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8" r:id="rId2"/>
    <p:sldId id="261" r:id="rId3"/>
    <p:sldId id="266" r:id="rId4"/>
    <p:sldId id="300" r:id="rId5"/>
    <p:sldId id="317" r:id="rId6"/>
    <p:sldId id="262" r:id="rId7"/>
    <p:sldId id="263" r:id="rId8"/>
    <p:sldId id="310" r:id="rId9"/>
    <p:sldId id="311" r:id="rId10"/>
    <p:sldId id="312" r:id="rId11"/>
    <p:sldId id="313" r:id="rId12"/>
    <p:sldId id="314" r:id="rId13"/>
    <p:sldId id="315" r:id="rId14"/>
    <p:sldId id="294" r:id="rId15"/>
    <p:sldId id="295" r:id="rId16"/>
    <p:sldId id="316" r:id="rId17"/>
    <p:sldId id="302" r:id="rId18"/>
    <p:sldId id="303" r:id="rId19"/>
    <p:sldId id="304" r:id="rId20"/>
    <p:sldId id="307" r:id="rId21"/>
    <p:sldId id="308" r:id="rId22"/>
    <p:sldId id="296" r:id="rId23"/>
    <p:sldId id="297" r:id="rId24"/>
    <p:sldId id="298" r:id="rId25"/>
    <p:sldId id="299" r:id="rId26"/>
  </p:sldIdLst>
  <p:sldSz cx="9144000" cy="6858000" type="screen4x3"/>
  <p:notesSz cx="6797675" cy="9926638"/>
  <p:defaultTex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5494"/>
    <a:srgbClr val="CC0066"/>
    <a:srgbClr val="FFD624"/>
    <a:srgbClr val="2D5EC1"/>
    <a:srgbClr val="3166CF"/>
    <a:srgbClr val="3E6FD2"/>
    <a:srgbClr val="BDDEFF"/>
    <a:srgbClr val="99CCFF"/>
    <a:srgbClr val="A309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876" autoAdjust="0"/>
  </p:normalViewPr>
  <p:slideViewPr>
    <p:cSldViewPr>
      <p:cViewPr varScale="1">
        <p:scale>
          <a:sx n="62" d="100"/>
          <a:sy n="62" d="100"/>
        </p:scale>
        <p:origin x="-1512" y="-6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471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teacheradmin\Google%20Drive\ADM\Aid%20Effectiveness\AE%20post%20Busan\january%2014%20revision\introduction%20-%20slide%203.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teacheradmin\Google%20Drive\ADM\Aid%20Effectiveness\AE%20post%20Busan\summer%2013%20revision\introduction%20-%20slide%204.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teacheradmin\Google%20Drive\ADM\Aid%20Effectiveness\AE%20post%20Busan\summer%2013%20revision\introduction%20-%20slide%20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873749970012198"/>
          <c:y val="4.1577420065298257E-2"/>
          <c:w val="0.87075545731859227"/>
          <c:h val="0.60692460274241622"/>
        </c:manualLayout>
      </c:layout>
      <c:barChart>
        <c:barDir val="col"/>
        <c:grouping val="clustered"/>
        <c:varyColors val="0"/>
        <c:ser>
          <c:idx val="0"/>
          <c:order val="0"/>
          <c:spPr>
            <a:solidFill>
              <a:srgbClr val="FF0000"/>
            </a:solidFill>
          </c:spPr>
          <c:invertIfNegative val="0"/>
          <c:cat>
            <c:strRef>
              <c:f>results!$A$7:$A$29</c:f>
              <c:strCache>
                <c:ptCount val="23"/>
                <c:pt idx="0">
                  <c:v>United States</c:v>
                </c:pt>
                <c:pt idx="1">
                  <c:v>United Kingdom</c:v>
                </c:pt>
                <c:pt idx="2">
                  <c:v>Germany</c:v>
                </c:pt>
                <c:pt idx="3">
                  <c:v>France</c:v>
                </c:pt>
                <c:pt idx="4">
                  <c:v>Japan</c:v>
                </c:pt>
                <c:pt idx="5">
                  <c:v>Canada</c:v>
                </c:pt>
                <c:pt idx="6">
                  <c:v>Netherlands</c:v>
                </c:pt>
                <c:pt idx="7">
                  <c:v>Australia</c:v>
                </c:pt>
                <c:pt idx="8">
                  <c:v>Sweden</c:v>
                </c:pt>
                <c:pt idx="9">
                  <c:v>Norway</c:v>
                </c:pt>
                <c:pt idx="10">
                  <c:v>Switzerland</c:v>
                </c:pt>
                <c:pt idx="11">
                  <c:v>Italy</c:v>
                </c:pt>
                <c:pt idx="12">
                  <c:v>Denmark</c:v>
                </c:pt>
                <c:pt idx="13">
                  <c:v>Belgium</c:v>
                </c:pt>
                <c:pt idx="14">
                  <c:v>Spain</c:v>
                </c:pt>
                <c:pt idx="15">
                  <c:v>Korea</c:v>
                </c:pt>
                <c:pt idx="16">
                  <c:v>Finland</c:v>
                </c:pt>
                <c:pt idx="17">
                  <c:v>Austria</c:v>
                </c:pt>
                <c:pt idx="18">
                  <c:v>Ireland</c:v>
                </c:pt>
                <c:pt idx="19">
                  <c:v>Portugal</c:v>
                </c:pt>
                <c:pt idx="20">
                  <c:v>New Zealand</c:v>
                </c:pt>
                <c:pt idx="21">
                  <c:v>Luxembourg</c:v>
                </c:pt>
                <c:pt idx="22">
                  <c:v>Greece</c:v>
                </c:pt>
              </c:strCache>
            </c:strRef>
          </c:cat>
          <c:val>
            <c:numRef>
              <c:f>results!$C$7:$C$29</c:f>
              <c:numCache>
                <c:formatCode>General</c:formatCode>
                <c:ptCount val="23"/>
                <c:pt idx="0">
                  <c:v>30823.8</c:v>
                </c:pt>
                <c:pt idx="1">
                  <c:v>13891.52</c:v>
                </c:pt>
                <c:pt idx="2">
                  <c:v>12939.49</c:v>
                </c:pt>
                <c:pt idx="3">
                  <c:v>12028.27</c:v>
                </c:pt>
                <c:pt idx="4">
                  <c:v>10604.51</c:v>
                </c:pt>
                <c:pt idx="5">
                  <c:v>5650.26</c:v>
                </c:pt>
                <c:pt idx="6">
                  <c:v>5522.84</c:v>
                </c:pt>
                <c:pt idx="7">
                  <c:v>5402.7</c:v>
                </c:pt>
                <c:pt idx="8">
                  <c:v>5239.79</c:v>
                </c:pt>
                <c:pt idx="9">
                  <c:v>4752.99</c:v>
                </c:pt>
                <c:pt idx="10">
                  <c:v>3045.22</c:v>
                </c:pt>
                <c:pt idx="11">
                  <c:v>2737.13</c:v>
                </c:pt>
                <c:pt idx="12">
                  <c:v>2692.59</c:v>
                </c:pt>
                <c:pt idx="13">
                  <c:v>2314.86</c:v>
                </c:pt>
                <c:pt idx="14">
                  <c:v>2037.33</c:v>
                </c:pt>
                <c:pt idx="15">
                  <c:v>1597.45</c:v>
                </c:pt>
                <c:pt idx="16">
                  <c:v>1319.71</c:v>
                </c:pt>
                <c:pt idx="17">
                  <c:v>1105.75</c:v>
                </c:pt>
                <c:pt idx="18">
                  <c:v>808.36</c:v>
                </c:pt>
                <c:pt idx="19">
                  <c:v>580.78</c:v>
                </c:pt>
                <c:pt idx="20">
                  <c:v>449.1</c:v>
                </c:pt>
                <c:pt idx="21">
                  <c:v>399.03</c:v>
                </c:pt>
                <c:pt idx="22">
                  <c:v>327.41000000000003</c:v>
                </c:pt>
              </c:numCache>
            </c:numRef>
          </c:val>
        </c:ser>
        <c:dLbls>
          <c:showLegendKey val="0"/>
          <c:showVal val="0"/>
          <c:showCatName val="0"/>
          <c:showSerName val="0"/>
          <c:showPercent val="0"/>
          <c:showBubbleSize val="0"/>
        </c:dLbls>
        <c:gapWidth val="150"/>
        <c:axId val="157391104"/>
        <c:axId val="157409280"/>
      </c:barChart>
      <c:catAx>
        <c:axId val="157391104"/>
        <c:scaling>
          <c:orientation val="minMax"/>
        </c:scaling>
        <c:delete val="0"/>
        <c:axPos val="b"/>
        <c:majorTickMark val="out"/>
        <c:minorTickMark val="none"/>
        <c:tickLblPos val="nextTo"/>
        <c:crossAx val="157409280"/>
        <c:crosses val="autoZero"/>
        <c:auto val="1"/>
        <c:lblAlgn val="ctr"/>
        <c:lblOffset val="100"/>
        <c:noMultiLvlLbl val="0"/>
      </c:catAx>
      <c:valAx>
        <c:axId val="157409280"/>
        <c:scaling>
          <c:orientation val="minMax"/>
        </c:scaling>
        <c:delete val="0"/>
        <c:axPos val="l"/>
        <c:majorGridlines>
          <c:spPr>
            <a:ln>
              <a:solidFill>
                <a:srgbClr val="0F5494"/>
              </a:solidFill>
            </a:ln>
          </c:spPr>
        </c:majorGridlines>
        <c:numFmt formatCode="General" sourceLinked="1"/>
        <c:majorTickMark val="out"/>
        <c:minorTickMark val="none"/>
        <c:tickLblPos val="nextTo"/>
        <c:crossAx val="157391104"/>
        <c:crosses val="autoZero"/>
        <c:crossBetween val="between"/>
        <c:dispUnits>
          <c:builtInUnit val="thousands"/>
          <c:dispUnitsLbl>
            <c:layout/>
            <c:tx>
              <c:rich>
                <a:bodyPr/>
                <a:lstStyle/>
                <a:p>
                  <a:pPr>
                    <a:defRPr/>
                  </a:pPr>
                  <a:r>
                    <a:rPr lang="en-US"/>
                    <a:t>Billions of current USD</a:t>
                  </a:r>
                </a:p>
              </c:rich>
            </c:tx>
          </c:dispUnitsLbl>
        </c:dispUnits>
      </c:valAx>
    </c:plotArea>
    <c:plotVisOnly val="1"/>
    <c:dispBlanksAs val="gap"/>
    <c:showDLblsOverMax val="0"/>
  </c:chart>
  <c:txPr>
    <a:bodyPr/>
    <a:lstStyle/>
    <a:p>
      <a:pPr>
        <a:defRPr sz="1800">
          <a:solidFill>
            <a:srgbClr val="0F5494"/>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spPr>
            <a:solidFill>
              <a:schemeClr val="accent2"/>
            </a:solidFill>
          </c:spPr>
          <c:invertIfNegative val="0"/>
          <c:cat>
            <c:strRef>
              <c:f>results!$A$7:$A$29</c:f>
              <c:strCache>
                <c:ptCount val="23"/>
                <c:pt idx="0">
                  <c:v>Greece</c:v>
                </c:pt>
                <c:pt idx="1">
                  <c:v>Italy</c:v>
                </c:pt>
                <c:pt idx="2">
                  <c:v>Korea</c:v>
                </c:pt>
                <c:pt idx="3">
                  <c:v>Spain</c:v>
                </c:pt>
                <c:pt idx="4">
                  <c:v>Japan</c:v>
                </c:pt>
                <c:pt idx="5">
                  <c:v>United States</c:v>
                </c:pt>
                <c:pt idx="6">
                  <c:v>Portugal</c:v>
                </c:pt>
                <c:pt idx="7">
                  <c:v>Austria</c:v>
                </c:pt>
                <c:pt idx="8">
                  <c:v>New Zealand</c:v>
                </c:pt>
                <c:pt idx="9">
                  <c:v>Canada</c:v>
                </c:pt>
                <c:pt idx="10">
                  <c:v>Australia</c:v>
                </c:pt>
                <c:pt idx="11">
                  <c:v>Germany</c:v>
                </c:pt>
                <c:pt idx="12">
                  <c:v>Switzerland</c:v>
                </c:pt>
                <c:pt idx="13">
                  <c:v>France</c:v>
                </c:pt>
                <c:pt idx="14">
                  <c:v>Belgium</c:v>
                </c:pt>
                <c:pt idx="15">
                  <c:v>Ireland</c:v>
                </c:pt>
                <c:pt idx="16">
                  <c:v>Finland</c:v>
                </c:pt>
                <c:pt idx="17">
                  <c:v>United Kingdom</c:v>
                </c:pt>
                <c:pt idx="18">
                  <c:v>Netherlands</c:v>
                </c:pt>
                <c:pt idx="19">
                  <c:v>Denmark</c:v>
                </c:pt>
                <c:pt idx="20">
                  <c:v>Norway</c:v>
                </c:pt>
                <c:pt idx="21">
                  <c:v>Sweden</c:v>
                </c:pt>
                <c:pt idx="22">
                  <c:v>Luxembourg</c:v>
                </c:pt>
              </c:strCache>
            </c:strRef>
          </c:cat>
          <c:val>
            <c:numRef>
              <c:f>results!$C$7:$C$29</c:f>
              <c:numCache>
                <c:formatCode>General</c:formatCode>
                <c:ptCount val="23"/>
                <c:pt idx="0">
                  <c:v>0.13</c:v>
                </c:pt>
                <c:pt idx="1">
                  <c:v>0.13</c:v>
                </c:pt>
                <c:pt idx="2">
                  <c:v>0.14000000000000001</c:v>
                </c:pt>
                <c:pt idx="3">
                  <c:v>0.15</c:v>
                </c:pt>
                <c:pt idx="4">
                  <c:v>0.17</c:v>
                </c:pt>
                <c:pt idx="5">
                  <c:v>0.19</c:v>
                </c:pt>
                <c:pt idx="6">
                  <c:v>0.27</c:v>
                </c:pt>
                <c:pt idx="7">
                  <c:v>0.28000000000000003</c:v>
                </c:pt>
                <c:pt idx="8">
                  <c:v>0.28000000000000003</c:v>
                </c:pt>
                <c:pt idx="9">
                  <c:v>0.32</c:v>
                </c:pt>
                <c:pt idx="10">
                  <c:v>0.36</c:v>
                </c:pt>
                <c:pt idx="11">
                  <c:v>0.38</c:v>
                </c:pt>
                <c:pt idx="12">
                  <c:v>0.45</c:v>
                </c:pt>
                <c:pt idx="13">
                  <c:v>0.46</c:v>
                </c:pt>
                <c:pt idx="14">
                  <c:v>0.47</c:v>
                </c:pt>
                <c:pt idx="15">
                  <c:v>0.48</c:v>
                </c:pt>
                <c:pt idx="16">
                  <c:v>0.53</c:v>
                </c:pt>
                <c:pt idx="17">
                  <c:v>0.56000000000000005</c:v>
                </c:pt>
                <c:pt idx="18">
                  <c:v>0.71</c:v>
                </c:pt>
                <c:pt idx="19">
                  <c:v>0.84</c:v>
                </c:pt>
                <c:pt idx="20">
                  <c:v>0.93</c:v>
                </c:pt>
                <c:pt idx="21">
                  <c:v>0.99</c:v>
                </c:pt>
                <c:pt idx="22">
                  <c:v>1</c:v>
                </c:pt>
              </c:numCache>
            </c:numRef>
          </c:val>
        </c:ser>
        <c:dLbls>
          <c:dLblPos val="outEnd"/>
          <c:showLegendKey val="0"/>
          <c:showVal val="1"/>
          <c:showCatName val="0"/>
          <c:showSerName val="0"/>
          <c:showPercent val="0"/>
          <c:showBubbleSize val="0"/>
        </c:dLbls>
        <c:gapWidth val="150"/>
        <c:axId val="157498368"/>
        <c:axId val="157516544"/>
      </c:barChart>
      <c:catAx>
        <c:axId val="157498368"/>
        <c:scaling>
          <c:orientation val="minMax"/>
        </c:scaling>
        <c:delete val="0"/>
        <c:axPos val="l"/>
        <c:majorTickMark val="out"/>
        <c:minorTickMark val="none"/>
        <c:tickLblPos val="nextTo"/>
        <c:txPr>
          <a:bodyPr/>
          <a:lstStyle/>
          <a:p>
            <a:pPr>
              <a:defRPr sz="1200"/>
            </a:pPr>
            <a:endParaRPr lang="en-US"/>
          </a:p>
        </c:txPr>
        <c:crossAx val="157516544"/>
        <c:crosses val="autoZero"/>
        <c:auto val="1"/>
        <c:lblAlgn val="ctr"/>
        <c:lblOffset val="100"/>
        <c:noMultiLvlLbl val="0"/>
      </c:catAx>
      <c:valAx>
        <c:axId val="157516544"/>
        <c:scaling>
          <c:orientation val="minMax"/>
          <c:max val="1"/>
          <c:min val="0"/>
        </c:scaling>
        <c:delete val="0"/>
        <c:axPos val="b"/>
        <c:majorGridlines>
          <c:spPr>
            <a:ln>
              <a:solidFill>
                <a:srgbClr val="FF0000"/>
              </a:solidFill>
            </a:ln>
          </c:spPr>
        </c:majorGridlines>
        <c:title>
          <c:tx>
            <c:rich>
              <a:bodyPr/>
              <a:lstStyle/>
              <a:p>
                <a:pPr>
                  <a:defRPr/>
                </a:pPr>
                <a:r>
                  <a:rPr lang="en-US"/>
                  <a:t>ODA/GNI</a:t>
                </a:r>
              </a:p>
            </c:rich>
          </c:tx>
          <c:layout/>
          <c:overlay val="0"/>
        </c:title>
        <c:numFmt formatCode="General" sourceLinked="1"/>
        <c:majorTickMark val="out"/>
        <c:minorTickMark val="none"/>
        <c:tickLblPos val="nextTo"/>
        <c:crossAx val="157498368"/>
        <c:crosses val="autoZero"/>
        <c:crossBetween val="between"/>
        <c:majorUnit val="0.70000000000000007"/>
      </c:valAx>
    </c:plotArea>
    <c:plotVisOnly val="1"/>
    <c:dispBlanksAs val="gap"/>
    <c:showDLblsOverMax val="0"/>
  </c:chart>
  <c:spPr>
    <a:solidFill>
      <a:schemeClr val="bg1"/>
    </a:solidFill>
  </c:spPr>
  <c:txPr>
    <a:bodyPr/>
    <a:lstStyle/>
    <a:p>
      <a:pPr>
        <a:defRPr sz="1400">
          <a:solidFill>
            <a:srgbClr val="CC0066"/>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spPr>
            <a:solidFill>
              <a:schemeClr val="accent2"/>
            </a:solidFill>
          </c:spPr>
          <c:invertIfNegative val="0"/>
          <c:cat>
            <c:strRef>
              <c:f>results!$A$7:$A$29</c:f>
              <c:strCache>
                <c:ptCount val="23"/>
                <c:pt idx="0">
                  <c:v>Greece</c:v>
                </c:pt>
                <c:pt idx="1">
                  <c:v>Italy</c:v>
                </c:pt>
                <c:pt idx="2">
                  <c:v>Korea</c:v>
                </c:pt>
                <c:pt idx="3">
                  <c:v>Spain</c:v>
                </c:pt>
                <c:pt idx="4">
                  <c:v>Japan</c:v>
                </c:pt>
                <c:pt idx="5">
                  <c:v>United States</c:v>
                </c:pt>
                <c:pt idx="6">
                  <c:v>Portugal</c:v>
                </c:pt>
                <c:pt idx="7">
                  <c:v>Austria</c:v>
                </c:pt>
                <c:pt idx="8">
                  <c:v>New Zealand</c:v>
                </c:pt>
                <c:pt idx="9">
                  <c:v>Canada</c:v>
                </c:pt>
                <c:pt idx="10">
                  <c:v>Australia</c:v>
                </c:pt>
                <c:pt idx="11">
                  <c:v>Germany</c:v>
                </c:pt>
                <c:pt idx="12">
                  <c:v>Switzerland</c:v>
                </c:pt>
                <c:pt idx="13">
                  <c:v>France</c:v>
                </c:pt>
                <c:pt idx="14">
                  <c:v>Belgium</c:v>
                </c:pt>
                <c:pt idx="15">
                  <c:v>Ireland</c:v>
                </c:pt>
                <c:pt idx="16">
                  <c:v>Finland</c:v>
                </c:pt>
                <c:pt idx="17">
                  <c:v>United Kingdom</c:v>
                </c:pt>
                <c:pt idx="18">
                  <c:v>Netherlands</c:v>
                </c:pt>
                <c:pt idx="19">
                  <c:v>Denmark</c:v>
                </c:pt>
                <c:pt idx="20">
                  <c:v>Norway</c:v>
                </c:pt>
                <c:pt idx="21">
                  <c:v>Sweden</c:v>
                </c:pt>
                <c:pt idx="22">
                  <c:v>Luxembourg</c:v>
                </c:pt>
              </c:strCache>
            </c:strRef>
          </c:cat>
          <c:val>
            <c:numRef>
              <c:f>results!$C$7:$C$29</c:f>
              <c:numCache>
                <c:formatCode>General</c:formatCode>
                <c:ptCount val="23"/>
                <c:pt idx="0">
                  <c:v>0.13</c:v>
                </c:pt>
                <c:pt idx="1">
                  <c:v>0.13</c:v>
                </c:pt>
                <c:pt idx="2">
                  <c:v>0.14000000000000001</c:v>
                </c:pt>
                <c:pt idx="3">
                  <c:v>0.15</c:v>
                </c:pt>
                <c:pt idx="4">
                  <c:v>0.17</c:v>
                </c:pt>
                <c:pt idx="5">
                  <c:v>0.19</c:v>
                </c:pt>
                <c:pt idx="6">
                  <c:v>0.27</c:v>
                </c:pt>
                <c:pt idx="7">
                  <c:v>0.28000000000000003</c:v>
                </c:pt>
                <c:pt idx="8">
                  <c:v>0.28000000000000003</c:v>
                </c:pt>
                <c:pt idx="9">
                  <c:v>0.32</c:v>
                </c:pt>
                <c:pt idx="10">
                  <c:v>0.36</c:v>
                </c:pt>
                <c:pt idx="11">
                  <c:v>0.38</c:v>
                </c:pt>
                <c:pt idx="12">
                  <c:v>0.45</c:v>
                </c:pt>
                <c:pt idx="13">
                  <c:v>0.46</c:v>
                </c:pt>
                <c:pt idx="14">
                  <c:v>0.47</c:v>
                </c:pt>
                <c:pt idx="15">
                  <c:v>0.48</c:v>
                </c:pt>
                <c:pt idx="16">
                  <c:v>0.53</c:v>
                </c:pt>
                <c:pt idx="17">
                  <c:v>0.56000000000000005</c:v>
                </c:pt>
                <c:pt idx="18">
                  <c:v>0.71</c:v>
                </c:pt>
                <c:pt idx="19">
                  <c:v>0.84</c:v>
                </c:pt>
                <c:pt idx="20">
                  <c:v>0.93</c:v>
                </c:pt>
                <c:pt idx="21">
                  <c:v>0.99</c:v>
                </c:pt>
                <c:pt idx="22">
                  <c:v>1</c:v>
                </c:pt>
              </c:numCache>
            </c:numRef>
          </c:val>
        </c:ser>
        <c:dLbls>
          <c:dLblPos val="outEnd"/>
          <c:showLegendKey val="0"/>
          <c:showVal val="1"/>
          <c:showCatName val="0"/>
          <c:showSerName val="0"/>
          <c:showPercent val="0"/>
          <c:showBubbleSize val="0"/>
        </c:dLbls>
        <c:gapWidth val="150"/>
        <c:axId val="157584768"/>
        <c:axId val="157611136"/>
      </c:barChart>
      <c:catAx>
        <c:axId val="157584768"/>
        <c:scaling>
          <c:orientation val="minMax"/>
        </c:scaling>
        <c:delete val="0"/>
        <c:axPos val="l"/>
        <c:majorTickMark val="out"/>
        <c:minorTickMark val="none"/>
        <c:tickLblPos val="nextTo"/>
        <c:txPr>
          <a:bodyPr/>
          <a:lstStyle/>
          <a:p>
            <a:pPr>
              <a:defRPr sz="1200"/>
            </a:pPr>
            <a:endParaRPr lang="en-US"/>
          </a:p>
        </c:txPr>
        <c:crossAx val="157611136"/>
        <c:crosses val="autoZero"/>
        <c:auto val="1"/>
        <c:lblAlgn val="ctr"/>
        <c:lblOffset val="100"/>
        <c:noMultiLvlLbl val="0"/>
      </c:catAx>
      <c:valAx>
        <c:axId val="157611136"/>
        <c:scaling>
          <c:orientation val="minMax"/>
          <c:max val="1"/>
          <c:min val="0"/>
        </c:scaling>
        <c:delete val="0"/>
        <c:axPos val="b"/>
        <c:majorGridlines>
          <c:spPr>
            <a:ln>
              <a:solidFill>
                <a:srgbClr val="FF0000"/>
              </a:solidFill>
            </a:ln>
          </c:spPr>
        </c:majorGridlines>
        <c:title>
          <c:tx>
            <c:rich>
              <a:bodyPr/>
              <a:lstStyle/>
              <a:p>
                <a:pPr>
                  <a:defRPr/>
                </a:pPr>
                <a:r>
                  <a:rPr lang="en-US"/>
                  <a:t>ODA/GNI</a:t>
                </a:r>
              </a:p>
            </c:rich>
          </c:tx>
          <c:layout/>
          <c:overlay val="0"/>
        </c:title>
        <c:numFmt formatCode="General" sourceLinked="1"/>
        <c:majorTickMark val="out"/>
        <c:minorTickMark val="none"/>
        <c:tickLblPos val="nextTo"/>
        <c:crossAx val="157584768"/>
        <c:crosses val="autoZero"/>
        <c:crossBetween val="between"/>
        <c:majorUnit val="0.70000000000000007"/>
      </c:valAx>
    </c:plotArea>
    <c:plotVisOnly val="1"/>
    <c:dispBlanksAs val="gap"/>
    <c:showDLblsOverMax val="0"/>
  </c:chart>
  <c:spPr>
    <a:solidFill>
      <a:schemeClr val="bg1"/>
    </a:solidFill>
  </c:spPr>
  <c:txPr>
    <a:bodyPr/>
    <a:lstStyle/>
    <a:p>
      <a:pPr>
        <a:defRPr sz="1400">
          <a:solidFill>
            <a:srgbClr val="CC0066"/>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solidFill>
                  <a:schemeClr val="tx1"/>
                </a:solidFill>
                <a:latin typeface="Arial" charset="0"/>
              </a:defRPr>
            </a:lvl1pPr>
          </a:lstStyle>
          <a:p>
            <a:pPr>
              <a:defRPr/>
            </a:pPr>
            <a:fld id="{32C2C013-E6A6-4600-9139-18AF71FB56E4}" type="slidenum">
              <a:rPr lang="en-GB"/>
              <a:pPr>
                <a:defRPr/>
              </a:pPr>
              <a:t>‹N°›</a:t>
            </a:fld>
            <a:endParaRPr lang="en-GB"/>
          </a:p>
        </p:txBody>
      </p:sp>
    </p:spTree>
    <p:extLst>
      <p:ext uri="{BB962C8B-B14F-4D97-AF65-F5344CB8AC3E}">
        <p14:creationId xmlns:p14="http://schemas.microsoft.com/office/powerpoint/2010/main" val="30101931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solidFill>
                  <a:schemeClr val="tx1"/>
                </a:solidFill>
                <a:latin typeface="Arial" charset="0"/>
              </a:defRPr>
            </a:lvl1pPr>
          </a:lstStyle>
          <a:p>
            <a:pPr>
              <a:defRPr/>
            </a:pPr>
            <a:endParaRPr lang="en-GB"/>
          </a:p>
        </p:txBody>
      </p:sp>
      <p:sp>
        <p:nvSpPr>
          <p:cNvPr id="28676"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9"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solidFill>
                  <a:schemeClr val="tx1"/>
                </a:solidFill>
                <a:latin typeface="Arial" charset="0"/>
              </a:defRPr>
            </a:lvl1pPr>
          </a:lstStyle>
          <a:p>
            <a:pPr>
              <a:defRPr/>
            </a:pPr>
            <a:fld id="{81C84132-4EB6-48B1-A1C1-90CC37D8E429}" type="slidenum">
              <a:rPr lang="en-GB"/>
              <a:pPr>
                <a:defRPr/>
              </a:pPr>
              <a:t>‹N°›</a:t>
            </a:fld>
            <a:endParaRPr lang="en-GB"/>
          </a:p>
        </p:txBody>
      </p:sp>
    </p:spTree>
    <p:extLst>
      <p:ext uri="{BB962C8B-B14F-4D97-AF65-F5344CB8AC3E}">
        <p14:creationId xmlns:p14="http://schemas.microsoft.com/office/powerpoint/2010/main" val="4479668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youtube.com/watch?v=kZa9LkX-QdQ"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youtube.com/watch?v=WoV-wtxyQKY"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www.givewell.net/"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oecd.org/dataoecd/44/0/39493365.pdf"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web.undp.org/evaluation/documents/der2001.pdf"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tats.oecd.org/qwids/#?x=1&amp;y=6&amp;f=4:1,2:1,3:51,5:3,7:1&amp;q=4:1,7+2:1+3:51+5:3+7:1+1:3,4,5,6,7,8,9,10,11,12,13,14,61,15,16,17,18,19,20,21,22,23,24+6:2012"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tats.oecd.org/qwids/#?x=2&amp;y=6&amp;f=3:51,4:1,1:54,5:3,7:1&amp;q=3:51+4:1+1:68,49,73,194,50,51,52,53,54+5:3+7:1+2:1+6:2009,2010,2011,2012" TargetMode="External"/><Relationship Id="rId5" Type="http://schemas.openxmlformats.org/officeDocument/2006/relationships/hyperlink" Target="http://stats.oecd.org/qwids/#?x=2&amp;y=6&amp;f=3:51,4:1,1:36,5:3,7:1&amp;q=3:51+4:1+1:36+5:3+7:1+2:1+6:2009,2010,2011,2012" TargetMode="External"/><Relationship Id="rId4" Type="http://schemas.openxmlformats.org/officeDocument/2006/relationships/hyperlink" Target="http://stats.oecd.org/qwids/#?x=2&amp;y=6&amp;f=3:51,4:1,1:27,5:3,7:1&amp;q=3:51+4:1+1:2,27,38,78+5:3+7:1+2:1+6:2007,2008,2009,2010,2011,2012"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tats.oecd.org/qwids/#?x=1&amp;y=6&amp;f=4:7,2:1,3:51,5:3,7:1&amp;q=4:1,7+2:1+3:51+5:3+7:1+1:3,4,5,6,7,8,9,10,11,12,13,14,61,15,16,17,18,19,20,21,22,23,24+6:2012"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tats.oecd.org/qwids/#?x=1&amp;y=6&amp;f=4:7,2:1,3:51,5:3,7:1&amp;q=4:1,7+2:1+3:51+5:3+7:1+1:3,4,5,6,7,8,9,10,11,12,13,14,61,15,16,17,18,19,20,21,22,23,24+6:2012"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youtube.com/watch?v=kZa9LkX-QdQ"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buFont typeface="Wingdings" pitchFamily="2" charset="2"/>
              <a:buNone/>
            </a:pPr>
            <a:r>
              <a:rPr lang="en-US" smtClean="0">
                <a:latin typeface="Arial" pitchFamily="34" charset="0"/>
                <a:ea typeface="MS PGothic" pitchFamily="34" charset="-128"/>
              </a:rPr>
              <a:t>[Welcome and introduction of trainer. Roundtable introduction of participants – ask them to say who they are, where they’re from, and what they actually do – can be done as a “present the person next to you” ice-breaker.] </a:t>
            </a:r>
          </a:p>
          <a:p>
            <a:pPr eaLnBrk="1" hangingPunct="1">
              <a:spcBef>
                <a:spcPct val="0"/>
              </a:spcBef>
              <a:buFont typeface="Wingdings" pitchFamily="2" charset="2"/>
              <a:buNone/>
            </a:pPr>
            <a:endParaRPr lang="en-US" smtClean="0">
              <a:latin typeface="Arial" pitchFamily="34" charset="0"/>
              <a:ea typeface="MS PGothic" pitchFamily="34" charset="-128"/>
              <a:sym typeface="Wingdings" pitchFamily="2" charset="2"/>
            </a:endParaRPr>
          </a:p>
          <a:p>
            <a:pPr eaLnBrk="1" hangingPunct="1">
              <a:spcBef>
                <a:spcPct val="0"/>
              </a:spcBef>
              <a:buFont typeface="Wingdings" pitchFamily="2" charset="2"/>
              <a:buNone/>
            </a:pPr>
            <a:r>
              <a:rPr lang="en-GB" smtClean="0">
                <a:latin typeface="Arial" pitchFamily="34" charset="0"/>
                <a:ea typeface="MS PGothic" pitchFamily="34" charset="-128"/>
                <a:sym typeface="Wingdings" pitchFamily="2" charset="2"/>
              </a:rPr>
              <a:t>One of the key things we need to do to make aid more effective is to challenge one big assumption a lot of people have. Which is that if you give money to developing countries, then there’s no need to worry about</a:t>
            </a:r>
            <a:r>
              <a:rPr lang="en-GB" i="1" smtClean="0">
                <a:latin typeface="Arial" pitchFamily="34" charset="0"/>
                <a:ea typeface="MS PGothic" pitchFamily="34" charset="-128"/>
                <a:sym typeface="Wingdings" pitchFamily="2" charset="2"/>
              </a:rPr>
              <a:t> how </a:t>
            </a:r>
            <a:r>
              <a:rPr lang="en-GB" smtClean="0">
                <a:latin typeface="Arial" pitchFamily="34" charset="0"/>
                <a:ea typeface="MS PGothic" pitchFamily="34" charset="-128"/>
                <a:sym typeface="Wingdings" pitchFamily="2" charset="2"/>
              </a:rPr>
              <a:t>you do it – you’re doing good full stop. It’s bound to work. And the beneficiaries should be thankful for your kindness. However history has shown that there are less good, and even bad, ways to give money away. So, just because you’re doing good, it doesn’t mean you’re doing it well.</a:t>
            </a:r>
          </a:p>
          <a:p>
            <a:pPr eaLnBrk="1" hangingPunct="1">
              <a:spcBef>
                <a:spcPct val="0"/>
              </a:spcBef>
              <a:buFont typeface="Wingdings" pitchFamily="2" charset="2"/>
              <a:buNone/>
            </a:pPr>
            <a:endParaRPr lang="en-GB" smtClean="0">
              <a:latin typeface="Arial" pitchFamily="34" charset="0"/>
              <a:ea typeface="MS PGothic" pitchFamily="34" charset="-128"/>
              <a:sym typeface="Wingdings" pitchFamily="2" charset="2"/>
            </a:endParaRPr>
          </a:p>
          <a:p>
            <a:pPr eaLnBrk="1" hangingPunct="1">
              <a:spcBef>
                <a:spcPct val="0"/>
              </a:spcBef>
              <a:buFont typeface="Wingdings" pitchFamily="2" charset="2"/>
              <a:buNone/>
            </a:pPr>
            <a:r>
              <a:rPr lang="en-GB" b="1" smtClean="0">
                <a:latin typeface="Arial" pitchFamily="34" charset="0"/>
                <a:ea typeface="MS PGothic" pitchFamily="34" charset="-128"/>
                <a:sym typeface="Wingdings" pitchFamily="2" charset="2"/>
              </a:rPr>
              <a:t></a:t>
            </a:r>
            <a:r>
              <a:rPr lang="en-GB" smtClean="0">
                <a:latin typeface="Arial" pitchFamily="34" charset="0"/>
                <a:ea typeface="MS PGothic" pitchFamily="34" charset="-128"/>
              </a:rPr>
              <a:t> </a:t>
            </a:r>
            <a:endParaRPr lang="en-US" smtClean="0">
              <a:latin typeface="Arial" pitchFamily="34" charset="0"/>
              <a:ea typeface="MS PGothic" pitchFamily="34" charset="-128"/>
            </a:endParaRPr>
          </a:p>
          <a:p>
            <a:pPr eaLnBrk="1" hangingPunct="1"/>
            <a:endParaRPr lang="en-US" smtClean="0">
              <a:latin typeface="Arial" pitchFamily="34" charset="0"/>
            </a:endParaRPr>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992E4E32-8E6F-4ACA-BF6B-1F74ACA3416E}" type="slidenum">
              <a:rPr lang="en-US" smtClean="0">
                <a:solidFill>
                  <a:schemeClr val="tx1"/>
                </a:solidFill>
                <a:latin typeface="Arial" pitchFamily="34" charset="0"/>
              </a:rPr>
              <a:pPr eaLnBrk="1" hangingPunct="1"/>
              <a:t>1</a:t>
            </a:fld>
            <a:endParaRPr lang="en-US" smtClean="0">
              <a:solidFill>
                <a:schemeClr val="tx1"/>
              </a:solidFill>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hlinkClick r:id="rId3"/>
              </a:rPr>
              <a:t>http://www.youtube.com/watch?v=kZa9LkX-QdQ</a:t>
            </a:r>
            <a:endParaRPr lang="en-US" smtClean="0">
              <a:latin typeface="Arial" pitchFamily="34" charset="0"/>
            </a:endParaRPr>
          </a:p>
          <a:p>
            <a:pPr eaLnBrk="1" hangingPunct="1"/>
            <a:endParaRPr lang="fr-FR" smtClean="0">
              <a:latin typeface="Arial" pitchFamily="34" charset="0"/>
            </a:endParaRPr>
          </a:p>
          <a:p>
            <a:pPr eaLnBrk="1" hangingPunct="1">
              <a:lnSpc>
                <a:spcPct val="90000"/>
              </a:lnSpc>
              <a:buFont typeface="Wingdings" pitchFamily="2" charset="2"/>
              <a:buChar char="8"/>
            </a:pPr>
            <a:r>
              <a:rPr lang="en-US" b="1" smtClean="0">
                <a:latin typeface="Arial" pitchFamily="34" charset="0"/>
              </a:rPr>
              <a:t> Who is he? </a:t>
            </a:r>
            <a:r>
              <a:rPr lang="en-US" smtClean="0">
                <a:latin typeface="Arial" pitchFamily="34" charset="0"/>
              </a:rPr>
              <a:t>Another Professor of Economics and ex World Bank employee, now Director for the Centre for the Study of African Economies at Oxford.</a:t>
            </a:r>
            <a:r>
              <a:rPr lang="en-US" b="1" smtClean="0">
                <a:latin typeface="Arial" pitchFamily="34" charset="0"/>
              </a:rPr>
              <a:t> </a:t>
            </a:r>
            <a:endParaRPr lang="en-GB" smtClean="0">
              <a:latin typeface="Arial" pitchFamily="34" charset="0"/>
            </a:endParaRPr>
          </a:p>
          <a:p>
            <a:pPr eaLnBrk="1" hangingPunct="1">
              <a:lnSpc>
                <a:spcPct val="90000"/>
              </a:lnSpc>
              <a:buFont typeface="Wingdings" pitchFamily="2" charset="2"/>
              <a:buChar char="8"/>
            </a:pPr>
            <a:endParaRPr lang="en-US" b="1" smtClean="0">
              <a:latin typeface="Arial" pitchFamily="34" charset="0"/>
            </a:endParaRPr>
          </a:p>
          <a:p>
            <a:pPr eaLnBrk="1" hangingPunct="1">
              <a:lnSpc>
                <a:spcPct val="90000"/>
              </a:lnSpc>
              <a:buFont typeface="Wingdings" pitchFamily="2" charset="2"/>
              <a:buChar char="8"/>
            </a:pPr>
            <a:r>
              <a:rPr lang="en-US" b="1" smtClean="0">
                <a:latin typeface="Arial" pitchFamily="34" charset="0"/>
              </a:rPr>
              <a:t> What’s his problem? </a:t>
            </a:r>
            <a:r>
              <a:rPr lang="en-US" smtClean="0">
                <a:latin typeface="Arial" pitchFamily="34" charset="0"/>
              </a:rPr>
              <a:t>He says that many poor countries  - in fact 60 containing about 1bn people - seem to stay poor despite receiving aid. It’s not bad aid that’s  holding them back but rather a number of different traps that prevent them from progressing. There are four main ones: The Conflict Trap: civil wars, coups…The Natural Resource Trap: relying on them and stifling other economic activity. Being Landlocked and Having Bad Neighbours:  no market, no transport.</a:t>
            </a:r>
            <a:r>
              <a:rPr lang="en-GB" smtClean="0">
                <a:latin typeface="Arial" pitchFamily="34" charset="0"/>
              </a:rPr>
              <a:t> And </a:t>
            </a:r>
            <a:r>
              <a:rPr lang="en-US" smtClean="0">
                <a:latin typeface="Arial" pitchFamily="34" charset="0"/>
              </a:rPr>
              <a:t>Bad Governance in a Small Country. </a:t>
            </a:r>
            <a:endParaRPr lang="en-GB" smtClean="0">
              <a:latin typeface="Arial" pitchFamily="34" charset="0"/>
            </a:endParaRPr>
          </a:p>
          <a:p>
            <a:pPr eaLnBrk="1" hangingPunct="1">
              <a:lnSpc>
                <a:spcPct val="90000"/>
              </a:lnSpc>
              <a:buFont typeface="Wingdings" pitchFamily="2" charset="2"/>
              <a:buChar char="8"/>
            </a:pPr>
            <a:endParaRPr lang="en-GB" b="1" smtClean="0">
              <a:latin typeface="Arial" pitchFamily="34" charset="0"/>
            </a:endParaRPr>
          </a:p>
          <a:p>
            <a:pPr eaLnBrk="1" hangingPunct="1">
              <a:lnSpc>
                <a:spcPct val="90000"/>
              </a:lnSpc>
              <a:buFont typeface="Wingdings" pitchFamily="2" charset="2"/>
              <a:buChar char="8"/>
            </a:pPr>
            <a:r>
              <a:rPr lang="en-GB" b="1" smtClean="0">
                <a:latin typeface="Arial" pitchFamily="34" charset="0"/>
              </a:rPr>
              <a:t> </a:t>
            </a:r>
            <a:r>
              <a:rPr lang="en-US" b="1" smtClean="0">
                <a:latin typeface="Arial" pitchFamily="34" charset="0"/>
              </a:rPr>
              <a:t>What to do about it? </a:t>
            </a:r>
            <a:r>
              <a:rPr lang="en-US" smtClean="0">
                <a:latin typeface="Arial" pitchFamily="34" charset="0"/>
              </a:rPr>
              <a:t>He has some cheap but tricky-to-implement ideas. Concentrate aid agencies in the most difficult environments and get them to accept more risk. Then accompany aid with other measures such as:  encouraging appropriate military Interventions (such as the British in Sierra Leone), establishing International Charters to encourage good governance, and promoting free trade and giving preferential access to Bottom Billion exports. He says that the last time rich countries developing poor ones worked was the Marshall Plan with the US developing Europe – so we need to learn from that. </a:t>
            </a:r>
            <a:endParaRPr lang="en-GB" smtClean="0">
              <a:latin typeface="Arial" pitchFamily="34" charset="0"/>
            </a:endParaRPr>
          </a:p>
          <a:p>
            <a:pPr eaLnBrk="1" hangingPunct="1">
              <a:lnSpc>
                <a:spcPct val="90000"/>
              </a:lnSpc>
              <a:buFont typeface="Wingdings" pitchFamily="2" charset="2"/>
              <a:buChar char="8"/>
            </a:pPr>
            <a:endParaRPr lang="en-GB" b="1" smtClean="0">
              <a:latin typeface="Arial" pitchFamily="34" charset="0"/>
            </a:endParaRPr>
          </a:p>
          <a:p>
            <a:pPr eaLnBrk="1" hangingPunct="1">
              <a:lnSpc>
                <a:spcPct val="90000"/>
              </a:lnSpc>
              <a:buFont typeface="Wingdings" pitchFamily="2" charset="2"/>
              <a:buChar char="8"/>
            </a:pPr>
            <a:r>
              <a:rPr lang="en-GB" b="1" smtClean="0">
                <a:latin typeface="Arial" pitchFamily="34" charset="0"/>
              </a:rPr>
              <a:t> </a:t>
            </a:r>
            <a:r>
              <a:rPr lang="en-US" b="1" smtClean="0">
                <a:latin typeface="Arial" pitchFamily="34" charset="0"/>
              </a:rPr>
              <a:t>But: </a:t>
            </a:r>
            <a:r>
              <a:rPr lang="en-US" smtClean="0">
                <a:latin typeface="Arial" pitchFamily="34" charset="0"/>
              </a:rPr>
              <a:t>critics have accused him of an “ivory tower analysis of real world poverty” and making a  “confused array of conflations, fallacies and falsehoods” with a “ brazen imperial mandate”, this last one presumably for the recommendations on military intervention. </a:t>
            </a:r>
          </a:p>
          <a:p>
            <a:pPr eaLnBrk="1" hangingPunct="1">
              <a:lnSpc>
                <a:spcPct val="90000"/>
              </a:lnSpc>
              <a:buFont typeface="Wingdings" pitchFamily="2" charset="2"/>
              <a:buNone/>
            </a:pPr>
            <a:endParaRPr lang="en-US" smtClean="0">
              <a:latin typeface="Arial" pitchFamily="34" charset="0"/>
            </a:endParaRPr>
          </a:p>
          <a:p>
            <a:pPr eaLnBrk="1" hangingPunct="1">
              <a:lnSpc>
                <a:spcPct val="90000"/>
              </a:lnSpc>
              <a:buFont typeface="Wingdings" pitchFamily="2" charset="2"/>
              <a:buChar char="8"/>
            </a:pPr>
            <a:r>
              <a:rPr lang="en-US" smtClean="0">
                <a:latin typeface="Arial" pitchFamily="34" charset="0"/>
              </a:rPr>
              <a:t> </a:t>
            </a:r>
            <a:endParaRPr lang="en-GB" smtClean="0">
              <a:latin typeface="Arial" pitchFamily="34" charset="0"/>
            </a:endParaRPr>
          </a:p>
          <a:p>
            <a:pPr eaLnBrk="1" hangingPunct="1">
              <a:lnSpc>
                <a:spcPct val="90000"/>
              </a:lnSpc>
              <a:spcBef>
                <a:spcPct val="0"/>
              </a:spcBef>
              <a:buFont typeface="Wingdings" pitchFamily="2" charset="2"/>
              <a:buNone/>
            </a:pPr>
            <a:endParaRPr lang="en-US" smtClean="0">
              <a:latin typeface="Arial" pitchFamily="34" charset="0"/>
            </a:endParaRPr>
          </a:p>
          <a:p>
            <a:pPr eaLnBrk="1" hangingPunct="1">
              <a:lnSpc>
                <a:spcPct val="90000"/>
              </a:lnSpc>
              <a:spcBef>
                <a:spcPct val="0"/>
              </a:spcBef>
              <a:buFontTx/>
              <a:buChar char="-"/>
            </a:pPr>
            <a:endParaRPr lang="en-US" smtClean="0">
              <a:latin typeface="Arial" pitchFamily="34" charset="0"/>
            </a:endParaRPr>
          </a:p>
          <a:p>
            <a:pPr eaLnBrk="1" hangingPunct="1"/>
            <a:endParaRPr lang="en-US" smtClean="0">
              <a:latin typeface="Arial" pitchFamily="34" charset="0"/>
            </a:endParaRPr>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1116372E-6854-4BDA-BCC8-2DABA83355A0}" type="slidenum">
              <a:rPr lang="en-US" smtClean="0">
                <a:solidFill>
                  <a:schemeClr val="tx1"/>
                </a:solidFill>
                <a:latin typeface="Arial" pitchFamily="34" charset="0"/>
              </a:rPr>
              <a:pPr eaLnBrk="1" hangingPunct="1"/>
              <a:t>10</a:t>
            </a:fld>
            <a:endParaRPr lang="en-US" smtClean="0">
              <a:solidFill>
                <a:schemeClr val="tx1"/>
              </a:solidFill>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hlinkClick r:id="rId3"/>
              </a:rPr>
              <a:t>http://www.youtube.com/watch?v=WoV-wtxyQKY</a:t>
            </a:r>
            <a:endParaRPr lang="en-US" smtClean="0">
              <a:latin typeface="Arial" pitchFamily="34" charset="0"/>
            </a:endParaRPr>
          </a:p>
          <a:p>
            <a:pPr eaLnBrk="1" hangingPunct="1"/>
            <a:endParaRPr lang="fr-FR" smtClean="0">
              <a:latin typeface="Arial" pitchFamily="34" charset="0"/>
            </a:endParaRPr>
          </a:p>
          <a:p>
            <a:pPr eaLnBrk="1" hangingPunct="1">
              <a:lnSpc>
                <a:spcPct val="90000"/>
              </a:lnSpc>
              <a:spcBef>
                <a:spcPct val="0"/>
              </a:spcBef>
              <a:buFont typeface="Wingdings" pitchFamily="2" charset="2"/>
              <a:buChar char="8"/>
            </a:pPr>
            <a:r>
              <a:rPr lang="en-GB" b="1" smtClean="0">
                <a:latin typeface="Arial" pitchFamily="34" charset="0"/>
              </a:rPr>
              <a:t> Who is he? </a:t>
            </a:r>
            <a:r>
              <a:rPr lang="en-US" smtClean="0">
                <a:latin typeface="Arial" pitchFamily="34" charset="0"/>
              </a:rPr>
              <a:t>an American economist and former World Bank employee, Professor of Economics at New York University specializing in economic growth and foreign aid. He also runs the interesting aidwatch blog. A big challenger of conventional wisdom on aid and debunker of myths plus the man who brought us Beyonce’s secret for aid effectiveness. </a:t>
            </a:r>
          </a:p>
          <a:p>
            <a:pPr eaLnBrk="1" hangingPunct="1">
              <a:lnSpc>
                <a:spcPct val="90000"/>
              </a:lnSpc>
              <a:spcBef>
                <a:spcPct val="0"/>
              </a:spcBef>
              <a:buFont typeface="Wingdings" pitchFamily="2" charset="2"/>
              <a:buChar char="8"/>
            </a:pPr>
            <a:endParaRPr lang="en-GB" b="1" smtClean="0">
              <a:latin typeface="Arial" pitchFamily="34" charset="0"/>
            </a:endParaRPr>
          </a:p>
          <a:p>
            <a:pPr eaLnBrk="1" hangingPunct="1">
              <a:lnSpc>
                <a:spcPct val="90000"/>
              </a:lnSpc>
              <a:buFont typeface="Wingdings" pitchFamily="2" charset="2"/>
              <a:buChar char="8"/>
            </a:pPr>
            <a:r>
              <a:rPr lang="en-GB" b="1" smtClean="0">
                <a:latin typeface="Arial" pitchFamily="34" charset="0"/>
              </a:rPr>
              <a:t> What’s his problem?  </a:t>
            </a:r>
            <a:r>
              <a:rPr lang="en-GB" smtClean="0">
                <a:latin typeface="Arial" pitchFamily="34" charset="0"/>
              </a:rPr>
              <a:t>We’re fumbling in the dark: no-one knows the secret of growth or poverty reduction. There’s too many variables. Different things work in different places and way so there’s no one right answer. A big top-down plan will never work as you simply don’t have all the information necessary to know what to do in advance and predict what will work and what won’t. </a:t>
            </a:r>
          </a:p>
          <a:p>
            <a:pPr eaLnBrk="1" hangingPunct="1">
              <a:lnSpc>
                <a:spcPct val="90000"/>
              </a:lnSpc>
              <a:buFont typeface="Wingdings" pitchFamily="2" charset="2"/>
              <a:buChar char="8"/>
            </a:pPr>
            <a:endParaRPr lang="en-GB" b="1" smtClean="0">
              <a:latin typeface="Arial" pitchFamily="34" charset="0"/>
            </a:endParaRPr>
          </a:p>
          <a:p>
            <a:pPr eaLnBrk="1" hangingPunct="1">
              <a:lnSpc>
                <a:spcPct val="90000"/>
              </a:lnSpc>
              <a:buFont typeface="Wingdings" pitchFamily="2" charset="2"/>
              <a:buChar char="8"/>
            </a:pPr>
            <a:r>
              <a:rPr lang="en-GB" b="1" smtClean="0">
                <a:latin typeface="Arial" pitchFamily="34" charset="0"/>
              </a:rPr>
              <a:t> What to do about it? </a:t>
            </a:r>
            <a:r>
              <a:rPr lang="en-GB" smtClean="0">
                <a:latin typeface="Arial" pitchFamily="34" charset="0"/>
              </a:rPr>
              <a:t>You need to use innovation and trial and error to try and see what works on the ground. So we need seekers on the ground, not planners in capitals. It’s easier and quicker, though less glamorous, than working on huge new ideas.</a:t>
            </a:r>
            <a:r>
              <a:rPr lang="en-GB" b="1" smtClean="0">
                <a:latin typeface="Arial" pitchFamily="34" charset="0"/>
              </a:rPr>
              <a:t> </a:t>
            </a:r>
            <a:r>
              <a:rPr lang="en-GB" smtClean="0">
                <a:latin typeface="Arial" pitchFamily="34" charset="0"/>
              </a:rPr>
              <a:t>You need to be flexible, fast and have good feedback. E.g. channelling funding for NGOs which produce the best results, such as is being promoted by </a:t>
            </a:r>
            <a:r>
              <a:rPr lang="en-GB" u="sng" smtClean="0">
                <a:latin typeface="Arial" pitchFamily="34" charset="0"/>
                <a:hlinkClick r:id="rId4"/>
              </a:rPr>
              <a:t>http://www.givewell.net/</a:t>
            </a:r>
            <a:r>
              <a:rPr lang="en-GB" smtClean="0">
                <a:latin typeface="Arial" pitchFamily="34" charset="0"/>
              </a:rPr>
              <a:t>  which ranks NGOs by how effectively they change lives while also taking into account their costs and transparency in doing this, and the scalability of the approach.  </a:t>
            </a:r>
          </a:p>
          <a:p>
            <a:pPr eaLnBrk="1" hangingPunct="1">
              <a:lnSpc>
                <a:spcPct val="90000"/>
              </a:lnSpc>
              <a:buFont typeface="Wingdings" pitchFamily="2" charset="2"/>
              <a:buChar char="8"/>
            </a:pPr>
            <a:endParaRPr lang="en-GB" smtClean="0">
              <a:latin typeface="Arial" pitchFamily="34" charset="0"/>
            </a:endParaRPr>
          </a:p>
          <a:p>
            <a:pPr eaLnBrk="1" hangingPunct="1">
              <a:lnSpc>
                <a:spcPct val="90000"/>
              </a:lnSpc>
              <a:buFont typeface="Wingdings" pitchFamily="2" charset="2"/>
              <a:buChar char="8"/>
            </a:pPr>
            <a:r>
              <a:rPr lang="en-GB" smtClean="0">
                <a:latin typeface="Arial" pitchFamily="34" charset="0"/>
              </a:rPr>
              <a:t> </a:t>
            </a:r>
          </a:p>
          <a:p>
            <a:pPr eaLnBrk="1" hangingPunct="1">
              <a:lnSpc>
                <a:spcPct val="90000"/>
              </a:lnSpc>
              <a:spcBef>
                <a:spcPct val="0"/>
              </a:spcBef>
              <a:buFont typeface="Wingdings" pitchFamily="2" charset="2"/>
              <a:buNone/>
            </a:pPr>
            <a:endParaRPr lang="en-US" smtClean="0">
              <a:latin typeface="Arial" pitchFamily="34" charset="0"/>
            </a:endParaRPr>
          </a:p>
          <a:p>
            <a:pPr eaLnBrk="1" hangingPunct="1"/>
            <a:endParaRPr lang="en-US" smtClean="0">
              <a:latin typeface="Arial" pitchFamily="34"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4FFCA627-C40C-4068-AA7C-9F749A94CF9D}" type="slidenum">
              <a:rPr lang="en-US" smtClean="0">
                <a:solidFill>
                  <a:schemeClr val="tx1"/>
                </a:solidFill>
                <a:latin typeface="Arial" pitchFamily="34" charset="0"/>
              </a:rPr>
              <a:pPr eaLnBrk="1" hangingPunct="1"/>
              <a:t>11</a:t>
            </a:fld>
            <a:endParaRPr lang="en-US" smtClean="0">
              <a:solidFill>
                <a:schemeClr val="tx1"/>
              </a:solidFill>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buFont typeface="Wingdings" pitchFamily="2" charset="2"/>
              <a:buNone/>
            </a:pPr>
            <a:endParaRPr lang="en-US" b="1" smtClean="0">
              <a:latin typeface="Arial" pitchFamily="34" charset="0"/>
              <a:sym typeface="Wingdings" pitchFamily="2" charset="2"/>
            </a:endParaRPr>
          </a:p>
          <a:p>
            <a:pPr eaLnBrk="1" hangingPunct="1">
              <a:lnSpc>
                <a:spcPct val="90000"/>
              </a:lnSpc>
              <a:spcBef>
                <a:spcPct val="0"/>
              </a:spcBef>
              <a:buFont typeface="Wingdings" pitchFamily="2" charset="2"/>
              <a:buChar char="8"/>
            </a:pPr>
            <a:r>
              <a:rPr lang="en-US" b="1" smtClean="0">
                <a:latin typeface="Arial" pitchFamily="34" charset="0"/>
              </a:rPr>
              <a:t> Who is he? </a:t>
            </a:r>
            <a:r>
              <a:rPr lang="en-US" smtClean="0">
                <a:latin typeface="Arial" pitchFamily="34" charset="0"/>
              </a:rPr>
              <a:t>An American economist and, among other things: Special Advisor to UN Secretary General Ban Ki-Moon; Director of the Earth Institute; Professor of Sustainable Development and Professor of Health Policy at Columbia University; Senior Advisor to the Global Poverty Project; co-President of the Millennium Promise Alliance. Another of Time Magazine's “100 Most Influential People”.</a:t>
            </a:r>
            <a:r>
              <a:rPr lang="en-US" b="1" smtClean="0">
                <a:latin typeface="Arial" pitchFamily="34" charset="0"/>
              </a:rPr>
              <a:t> </a:t>
            </a:r>
            <a:endParaRPr lang="en-GB" smtClean="0">
              <a:latin typeface="Arial" pitchFamily="34" charset="0"/>
            </a:endParaRPr>
          </a:p>
          <a:p>
            <a:pPr eaLnBrk="1" hangingPunct="1">
              <a:lnSpc>
                <a:spcPct val="90000"/>
              </a:lnSpc>
              <a:buFont typeface="Wingdings" pitchFamily="2" charset="2"/>
              <a:buChar char="8"/>
            </a:pPr>
            <a:endParaRPr lang="en-US" b="1" smtClean="0">
              <a:latin typeface="Arial" pitchFamily="34" charset="0"/>
            </a:endParaRPr>
          </a:p>
          <a:p>
            <a:pPr eaLnBrk="1" hangingPunct="1">
              <a:lnSpc>
                <a:spcPct val="90000"/>
              </a:lnSpc>
              <a:buFont typeface="Wingdings" pitchFamily="2" charset="2"/>
              <a:buChar char="8"/>
            </a:pPr>
            <a:r>
              <a:rPr lang="en-US" b="1" smtClean="0">
                <a:latin typeface="Arial" pitchFamily="34" charset="0"/>
              </a:rPr>
              <a:t> What’s his problem?</a:t>
            </a:r>
            <a:r>
              <a:rPr lang="en-US" smtClean="0">
                <a:latin typeface="Arial" pitchFamily="34" charset="0"/>
              </a:rPr>
              <a:t> He says that poor countries are unable to get onto the bottom rung of the ladder of economic development. Reasons for this vary but often include things like poor geography, poor infrastructure, poor healthcare and corruption. </a:t>
            </a:r>
            <a:endParaRPr lang="en-GB" smtClean="0">
              <a:latin typeface="Arial" pitchFamily="34" charset="0"/>
            </a:endParaRPr>
          </a:p>
          <a:p>
            <a:pPr eaLnBrk="1" hangingPunct="1">
              <a:lnSpc>
                <a:spcPct val="90000"/>
              </a:lnSpc>
              <a:buFont typeface="Wingdings" pitchFamily="2" charset="2"/>
              <a:buChar char="8"/>
            </a:pPr>
            <a:endParaRPr lang="en-GB" b="1" smtClean="0">
              <a:latin typeface="Arial" pitchFamily="34" charset="0"/>
            </a:endParaRPr>
          </a:p>
          <a:p>
            <a:pPr eaLnBrk="1" hangingPunct="1">
              <a:lnSpc>
                <a:spcPct val="90000"/>
              </a:lnSpc>
              <a:buFont typeface="Wingdings" pitchFamily="2" charset="2"/>
              <a:buChar char="8"/>
            </a:pPr>
            <a:r>
              <a:rPr lang="en-GB" b="1" smtClean="0">
                <a:latin typeface="Arial" pitchFamily="34" charset="0"/>
              </a:rPr>
              <a:t> </a:t>
            </a:r>
            <a:r>
              <a:rPr lang="en-US" b="1" smtClean="0">
                <a:latin typeface="Arial" pitchFamily="34" charset="0"/>
              </a:rPr>
              <a:t>What to do about it? </a:t>
            </a:r>
            <a:r>
              <a:rPr lang="en-US" smtClean="0">
                <a:latin typeface="Arial" pitchFamily="34" charset="0"/>
              </a:rPr>
              <a:t>More aid (0.7% should do it) and better planned delivery of it, with a prescription tailored to a diagnosis of each country’s individual problems, will allow us to eliminate extreme poverty by 2025.</a:t>
            </a:r>
            <a:r>
              <a:rPr lang="en-US" b="1" smtClean="0">
                <a:latin typeface="Arial" pitchFamily="34" charset="0"/>
              </a:rPr>
              <a:t> </a:t>
            </a:r>
            <a:r>
              <a:rPr lang="en-US" smtClean="0">
                <a:latin typeface="Arial" pitchFamily="34" charset="0"/>
              </a:rPr>
              <a:t>Lots of practical ideas,</a:t>
            </a:r>
            <a:r>
              <a:rPr lang="en-US" b="1" smtClean="0">
                <a:latin typeface="Arial" pitchFamily="34" charset="0"/>
              </a:rPr>
              <a:t> </a:t>
            </a:r>
            <a:r>
              <a:rPr lang="en-US" smtClean="0">
                <a:latin typeface="Arial" pitchFamily="34" charset="0"/>
              </a:rPr>
              <a:t>such as providing anti-malarial bed nets and accelerating debt cancellation. He’s also been championing Millennium Villages – large injections of resources into 13 villages in sub-Saharan Africa to get them to meet the MDGs and show “what could be done” . Once helped onto the bottom rung in any case, countries will be able to pull themselves up into the global market economy by themselves.  </a:t>
            </a:r>
          </a:p>
          <a:p>
            <a:pPr eaLnBrk="1" hangingPunct="1">
              <a:lnSpc>
                <a:spcPct val="90000"/>
              </a:lnSpc>
              <a:buFont typeface="Wingdings" pitchFamily="2" charset="2"/>
              <a:buChar char="8"/>
            </a:pPr>
            <a:endParaRPr lang="en-US" smtClean="0">
              <a:latin typeface="Arial" pitchFamily="34" charset="0"/>
            </a:endParaRPr>
          </a:p>
          <a:p>
            <a:pPr eaLnBrk="1" hangingPunct="1">
              <a:lnSpc>
                <a:spcPct val="90000"/>
              </a:lnSpc>
              <a:buFont typeface="Wingdings" pitchFamily="2" charset="2"/>
              <a:buChar char="8"/>
            </a:pPr>
            <a:r>
              <a:rPr lang="en-US" smtClean="0">
                <a:latin typeface="Arial" pitchFamily="34" charset="0"/>
              </a:rPr>
              <a:t> </a:t>
            </a:r>
          </a:p>
          <a:p>
            <a:pPr eaLnBrk="1" hangingPunct="1">
              <a:lnSpc>
                <a:spcPct val="90000"/>
              </a:lnSpc>
              <a:spcBef>
                <a:spcPct val="0"/>
              </a:spcBef>
              <a:buFont typeface="Wingdings" pitchFamily="2" charset="2"/>
              <a:buNone/>
            </a:pPr>
            <a:endParaRPr lang="en-US" smtClean="0">
              <a:latin typeface="Arial" pitchFamily="34" charset="0"/>
            </a:endParaRPr>
          </a:p>
          <a:p>
            <a:pPr eaLnBrk="1" hangingPunct="1">
              <a:lnSpc>
                <a:spcPct val="90000"/>
              </a:lnSpc>
              <a:spcBef>
                <a:spcPct val="0"/>
              </a:spcBef>
              <a:buFont typeface="Wingdings" pitchFamily="2" charset="2"/>
              <a:buNone/>
            </a:pPr>
            <a:endParaRPr lang="en-US" smtClean="0">
              <a:latin typeface="Arial" pitchFamily="34" charset="0"/>
            </a:endParaRPr>
          </a:p>
          <a:p>
            <a:pPr eaLnBrk="1" hangingPunct="1">
              <a:lnSpc>
                <a:spcPct val="90000"/>
              </a:lnSpc>
              <a:spcBef>
                <a:spcPct val="0"/>
              </a:spcBef>
              <a:buFontTx/>
              <a:buChar char="-"/>
            </a:pPr>
            <a:endParaRPr lang="en-US" smtClean="0">
              <a:latin typeface="Arial" pitchFamily="34" charset="0"/>
            </a:endParaRPr>
          </a:p>
          <a:p>
            <a:pPr eaLnBrk="1" hangingPunct="1"/>
            <a:endParaRPr lang="en-US" smtClean="0">
              <a:latin typeface="Arial" pitchFamily="34" charset="0"/>
            </a:endParaRP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292C836D-EAC5-4EE9-8B69-ED7EA19318F4}" type="slidenum">
              <a:rPr lang="en-US" smtClean="0">
                <a:solidFill>
                  <a:schemeClr val="tx1"/>
                </a:solidFill>
                <a:latin typeface="Arial" pitchFamily="34" charset="0"/>
              </a:rPr>
              <a:pPr eaLnBrk="1" hangingPunct="1"/>
              <a:t>12</a:t>
            </a:fld>
            <a:endParaRPr lang="en-US" smtClean="0">
              <a:solidFill>
                <a:schemeClr val="tx1"/>
              </a:solidFill>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buFont typeface="Wingdings" pitchFamily="2" charset="2"/>
              <a:buChar char="8"/>
            </a:pPr>
            <a:r>
              <a:rPr lang="en-GB" b="1" smtClean="0">
                <a:latin typeface="Arial" pitchFamily="34" charset="0"/>
              </a:rPr>
              <a:t> Who is he?  </a:t>
            </a:r>
            <a:r>
              <a:rPr lang="en-GB" smtClean="0">
                <a:latin typeface="Arial" pitchFamily="34" charset="0"/>
              </a:rPr>
              <a:t>A British economist and Director of Aid Info which is pushing for better use of information in development, a former DFID Director and Economic Adviser to UK Prime Minister Tony Blair. </a:t>
            </a:r>
          </a:p>
          <a:p>
            <a:pPr eaLnBrk="1" hangingPunct="1">
              <a:lnSpc>
                <a:spcPct val="90000"/>
              </a:lnSpc>
              <a:spcBef>
                <a:spcPct val="0"/>
              </a:spcBef>
              <a:buFont typeface="Wingdings" pitchFamily="2" charset="2"/>
              <a:buChar char="8"/>
            </a:pPr>
            <a:endParaRPr lang="en-GB" b="1" smtClean="0">
              <a:latin typeface="Arial" pitchFamily="34" charset="0"/>
            </a:endParaRPr>
          </a:p>
          <a:p>
            <a:pPr eaLnBrk="1" hangingPunct="1">
              <a:lnSpc>
                <a:spcPct val="90000"/>
              </a:lnSpc>
              <a:spcBef>
                <a:spcPct val="0"/>
              </a:spcBef>
              <a:buFont typeface="Wingdings" pitchFamily="2" charset="2"/>
              <a:buChar char="8"/>
            </a:pPr>
            <a:r>
              <a:rPr lang="en-GB" smtClean="0">
                <a:latin typeface="Arial" pitchFamily="34" charset="0"/>
              </a:rPr>
              <a:t> </a:t>
            </a:r>
            <a:r>
              <a:rPr lang="en-GB" b="1" smtClean="0">
                <a:latin typeface="Arial" pitchFamily="34" charset="0"/>
              </a:rPr>
              <a:t>What’s his problem? </a:t>
            </a:r>
            <a:r>
              <a:rPr lang="en-GB" smtClean="0">
                <a:latin typeface="Arial" pitchFamily="34" charset="0"/>
              </a:rPr>
              <a:t>Aid works but it could work better. The aid effectiveness agenda tends to tackle the results, such as proliferation, as opposed to their causes. Among these causes are multiple and competing objectives, weak incentives, incomplete information, a lack of feedback and learning, poor results-focus, and long delivery chains. </a:t>
            </a:r>
          </a:p>
          <a:p>
            <a:pPr eaLnBrk="1" hangingPunct="1">
              <a:lnSpc>
                <a:spcPct val="90000"/>
              </a:lnSpc>
              <a:spcBef>
                <a:spcPct val="0"/>
              </a:spcBef>
              <a:buFont typeface="Wingdings" pitchFamily="2" charset="2"/>
              <a:buChar char="8"/>
            </a:pPr>
            <a:endParaRPr lang="en-GB" smtClean="0">
              <a:latin typeface="Arial" pitchFamily="34" charset="0"/>
            </a:endParaRPr>
          </a:p>
          <a:p>
            <a:pPr eaLnBrk="1" hangingPunct="1">
              <a:lnSpc>
                <a:spcPct val="90000"/>
              </a:lnSpc>
              <a:spcBef>
                <a:spcPct val="0"/>
              </a:spcBef>
              <a:buFont typeface="Wingdings" pitchFamily="2" charset="2"/>
              <a:buChar char="8"/>
            </a:pPr>
            <a:r>
              <a:rPr lang="en-GB" b="1" smtClean="0">
                <a:latin typeface="Arial" pitchFamily="34" charset="0"/>
              </a:rPr>
              <a:t> What to do about it?</a:t>
            </a:r>
            <a:r>
              <a:rPr lang="en-GB" smtClean="0">
                <a:latin typeface="Arial" pitchFamily="34" charset="0"/>
              </a:rPr>
              <a:t> Owen says we do too much planning. That we’re also a bit Stalinist in the way we want to plan everything centrally and have our production committees. He says, like Bill Easterly, that we never have enough information to get this right so instead we should make more use of markets and networks.</a:t>
            </a:r>
          </a:p>
          <a:p>
            <a:pPr eaLnBrk="1" hangingPunct="1">
              <a:lnSpc>
                <a:spcPct val="90000"/>
              </a:lnSpc>
              <a:spcBef>
                <a:spcPct val="0"/>
              </a:spcBef>
              <a:buFont typeface="Wingdings" pitchFamily="2" charset="2"/>
              <a:buChar char="8"/>
            </a:pPr>
            <a:endParaRPr lang="en-GB" smtClean="0">
              <a:latin typeface="Arial" pitchFamily="34" charset="0"/>
            </a:endParaRPr>
          </a:p>
          <a:p>
            <a:pPr eaLnBrk="1" hangingPunct="1">
              <a:lnSpc>
                <a:spcPct val="90000"/>
              </a:lnSpc>
              <a:spcBef>
                <a:spcPct val="0"/>
              </a:spcBef>
              <a:buFont typeface="Wingdings" pitchFamily="2" charset="2"/>
              <a:buChar char="8"/>
            </a:pPr>
            <a:r>
              <a:rPr lang="en-GB" smtClean="0">
                <a:latin typeface="Arial" pitchFamily="34" charset="0"/>
              </a:rPr>
              <a:t> We still need planning  but to set the rules of the game, the standards. We should then use markets and networks for the rest. Markets for the delivery of aid, for example unbundling the funding of aid from its design which should be put out to the market, by only paying when services are correctly delivered, and by giving beneficiaries vouchers to choose who they get services from. Then we should use networks for improving feedback and transparency – making how we’re doing more clear to everyone will act as a powerful incentive for decision makers  Overall then he argues for more competition in aid to make it deliver better and be more results focused, more use of the wisdom of the crowds, more innovation, more evolution and less intelligent design. Admit we don’t know, test ideas. Do what works. </a:t>
            </a:r>
          </a:p>
          <a:p>
            <a:pPr eaLnBrk="1" hangingPunct="1">
              <a:lnSpc>
                <a:spcPct val="90000"/>
              </a:lnSpc>
              <a:spcBef>
                <a:spcPct val="0"/>
              </a:spcBef>
              <a:buFont typeface="Wingdings" pitchFamily="2" charset="2"/>
              <a:buNone/>
            </a:pPr>
            <a:endParaRPr lang="en-GB" smtClean="0">
              <a:latin typeface="Arial" pitchFamily="34" charset="0"/>
            </a:endParaRPr>
          </a:p>
          <a:p>
            <a:pPr eaLnBrk="1" hangingPunct="1">
              <a:lnSpc>
                <a:spcPct val="90000"/>
              </a:lnSpc>
              <a:spcBef>
                <a:spcPct val="0"/>
              </a:spcBef>
              <a:buFont typeface="Wingdings" pitchFamily="2" charset="2"/>
              <a:buChar char="8"/>
            </a:pPr>
            <a:endParaRPr lang="en-US" smtClean="0">
              <a:latin typeface="Arial" pitchFamily="34" charset="0"/>
            </a:endParaRPr>
          </a:p>
          <a:p>
            <a:pPr eaLnBrk="1" hangingPunct="1">
              <a:lnSpc>
                <a:spcPct val="90000"/>
              </a:lnSpc>
              <a:spcBef>
                <a:spcPct val="0"/>
              </a:spcBef>
              <a:buFont typeface="Wingdings" pitchFamily="2" charset="2"/>
              <a:buNone/>
            </a:pPr>
            <a:r>
              <a:rPr lang="en-US" smtClean="0">
                <a:latin typeface="Arial" pitchFamily="34" charset="0"/>
              </a:rPr>
              <a:t> </a:t>
            </a:r>
            <a:r>
              <a:rPr lang="en-GB" b="1" smtClean="0">
                <a:latin typeface="Arial" pitchFamily="34" charset="0"/>
                <a:sym typeface="Wingdings" pitchFamily="2" charset="2"/>
              </a:rPr>
              <a:t></a:t>
            </a:r>
          </a:p>
          <a:p>
            <a:pPr eaLnBrk="1" hangingPunct="1">
              <a:lnSpc>
                <a:spcPct val="90000"/>
              </a:lnSpc>
              <a:spcBef>
                <a:spcPct val="0"/>
              </a:spcBef>
              <a:buFont typeface="Wingdings" pitchFamily="2" charset="2"/>
              <a:buNone/>
            </a:pPr>
            <a:endParaRPr lang="en-GB" b="1" smtClean="0">
              <a:latin typeface="Arial" pitchFamily="34" charset="0"/>
              <a:sym typeface="Wingdings" pitchFamily="2" charset="2"/>
            </a:endParaRPr>
          </a:p>
          <a:p>
            <a:pPr eaLnBrk="1" hangingPunct="1">
              <a:lnSpc>
                <a:spcPct val="90000"/>
              </a:lnSpc>
              <a:spcBef>
                <a:spcPct val="0"/>
              </a:spcBef>
              <a:buFont typeface="Wingdings" pitchFamily="2" charset="2"/>
              <a:buNone/>
            </a:pPr>
            <a:endParaRPr lang="en-US" smtClean="0">
              <a:latin typeface="Arial" pitchFamily="34" charset="0"/>
            </a:endParaRPr>
          </a:p>
          <a:p>
            <a:pPr eaLnBrk="1" hangingPunct="1">
              <a:lnSpc>
                <a:spcPct val="90000"/>
              </a:lnSpc>
              <a:spcBef>
                <a:spcPct val="0"/>
              </a:spcBef>
              <a:buFont typeface="Wingdings" pitchFamily="2" charset="2"/>
              <a:buNone/>
            </a:pPr>
            <a:endParaRPr lang="en-US" smtClean="0">
              <a:latin typeface="Arial" pitchFamily="34" charset="0"/>
            </a:endParaRPr>
          </a:p>
          <a:p>
            <a:pPr eaLnBrk="1" hangingPunct="1">
              <a:lnSpc>
                <a:spcPct val="90000"/>
              </a:lnSpc>
              <a:spcBef>
                <a:spcPct val="0"/>
              </a:spcBef>
              <a:buFontTx/>
              <a:buChar char="-"/>
            </a:pPr>
            <a:endParaRPr lang="en-US" smtClean="0">
              <a:latin typeface="Arial" pitchFamily="34" charset="0"/>
            </a:endParaRPr>
          </a:p>
          <a:p>
            <a:pPr eaLnBrk="1" hangingPunct="1"/>
            <a:endParaRPr lang="en-US" smtClean="0">
              <a:latin typeface="Arial" pitchFamily="34" charset="0"/>
            </a:endParaRP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1BFE485B-5C13-4D7C-B075-69D0E52A2967}" type="slidenum">
              <a:rPr lang="en-US" smtClean="0">
                <a:solidFill>
                  <a:schemeClr val="tx1"/>
                </a:solidFill>
                <a:latin typeface="Arial" pitchFamily="34" charset="0"/>
              </a:rPr>
              <a:pPr eaLnBrk="1" hangingPunct="1"/>
              <a:t>13</a:t>
            </a:fld>
            <a:endParaRPr lang="en-US" smtClean="0">
              <a:solidFill>
                <a:schemeClr val="tx1"/>
              </a:solidFill>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smtClean="0">
                <a:latin typeface="Arial" pitchFamily="34" charset="0"/>
                <a:ea typeface="MS PGothic" pitchFamily="34" charset="-128"/>
                <a:sym typeface="Wingdings" pitchFamily="2" charset="2"/>
              </a:rPr>
              <a:t>Some definitions of what we mean by aid effectiveness first of all: </a:t>
            </a:r>
          </a:p>
          <a:p>
            <a:pPr eaLnBrk="1" hangingPunct="1"/>
            <a:endParaRPr lang="en-GB" b="1" smtClean="0">
              <a:latin typeface="Arial" pitchFamily="34" charset="0"/>
              <a:ea typeface="MS PGothic" pitchFamily="34" charset="-128"/>
              <a:sym typeface="Wingdings" pitchFamily="2" charset="2"/>
            </a:endParaRPr>
          </a:p>
          <a:p>
            <a:pPr eaLnBrk="1" hangingPunct="1">
              <a:buFont typeface="Wingdings" pitchFamily="2" charset="2"/>
              <a:buChar char="8"/>
            </a:pPr>
            <a:r>
              <a:rPr lang="en-GB" b="1" smtClean="0">
                <a:latin typeface="Arial" pitchFamily="34" charset="0"/>
                <a:ea typeface="MS PGothic" pitchFamily="34" charset="-128"/>
              </a:rPr>
              <a:t> </a:t>
            </a:r>
            <a:r>
              <a:rPr lang="en-GB" smtClean="0">
                <a:latin typeface="Arial" pitchFamily="34" charset="0"/>
                <a:ea typeface="MS PGothic" pitchFamily="34" charset="-128"/>
              </a:rPr>
              <a:t>“Spending aid on the right things and through the most effective channel”</a:t>
            </a:r>
          </a:p>
          <a:p>
            <a:pPr eaLnBrk="1" hangingPunct="1">
              <a:buFont typeface="Wingdings" pitchFamily="2" charset="2"/>
              <a:buChar char="8"/>
            </a:pPr>
            <a:endParaRPr lang="en-GB" smtClean="0">
              <a:latin typeface="Arial" pitchFamily="34" charset="0"/>
              <a:ea typeface="MS PGothic" pitchFamily="34" charset="-128"/>
            </a:endParaRPr>
          </a:p>
          <a:p>
            <a:pPr eaLnBrk="1" hangingPunct="1">
              <a:buFont typeface="Wingdings" pitchFamily="2" charset="2"/>
              <a:buChar char="8"/>
            </a:pPr>
            <a:r>
              <a:rPr lang="en-GB" smtClean="0">
                <a:latin typeface="Arial" pitchFamily="34" charset="0"/>
                <a:ea typeface="MS PGothic" pitchFamily="34" charset="-128"/>
              </a:rPr>
              <a:t> “Ensuring that all aid has the maximum possible impact on poverty reduction” </a:t>
            </a:r>
          </a:p>
          <a:p>
            <a:pPr eaLnBrk="1" hangingPunct="1">
              <a:buFont typeface="Wingdings" pitchFamily="2" charset="2"/>
              <a:buChar char="8"/>
            </a:pPr>
            <a:endParaRPr lang="en-GB" smtClean="0">
              <a:latin typeface="Arial" pitchFamily="34" charset="0"/>
              <a:ea typeface="MS PGothic" pitchFamily="34" charset="-128"/>
            </a:endParaRPr>
          </a:p>
          <a:p>
            <a:pPr eaLnBrk="1" hangingPunct="1">
              <a:buFont typeface="Wingdings" pitchFamily="2" charset="2"/>
              <a:buChar char="8"/>
            </a:pPr>
            <a:r>
              <a:rPr lang="en-GB" smtClean="0">
                <a:latin typeface="Arial" pitchFamily="34" charset="0"/>
                <a:ea typeface="MS PGothic" pitchFamily="34" charset="-128"/>
              </a:rPr>
              <a:t> “Ensuring that the financial resources provided by rich countries to poor nations actually improve the daily lives of millions of people and move the world closer to achieving the MDGs.” </a:t>
            </a:r>
          </a:p>
          <a:p>
            <a:pPr eaLnBrk="1" hangingPunct="1">
              <a:buFont typeface="Wingdings" pitchFamily="2" charset="2"/>
              <a:buChar char="8"/>
            </a:pPr>
            <a:endParaRPr lang="en-GB" smtClean="0">
              <a:latin typeface="Arial" pitchFamily="34" charset="0"/>
              <a:ea typeface="MS PGothic" pitchFamily="34" charset="-128"/>
            </a:endParaRPr>
          </a:p>
          <a:p>
            <a:pPr eaLnBrk="1" hangingPunct="1">
              <a:buFont typeface="Wingdings" pitchFamily="2" charset="2"/>
              <a:buChar char="8"/>
            </a:pPr>
            <a:r>
              <a:rPr lang="en-GB" smtClean="0">
                <a:latin typeface="Arial" pitchFamily="34" charset="0"/>
                <a:ea typeface="MS PGothic" pitchFamily="34" charset="-128"/>
              </a:rPr>
              <a:t> </a:t>
            </a:r>
          </a:p>
          <a:p>
            <a:pPr eaLnBrk="1" hangingPunct="1"/>
            <a:endParaRPr lang="en-US" smtClean="0">
              <a:latin typeface="Arial" pitchFamily="34" charset="0"/>
            </a:endParaRP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B7758D24-3F0E-4231-A8FD-C444F3BC578F}" type="slidenum">
              <a:rPr lang="en-US" smtClean="0">
                <a:solidFill>
                  <a:schemeClr val="tx1"/>
                </a:solidFill>
                <a:latin typeface="Arial" pitchFamily="34" charset="0"/>
              </a:rPr>
              <a:pPr eaLnBrk="1" hangingPunct="1"/>
              <a:t>14</a:t>
            </a:fld>
            <a:endParaRPr lang="en-US" smtClean="0">
              <a:solidFill>
                <a:schemeClr val="tx1"/>
              </a:solidFill>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smtClean="0">
                <a:latin typeface="Arial" pitchFamily="34" charset="0"/>
                <a:ea typeface="MS PGothic" pitchFamily="34" charset="-128"/>
              </a:rPr>
              <a:t>In the last 5 years or so, ideas on how to make aid more effective, at least among donors, have come to be concentrated around a handful of specific ideas:</a:t>
            </a:r>
          </a:p>
          <a:p>
            <a:pPr eaLnBrk="1" hangingPunct="1">
              <a:spcBef>
                <a:spcPct val="0"/>
              </a:spcBef>
            </a:pPr>
            <a:r>
              <a:rPr lang="en-US" smtClean="0">
                <a:latin typeface="Arial" pitchFamily="34" charset="0"/>
                <a:ea typeface="MS PGothic" pitchFamily="34" charset="-128"/>
              </a:rPr>
              <a:t>     </a:t>
            </a:r>
          </a:p>
          <a:p>
            <a:pPr eaLnBrk="1" hangingPunct="1">
              <a:spcBef>
                <a:spcPct val="0"/>
              </a:spcBef>
            </a:pPr>
            <a:r>
              <a:rPr lang="en-GB" b="1" smtClean="0">
                <a:latin typeface="Arial" pitchFamily="34" charset="0"/>
                <a:ea typeface="MS PGothic" pitchFamily="34" charset="-128"/>
                <a:sym typeface="Wingdings" pitchFamily="2" charset="2"/>
              </a:rPr>
              <a:t> </a:t>
            </a:r>
            <a:r>
              <a:rPr lang="en-US" smtClean="0">
                <a:latin typeface="Arial" pitchFamily="34" charset="0"/>
                <a:ea typeface="MS PGothic" pitchFamily="34" charset="-128"/>
              </a:rPr>
              <a:t>Putting Partner Governments in the driving seat to decide on what aid is spent on and how. </a:t>
            </a:r>
          </a:p>
          <a:p>
            <a:pPr eaLnBrk="1" hangingPunct="1">
              <a:spcBef>
                <a:spcPct val="0"/>
              </a:spcBef>
              <a:buFont typeface="Wingdings" pitchFamily="2" charset="2"/>
              <a:buChar char="8"/>
            </a:pPr>
            <a:endParaRPr lang="en-US" smtClean="0">
              <a:latin typeface="Arial" pitchFamily="34" charset="0"/>
              <a:ea typeface="MS PGothic" pitchFamily="34" charset="-128"/>
            </a:endParaRPr>
          </a:p>
          <a:p>
            <a:pPr eaLnBrk="1" hangingPunct="1">
              <a:spcBef>
                <a:spcPct val="0"/>
              </a:spcBef>
              <a:buFont typeface="Wingdings" pitchFamily="2" charset="2"/>
              <a:buChar char="8"/>
            </a:pPr>
            <a:r>
              <a:rPr lang="en-US" smtClean="0">
                <a:latin typeface="Arial" pitchFamily="34" charset="0"/>
                <a:ea typeface="MS PGothic" pitchFamily="34" charset="-128"/>
              </a:rPr>
              <a:t> Cutting down on the gaps and overlaps in donors’ work. </a:t>
            </a:r>
          </a:p>
          <a:p>
            <a:pPr eaLnBrk="1" hangingPunct="1">
              <a:spcBef>
                <a:spcPct val="0"/>
              </a:spcBef>
              <a:buFont typeface="Wingdings" pitchFamily="2" charset="2"/>
              <a:buChar char="8"/>
            </a:pPr>
            <a:endParaRPr lang="en-US" smtClean="0">
              <a:latin typeface="Arial" pitchFamily="34" charset="0"/>
              <a:ea typeface="MS PGothic" pitchFamily="34" charset="-128"/>
            </a:endParaRPr>
          </a:p>
          <a:p>
            <a:pPr eaLnBrk="1" hangingPunct="1">
              <a:spcBef>
                <a:spcPct val="0"/>
              </a:spcBef>
              <a:buFont typeface="Wingdings" pitchFamily="2" charset="2"/>
              <a:buChar char="8"/>
            </a:pPr>
            <a:r>
              <a:rPr lang="en-US" smtClean="0">
                <a:latin typeface="Arial" pitchFamily="34" charset="0"/>
                <a:ea typeface="MS PGothic" pitchFamily="34" charset="-128"/>
              </a:rPr>
              <a:t> Improving the predictability and transparency of aid.</a:t>
            </a:r>
          </a:p>
          <a:p>
            <a:pPr eaLnBrk="1" hangingPunct="1">
              <a:spcBef>
                <a:spcPct val="0"/>
              </a:spcBef>
              <a:buFont typeface="Wingdings" pitchFamily="2" charset="2"/>
              <a:buChar char="8"/>
            </a:pPr>
            <a:endParaRPr lang="en-US" smtClean="0">
              <a:latin typeface="Arial" pitchFamily="34" charset="0"/>
              <a:ea typeface="MS PGothic" pitchFamily="34" charset="-128"/>
            </a:endParaRPr>
          </a:p>
          <a:p>
            <a:pPr eaLnBrk="1" hangingPunct="1">
              <a:spcBef>
                <a:spcPct val="0"/>
              </a:spcBef>
              <a:buFont typeface="Wingdings" pitchFamily="2" charset="2"/>
              <a:buChar char="8"/>
            </a:pPr>
            <a:r>
              <a:rPr lang="en-US" smtClean="0">
                <a:latin typeface="Arial" pitchFamily="34" charset="0"/>
                <a:ea typeface="MS PGothic" pitchFamily="34" charset="-128"/>
              </a:rPr>
              <a:t> Focusing more on results, and donors and Governments’ accountability for them.</a:t>
            </a:r>
          </a:p>
          <a:p>
            <a:pPr eaLnBrk="1" hangingPunct="1">
              <a:spcBef>
                <a:spcPct val="0"/>
              </a:spcBef>
              <a:buFont typeface="Wingdings" pitchFamily="2" charset="2"/>
              <a:buChar char="8"/>
            </a:pPr>
            <a:endParaRPr lang="en-US" smtClean="0">
              <a:latin typeface="Arial" pitchFamily="34" charset="0"/>
              <a:ea typeface="MS PGothic" pitchFamily="34" charset="-128"/>
            </a:endParaRPr>
          </a:p>
          <a:p>
            <a:pPr eaLnBrk="1" hangingPunct="1">
              <a:spcBef>
                <a:spcPct val="0"/>
              </a:spcBef>
              <a:buFont typeface="Wingdings" pitchFamily="2" charset="2"/>
              <a:buNone/>
            </a:pPr>
            <a:r>
              <a:rPr lang="en-GB" b="1" smtClean="0">
                <a:latin typeface="Arial" pitchFamily="34" charset="0"/>
                <a:ea typeface="MS PGothic" pitchFamily="34" charset="-128"/>
                <a:sym typeface="Wingdings" pitchFamily="2" charset="2"/>
              </a:rPr>
              <a:t></a:t>
            </a:r>
            <a:endParaRPr lang="en-US" smtClean="0">
              <a:latin typeface="Arial" pitchFamily="34" charset="0"/>
              <a:ea typeface="MS PGothic" pitchFamily="34" charset="-128"/>
            </a:endParaRPr>
          </a:p>
          <a:p>
            <a:pPr eaLnBrk="1" hangingPunct="1"/>
            <a:endParaRPr lang="en-US" smtClean="0">
              <a:latin typeface="Arial" pitchFamily="34" charset="0"/>
            </a:endParaRP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C00140D1-2BBE-42B3-915B-A26A73BA7BEA}" type="slidenum">
              <a:rPr lang="en-US" smtClean="0">
                <a:solidFill>
                  <a:schemeClr val="tx1"/>
                </a:solidFill>
                <a:latin typeface="Arial" pitchFamily="34" charset="0"/>
              </a:rPr>
              <a:pPr eaLnBrk="1" hangingPunct="1"/>
              <a:t>15</a:t>
            </a:fld>
            <a:endParaRPr lang="en-US" smtClean="0">
              <a:solidFill>
                <a:schemeClr val="tx1"/>
              </a:solidFill>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r>
              <a:rPr lang="nl-BE" sz="1000" smtClean="0">
                <a:latin typeface="Arial" pitchFamily="34" charset="0"/>
              </a:rPr>
              <a:t>The </a:t>
            </a:r>
            <a:r>
              <a:rPr lang="nl-BE" sz="1000" b="1" i="1" smtClean="0">
                <a:latin typeface="Arial" pitchFamily="34" charset="0"/>
              </a:rPr>
              <a:t>Paris Declaration</a:t>
            </a:r>
            <a:r>
              <a:rPr lang="nl-BE" sz="1000" smtClean="0">
                <a:latin typeface="Arial" pitchFamily="34" charset="0"/>
              </a:rPr>
              <a:t> and Accra Agenda for Action are founded on </a:t>
            </a:r>
            <a:r>
              <a:rPr lang="nl-BE" sz="1000" b="1" i="1" smtClean="0">
                <a:latin typeface="Arial" pitchFamily="34" charset="0"/>
              </a:rPr>
              <a:t>five</a:t>
            </a:r>
            <a:r>
              <a:rPr lang="nl-BE" sz="1000" smtClean="0">
                <a:latin typeface="Arial" pitchFamily="34" charset="0"/>
              </a:rPr>
              <a:t> core </a:t>
            </a:r>
            <a:r>
              <a:rPr lang="nl-BE" sz="1000" b="1" i="1" smtClean="0">
                <a:latin typeface="Arial" pitchFamily="34" charset="0"/>
              </a:rPr>
              <a:t>principles</a:t>
            </a:r>
            <a:r>
              <a:rPr lang="nl-BE" sz="1000" smtClean="0">
                <a:latin typeface="Arial" pitchFamily="34" charset="0"/>
              </a:rPr>
              <a:t>, born out of decades of experience of what works for development, </a:t>
            </a:r>
            <a:r>
              <a:rPr lang="en-GB" sz="1000" smtClean="0">
                <a:latin typeface="Arial" pitchFamily="34" charset="0"/>
              </a:rPr>
              <a:t>and what doesn't. These principles have gained support across the development community, changing aid practice for the better. T</a:t>
            </a:r>
            <a:r>
              <a:rPr lang="nl-BE" sz="1000" smtClean="0">
                <a:latin typeface="Arial" pitchFamily="34" charset="0"/>
              </a:rPr>
              <a:t>hese 5 aid and development principles are the foundation, the core on how one should deliver aid, they are the core of what aid and development effectiveness is all about:  </a:t>
            </a:r>
          </a:p>
          <a:p>
            <a:pPr marL="228600" indent="-228600"/>
            <a:endParaRPr lang="en-GB" sz="1000" smtClean="0">
              <a:latin typeface="Arial" pitchFamily="34" charset="0"/>
            </a:endParaRPr>
          </a:p>
          <a:p>
            <a:pPr marL="228600" indent="-228600">
              <a:buFontTx/>
              <a:buAutoNum type="arabicPeriod"/>
            </a:pPr>
            <a:r>
              <a:rPr lang="en-GB" sz="1000" smtClean="0">
                <a:latin typeface="Arial" pitchFamily="34" charset="0"/>
              </a:rPr>
              <a:t>It is now the norm for aid recipients to forge their own national development strategies with their parliaments and electorates (</a:t>
            </a:r>
            <a:r>
              <a:rPr lang="en-GB" sz="1000" b="1" smtClean="0">
                <a:latin typeface="Arial" pitchFamily="34" charset="0"/>
              </a:rPr>
              <a:t>ownership</a:t>
            </a:r>
            <a:r>
              <a:rPr lang="en-GB" sz="1000" smtClean="0">
                <a:latin typeface="Arial" pitchFamily="34" charset="0"/>
              </a:rPr>
              <a:t>); </a:t>
            </a:r>
          </a:p>
          <a:p>
            <a:pPr marL="228600" indent="-228600">
              <a:buFontTx/>
              <a:buAutoNum type="arabicPeriod"/>
            </a:pPr>
            <a:r>
              <a:rPr lang="en-GB" sz="1000" smtClean="0">
                <a:latin typeface="Arial" pitchFamily="34" charset="0"/>
              </a:rPr>
              <a:t>for donors to support these strategies (</a:t>
            </a:r>
            <a:r>
              <a:rPr lang="en-GB" sz="1000" b="1" smtClean="0">
                <a:latin typeface="Arial" pitchFamily="34" charset="0"/>
              </a:rPr>
              <a:t>alignment</a:t>
            </a:r>
            <a:r>
              <a:rPr lang="en-GB" sz="1000" smtClean="0">
                <a:latin typeface="Arial" pitchFamily="34" charset="0"/>
              </a:rPr>
              <a:t>) and </a:t>
            </a:r>
          </a:p>
          <a:p>
            <a:pPr marL="228600" indent="-228600">
              <a:buFontTx/>
              <a:buAutoNum type="arabicPeriod"/>
            </a:pPr>
            <a:r>
              <a:rPr lang="en-GB" sz="1000" smtClean="0">
                <a:latin typeface="Arial" pitchFamily="34" charset="0"/>
              </a:rPr>
              <a:t>work to streamline their efforts in-country (</a:t>
            </a:r>
            <a:r>
              <a:rPr lang="en-GB" sz="1000" b="1" smtClean="0">
                <a:latin typeface="Arial" pitchFamily="34" charset="0"/>
              </a:rPr>
              <a:t>harmonisation</a:t>
            </a:r>
            <a:r>
              <a:rPr lang="en-GB" sz="1000" smtClean="0">
                <a:latin typeface="Arial" pitchFamily="34" charset="0"/>
              </a:rPr>
              <a:t>); </a:t>
            </a:r>
          </a:p>
          <a:p>
            <a:pPr marL="228600" indent="-228600">
              <a:buFontTx/>
              <a:buAutoNum type="arabicPeriod"/>
            </a:pPr>
            <a:r>
              <a:rPr lang="en-GB" sz="1000" smtClean="0">
                <a:latin typeface="Arial" pitchFamily="34" charset="0"/>
              </a:rPr>
              <a:t>for development policies to be directed to achieveing clear goals and for progress towards these goals to be monitored (</a:t>
            </a:r>
            <a:r>
              <a:rPr lang="en-GB" sz="1000" b="1" smtClean="0">
                <a:latin typeface="Arial" pitchFamily="34" charset="0"/>
              </a:rPr>
              <a:t>results</a:t>
            </a:r>
            <a:r>
              <a:rPr lang="en-GB" sz="1000" smtClean="0">
                <a:latin typeface="Arial" pitchFamily="34" charset="0"/>
              </a:rPr>
              <a:t>); </a:t>
            </a:r>
          </a:p>
          <a:p>
            <a:pPr marL="228600" indent="-228600">
              <a:buFontTx/>
              <a:buAutoNum type="arabicPeriod"/>
            </a:pPr>
            <a:r>
              <a:rPr lang="en-GB" sz="1000" smtClean="0">
                <a:latin typeface="Arial" pitchFamily="34" charset="0"/>
              </a:rPr>
              <a:t>and for donors and recipients alike to be jointly responsible for achieveing these goals (</a:t>
            </a:r>
            <a:r>
              <a:rPr lang="en-GB" sz="1000" b="1" smtClean="0">
                <a:latin typeface="Arial" pitchFamily="34" charset="0"/>
              </a:rPr>
              <a:t>mutual accountability</a:t>
            </a:r>
            <a:r>
              <a:rPr lang="en-GB" sz="1000" smtClean="0">
                <a:latin typeface="Arial" pitchFamily="34" charset="0"/>
              </a:rPr>
              <a:t>).</a:t>
            </a:r>
          </a:p>
          <a:p>
            <a:pPr marL="228600" indent="-228600">
              <a:buFontTx/>
              <a:buAutoNum type="arabicPeriod"/>
            </a:pPr>
            <a:endParaRPr lang="nl-BE" sz="1000" smtClean="0">
              <a:latin typeface="Arial" pitchFamily="34" charset="0"/>
            </a:endParaRPr>
          </a:p>
          <a:p>
            <a:pPr marL="228600" indent="-228600"/>
            <a:r>
              <a:rPr lang="nl-BE" sz="1000" smtClean="0">
                <a:latin typeface="Arial" pitchFamily="34" charset="0"/>
              </a:rPr>
              <a:t>These principles contain several sub-themes and respective commitments (like transparency &amp; predictability, use of country systems, etc). We will come back on those in separate sessions during this course.</a:t>
            </a:r>
          </a:p>
          <a:p>
            <a:pPr marL="228600" indent="-228600"/>
            <a:endParaRPr lang="nl-BE" sz="1000" smtClean="0">
              <a:latin typeface="Arial" pitchFamily="34" charset="0"/>
            </a:endParaRPr>
          </a:p>
          <a:p>
            <a:pPr marL="228600" indent="-228600"/>
            <a:r>
              <a:rPr lang="nl-BE" sz="1000" smtClean="0">
                <a:latin typeface="Arial" pitchFamily="34" charset="0"/>
              </a:rPr>
              <a:t>I will elaborate on each one of the principles and we will come back to them later in the course.</a:t>
            </a:r>
            <a:endParaRPr lang="en-GB" sz="1000"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r>
              <a:rPr lang="en-GB" b="1" smtClean="0">
                <a:latin typeface="Arial" pitchFamily="34" charset="0"/>
                <a:sym typeface="Wingdings" pitchFamily="2" charset="2"/>
              </a:rPr>
              <a:t></a:t>
            </a:r>
            <a:r>
              <a:rPr lang="en-GB" smtClean="0">
                <a:latin typeface="Arial" pitchFamily="34" charset="0"/>
              </a:rPr>
              <a:t>  </a:t>
            </a:r>
            <a:r>
              <a:rPr lang="en-US" b="1" smtClean="0">
                <a:latin typeface="Arial" pitchFamily="34" charset="0"/>
              </a:rPr>
              <a:t>What? </a:t>
            </a:r>
            <a:r>
              <a:rPr lang="en-US" smtClean="0">
                <a:latin typeface="Arial" pitchFamily="34" charset="0"/>
              </a:rPr>
              <a:t>The question of ownership is really one of national sovereignty. The idea is that the partner Government should set and implement its own national development strategy and be in control of the aid that it receives from donors who support it and what they do in its country. This as opposed to donors telling it what to do and making their aid conditional on this. So the days of “doing development to countries” and “you’re not getting money unless you change your policies” are theoretically over. It also means the Government deciding which donor does what and how. In fact rather than Government we should say country, as the concept of ownership includes that of participation, i.e. that Government, parliament, civil society and the private sector together set the direction of national policy. </a:t>
            </a:r>
          </a:p>
          <a:p>
            <a:pPr eaLnBrk="1" hangingPunct="1">
              <a:lnSpc>
                <a:spcPct val="90000"/>
              </a:lnSpc>
              <a:spcBef>
                <a:spcPct val="0"/>
              </a:spcBef>
            </a:pPr>
            <a:r>
              <a:rPr lang="en-GB" smtClean="0">
                <a:latin typeface="Arial" pitchFamily="34" charset="0"/>
              </a:rPr>
              <a:t> </a:t>
            </a:r>
          </a:p>
          <a:p>
            <a:pPr eaLnBrk="1" hangingPunct="1">
              <a:lnSpc>
                <a:spcPct val="90000"/>
              </a:lnSpc>
              <a:spcBef>
                <a:spcPct val="0"/>
              </a:spcBef>
            </a:pPr>
            <a:r>
              <a:rPr lang="en-GB" b="1" smtClean="0">
                <a:latin typeface="Arial" pitchFamily="34" charset="0"/>
                <a:sym typeface="Wingdings" pitchFamily="2" charset="2"/>
              </a:rPr>
              <a:t></a:t>
            </a:r>
            <a:r>
              <a:rPr lang="en-GB" smtClean="0">
                <a:latin typeface="Arial" pitchFamily="34" charset="0"/>
              </a:rPr>
              <a:t>  </a:t>
            </a:r>
            <a:r>
              <a:rPr lang="en-GB" b="1" smtClean="0">
                <a:latin typeface="Arial" pitchFamily="34" charset="0"/>
              </a:rPr>
              <a:t>Why? </a:t>
            </a:r>
            <a:r>
              <a:rPr lang="en-GB" smtClean="0">
                <a:latin typeface="Arial" pitchFamily="34" charset="0"/>
              </a:rPr>
              <a:t>For several reasons. Firstly, just because donors give money, it shouldn’t give them the right to run the country. After all we’re great promoters of democracy and the citizens of Bolivia or Burundi or Bhutan certainly didn’t elect us to say how their country is run. Secondly, history has shown that donors, while they may be from developed countries, often don’t know what’s best for others, they often don’t have the right answers for poverty reduction. Surely the people from the partner country know better what their problems are and how they might be solved. Thirdly, we want to build the capacity of countries to run themselves without outside support, rather than undermining it. All of these points are especially important in fragile states, think East Timor for example, where the country is packed with donors and foreign advisors and the national institutions are very weak – there is a genuine risk here that donors start to run the country and any semblance of legitimacy which the fragile Government has built up starts to be rapidly eroded.  </a:t>
            </a:r>
            <a:endParaRPr lang="en-GB" i="1" smtClean="0">
              <a:latin typeface="Arial" pitchFamily="34" charset="0"/>
            </a:endParaRPr>
          </a:p>
          <a:p>
            <a:pPr eaLnBrk="1" hangingPunct="1">
              <a:lnSpc>
                <a:spcPct val="90000"/>
              </a:lnSpc>
              <a:spcBef>
                <a:spcPct val="0"/>
              </a:spcBef>
            </a:pPr>
            <a:r>
              <a:rPr lang="en-GB" smtClean="0">
                <a:latin typeface="Arial" pitchFamily="34" charset="0"/>
              </a:rPr>
              <a:t> </a:t>
            </a:r>
          </a:p>
          <a:p>
            <a:pPr eaLnBrk="1" hangingPunct="1">
              <a:lnSpc>
                <a:spcPct val="90000"/>
              </a:lnSpc>
              <a:spcBef>
                <a:spcPct val="0"/>
              </a:spcBef>
              <a:buFont typeface="Wingdings" pitchFamily="2" charset="2"/>
              <a:buChar char="8"/>
            </a:pPr>
            <a:r>
              <a:rPr lang="en-GB" b="1" smtClean="0">
                <a:latin typeface="Arial" pitchFamily="34" charset="0"/>
              </a:rPr>
              <a:t> How</a:t>
            </a:r>
            <a:r>
              <a:rPr lang="en-GB" i="1" smtClean="0">
                <a:latin typeface="Arial" pitchFamily="34" charset="0"/>
              </a:rPr>
              <a:t>? </a:t>
            </a:r>
            <a:r>
              <a:rPr lang="en-GB" smtClean="0">
                <a:latin typeface="Arial" pitchFamily="34" charset="0"/>
              </a:rPr>
              <a:t>First of all donors should let the country write its own strategy. And then they should let the Government control the aid that they give in support of that strategy, for example by letting it decide who works in which sector and agreeing to use the Government’s own systems and procedures to deliver their aid. This may mean giving capacity building support to the country first so that it is actually capable of taking up ownership and has systems and procedures which donors agree are robust enough to manage their money.  </a:t>
            </a:r>
          </a:p>
          <a:p>
            <a:pPr eaLnBrk="1" hangingPunct="1">
              <a:lnSpc>
                <a:spcPct val="90000"/>
              </a:lnSpc>
              <a:spcBef>
                <a:spcPct val="0"/>
              </a:spcBef>
              <a:buFont typeface="Wingdings" pitchFamily="2" charset="2"/>
              <a:buChar char="8"/>
            </a:pPr>
            <a:endParaRPr lang="en-GB" smtClean="0">
              <a:latin typeface="Arial" pitchFamily="34" charset="0"/>
            </a:endParaRPr>
          </a:p>
          <a:p>
            <a:pPr eaLnBrk="1" hangingPunct="1">
              <a:lnSpc>
                <a:spcPct val="90000"/>
              </a:lnSpc>
              <a:spcBef>
                <a:spcPct val="0"/>
              </a:spcBef>
            </a:pPr>
            <a:r>
              <a:rPr lang="en-GB" b="1" smtClean="0">
                <a:latin typeface="Arial" pitchFamily="34" charset="0"/>
                <a:sym typeface="Wingdings" pitchFamily="2" charset="2"/>
              </a:rPr>
              <a:t></a:t>
            </a:r>
            <a:r>
              <a:rPr lang="en-GB" smtClean="0">
                <a:latin typeface="Arial" pitchFamily="34" charset="0"/>
              </a:rPr>
              <a:t>  </a:t>
            </a:r>
            <a:r>
              <a:rPr lang="en-GB" b="1" smtClean="0">
                <a:latin typeface="Arial" pitchFamily="34" charset="0"/>
              </a:rPr>
              <a:t>In practice.</a:t>
            </a:r>
            <a:r>
              <a:rPr lang="en-GB" i="1" smtClean="0">
                <a:latin typeface="Arial" pitchFamily="34" charset="0"/>
              </a:rPr>
              <a:t> </a:t>
            </a:r>
            <a:r>
              <a:rPr lang="en-GB" smtClean="0">
                <a:latin typeface="Arial" pitchFamily="34" charset="0"/>
              </a:rPr>
              <a:t>We are seeing, across the world, many more national development strategies being used as the framework for donor support. However</a:t>
            </a:r>
            <a:r>
              <a:rPr lang="en-GB" i="1" smtClean="0">
                <a:latin typeface="Arial" pitchFamily="34" charset="0"/>
              </a:rPr>
              <a:t>, </a:t>
            </a:r>
            <a:r>
              <a:rPr lang="en-GB" smtClean="0">
                <a:latin typeface="Arial" pitchFamily="34" charset="0"/>
              </a:rPr>
              <a:t>donors are prone to saying “please write your own strategy but we’ll tell you how to do it”. There are hundreds of pages available from the World Bank about how to draft a good PRSP for example. Or donors may pay lip service to the national strategy but still actually go ahead and do their own thing. And remember, virtually all donors do still write their own, very extensive, strategy papers for each country. Even when donors do follow the national strategy by giving budget support, they often demand a say in policy making in return (indeed they use the influence they’ve attained to justify the use of budget support back home). On the other side, you can often find Governments who don’t take up ownership where it is offered. There are two common reasons for this (1) a knowledge of what donors really want and a reluctance to challenge this for fear of losing funding – “we’ll call it ‘our’ strategy but please help us write it.” (2) An inability to do the kind of very complex and detailed strategy setting and budgeting that donors demand, due to capacity constraints or simply not having all the information required, such as which donor is currently doing what. </a:t>
            </a:r>
          </a:p>
          <a:p>
            <a:pPr eaLnBrk="1" hangingPunct="1">
              <a:lnSpc>
                <a:spcPct val="90000"/>
              </a:lnSpc>
            </a:pPr>
            <a:endParaRPr lang="en-GB" smtClean="0">
              <a:latin typeface="Arial" pitchFamily="34" charset="0"/>
            </a:endParaRPr>
          </a:p>
          <a:p>
            <a:pPr eaLnBrk="1" hangingPunct="1">
              <a:lnSpc>
                <a:spcPct val="90000"/>
              </a:lnSpc>
              <a:spcBef>
                <a:spcPct val="0"/>
              </a:spcBef>
            </a:pPr>
            <a:r>
              <a:rPr lang="en-GB" smtClean="0">
                <a:latin typeface="Arial" pitchFamily="34" charset="0"/>
              </a:rPr>
              <a:t>We’ll now have a quick look at ownership in practice.  </a:t>
            </a:r>
            <a:r>
              <a:rPr lang="en-GB" b="1" smtClean="0">
                <a:latin typeface="Arial" pitchFamily="34" charset="0"/>
                <a:sym typeface="Wingdings" pitchFamily="2" charset="2"/>
              </a:rPr>
              <a:t></a:t>
            </a:r>
            <a:r>
              <a:rPr lang="en-GB" smtClean="0">
                <a:latin typeface="Arial" pitchFamily="34" charset="0"/>
              </a:rPr>
              <a:t> </a:t>
            </a:r>
          </a:p>
          <a:p>
            <a:pPr eaLnBrk="1" hangingPunct="1">
              <a:lnSpc>
                <a:spcPct val="90000"/>
              </a:lnSpc>
            </a:pPr>
            <a:endParaRPr lang="en-US" smtClean="0">
              <a:latin typeface="Arial" pitchFamily="34" charset="0"/>
            </a:endParaRPr>
          </a:p>
          <a:p>
            <a:endParaRPr lang="en-US" smtClean="0">
              <a:latin typeface="Arial" pitchFamily="34" charset="0"/>
            </a:endParaRPr>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806DF91A-1466-4B53-800A-93DAF38FA511}" type="slidenum">
              <a:rPr lang="en-US" smtClean="0">
                <a:solidFill>
                  <a:schemeClr val="tx1"/>
                </a:solidFill>
                <a:latin typeface="Arial" pitchFamily="34" charset="0"/>
              </a:rPr>
              <a:pPr eaLnBrk="1" hangingPunct="1"/>
              <a:t>17</a:t>
            </a:fld>
            <a:endParaRPr lang="en-US" smtClean="0">
              <a:solidFill>
                <a:schemeClr val="tx1"/>
              </a:solidFill>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buFont typeface="Wingdings" pitchFamily="2" charset="2"/>
              <a:buChar char="8"/>
            </a:pPr>
            <a:r>
              <a:rPr lang="en-US" smtClean="0">
                <a:latin typeface="Arial" pitchFamily="34" charset="0"/>
              </a:rPr>
              <a:t> </a:t>
            </a:r>
            <a:r>
              <a:rPr lang="en-US" b="1" smtClean="0">
                <a:latin typeface="Arial" pitchFamily="34" charset="0"/>
              </a:rPr>
              <a:t>What? </a:t>
            </a:r>
            <a:r>
              <a:rPr lang="en-US" smtClean="0">
                <a:latin typeface="Arial" pitchFamily="34" charset="0"/>
              </a:rPr>
              <a:t>Alignment refers to donors acting behind and through Government, so basing their support on the country’s own strategies and implementing it through its institutions and procedures. The Government should therefore end up integrating aid flows as part and parcel of its national budget. </a:t>
            </a:r>
          </a:p>
          <a:p>
            <a:pPr eaLnBrk="1" hangingPunct="1">
              <a:spcBef>
                <a:spcPct val="0"/>
              </a:spcBef>
              <a:buFont typeface="Wingdings" pitchFamily="2" charset="2"/>
              <a:buNone/>
            </a:pPr>
            <a:endParaRPr lang="en-US" smtClean="0">
              <a:latin typeface="Arial" pitchFamily="34" charset="0"/>
            </a:endParaRPr>
          </a:p>
          <a:p>
            <a:pPr eaLnBrk="1" hangingPunct="1">
              <a:spcBef>
                <a:spcPct val="0"/>
              </a:spcBef>
              <a:buFont typeface="Wingdings" pitchFamily="2" charset="2"/>
              <a:buChar char="8"/>
            </a:pPr>
            <a:r>
              <a:rPr lang="en-US" b="1" smtClean="0">
                <a:latin typeface="Arial" pitchFamily="34" charset="0"/>
              </a:rPr>
              <a:t> Why? </a:t>
            </a:r>
            <a:r>
              <a:rPr lang="en-US" smtClean="0">
                <a:latin typeface="Arial" pitchFamily="34" charset="0"/>
              </a:rPr>
              <a:t>As with harmonisation, alignment is a key component of ownership and helps to make aid cost less and deliver more. Donors promising to use country systems if they are improved can also be a powerful incentive to getting them improved. And better systems should mean better governance </a:t>
            </a:r>
            <a:r>
              <a:rPr lang="en-GB" smtClean="0">
                <a:latin typeface="Arial" pitchFamily="34" charset="0"/>
              </a:rPr>
              <a:t>and improved accountability to citizens. </a:t>
            </a:r>
            <a:endParaRPr lang="en-US" smtClean="0">
              <a:latin typeface="Arial" pitchFamily="34" charset="0"/>
            </a:endParaRPr>
          </a:p>
          <a:p>
            <a:pPr eaLnBrk="1" hangingPunct="1">
              <a:spcBef>
                <a:spcPct val="0"/>
              </a:spcBef>
              <a:buFont typeface="Wingdings" pitchFamily="2" charset="2"/>
              <a:buNone/>
            </a:pPr>
            <a:r>
              <a:rPr lang="en-US" b="1" smtClean="0">
                <a:latin typeface="Arial" pitchFamily="34" charset="0"/>
              </a:rPr>
              <a:t> </a:t>
            </a:r>
          </a:p>
          <a:p>
            <a:pPr eaLnBrk="1" hangingPunct="1">
              <a:spcBef>
                <a:spcPct val="0"/>
              </a:spcBef>
              <a:buFont typeface="Wingdings" pitchFamily="2" charset="2"/>
              <a:buChar char="8"/>
            </a:pPr>
            <a:r>
              <a:rPr lang="en-US" b="1" smtClean="0">
                <a:latin typeface="Arial" pitchFamily="34" charset="0"/>
              </a:rPr>
              <a:t> How? </a:t>
            </a:r>
            <a:r>
              <a:rPr lang="en-US" smtClean="0">
                <a:latin typeface="Arial" pitchFamily="34" charset="0"/>
              </a:rPr>
              <a:t>There’s several things that donors can do to ensure that their support is aligned with the Government. Using the national development strategy as the framework for their programming is one of the most important. In terms of delivery, donors can align by using the country’s own procurement, accounting, auditing and performance management systems – following the local procedures and also using the local dedicated agencies to perform these tasks for their aid money. Where these systems are weak, donors can start off by providing capacity building support for them. One crucial element of alignment is removing tied aid – the requirement that donor money must be spent on products or services from the donor’s own country. Probably the most powerful way to align however is by giving budget support, i.e. by delivering aid as a direct contribution to the treasury to be fully integrated into the Government's national budget. This ensures that it will be used for what Government wants and will be managed using national institutions, systems and procedures. </a:t>
            </a:r>
          </a:p>
          <a:p>
            <a:pPr eaLnBrk="1" hangingPunct="1">
              <a:spcBef>
                <a:spcPct val="0"/>
              </a:spcBef>
              <a:buFont typeface="Wingdings" pitchFamily="2" charset="2"/>
              <a:buChar char="8"/>
            </a:pPr>
            <a:endParaRPr lang="en-US" smtClean="0">
              <a:latin typeface="Arial" pitchFamily="34" charset="0"/>
            </a:endParaRPr>
          </a:p>
          <a:p>
            <a:pPr eaLnBrk="1" hangingPunct="1">
              <a:spcBef>
                <a:spcPct val="0"/>
              </a:spcBef>
              <a:buFont typeface="Wingdings" pitchFamily="2" charset="2"/>
              <a:buChar char="8"/>
            </a:pPr>
            <a:r>
              <a:rPr lang="en-US" b="1" smtClean="0">
                <a:latin typeface="Arial" pitchFamily="34" charset="0"/>
              </a:rPr>
              <a:t> In practice: </a:t>
            </a:r>
            <a:r>
              <a:rPr lang="en-US" smtClean="0">
                <a:latin typeface="Arial" pitchFamily="34" charset="0"/>
              </a:rPr>
              <a:t>as with many aspects of aid effectiveness, alignment means less control and more risk for donors. Which in turn means there’s often a reluctance to do it in practice. In terms of following the national strategy, while many donors may claim that they do base their programming on it, it is often more difficult to find tangible evidence of behavioral change. Instead of donors using the national strategy as the starting point to decide how they will spend their aid money, decisions about programming are often instead made by the donor bilaterally and only after this is the national strategy consulted – in order to find parts of it which can be used to justify the donor’s choices. As for use of Government systems, a very common complaint from Governments is that donors claim they are never good enough – and so keep providing capacity building support but never actually use them to channel their money.   </a:t>
            </a:r>
          </a:p>
          <a:p>
            <a:pPr eaLnBrk="1" hangingPunct="1">
              <a:spcBef>
                <a:spcPct val="0"/>
              </a:spcBef>
              <a:buFont typeface="Wingdings" pitchFamily="2" charset="2"/>
              <a:buChar char="8"/>
            </a:pPr>
            <a:endParaRPr lang="en-US" smtClean="0">
              <a:latin typeface="Arial" pitchFamily="34" charset="0"/>
            </a:endParaRPr>
          </a:p>
          <a:p>
            <a:pPr eaLnBrk="1" hangingPunct="1">
              <a:spcBef>
                <a:spcPct val="0"/>
              </a:spcBef>
              <a:buFont typeface="Wingdings" pitchFamily="2" charset="2"/>
              <a:buChar char="8"/>
            </a:pPr>
            <a:r>
              <a:rPr lang="en-US" smtClean="0">
                <a:latin typeface="Arial" pitchFamily="34" charset="0"/>
              </a:rPr>
              <a:t> </a:t>
            </a:r>
          </a:p>
          <a:p>
            <a:endParaRPr lang="en-US" smtClean="0">
              <a:latin typeface="Arial" pitchFamily="34" charset="0"/>
            </a:endParaRP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E49D7E44-7BC6-4A8F-BAB9-0FFD7761E7A9}" type="slidenum">
              <a:rPr lang="en-US" smtClean="0">
                <a:solidFill>
                  <a:schemeClr val="tx1"/>
                </a:solidFill>
                <a:latin typeface="Arial" pitchFamily="34" charset="0"/>
              </a:rPr>
              <a:pPr eaLnBrk="1" hangingPunct="1"/>
              <a:t>18</a:t>
            </a:fld>
            <a:endParaRPr lang="en-US" smtClean="0">
              <a:solidFill>
                <a:schemeClr val="tx1"/>
              </a:solidFill>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Wingdings" pitchFamily="2" charset="2"/>
              <a:buChar char="8"/>
            </a:pPr>
            <a:r>
              <a:rPr lang="en-GB" b="1" smtClean="0">
                <a:latin typeface="Arial" pitchFamily="34" charset="0"/>
              </a:rPr>
              <a:t> What?</a:t>
            </a:r>
            <a:r>
              <a:rPr lang="en-GB" i="1" smtClean="0">
                <a:latin typeface="Arial" pitchFamily="34" charset="0"/>
              </a:rPr>
              <a:t> </a:t>
            </a:r>
            <a:r>
              <a:rPr lang="en-GB" smtClean="0">
                <a:latin typeface="Arial" pitchFamily="34" charset="0"/>
              </a:rPr>
              <a:t>We’ve just talked about ownership and the idea that the Government should be in the lead. Harmonisation is the idea that, as well as following behind this lead, donors should work better together to deliver their support. So, ideally, they plan together, deliver together, monitor together and evaluate together and talk to Government with one voice. Each specialises in what they do best.</a:t>
            </a:r>
          </a:p>
          <a:p>
            <a:pPr eaLnBrk="1" hangingPunct="1"/>
            <a:endParaRPr lang="en-GB" b="1" smtClean="0">
              <a:latin typeface="Arial" pitchFamily="34" charset="0"/>
            </a:endParaRPr>
          </a:p>
          <a:p>
            <a:pPr eaLnBrk="1" hangingPunct="1">
              <a:buFont typeface="Wingdings" pitchFamily="2" charset="2"/>
              <a:buChar char="8"/>
            </a:pPr>
            <a:r>
              <a:rPr lang="en-GB" b="1" smtClean="0">
                <a:latin typeface="Arial" pitchFamily="34" charset="0"/>
                <a:sym typeface="Wingdings" pitchFamily="2" charset="2"/>
              </a:rPr>
              <a:t> Why? </a:t>
            </a:r>
            <a:r>
              <a:rPr lang="en-GB" smtClean="0">
                <a:latin typeface="Arial" pitchFamily="34" charset="0"/>
                <a:sym typeface="Wingdings" pitchFamily="2" charset="2"/>
              </a:rPr>
              <a:t>It’s a good idea because harmonised actions mean less gaps, less overlaps and more synergies. </a:t>
            </a:r>
            <a:r>
              <a:rPr lang="en-GB" smtClean="0">
                <a:latin typeface="Arial" pitchFamily="34" charset="0"/>
              </a:rPr>
              <a:t>Together donors achieve more than the sum of their parts. </a:t>
            </a:r>
            <a:r>
              <a:rPr lang="en-GB" smtClean="0">
                <a:latin typeface="Arial" pitchFamily="34" charset="0"/>
                <a:sym typeface="Wingdings" pitchFamily="2" charset="2"/>
              </a:rPr>
              <a:t>So aid costs less and delivers more. Harmonised activities are also much easier for the Government to track and manage.</a:t>
            </a:r>
            <a:endParaRPr lang="en-GB" smtClean="0">
              <a:latin typeface="Arial" pitchFamily="34" charset="0"/>
            </a:endParaRPr>
          </a:p>
          <a:p>
            <a:pPr eaLnBrk="1" hangingPunct="1">
              <a:buFont typeface="Wingdings" pitchFamily="2" charset="2"/>
              <a:buChar char="8"/>
            </a:pPr>
            <a:endParaRPr lang="en-GB" b="1" smtClean="0">
              <a:latin typeface="Arial" pitchFamily="34" charset="0"/>
            </a:endParaRPr>
          </a:p>
          <a:p>
            <a:pPr eaLnBrk="1" hangingPunct="1">
              <a:buFont typeface="Wingdings" pitchFamily="2" charset="2"/>
              <a:buChar char="8"/>
            </a:pPr>
            <a:r>
              <a:rPr lang="en-GB" b="1" smtClean="0">
                <a:latin typeface="Arial" pitchFamily="34" charset="0"/>
                <a:sym typeface="Wingdings" pitchFamily="2" charset="2"/>
              </a:rPr>
              <a:t> How? </a:t>
            </a:r>
            <a:r>
              <a:rPr lang="en-GB" smtClean="0">
                <a:latin typeface="Arial" pitchFamily="34" charset="0"/>
                <a:sym typeface="Wingdings" pitchFamily="2" charset="2"/>
              </a:rPr>
              <a:t>It does not happen automatically – each donor tends to have its own priorities and ways of working and often little incentive to work with others even when it can do so administratively. A good first step can therefore be getting donors to carry out joint country analysis. Establishing multi-donor programmes or trust funds that can channel support from several donors can be useful. Getting Government to say which donor does what and getting donors to accept this is also key. Persuading donors to limit the number of sectors they are involved in and, when they do want to contribute to more, to use silent partnerships with other donors, can also be very useful. Making all donors use the indicators from the national development strategy to measure the impact of their work is another simple but effective way to improve harmonisation. But all of these normally first need procedural changes by donors.</a:t>
            </a:r>
          </a:p>
          <a:p>
            <a:pPr eaLnBrk="1" hangingPunct="1">
              <a:buFont typeface="Wingdings" pitchFamily="2" charset="2"/>
              <a:buChar char="8"/>
            </a:pPr>
            <a:endParaRPr lang="en-GB" smtClean="0">
              <a:latin typeface="Arial" pitchFamily="34" charset="0"/>
              <a:sym typeface="Wingdings" pitchFamily="2" charset="2"/>
            </a:endParaRPr>
          </a:p>
          <a:p>
            <a:pPr eaLnBrk="1" hangingPunct="1">
              <a:buFont typeface="Wingdings" pitchFamily="2" charset="2"/>
              <a:buChar char="8"/>
            </a:pPr>
            <a:r>
              <a:rPr lang="en-GB" b="1" smtClean="0">
                <a:latin typeface="Arial" pitchFamily="34" charset="0"/>
                <a:sym typeface="Wingdings" pitchFamily="2" charset="2"/>
              </a:rPr>
              <a:t> In practice: </a:t>
            </a:r>
            <a:r>
              <a:rPr lang="en-GB" smtClean="0">
                <a:latin typeface="Arial" pitchFamily="34" charset="0"/>
                <a:sym typeface="Wingdings" pitchFamily="2" charset="2"/>
              </a:rPr>
              <a:t>as it does not happen automatically, you usually need strong Government leadership. But this is often lacking due to both capacity constraints and a reluctance from Governments to criticise donors who are providing funding. Sometimes donors themselves don’t want to harmonise - they like to keep control of what they’re doing and focus on their own personal priorities and at the same time maintain visibility for their funding. When donors do want to harmonise they often find themselves constrained by (a) limited power to change what they do and how they work due to strong control by headquarters and (b) administrative procedures which make it difficult and time-consuming to work with others. In fact many complain that contributing to joint programmes takes up far more of their resources than setting up their own bilateral ones. </a:t>
            </a:r>
          </a:p>
          <a:p>
            <a:pPr eaLnBrk="1" hangingPunct="1">
              <a:buFont typeface="Wingdings" pitchFamily="2" charset="2"/>
              <a:buChar char="8"/>
            </a:pPr>
            <a:endParaRPr lang="en-GB" smtClean="0">
              <a:latin typeface="Arial" pitchFamily="34" charset="0"/>
              <a:sym typeface="Wingdings" pitchFamily="2" charset="2"/>
            </a:endParaRPr>
          </a:p>
          <a:p>
            <a:pPr eaLnBrk="1" hangingPunct="1">
              <a:buFont typeface="Wingdings" pitchFamily="2" charset="2"/>
              <a:buChar char="8"/>
            </a:pPr>
            <a:r>
              <a:rPr lang="en-GB" smtClean="0">
                <a:latin typeface="Arial" pitchFamily="34" charset="0"/>
                <a:sym typeface="Wingdings" pitchFamily="2" charset="2"/>
              </a:rPr>
              <a:t> </a:t>
            </a:r>
          </a:p>
          <a:p>
            <a:pPr eaLnBrk="1" hangingPunct="1">
              <a:buFont typeface="Wingdings" pitchFamily="2" charset="2"/>
              <a:buNone/>
            </a:pPr>
            <a:r>
              <a:rPr lang="en-GB" smtClean="0">
                <a:latin typeface="Arial" pitchFamily="34" charset="0"/>
                <a:sym typeface="Wingdings" pitchFamily="2" charset="2"/>
              </a:rPr>
              <a:t> </a:t>
            </a:r>
            <a:endParaRPr lang="en-GB" smtClean="0">
              <a:latin typeface="Arial" pitchFamily="34" charset="0"/>
            </a:endParaRPr>
          </a:p>
          <a:p>
            <a:endParaRPr lang="en-US" smtClean="0">
              <a:latin typeface="Arial" pitchFamily="34" charset="0"/>
            </a:endParaRP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1D8A3A56-6F00-4CFA-9711-4CA2E39052E1}" type="slidenum">
              <a:rPr lang="en-US" smtClean="0">
                <a:solidFill>
                  <a:schemeClr val="tx1"/>
                </a:solidFill>
                <a:latin typeface="Arial" pitchFamily="34" charset="0"/>
              </a:rPr>
              <a:pPr eaLnBrk="1" hangingPunct="1"/>
              <a:t>19</a:t>
            </a:fld>
            <a:endParaRPr lang="en-US" smtClean="0">
              <a:solidFill>
                <a:schemeClr val="tx1"/>
              </a:solidFill>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r>
              <a:rPr lang="en-US" smtClean="0">
                <a:latin typeface="Arial" pitchFamily="34" charset="0"/>
                <a:ea typeface="MS PGothic" pitchFamily="34" charset="-128"/>
              </a:rPr>
              <a:t>So what do we actually mean by aid? Let’s look at a few definitions: </a:t>
            </a:r>
          </a:p>
          <a:p>
            <a:pPr eaLnBrk="1" hangingPunct="1">
              <a:lnSpc>
                <a:spcPct val="90000"/>
              </a:lnSpc>
              <a:spcBef>
                <a:spcPct val="0"/>
              </a:spcBef>
            </a:pPr>
            <a:endParaRPr lang="en-US" smtClean="0">
              <a:latin typeface="Arial" pitchFamily="34" charset="0"/>
              <a:ea typeface="MS PGothic" pitchFamily="34" charset="-128"/>
            </a:endParaRPr>
          </a:p>
          <a:p>
            <a:pPr eaLnBrk="1" hangingPunct="1">
              <a:lnSpc>
                <a:spcPct val="90000"/>
              </a:lnSpc>
              <a:spcBef>
                <a:spcPct val="0"/>
              </a:spcBef>
            </a:pPr>
            <a:r>
              <a:rPr lang="en-GB" b="1" smtClean="0">
                <a:latin typeface="Arial" pitchFamily="34" charset="0"/>
                <a:ea typeface="MS PGothic" pitchFamily="34" charset="-128"/>
                <a:sym typeface="Wingdings" pitchFamily="2" charset="2"/>
              </a:rPr>
              <a:t> </a:t>
            </a:r>
            <a:r>
              <a:rPr lang="en-US" smtClean="0">
                <a:latin typeface="Arial" pitchFamily="34" charset="0"/>
                <a:ea typeface="MS PGothic" pitchFamily="34" charset="-128"/>
              </a:rPr>
              <a:t>The OCED basically says that aid is money we give to help out the poor and defines Official Development Assistance (ODA) as “flows of official financing administered with the promotion of the economic development and welfare of developing countries as the main objective.” </a:t>
            </a:r>
          </a:p>
          <a:p>
            <a:pPr eaLnBrk="1" hangingPunct="1">
              <a:lnSpc>
                <a:spcPct val="90000"/>
              </a:lnSpc>
              <a:spcBef>
                <a:spcPct val="0"/>
              </a:spcBef>
              <a:buFontTx/>
              <a:buChar char="-"/>
            </a:pPr>
            <a:endParaRPr lang="en-US" smtClean="0">
              <a:latin typeface="Arial" pitchFamily="34" charset="0"/>
              <a:ea typeface="MS PGothic" pitchFamily="34" charset="-128"/>
            </a:endParaRPr>
          </a:p>
          <a:p>
            <a:pPr eaLnBrk="1" hangingPunct="1">
              <a:lnSpc>
                <a:spcPct val="90000"/>
              </a:lnSpc>
              <a:spcBef>
                <a:spcPct val="0"/>
              </a:spcBef>
            </a:pPr>
            <a:r>
              <a:rPr lang="en-GB" b="1" smtClean="0">
                <a:latin typeface="Arial" pitchFamily="34" charset="0"/>
                <a:ea typeface="MS PGothic" pitchFamily="34" charset="-128"/>
                <a:sym typeface="Wingdings" pitchFamily="2" charset="2"/>
              </a:rPr>
              <a:t></a:t>
            </a:r>
            <a:r>
              <a:rPr lang="en-US" smtClean="0">
                <a:latin typeface="Arial" pitchFamily="34" charset="0"/>
                <a:ea typeface="MS PGothic" pitchFamily="34" charset="-128"/>
              </a:rPr>
              <a:t> Wikipedia on the other hand tells us it’s money to help the poor, but only to some extent, defining it as “a voluntary transfer of resources from one country to another, given at least partly with the objective of benefiting the recipient country.” It then usefully clarifies that “it might have other functions as well, such as acting as a signal of diplomatic approval, strengthening a military ally, acting as a reward to a Government for good behaviour desired by the donor, to extend the donor’s cultural influence, or to provide commercial access to the country for the donor.”</a:t>
            </a:r>
          </a:p>
          <a:p>
            <a:pPr eaLnBrk="1" hangingPunct="1">
              <a:lnSpc>
                <a:spcPct val="90000"/>
              </a:lnSpc>
              <a:spcBef>
                <a:spcPct val="0"/>
              </a:spcBef>
            </a:pPr>
            <a:endParaRPr lang="en-US" smtClean="0">
              <a:latin typeface="Arial" pitchFamily="34" charset="0"/>
              <a:ea typeface="MS PGothic" pitchFamily="34" charset="-128"/>
            </a:endParaRPr>
          </a:p>
          <a:p>
            <a:pPr eaLnBrk="1" hangingPunct="1">
              <a:lnSpc>
                <a:spcPct val="90000"/>
              </a:lnSpc>
              <a:spcBef>
                <a:spcPct val="0"/>
              </a:spcBef>
            </a:pPr>
            <a:r>
              <a:rPr lang="en-GB" b="1" smtClean="0">
                <a:latin typeface="Arial" pitchFamily="34" charset="0"/>
                <a:ea typeface="MS PGothic" pitchFamily="34" charset="-128"/>
                <a:sym typeface="Wingdings" pitchFamily="2" charset="2"/>
              </a:rPr>
              <a:t> </a:t>
            </a:r>
            <a:r>
              <a:rPr lang="en-GB" smtClean="0">
                <a:latin typeface="Arial" pitchFamily="34" charset="0"/>
                <a:ea typeface="MS PGothic" pitchFamily="34" charset="-128"/>
                <a:sym typeface="Wingdings" pitchFamily="2" charset="2"/>
              </a:rPr>
              <a:t>Moving on to the cynics, there’s an old cartoon which defines it as something that doesn’t actually help the poor at all: </a:t>
            </a:r>
            <a:r>
              <a:rPr lang="en-GB" b="1" smtClean="0">
                <a:latin typeface="Arial" pitchFamily="34" charset="0"/>
                <a:ea typeface="MS PGothic" pitchFamily="34" charset="-128"/>
                <a:sym typeface="Wingdings" pitchFamily="2" charset="2"/>
              </a:rPr>
              <a:t>“</a:t>
            </a:r>
            <a:r>
              <a:rPr lang="en-US" smtClean="0">
                <a:solidFill>
                  <a:srgbClr val="C3D69B"/>
                </a:solidFill>
                <a:latin typeface="Helvetica Neue Light"/>
                <a:ea typeface="MS PGothic" pitchFamily="34" charset="-128"/>
              </a:rPr>
              <a:t>when you take money from the poor people in a rich country and give it to the rich people in a poor country”. </a:t>
            </a:r>
            <a:endParaRPr lang="en-US" smtClean="0">
              <a:latin typeface="Arial" pitchFamily="34" charset="0"/>
              <a:ea typeface="MS PGothic" pitchFamily="34" charset="-128"/>
            </a:endParaRPr>
          </a:p>
          <a:p>
            <a:pPr eaLnBrk="1" hangingPunct="1">
              <a:lnSpc>
                <a:spcPct val="90000"/>
              </a:lnSpc>
              <a:spcBef>
                <a:spcPct val="0"/>
              </a:spcBef>
            </a:pPr>
            <a:endParaRPr lang="en-US" smtClean="0">
              <a:latin typeface="Arial" pitchFamily="34" charset="0"/>
              <a:ea typeface="MS PGothic" pitchFamily="34" charset="-128"/>
            </a:endParaRPr>
          </a:p>
          <a:p>
            <a:pPr eaLnBrk="1" hangingPunct="1">
              <a:lnSpc>
                <a:spcPct val="90000"/>
              </a:lnSpc>
              <a:spcBef>
                <a:spcPct val="0"/>
              </a:spcBef>
              <a:buFont typeface="Wingdings" pitchFamily="2" charset="2"/>
              <a:buChar char="8"/>
            </a:pPr>
            <a:r>
              <a:rPr lang="en-US" smtClean="0">
                <a:latin typeface="Arial" pitchFamily="34" charset="0"/>
                <a:ea typeface="MS PGothic" pitchFamily="34" charset="-128"/>
              </a:rPr>
              <a:t>And we’ll finish at the extreme with a quote from Dambisa Moyo, a Zambian lady and former World Bank and Goldman Sachs employee who wrote the book “Dead Aid”, now on the New York Times Bestseller List. She claims that aid isn’t only not helping the poor, but it’s actually harming them, defining it as: “the billions that have hampered, stifled and retarded Africa’s development.” And people are taking notice – she’s been named as one of Time magazine’s “World‘s100 Most Influential People.” </a:t>
            </a:r>
          </a:p>
          <a:p>
            <a:pPr eaLnBrk="1" hangingPunct="1">
              <a:lnSpc>
                <a:spcPct val="90000"/>
              </a:lnSpc>
              <a:spcBef>
                <a:spcPct val="0"/>
              </a:spcBef>
              <a:buFont typeface="Wingdings" pitchFamily="2" charset="2"/>
              <a:buChar char="8"/>
            </a:pPr>
            <a:endParaRPr lang="en-US" b="1" smtClean="0">
              <a:latin typeface="Arial" pitchFamily="34" charset="0"/>
              <a:ea typeface="MS PGothic" pitchFamily="34" charset="-128"/>
              <a:sym typeface="Wingdings" pitchFamily="2" charset="2"/>
            </a:endParaRPr>
          </a:p>
          <a:p>
            <a:pPr eaLnBrk="1" hangingPunct="1">
              <a:lnSpc>
                <a:spcPct val="90000"/>
              </a:lnSpc>
              <a:spcBef>
                <a:spcPct val="0"/>
              </a:spcBef>
              <a:buFont typeface="Wingdings" pitchFamily="2" charset="2"/>
              <a:buNone/>
            </a:pPr>
            <a:r>
              <a:rPr lang="en-GB" b="1" smtClean="0">
                <a:latin typeface="Arial" pitchFamily="34" charset="0"/>
                <a:ea typeface="MS PGothic" pitchFamily="34" charset="-128"/>
                <a:sym typeface="Wingdings" pitchFamily="2" charset="2"/>
              </a:rPr>
              <a:t></a:t>
            </a:r>
            <a:r>
              <a:rPr lang="en-US" smtClean="0">
                <a:latin typeface="Arial" pitchFamily="34" charset="0"/>
                <a:ea typeface="MS PGothic" pitchFamily="34" charset="-128"/>
              </a:rPr>
              <a:t>  </a:t>
            </a:r>
          </a:p>
          <a:p>
            <a:pPr eaLnBrk="1" hangingPunct="1">
              <a:lnSpc>
                <a:spcPct val="90000"/>
              </a:lnSpc>
              <a:spcBef>
                <a:spcPct val="0"/>
              </a:spcBef>
              <a:buFontTx/>
              <a:buChar char="-"/>
            </a:pPr>
            <a:endParaRPr lang="en-US" smtClean="0">
              <a:latin typeface="Arial" pitchFamily="34" charset="0"/>
              <a:ea typeface="MS PGothic" pitchFamily="34" charset="-128"/>
            </a:endParaRPr>
          </a:p>
          <a:p>
            <a:pPr eaLnBrk="1" hangingPunct="1"/>
            <a:endParaRPr lang="en-US" smtClean="0">
              <a:latin typeface="Arial" pitchFamily="34" charset="0"/>
            </a:endParaRP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DAC53A28-5EA6-4635-85BB-370A39C60462}" type="slidenum">
              <a:rPr lang="en-US" smtClean="0">
                <a:solidFill>
                  <a:schemeClr val="tx1"/>
                </a:solidFill>
                <a:latin typeface="Arial" pitchFamily="34" charset="0"/>
              </a:rPr>
              <a:pPr eaLnBrk="1" hangingPunct="1"/>
              <a:t>2</a:t>
            </a:fld>
            <a:endParaRPr lang="en-US" smtClean="0">
              <a:solidFill>
                <a:schemeClr val="tx1"/>
              </a:solidFill>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GB" b="1" smtClean="0">
                <a:latin typeface="Arial" pitchFamily="34" charset="0"/>
                <a:sym typeface="Wingdings" pitchFamily="2" charset="2"/>
              </a:rPr>
              <a:t> </a:t>
            </a:r>
            <a:r>
              <a:rPr lang="en-US" b="1" smtClean="0">
                <a:latin typeface="Arial" pitchFamily="34" charset="0"/>
              </a:rPr>
              <a:t>What?</a:t>
            </a:r>
            <a:r>
              <a:rPr lang="en-US" smtClean="0">
                <a:latin typeface="Arial" pitchFamily="34" charset="0"/>
              </a:rPr>
              <a:t> We had a quote up earlier about “just because you’re doing good, it doesn’t mean you’re doing it well”. And not doing it well means that aid can actually impose significant costs on both Governments and donors. Transaction costs are the management and administration costs of delivering aid. So it’s the cost of dealing with lots of different donors and their different procedures and programming cycles, of trying to work out what is going on in hundreds of different projects, and of meeting with lots of different missions from donors’ headquarters. </a:t>
            </a:r>
          </a:p>
          <a:p>
            <a:pPr eaLnBrk="1" hangingPunct="1">
              <a:spcBef>
                <a:spcPct val="0"/>
              </a:spcBef>
            </a:pPr>
            <a:endParaRPr lang="en-US" smtClean="0">
              <a:latin typeface="Arial" pitchFamily="34" charset="0"/>
            </a:endParaRPr>
          </a:p>
          <a:p>
            <a:pPr eaLnBrk="1" hangingPunct="1">
              <a:spcBef>
                <a:spcPct val="0"/>
              </a:spcBef>
            </a:pPr>
            <a:r>
              <a:rPr lang="en-GB" b="1" smtClean="0">
                <a:latin typeface="Arial" pitchFamily="34" charset="0"/>
                <a:sym typeface="Wingdings" pitchFamily="2" charset="2"/>
              </a:rPr>
              <a:t> </a:t>
            </a:r>
            <a:r>
              <a:rPr lang="en-US" b="1" smtClean="0">
                <a:latin typeface="Arial" pitchFamily="34" charset="0"/>
              </a:rPr>
              <a:t>Why? </a:t>
            </a:r>
            <a:r>
              <a:rPr lang="en-US" smtClean="0">
                <a:latin typeface="Arial" pitchFamily="34" charset="0"/>
              </a:rPr>
              <a:t>It should be obvious that we want aid to cost as little as possible. This is important for all, but especially for partner country Governments who generally have enough problems to deal with without burdening them with excessive administration and aid management tasks. This is even more important when we’re talking about fragile states whose capacities are already stretched to the limit. And if donors are scaling up and giving more aid, the costs of bad management are only going to increase.  </a:t>
            </a:r>
          </a:p>
          <a:p>
            <a:pPr eaLnBrk="1" hangingPunct="1">
              <a:spcBef>
                <a:spcPct val="0"/>
              </a:spcBef>
            </a:pPr>
            <a:endParaRPr lang="en-US" smtClean="0">
              <a:latin typeface="Arial" pitchFamily="34" charset="0"/>
            </a:endParaRPr>
          </a:p>
          <a:p>
            <a:pPr eaLnBrk="1" hangingPunct="1">
              <a:spcBef>
                <a:spcPct val="0"/>
              </a:spcBef>
            </a:pPr>
            <a:r>
              <a:rPr lang="en-GB" b="1" smtClean="0">
                <a:latin typeface="Arial" pitchFamily="34" charset="0"/>
                <a:sym typeface="Wingdings" pitchFamily="2" charset="2"/>
              </a:rPr>
              <a:t> </a:t>
            </a:r>
            <a:r>
              <a:rPr lang="en-US" b="1" smtClean="0">
                <a:latin typeface="Arial" pitchFamily="34" charset="0"/>
              </a:rPr>
              <a:t>How? </a:t>
            </a:r>
            <a:r>
              <a:rPr lang="en-US" smtClean="0">
                <a:latin typeface="Arial" pitchFamily="34" charset="0"/>
              </a:rPr>
              <a:t>Many of the ways to improve ownership, harmonisation and alignment that we have already discussed are also useful in reducing transaction costs. For example, more joint programmes cuts down on the number of different reporting requirements and conditionalities, more donor planning in line with Government budget cycles means it takes Government less time and effort to track what donors are doing, paying aid on time means you don’t use up civil servants’ energies with chasing donors around to get them to meet their promises. </a:t>
            </a:r>
          </a:p>
          <a:p>
            <a:pPr eaLnBrk="1" hangingPunct="1">
              <a:spcBef>
                <a:spcPct val="0"/>
              </a:spcBef>
            </a:pPr>
            <a:endParaRPr lang="en-US" b="1" smtClean="0">
              <a:latin typeface="Arial" pitchFamily="34" charset="0"/>
            </a:endParaRPr>
          </a:p>
          <a:p>
            <a:pPr eaLnBrk="1" hangingPunct="1">
              <a:spcBef>
                <a:spcPct val="0"/>
              </a:spcBef>
              <a:buFont typeface="Wingdings" pitchFamily="2" charset="2"/>
              <a:buChar char="8"/>
            </a:pPr>
            <a:r>
              <a:rPr lang="en-US" b="1" smtClean="0">
                <a:latin typeface="Arial" pitchFamily="34" charset="0"/>
              </a:rPr>
              <a:t> In Practice: </a:t>
            </a:r>
            <a:r>
              <a:rPr lang="en-US" smtClean="0">
                <a:latin typeface="Arial" pitchFamily="34" charset="0"/>
              </a:rPr>
              <a:t>we are still seeing very high transaction costs being placed on Governments. Hundreds of projects, tens of donors, multiple procedures and formats, and hundreds of missions from donors headquarters each year in each country all make donor management a very taxing task. </a:t>
            </a:r>
          </a:p>
          <a:p>
            <a:pPr eaLnBrk="1" hangingPunct="1">
              <a:spcBef>
                <a:spcPct val="0"/>
              </a:spcBef>
              <a:buFont typeface="Wingdings" pitchFamily="2" charset="2"/>
              <a:buChar char="8"/>
            </a:pPr>
            <a:endParaRPr lang="en-US" smtClean="0">
              <a:latin typeface="Arial" pitchFamily="34" charset="0"/>
            </a:endParaRPr>
          </a:p>
          <a:p>
            <a:pPr eaLnBrk="1" hangingPunct="1">
              <a:spcBef>
                <a:spcPct val="0"/>
              </a:spcBef>
              <a:buFont typeface="Wingdings" pitchFamily="2" charset="2"/>
              <a:buChar char="8"/>
            </a:pPr>
            <a:r>
              <a:rPr lang="en-US" smtClean="0">
                <a:latin typeface="Arial" pitchFamily="34" charset="0"/>
              </a:rPr>
              <a:t> </a:t>
            </a:r>
          </a:p>
          <a:p>
            <a:endParaRPr lang="en-US" smtClean="0">
              <a:latin typeface="Arial" pitchFamily="34" charset="0"/>
            </a:endParaRP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664B9B53-BB78-4638-BC8F-FECD21A96432}" type="slidenum">
              <a:rPr lang="en-US" smtClean="0">
                <a:solidFill>
                  <a:schemeClr val="tx1"/>
                </a:solidFill>
                <a:latin typeface="Arial" pitchFamily="34" charset="0"/>
              </a:rPr>
              <a:pPr eaLnBrk="1" hangingPunct="1"/>
              <a:t>20</a:t>
            </a:fld>
            <a:endParaRPr lang="en-US" smtClean="0">
              <a:solidFill>
                <a:schemeClr val="tx1"/>
              </a:solidFill>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Wingdings" pitchFamily="2" charset="2"/>
              <a:buChar char="8"/>
            </a:pPr>
            <a:r>
              <a:rPr lang="en-US" b="1" smtClean="0">
                <a:latin typeface="Arial" pitchFamily="34" charset="0"/>
              </a:rPr>
              <a:t> What?</a:t>
            </a:r>
            <a:r>
              <a:rPr lang="en-US" smtClean="0">
                <a:latin typeface="Arial" pitchFamily="34" charset="0"/>
              </a:rPr>
              <a:t>  conditionalities are what the donors demand in return for their aid money – it can be anything from a change in Government policy to purchasing goods from the donor’s home country, to giving preferential treatment to its companies. So conditionalities can be characterised as incentives, bribes or punishments, depending on your point of view. They are now increasingly being used as incentives – get your policies right first and then you get the money - following a number of studies which have said that they don’t work as a punishments. Policy conditionalities got a particularly bad name in the 1980s when they took the form of demands from the World Bank to privatise and liberalise as a condition for receiving a loan. In the </a:t>
            </a:r>
            <a:r>
              <a:rPr lang="en-GB" smtClean="0">
                <a:latin typeface="Arial" pitchFamily="34" charset="0"/>
              </a:rPr>
              <a:t>1990s the emphasis shifted to governance, corruption and institution building. </a:t>
            </a:r>
            <a:endParaRPr lang="en-US" smtClean="0">
              <a:latin typeface="Arial" pitchFamily="34" charset="0"/>
            </a:endParaRPr>
          </a:p>
          <a:p>
            <a:pPr eaLnBrk="1" hangingPunct="1">
              <a:spcBef>
                <a:spcPct val="0"/>
              </a:spcBef>
            </a:pPr>
            <a:endParaRPr lang="en-US" smtClean="0">
              <a:latin typeface="Arial" pitchFamily="34" charset="0"/>
            </a:endParaRPr>
          </a:p>
          <a:p>
            <a:pPr eaLnBrk="1" hangingPunct="1">
              <a:spcBef>
                <a:spcPct val="0"/>
              </a:spcBef>
            </a:pPr>
            <a:r>
              <a:rPr lang="en-GB" b="1" smtClean="0">
                <a:latin typeface="Arial" pitchFamily="34" charset="0"/>
                <a:sym typeface="Wingdings" pitchFamily="2" charset="2"/>
              </a:rPr>
              <a:t> </a:t>
            </a:r>
            <a:r>
              <a:rPr lang="en-US" b="1" smtClean="0">
                <a:latin typeface="Arial" pitchFamily="34" charset="0"/>
              </a:rPr>
              <a:t>Why? </a:t>
            </a:r>
            <a:r>
              <a:rPr lang="en-US" smtClean="0">
                <a:latin typeface="Arial" pitchFamily="34" charset="0"/>
              </a:rPr>
              <a:t> The reasons for donors attaching conditionalities to aid can be split into two many categories - trying to help you and trying to help me. In the first category we have things like asking Governments to maintain sound macro-economic policies and respect human rights in return for aid money. In recent years, donors have become increasingly convinced that the quality of your policies is key to poverty reduction. In the second we have conditions which help the donor for example by the beneficiary country agreeing to purchase its products or to align with its foreign policy. Conditionalities thus reflect the fact that aid is but one part of a donor country’s relations with a partner country. They also reflect the fact that donors are reluctant to give away too much ownership – especially where budget support is concerned, they are very keen to have a say in policy in return for the money that they give. </a:t>
            </a:r>
          </a:p>
          <a:p>
            <a:pPr eaLnBrk="1" hangingPunct="1">
              <a:spcBef>
                <a:spcPct val="0"/>
              </a:spcBef>
            </a:pPr>
            <a:endParaRPr lang="en-US" b="1" smtClean="0">
              <a:latin typeface="Arial" pitchFamily="34" charset="0"/>
            </a:endParaRPr>
          </a:p>
          <a:p>
            <a:pPr eaLnBrk="1" hangingPunct="1">
              <a:spcBef>
                <a:spcPct val="0"/>
              </a:spcBef>
              <a:buFont typeface="Wingdings" pitchFamily="2" charset="2"/>
              <a:buChar char="8"/>
            </a:pPr>
            <a:r>
              <a:rPr lang="en-US" b="1" smtClean="0">
                <a:latin typeface="Arial" pitchFamily="34" charset="0"/>
              </a:rPr>
              <a:t> In Practice: </a:t>
            </a:r>
            <a:r>
              <a:rPr lang="en-US" smtClean="0">
                <a:latin typeface="Arial" pitchFamily="34" charset="0"/>
              </a:rPr>
              <a:t>they are often rather opaque and applied unevenly and so impair the predictability of aid. And even when they are clear and applied evenly, each donor tends to have their own set and so a Government can face a bewildering list of conditions it must meet if all the aid it has been promised is to be delivered. And different donors focus on different things – while the World Bank is big on macro-economic conditions, SIDA is much more concerned with human rights. On the other side of the equation, most donors face a big disbursement pressure, as they are judged by how much they spend. This has the effect that, even when the aid tap is turned off due to the breach of one or another conditionality, it is often fairly rapidly turned on again, though the direction of flow may be slightly adjusted. So some Governments of course quickly realise that they can breach conditionalities and will eventually still receive the money. Several studies, the most recent carried out by the OECD in 2009, have found that policy conditionalities on aid actually don’t make it more effective. And of course the whole idea goes against the notion of ownership.  Some also say they </a:t>
            </a:r>
            <a:r>
              <a:rPr lang="en-GB" smtClean="0">
                <a:latin typeface="Arial" pitchFamily="34" charset="0"/>
              </a:rPr>
              <a:t>cut down on innovation, forcing developing countries to “follow our path to prosperity”.</a:t>
            </a:r>
            <a:endParaRPr lang="en-US" smtClean="0">
              <a:latin typeface="Arial" pitchFamily="34" charset="0"/>
            </a:endParaRPr>
          </a:p>
          <a:p>
            <a:pPr eaLnBrk="1" hangingPunct="1">
              <a:spcBef>
                <a:spcPct val="0"/>
              </a:spcBef>
              <a:buFont typeface="Wingdings" pitchFamily="2" charset="2"/>
              <a:buNone/>
            </a:pPr>
            <a:endParaRPr lang="en-US" smtClean="0">
              <a:latin typeface="Arial" pitchFamily="34" charset="0"/>
            </a:endParaRPr>
          </a:p>
          <a:p>
            <a:pPr eaLnBrk="1" hangingPunct="1">
              <a:spcBef>
                <a:spcPct val="0"/>
              </a:spcBef>
              <a:buFont typeface="Wingdings" pitchFamily="2" charset="2"/>
              <a:buNone/>
            </a:pPr>
            <a:r>
              <a:rPr lang="en-GB" b="1" smtClean="0">
                <a:latin typeface="Arial" pitchFamily="34" charset="0"/>
                <a:sym typeface="Wingdings" pitchFamily="2" charset="2"/>
              </a:rPr>
              <a:t></a:t>
            </a:r>
            <a:endParaRPr lang="en-US" smtClean="0">
              <a:latin typeface="Arial" pitchFamily="34" charset="0"/>
            </a:endParaRPr>
          </a:p>
          <a:p>
            <a:pPr eaLnBrk="1" hangingPunct="1">
              <a:spcBef>
                <a:spcPct val="0"/>
              </a:spcBef>
              <a:buFont typeface="Wingdings" pitchFamily="2" charset="2"/>
              <a:buNone/>
            </a:pPr>
            <a:r>
              <a:rPr lang="en-US" smtClean="0">
                <a:latin typeface="Arial" pitchFamily="34" charset="0"/>
              </a:rPr>
              <a:t> </a:t>
            </a:r>
          </a:p>
          <a:p>
            <a:pPr eaLnBrk="1" hangingPunct="1">
              <a:spcBef>
                <a:spcPct val="0"/>
              </a:spcBef>
            </a:pPr>
            <a:endParaRPr lang="en-US" smtClean="0">
              <a:latin typeface="Arial" pitchFamily="34" charset="0"/>
            </a:endParaRPr>
          </a:p>
          <a:p>
            <a:endParaRPr lang="en-US" smtClean="0">
              <a:latin typeface="Arial" pitchFamily="34" charset="0"/>
            </a:endParaRPr>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8098052D-33FF-4326-911C-521CD72A3A20}" type="slidenum">
              <a:rPr lang="en-US" smtClean="0">
                <a:solidFill>
                  <a:schemeClr val="tx1"/>
                </a:solidFill>
                <a:latin typeface="Arial" pitchFamily="34" charset="0"/>
              </a:rPr>
              <a:pPr eaLnBrk="1" hangingPunct="1"/>
              <a:t>21</a:t>
            </a:fld>
            <a:endParaRPr lang="en-US" smtClean="0">
              <a:solidFill>
                <a:schemeClr val="tx1"/>
              </a:solidFill>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GB" smtClean="0">
                <a:latin typeface="Arial" pitchFamily="34" charset="0"/>
                <a:ea typeface="MS PGothic" pitchFamily="34" charset="-128"/>
                <a:sym typeface="Wingdings" pitchFamily="2" charset="2"/>
              </a:rPr>
              <a:t>Source: DIFD, 2008 Progress Report of Aid Effectiveness</a:t>
            </a:r>
          </a:p>
          <a:p>
            <a:pPr eaLnBrk="1" hangingPunct="1">
              <a:spcBef>
                <a:spcPct val="0"/>
              </a:spcBef>
            </a:pPr>
            <a:endParaRPr lang="en-GB" smtClean="0">
              <a:latin typeface="Arial" pitchFamily="34" charset="0"/>
              <a:ea typeface="MS PGothic" pitchFamily="34" charset="-128"/>
              <a:sym typeface="Wingdings" pitchFamily="2" charset="2"/>
            </a:endParaRPr>
          </a:p>
          <a:p>
            <a:pPr eaLnBrk="1" hangingPunct="1">
              <a:spcBef>
                <a:spcPct val="0"/>
              </a:spcBef>
            </a:pPr>
            <a:r>
              <a:rPr lang="en-GB" smtClean="0">
                <a:latin typeface="Arial" pitchFamily="34" charset="0"/>
                <a:ea typeface="MS PGothic" pitchFamily="34" charset="-128"/>
                <a:sym typeface="Wingdings" pitchFamily="2" charset="2"/>
              </a:rPr>
              <a:t>The idea is that if you do this you can get rid of some of the bad effects of ineffective aid. Now a small quiz for you to show you some examples:</a:t>
            </a:r>
          </a:p>
          <a:p>
            <a:pPr eaLnBrk="1" hangingPunct="1">
              <a:buFont typeface="Wingdings" pitchFamily="2" charset="2"/>
              <a:buNone/>
            </a:pPr>
            <a:r>
              <a:rPr lang="en-US" smtClean="0">
                <a:latin typeface="Arial" pitchFamily="34" charset="0"/>
                <a:ea typeface="MS PGothic" pitchFamily="34" charset="-128"/>
              </a:rPr>
              <a:t> </a:t>
            </a:r>
          </a:p>
          <a:p>
            <a:pPr eaLnBrk="1" hangingPunct="1">
              <a:buFont typeface="Wingdings" pitchFamily="2" charset="2"/>
              <a:buChar char="8"/>
            </a:pPr>
            <a:r>
              <a:rPr lang="en-US" smtClean="0">
                <a:latin typeface="Arial" pitchFamily="34" charset="0"/>
                <a:ea typeface="MS PGothic" pitchFamily="34" charset="-128"/>
              </a:rPr>
              <a:t> No. of indicators the island of St Vincent has been asked to monitor on HIV/AIDS? </a:t>
            </a:r>
          </a:p>
          <a:p>
            <a:pPr eaLnBrk="1" hangingPunct="1">
              <a:buFont typeface="Wingdings" pitchFamily="2" charset="2"/>
              <a:buChar char="8"/>
            </a:pPr>
            <a:r>
              <a:rPr lang="en-US" smtClean="0">
                <a:solidFill>
                  <a:srgbClr val="FFFF00"/>
                </a:solidFill>
                <a:latin typeface="Arial" pitchFamily="34" charset="0"/>
                <a:ea typeface="MS PGothic" pitchFamily="34" charset="-128"/>
              </a:rPr>
              <a:t> </a:t>
            </a:r>
            <a:r>
              <a:rPr lang="en-US" sz="1400" smtClean="0">
                <a:solidFill>
                  <a:srgbClr val="FFFF00"/>
                </a:solidFill>
                <a:latin typeface="Arial" pitchFamily="34" charset="0"/>
                <a:ea typeface="MS PGothic" pitchFamily="34" charset="-128"/>
              </a:rPr>
              <a:t>191 </a:t>
            </a:r>
          </a:p>
          <a:p>
            <a:pPr eaLnBrk="1" hangingPunct="1">
              <a:buFont typeface="Wingdings" pitchFamily="2" charset="2"/>
              <a:buChar char="8"/>
            </a:pPr>
            <a:endParaRPr lang="en-US" sz="1400" smtClean="0">
              <a:solidFill>
                <a:srgbClr val="FFFF00"/>
              </a:solidFill>
              <a:latin typeface="Arial" pitchFamily="34" charset="0"/>
              <a:ea typeface="MS PGothic" pitchFamily="34" charset="-128"/>
            </a:endParaRPr>
          </a:p>
          <a:p>
            <a:pPr eaLnBrk="1" hangingPunct="1">
              <a:buFont typeface="Wingdings" pitchFamily="2" charset="2"/>
              <a:buChar char="8"/>
            </a:pPr>
            <a:r>
              <a:rPr lang="en-US" sz="1400" smtClean="0">
                <a:solidFill>
                  <a:srgbClr val="FFFF00"/>
                </a:solidFill>
                <a:latin typeface="Arial" pitchFamily="34" charset="0"/>
                <a:ea typeface="MS PGothic" pitchFamily="34" charset="-128"/>
              </a:rPr>
              <a:t> </a:t>
            </a:r>
            <a:r>
              <a:rPr lang="en-US" sz="1400" smtClean="0">
                <a:latin typeface="Arial" pitchFamily="34" charset="0"/>
                <a:ea typeface="MS PGothic" pitchFamily="34" charset="-128"/>
              </a:rPr>
              <a:t>No. of donor missions to Ethiopia in 2007?</a:t>
            </a:r>
          </a:p>
          <a:p>
            <a:pPr eaLnBrk="1" hangingPunct="1">
              <a:buFont typeface="Wingdings" pitchFamily="2" charset="2"/>
              <a:buChar char="8"/>
            </a:pPr>
            <a:r>
              <a:rPr lang="en-US" sz="1400" smtClean="0">
                <a:solidFill>
                  <a:srgbClr val="FFFF00"/>
                </a:solidFill>
                <a:latin typeface="Arial" pitchFamily="34" charset="0"/>
                <a:ea typeface="MS PGothic" pitchFamily="34" charset="-128"/>
              </a:rPr>
              <a:t> </a:t>
            </a:r>
            <a:r>
              <a:rPr lang="en-US" sz="1600" smtClean="0">
                <a:solidFill>
                  <a:srgbClr val="FFFF00"/>
                </a:solidFill>
                <a:latin typeface="Arial" pitchFamily="34" charset="0"/>
                <a:ea typeface="MS PGothic" pitchFamily="34" charset="-128"/>
              </a:rPr>
              <a:t>221</a:t>
            </a:r>
          </a:p>
          <a:p>
            <a:pPr eaLnBrk="1" hangingPunct="1">
              <a:buFont typeface="Wingdings" pitchFamily="2" charset="2"/>
              <a:buChar char="8"/>
            </a:pPr>
            <a:endParaRPr lang="en-US" sz="1600" smtClean="0">
              <a:solidFill>
                <a:srgbClr val="FFFF00"/>
              </a:solidFill>
              <a:latin typeface="Arial" pitchFamily="34" charset="0"/>
              <a:ea typeface="MS PGothic" pitchFamily="34" charset="-128"/>
            </a:endParaRPr>
          </a:p>
          <a:p>
            <a:pPr eaLnBrk="1" hangingPunct="1">
              <a:buFont typeface="Wingdings" pitchFamily="2" charset="2"/>
              <a:buChar char="8"/>
            </a:pPr>
            <a:r>
              <a:rPr lang="en-US" sz="1600" smtClean="0">
                <a:solidFill>
                  <a:srgbClr val="FFFF00"/>
                </a:solidFill>
                <a:latin typeface="Arial" pitchFamily="34" charset="0"/>
                <a:ea typeface="MS PGothic" pitchFamily="34" charset="-128"/>
              </a:rPr>
              <a:t> </a:t>
            </a:r>
            <a:r>
              <a:rPr lang="en-US" sz="1600" smtClean="0">
                <a:latin typeface="Arial" pitchFamily="34" charset="0"/>
                <a:ea typeface="MS PGothic" pitchFamily="34" charset="-128"/>
              </a:rPr>
              <a:t>Percentage of aid projects that are for less than $1m?</a:t>
            </a:r>
          </a:p>
          <a:p>
            <a:pPr eaLnBrk="1" hangingPunct="1">
              <a:buFont typeface="Wingdings" pitchFamily="2" charset="2"/>
              <a:buChar char="8"/>
            </a:pPr>
            <a:r>
              <a:rPr lang="en-US" sz="1600" smtClean="0">
                <a:solidFill>
                  <a:srgbClr val="FFFF00"/>
                </a:solidFill>
                <a:latin typeface="Arial" pitchFamily="34" charset="0"/>
                <a:ea typeface="MS PGothic" pitchFamily="34" charset="-128"/>
              </a:rPr>
              <a:t> </a:t>
            </a:r>
            <a:r>
              <a:rPr lang="en-US" sz="1800" smtClean="0">
                <a:solidFill>
                  <a:srgbClr val="FFFF00"/>
                </a:solidFill>
                <a:latin typeface="Arial" pitchFamily="34" charset="0"/>
                <a:ea typeface="MS PGothic" pitchFamily="34" charset="-128"/>
              </a:rPr>
              <a:t>80</a:t>
            </a:r>
          </a:p>
          <a:p>
            <a:pPr eaLnBrk="1" hangingPunct="1">
              <a:buFont typeface="Wingdings" pitchFamily="2" charset="2"/>
              <a:buChar char="8"/>
            </a:pPr>
            <a:endParaRPr lang="en-US" sz="1800" smtClean="0">
              <a:solidFill>
                <a:srgbClr val="FFFF00"/>
              </a:solidFill>
              <a:latin typeface="Arial" pitchFamily="34" charset="0"/>
              <a:ea typeface="MS PGothic" pitchFamily="34" charset="-128"/>
            </a:endParaRPr>
          </a:p>
          <a:p>
            <a:pPr eaLnBrk="1" hangingPunct="1">
              <a:buFont typeface="Wingdings" pitchFamily="2" charset="2"/>
              <a:buChar char="8"/>
            </a:pPr>
            <a:r>
              <a:rPr lang="en-US" sz="1800" smtClean="0">
                <a:solidFill>
                  <a:srgbClr val="FFFF00"/>
                </a:solidFill>
                <a:latin typeface="Arial" pitchFamily="34" charset="0"/>
                <a:ea typeface="MS PGothic" pitchFamily="34" charset="-128"/>
              </a:rPr>
              <a:t> </a:t>
            </a:r>
            <a:r>
              <a:rPr lang="en-US" sz="1800" smtClean="0">
                <a:latin typeface="Arial" pitchFamily="34" charset="0"/>
                <a:ea typeface="MS PGothic" pitchFamily="34" charset="-128"/>
              </a:rPr>
              <a:t>No. of NGOs working on health in the west coast of Aceh? </a:t>
            </a:r>
          </a:p>
          <a:p>
            <a:pPr eaLnBrk="1" hangingPunct="1">
              <a:buFont typeface="Wingdings" pitchFamily="2" charset="2"/>
              <a:buChar char="8"/>
            </a:pPr>
            <a:r>
              <a:rPr lang="en-US" sz="1800" smtClean="0">
                <a:solidFill>
                  <a:srgbClr val="FFFF00"/>
                </a:solidFill>
                <a:latin typeface="Arial" pitchFamily="34" charset="0"/>
                <a:ea typeface="MS PGothic" pitchFamily="34" charset="-128"/>
              </a:rPr>
              <a:t> </a:t>
            </a:r>
            <a:r>
              <a:rPr lang="en-US" sz="2000" smtClean="0">
                <a:solidFill>
                  <a:srgbClr val="FFFF00"/>
                </a:solidFill>
                <a:latin typeface="Arial" pitchFamily="34" charset="0"/>
                <a:ea typeface="MS PGothic" pitchFamily="34" charset="-128"/>
              </a:rPr>
              <a:t>22 </a:t>
            </a:r>
            <a:r>
              <a:rPr lang="en-US" sz="1800" smtClean="0">
                <a:latin typeface="Arial" pitchFamily="34" charset="0"/>
                <a:ea typeface="MS PGothic" pitchFamily="34" charset="-128"/>
              </a:rPr>
              <a:t> </a:t>
            </a:r>
          </a:p>
          <a:p>
            <a:pPr eaLnBrk="1" hangingPunct="1">
              <a:buFont typeface="Wingdings" pitchFamily="2" charset="2"/>
              <a:buChar char="8"/>
            </a:pPr>
            <a:endParaRPr lang="en-US" sz="1800" smtClean="0">
              <a:latin typeface="Arial" pitchFamily="34" charset="0"/>
              <a:ea typeface="MS PGothic" pitchFamily="34" charset="-128"/>
            </a:endParaRPr>
          </a:p>
          <a:p>
            <a:pPr eaLnBrk="1" hangingPunct="1">
              <a:buFont typeface="Wingdings" pitchFamily="2" charset="2"/>
              <a:buChar char="8"/>
            </a:pPr>
            <a:r>
              <a:rPr lang="en-US" sz="1800" smtClean="0">
                <a:latin typeface="Arial" pitchFamily="34" charset="0"/>
                <a:ea typeface="MS PGothic" pitchFamily="34" charset="-128"/>
              </a:rPr>
              <a:t> No. of bank accounts the Mozambique Gov has to have to meet donor requirements? </a:t>
            </a:r>
          </a:p>
          <a:p>
            <a:pPr eaLnBrk="1" hangingPunct="1">
              <a:buFont typeface="Wingdings" pitchFamily="2" charset="2"/>
              <a:buChar char="8"/>
            </a:pPr>
            <a:r>
              <a:rPr lang="en-US" sz="1800" smtClean="0">
                <a:solidFill>
                  <a:srgbClr val="FFFF00"/>
                </a:solidFill>
                <a:latin typeface="Arial" pitchFamily="34" charset="0"/>
                <a:ea typeface="MS PGothic" pitchFamily="34" charset="-128"/>
              </a:rPr>
              <a:t> </a:t>
            </a:r>
            <a:r>
              <a:rPr lang="en-US" sz="2000" smtClean="0">
                <a:solidFill>
                  <a:srgbClr val="FFFF00"/>
                </a:solidFill>
                <a:latin typeface="Arial" pitchFamily="34" charset="0"/>
                <a:ea typeface="MS PGothic" pitchFamily="34" charset="-128"/>
              </a:rPr>
              <a:t>1,000</a:t>
            </a:r>
          </a:p>
          <a:p>
            <a:pPr eaLnBrk="1" hangingPunct="1">
              <a:buFont typeface="Wingdings" pitchFamily="2" charset="2"/>
              <a:buChar char="8"/>
            </a:pPr>
            <a:endParaRPr lang="en-US" sz="2000" smtClean="0">
              <a:solidFill>
                <a:srgbClr val="FFFF00"/>
              </a:solidFill>
              <a:latin typeface="Arial" pitchFamily="34" charset="0"/>
              <a:ea typeface="MS PGothic" pitchFamily="34" charset="-128"/>
            </a:endParaRPr>
          </a:p>
          <a:p>
            <a:pPr eaLnBrk="1" hangingPunct="1">
              <a:buFont typeface="Wingdings" pitchFamily="2" charset="2"/>
              <a:buChar char="8"/>
            </a:pPr>
            <a:r>
              <a:rPr lang="en-US" sz="1800" smtClean="0">
                <a:latin typeface="Arial" pitchFamily="34" charset="0"/>
                <a:ea typeface="MS PGothic" pitchFamily="34" charset="-128"/>
              </a:rPr>
              <a:t> </a:t>
            </a:r>
          </a:p>
          <a:p>
            <a:pPr eaLnBrk="1" hangingPunct="1">
              <a:buFont typeface="Wingdings" pitchFamily="2" charset="2"/>
              <a:buChar char="8"/>
            </a:pPr>
            <a:endParaRPr lang="en-US" sz="1800" smtClean="0">
              <a:solidFill>
                <a:srgbClr val="FFFF00"/>
              </a:solidFill>
              <a:latin typeface="Arial" pitchFamily="34" charset="0"/>
              <a:ea typeface="MS PGothic" pitchFamily="34" charset="-128"/>
            </a:endParaRPr>
          </a:p>
          <a:p>
            <a:pPr eaLnBrk="1" hangingPunct="1">
              <a:buFont typeface="Wingdings" pitchFamily="2" charset="2"/>
              <a:buChar char="8"/>
            </a:pPr>
            <a:endParaRPr lang="en-US" sz="1600" smtClean="0">
              <a:solidFill>
                <a:srgbClr val="FFFF00"/>
              </a:solidFill>
              <a:latin typeface="Arial" pitchFamily="34" charset="0"/>
              <a:ea typeface="MS PGothic" pitchFamily="34" charset="-128"/>
            </a:endParaRPr>
          </a:p>
          <a:p>
            <a:pPr eaLnBrk="1" hangingPunct="1">
              <a:buFont typeface="Wingdings" pitchFamily="2" charset="2"/>
              <a:buChar char="8"/>
            </a:pPr>
            <a:endParaRPr lang="en-US" sz="1400" smtClean="0">
              <a:solidFill>
                <a:srgbClr val="FFFF00"/>
              </a:solidFill>
              <a:latin typeface="Arial" pitchFamily="34" charset="0"/>
              <a:ea typeface="MS PGothic" pitchFamily="34" charset="-128"/>
            </a:endParaRPr>
          </a:p>
          <a:p>
            <a:pPr eaLnBrk="1" hangingPunct="1">
              <a:spcBef>
                <a:spcPct val="0"/>
              </a:spcBef>
            </a:pPr>
            <a:r>
              <a:rPr lang="en-GB" b="1" smtClean="0">
                <a:latin typeface="Arial" pitchFamily="34" charset="0"/>
                <a:ea typeface="MS PGothic" pitchFamily="34" charset="-128"/>
                <a:sym typeface="Wingdings" pitchFamily="2" charset="2"/>
              </a:rPr>
              <a:t> </a:t>
            </a:r>
            <a:endParaRPr lang="en-GB" smtClean="0">
              <a:latin typeface="Arial" pitchFamily="34" charset="0"/>
              <a:ea typeface="MS PGothic" pitchFamily="34" charset="-128"/>
              <a:sym typeface="Wingdings" pitchFamily="2" charset="2"/>
            </a:endParaRPr>
          </a:p>
          <a:p>
            <a:pPr eaLnBrk="1" hangingPunct="1">
              <a:spcBef>
                <a:spcPct val="0"/>
              </a:spcBef>
            </a:pPr>
            <a:endParaRPr lang="en-US" smtClean="0">
              <a:latin typeface="Arial" pitchFamily="34" charset="0"/>
              <a:ea typeface="MS PGothic" pitchFamily="34" charset="-128"/>
            </a:endParaRPr>
          </a:p>
          <a:p>
            <a:pPr eaLnBrk="1" hangingPunct="1"/>
            <a:endParaRPr lang="en-US" smtClean="0">
              <a:latin typeface="Arial" pitchFamily="34" charset="0"/>
            </a:endParaRP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34876656-EED6-4AC9-AC8C-8938B94A19BF}" type="slidenum">
              <a:rPr lang="en-US" smtClean="0">
                <a:solidFill>
                  <a:schemeClr val="tx1"/>
                </a:solidFill>
                <a:latin typeface="Arial" pitchFamily="34" charset="0"/>
              </a:rPr>
              <a:pPr eaLnBrk="1" hangingPunct="1"/>
              <a:t>22</a:t>
            </a:fld>
            <a:endParaRPr lang="en-US" smtClean="0">
              <a:solidFill>
                <a:schemeClr val="tx1"/>
              </a:solidFill>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latin typeface="Arial" pitchFamily="34" charset="0"/>
                <a:hlinkClick r:id="rId3"/>
              </a:rPr>
              <a:t>http://www.oecd.org/dataoecd/44/0/39493365.pdf</a:t>
            </a:r>
            <a:endParaRPr lang="en-US" dirty="0" smtClean="0">
              <a:latin typeface="Arial" pitchFamily="34" charset="0"/>
            </a:endParaRPr>
          </a:p>
          <a:p>
            <a:pPr eaLnBrk="1" hangingPunct="1"/>
            <a:r>
              <a:rPr lang="en-US" smtClean="0">
                <a:hlinkClick r:id="rId4"/>
              </a:rPr>
              <a:t>http://web.undp.org/evaluation/documents/der2001.pdf</a:t>
            </a:r>
            <a:endParaRPr lang="en-US" dirty="0" smtClean="0">
              <a:latin typeface="Arial" pitchFamily="34" charset="0"/>
            </a:endParaRPr>
          </a:p>
          <a:p>
            <a:pPr eaLnBrk="1" hangingPunct="1"/>
            <a:endParaRPr lang="fr-FR" dirty="0" smtClean="0">
              <a:latin typeface="Arial" pitchFamily="34" charset="0"/>
            </a:endParaRPr>
          </a:p>
          <a:p>
            <a:pPr eaLnBrk="1" hangingPunct="1"/>
            <a:r>
              <a:rPr lang="en-GB" dirty="0" smtClean="0">
                <a:latin typeface="Arial" pitchFamily="34" charset="0"/>
              </a:rPr>
              <a:t>Is aid effectiveness different from development effectiveness? [can be asked first as a question to the group with each participant asked to write down an answer] </a:t>
            </a:r>
          </a:p>
          <a:p>
            <a:pPr eaLnBrk="1" hangingPunct="1"/>
            <a:endParaRPr lang="en-GB" dirty="0" smtClean="0">
              <a:latin typeface="Arial" pitchFamily="34" charset="0"/>
            </a:endParaRPr>
          </a:p>
          <a:p>
            <a:pPr eaLnBrk="1" hangingPunct="1"/>
            <a:r>
              <a:rPr lang="en-GB" dirty="0" smtClean="0">
                <a:latin typeface="Arial" pitchFamily="34" charset="0"/>
              </a:rPr>
              <a:t>There have been some complaints from critics that aid effectiveness does not equal development effectiveness, that they are different things and we need to concentrate less on the former and more on the latter. But should they be seen as different ? </a:t>
            </a:r>
          </a:p>
          <a:p>
            <a:pPr eaLnBrk="1" hangingPunct="1"/>
            <a:endParaRPr lang="en-GB" b="1" dirty="0" smtClean="0">
              <a:latin typeface="Arial" pitchFamily="34" charset="0"/>
              <a:sym typeface="Wingdings" pitchFamily="2" charset="2"/>
            </a:endParaRPr>
          </a:p>
          <a:p>
            <a:pPr eaLnBrk="1" hangingPunct="1">
              <a:buFont typeface="Wingdings" pitchFamily="2" charset="2"/>
              <a:buChar char="8"/>
            </a:pPr>
            <a:r>
              <a:rPr lang="en-GB" b="1" dirty="0" smtClean="0">
                <a:latin typeface="Arial" pitchFamily="34" charset="0"/>
              </a:rPr>
              <a:t> Aid effectiveness: </a:t>
            </a:r>
            <a:r>
              <a:rPr lang="en-GB" dirty="0" smtClean="0">
                <a:latin typeface="Arial" pitchFamily="34" charset="0"/>
              </a:rPr>
              <a:t>is “spending aid on the right things and through the most effective channel” or “ensuring that all aid has the maximum possible impact on poverty reduction” or  “ensuring that the financial resources provided by rich countries to poor nations actually improve the daily lives of millions of people and move the world closer to achieving the MDGs.” </a:t>
            </a:r>
          </a:p>
          <a:p>
            <a:pPr eaLnBrk="1" hangingPunct="1">
              <a:buFont typeface="Wingdings" pitchFamily="2" charset="2"/>
              <a:buChar char="8"/>
            </a:pPr>
            <a:endParaRPr lang="en-GB" dirty="0" smtClean="0">
              <a:latin typeface="Arial" pitchFamily="34" charset="0"/>
            </a:endParaRPr>
          </a:p>
          <a:p>
            <a:pPr eaLnBrk="1" hangingPunct="1">
              <a:buFont typeface="Wingdings" pitchFamily="2" charset="2"/>
              <a:buChar char="8"/>
            </a:pPr>
            <a:r>
              <a:rPr lang="en-GB" dirty="0" smtClean="0">
                <a:latin typeface="Arial" pitchFamily="34" charset="0"/>
              </a:rPr>
              <a:t> </a:t>
            </a:r>
            <a:r>
              <a:rPr lang="en-GB" b="1" dirty="0" smtClean="0">
                <a:latin typeface="Arial" pitchFamily="34" charset="0"/>
              </a:rPr>
              <a:t>Development effectiveness: </a:t>
            </a:r>
            <a:r>
              <a:rPr lang="en-GB" dirty="0" smtClean="0">
                <a:latin typeface="Arial" pitchFamily="34" charset="0"/>
              </a:rPr>
              <a:t>is</a:t>
            </a:r>
            <a:r>
              <a:rPr lang="en-GB" b="1" dirty="0" smtClean="0">
                <a:latin typeface="Arial" pitchFamily="34" charset="0"/>
              </a:rPr>
              <a:t> </a:t>
            </a:r>
            <a:r>
              <a:rPr lang="en-GB" dirty="0" smtClean="0">
                <a:latin typeface="Arial" pitchFamily="34" charset="0"/>
              </a:rPr>
              <a:t>“how much aid actually improves the lives of the poor” or “</a:t>
            </a:r>
            <a:r>
              <a:rPr lang="en-US" dirty="0" smtClean="0">
                <a:latin typeface="Arial" pitchFamily="34" charset="0"/>
              </a:rPr>
              <a:t>the level of achievement of overall development goals which are affected by a host of different factors.” So it might be wider than aid effectiveness and need more than effective aid to achieve it. However aid increasingly seeks to influence other things that influence development such as trade riles or domestic taxation policy. So defining them like this, we don’t seem to have a problem. </a:t>
            </a:r>
            <a:r>
              <a:rPr lang="en-GB" dirty="0" smtClean="0">
                <a:latin typeface="Arial" pitchFamily="34" charset="0"/>
              </a:rPr>
              <a:t> </a:t>
            </a:r>
          </a:p>
          <a:p>
            <a:pPr eaLnBrk="1" hangingPunct="1">
              <a:buFont typeface="Wingdings" pitchFamily="2" charset="2"/>
              <a:buChar char="8"/>
            </a:pPr>
            <a:endParaRPr lang="en-GB" dirty="0" smtClean="0">
              <a:latin typeface="Arial" pitchFamily="34" charset="0"/>
            </a:endParaRPr>
          </a:p>
          <a:p>
            <a:pPr eaLnBrk="1" hangingPunct="1">
              <a:buFont typeface="Wingdings" pitchFamily="2" charset="2"/>
              <a:buChar char="8"/>
            </a:pPr>
            <a:r>
              <a:rPr lang="en-GB" dirty="0" smtClean="0">
                <a:latin typeface="Arial" pitchFamily="34" charset="0"/>
              </a:rPr>
              <a:t> </a:t>
            </a:r>
          </a:p>
          <a:p>
            <a:pPr eaLnBrk="1" hangingPunct="1"/>
            <a:endParaRPr lang="en-US" dirty="0" smtClean="0">
              <a:latin typeface="Arial" pitchFamily="34" charset="0"/>
            </a:endParaRP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28E70A66-4AD2-4B32-8FE4-297CB930DE1A}" type="slidenum">
              <a:rPr lang="en-US" smtClean="0">
                <a:solidFill>
                  <a:schemeClr val="tx1"/>
                </a:solidFill>
                <a:latin typeface="Arial" pitchFamily="34" charset="0"/>
              </a:rPr>
              <a:pPr eaLnBrk="1" hangingPunct="1"/>
              <a:t>23</a:t>
            </a:fld>
            <a:endParaRPr lang="en-US" smtClean="0">
              <a:solidFill>
                <a:schemeClr val="tx1"/>
              </a:solidFill>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smtClean="0">
                <a:latin typeface="Arial" pitchFamily="34" charset="0"/>
                <a:ea typeface="MS PGothic" pitchFamily="34" charset="-128"/>
              </a:rPr>
              <a:t>So what have we agreed to do about it? Of course a lot of people have been worried about the effectiveness of aid for a long-time. But it only emerged onto the international conferences and commitments circuit as a key concern after the UN Millennium Declaration in 2000, made in New York. </a:t>
            </a:r>
            <a:r>
              <a:rPr lang="en-GB" b="1" smtClean="0">
                <a:latin typeface="Arial" pitchFamily="34" charset="0"/>
                <a:ea typeface="MS PGothic" pitchFamily="34" charset="-128"/>
                <a:sym typeface="Wingdings" pitchFamily="2" charset="2"/>
              </a:rPr>
              <a:t> </a:t>
            </a:r>
          </a:p>
          <a:p>
            <a:pPr eaLnBrk="1" hangingPunct="1">
              <a:spcBef>
                <a:spcPct val="0"/>
              </a:spcBef>
            </a:pPr>
            <a:endParaRPr lang="en-GB" b="1" smtClean="0">
              <a:latin typeface="Arial" pitchFamily="34" charset="0"/>
              <a:ea typeface="MS PGothic" pitchFamily="34" charset="-128"/>
              <a:sym typeface="Wingdings" pitchFamily="2" charset="2"/>
            </a:endParaRPr>
          </a:p>
          <a:p>
            <a:pPr algn="just" eaLnBrk="1" hangingPunct="1">
              <a:lnSpc>
                <a:spcPct val="80000"/>
              </a:lnSpc>
            </a:pPr>
            <a:r>
              <a:rPr lang="en-GB" b="1" smtClean="0">
                <a:latin typeface="Arial" pitchFamily="34" charset="0"/>
                <a:ea typeface="MS PGothic" pitchFamily="34" charset="-128"/>
                <a:sym typeface="Wingdings" pitchFamily="2" charset="2"/>
              </a:rPr>
              <a:t> </a:t>
            </a:r>
            <a:r>
              <a:rPr lang="en-GB" smtClean="0">
                <a:latin typeface="Arial" pitchFamily="34" charset="0"/>
                <a:ea typeface="MS PGothic" pitchFamily="34" charset="-128"/>
              </a:rPr>
              <a:t>The Conference for Financing on Development took place in Monterrey 2002 and brought together m</a:t>
            </a:r>
            <a:r>
              <a:rPr lang="en-US" smtClean="0">
                <a:latin typeface="Arial" pitchFamily="34" charset="0"/>
                <a:ea typeface="MS PGothic" pitchFamily="34" charset="-128"/>
              </a:rPr>
              <a:t>ore than 50 Heads of State and Government and over 200 ministers of foreign affairs, trade, development and finance. It </a:t>
            </a:r>
            <a:r>
              <a:rPr lang="en-GB" smtClean="0">
                <a:latin typeface="Arial" pitchFamily="34" charset="0"/>
                <a:ea typeface="MS PGothic" pitchFamily="34" charset="-128"/>
              </a:rPr>
              <a:t>resulted in the Monterrey Consensus. Along with pledging more money to meet the MDGs, including a reiteration of the famous commitment to give 0.7% of GDP, it also emphasised alternative ways of raising more financing for development such as </a:t>
            </a:r>
            <a:r>
              <a:rPr lang="en-US" smtClean="0">
                <a:latin typeface="Arial" pitchFamily="34" charset="0"/>
                <a:ea typeface="MS PGothic" pitchFamily="34" charset="-128"/>
              </a:rPr>
              <a:t>mobilising domestic resources and foreign direct investment, making use of internal trade, tackling debt, and reforming international monetary, financial and trading systems to support development. It also </a:t>
            </a:r>
            <a:r>
              <a:rPr lang="en-GB" smtClean="0">
                <a:latin typeface="Arial" pitchFamily="34" charset="0"/>
                <a:ea typeface="MS PGothic" pitchFamily="34" charset="-128"/>
              </a:rPr>
              <a:t>made a number of commitments on aid effectiveness. These included more Government ownership of aid with donors providing capacity building support to Governments to help them manage; more aid given as budget support, direct to Treasuries; more untying of aid; more flexibility in how aid is delivered; more use of local rather than foreign technical assistance; better predictability; more and better measurement of the results achieved by aid, and harmonisation of donors’ procedures. </a:t>
            </a:r>
            <a:r>
              <a:rPr lang="en-GB" smtClean="0">
                <a:latin typeface="Arial" pitchFamily="34" charset="0"/>
                <a:ea typeface="MS PGothic" pitchFamily="34" charset="-128"/>
                <a:sym typeface="Wingdings" pitchFamily="2" charset="2"/>
              </a:rPr>
              <a:t>The EU followed up on Monterrey with a meeting in Barcelona where they signed up to 8 commitments on scaling up and improving aid effectiveness. </a:t>
            </a:r>
          </a:p>
          <a:p>
            <a:pPr algn="just" eaLnBrk="1" hangingPunct="1">
              <a:lnSpc>
                <a:spcPct val="80000"/>
              </a:lnSpc>
            </a:pPr>
            <a:endParaRPr lang="en-GB" smtClean="0">
              <a:latin typeface="Arial" pitchFamily="34" charset="0"/>
              <a:ea typeface="MS PGothic" pitchFamily="34" charset="-128"/>
            </a:endParaRPr>
          </a:p>
          <a:p>
            <a:pPr algn="just" eaLnBrk="1" hangingPunct="1">
              <a:lnSpc>
                <a:spcPct val="80000"/>
              </a:lnSpc>
            </a:pPr>
            <a:r>
              <a:rPr lang="en-GB" b="1" smtClean="0">
                <a:latin typeface="Arial" pitchFamily="34" charset="0"/>
                <a:ea typeface="MS PGothic" pitchFamily="34" charset="-128"/>
                <a:sym typeface="Wingdings" pitchFamily="2" charset="2"/>
              </a:rPr>
              <a:t> </a:t>
            </a:r>
            <a:r>
              <a:rPr lang="en-US" smtClean="0">
                <a:latin typeface="Arial" pitchFamily="34" charset="0"/>
                <a:ea typeface="MS PGothic" pitchFamily="34" charset="-128"/>
              </a:rPr>
              <a:t>After Monterrey it was over to Europe for the Rome High Level Forum of 2003. </a:t>
            </a:r>
            <a:r>
              <a:rPr lang="en-GB" smtClean="0">
                <a:latin typeface="Arial" pitchFamily="34" charset="0"/>
                <a:ea typeface="MS PGothic" pitchFamily="34" charset="-128"/>
                <a:sym typeface="Wingdings" pitchFamily="2" charset="2"/>
              </a:rPr>
              <a:t>This was was focused on aid effectiveness (though back then it was more narrowly referred to as harmonisation) and concluded that donors needed </a:t>
            </a:r>
            <a:r>
              <a:rPr lang="en-GB" smtClean="0">
                <a:latin typeface="Arial" pitchFamily="34" charset="0"/>
                <a:ea typeface="MS PGothic" pitchFamily="34" charset="-128"/>
              </a:rPr>
              <a:t>to simplify their policies and procedures for planning, delivering &amp; monitoring aid and also to better coordinate these with partner country Governments. Donors committed to use partner countries’ own infrastructure to deliver aid, helping to strengthen it where needed to ensure it was robust enough to manage. Budget support also again got the thumbs up. There were some new issues on the agenda too – including streamlining the conditionalities that donors attach to aid, cutting down on the number of separate missions which donors make to partners countries, and setting out individual harmonisation action plans at the country level.    </a:t>
            </a:r>
          </a:p>
          <a:p>
            <a:pPr algn="just" eaLnBrk="1" hangingPunct="1">
              <a:lnSpc>
                <a:spcPct val="80000"/>
              </a:lnSpc>
            </a:pPr>
            <a:endParaRPr lang="en-GB" smtClean="0">
              <a:latin typeface="Arial" pitchFamily="34" charset="0"/>
              <a:ea typeface="MS PGothic" pitchFamily="34" charset="-128"/>
            </a:endParaRPr>
          </a:p>
          <a:p>
            <a:pPr algn="just" eaLnBrk="1" hangingPunct="1">
              <a:lnSpc>
                <a:spcPct val="80000"/>
              </a:lnSpc>
            </a:pPr>
            <a:r>
              <a:rPr lang="en-GB" b="1" smtClean="0">
                <a:latin typeface="Arial" pitchFamily="34" charset="0"/>
                <a:ea typeface="MS PGothic" pitchFamily="34" charset="-128"/>
                <a:sym typeface="Wingdings" pitchFamily="2" charset="2"/>
              </a:rPr>
              <a:t>  </a:t>
            </a:r>
            <a:r>
              <a:rPr lang="en-GB" smtClean="0">
                <a:latin typeface="Arial" pitchFamily="34" charset="0"/>
                <a:ea typeface="MS PGothic" pitchFamily="34" charset="-128"/>
              </a:rPr>
              <a:t>Next came the big one, the Paris High Level Forum of 2005. </a:t>
            </a:r>
            <a:r>
              <a:rPr lang="en-GB" smtClean="0">
                <a:latin typeface="Arial" pitchFamily="34" charset="0"/>
                <a:ea typeface="MS PGothic" pitchFamily="34" charset="-128"/>
                <a:sym typeface="Wingdings" pitchFamily="2" charset="2"/>
              </a:rPr>
              <a:t>Paris set out 5 separate commitments on aid effectiveness: Ownership, meaning Governments should be in charge of aid to their country; Alignment, meaning that donors should get behind the Government to help it achieve its poverty reduction goals and use its systems to deliver aid; Harmonisation, meaning that donors should join their work up with one another; Managing for results – well that’s always seemed to me a little obvious and begs the question, if we weren’t managing for results before 2005 then what exactly did we think we were managing for?; and finally Mutual Accountability, the idea that Governments and donors should be accountable to one another for their promises and actions. The EU set the bar higher for itself on a number of the targets which were established. We’ll come back to look at the Paris Commitments in more detail in the Commitments module.  </a:t>
            </a:r>
          </a:p>
          <a:p>
            <a:pPr eaLnBrk="1" hangingPunct="1">
              <a:spcBef>
                <a:spcPct val="0"/>
              </a:spcBef>
            </a:pPr>
            <a:endParaRPr lang="en-US" smtClean="0">
              <a:latin typeface="Arial" pitchFamily="34" charset="0"/>
              <a:ea typeface="MS PGothic" pitchFamily="34" charset="-128"/>
            </a:endParaRPr>
          </a:p>
          <a:p>
            <a:pPr eaLnBrk="1" hangingPunct="1">
              <a:spcBef>
                <a:spcPct val="0"/>
              </a:spcBef>
            </a:pPr>
            <a:r>
              <a:rPr lang="en-GB" b="1" smtClean="0">
                <a:latin typeface="Arial" pitchFamily="34" charset="0"/>
                <a:ea typeface="MS PGothic" pitchFamily="34" charset="-128"/>
                <a:sym typeface="Wingdings" pitchFamily="2" charset="2"/>
              </a:rPr>
              <a:t> </a:t>
            </a:r>
            <a:r>
              <a:rPr lang="en-US" smtClean="0">
                <a:latin typeface="Arial" pitchFamily="34" charset="0"/>
                <a:ea typeface="MS PGothic" pitchFamily="34" charset="-128"/>
              </a:rPr>
              <a:t>2005 also played host to the G8 Summit at Gleneagles in Scotland. This pledged $50 billion in extra aid to developing countries by 2010 and wrote off the same amount in debt owed by poor countries. The 0.7% pledge appeared yet again, this time promised for 2015 – which, if it happens, will mean it’s exactly 40 years late vis-à-vis the original pledge to achieve it by 1975. </a:t>
            </a:r>
          </a:p>
          <a:p>
            <a:pPr eaLnBrk="1" hangingPunct="1">
              <a:spcBef>
                <a:spcPct val="0"/>
              </a:spcBef>
            </a:pPr>
            <a:endParaRPr lang="en-US" smtClean="0">
              <a:latin typeface="Arial" pitchFamily="34" charset="0"/>
              <a:ea typeface="MS PGothic" pitchFamily="34" charset="-128"/>
            </a:endParaRPr>
          </a:p>
          <a:p>
            <a:pPr eaLnBrk="1" hangingPunct="1"/>
            <a:r>
              <a:rPr lang="en-GB" b="1" smtClean="0">
                <a:latin typeface="Arial" pitchFamily="34" charset="0"/>
                <a:ea typeface="MS PGothic" pitchFamily="34" charset="-128"/>
                <a:sym typeface="Wingdings" pitchFamily="2" charset="2"/>
              </a:rPr>
              <a:t>  </a:t>
            </a:r>
            <a:r>
              <a:rPr lang="en-US" smtClean="0">
                <a:latin typeface="Arial" pitchFamily="34" charset="0"/>
                <a:ea typeface="MS PGothic" pitchFamily="34" charset="-128"/>
              </a:rPr>
              <a:t>In 2008, donors and partner countries met in Accra, Ghana to check on progress on the Paris Commitments. They agreed that we’re making some progress on the Commitments but at this rate we won’t achieve the targets by 2010. They also couldn’t resist issuing yet another statement, the Accra Agenda for Action, about what they planned to do in the future. This thankfully basically reiterated what had been said in Paris rather than setting out yet another big plan. It did however emphasize a few new things including widening the idea of partner country ownership to include NGOs, installing better management information systems, getting donors to specialise in different sectors, getting donors to delegate more authority down to their country-level offices, and bringing  non-traditional donors – think India and China – and NGOS into the aid effectiveness club. </a:t>
            </a:r>
          </a:p>
          <a:p>
            <a:pPr eaLnBrk="1" hangingPunct="1">
              <a:spcBef>
                <a:spcPct val="0"/>
              </a:spcBef>
            </a:pPr>
            <a:endParaRPr lang="en-US" smtClean="0">
              <a:latin typeface="Arial" pitchFamily="34" charset="0"/>
              <a:ea typeface="MS PGothic" pitchFamily="34" charset="-128"/>
            </a:endParaRPr>
          </a:p>
          <a:p>
            <a:pPr eaLnBrk="1" hangingPunct="1">
              <a:spcBef>
                <a:spcPct val="0"/>
              </a:spcBef>
            </a:pPr>
            <a:r>
              <a:rPr lang="en-GB" b="1" smtClean="0">
                <a:latin typeface="Arial" pitchFamily="34" charset="0"/>
                <a:ea typeface="MS PGothic" pitchFamily="34" charset="-128"/>
                <a:sym typeface="Wingdings" pitchFamily="2" charset="2"/>
              </a:rPr>
              <a:t>  </a:t>
            </a:r>
            <a:r>
              <a:rPr lang="en-US" smtClean="0">
                <a:latin typeface="Arial" pitchFamily="34" charset="0"/>
                <a:ea typeface="MS PGothic" pitchFamily="34" charset="-128"/>
              </a:rPr>
              <a:t>2008 was a busy year and saw two more big events.</a:t>
            </a:r>
            <a:r>
              <a:rPr lang="en-GB" b="1" smtClean="0">
                <a:latin typeface="Arial" pitchFamily="34" charset="0"/>
                <a:ea typeface="MS PGothic" pitchFamily="34" charset="-128"/>
                <a:sym typeface="Wingdings" pitchFamily="2" charset="2"/>
              </a:rPr>
              <a:t> </a:t>
            </a:r>
            <a:r>
              <a:rPr lang="en-US" smtClean="0">
                <a:latin typeface="Arial" pitchFamily="34" charset="0"/>
                <a:ea typeface="MS PGothic" pitchFamily="34" charset="-128"/>
              </a:rPr>
              <a:t>The UN held a “High Level Event on the MDGs” in New York which made new commitments to meet the existing commitments. The UN say that an additional $16 billion was pledged to make sure we will meet the MDGs by 2015.   </a:t>
            </a:r>
          </a:p>
          <a:p>
            <a:pPr eaLnBrk="1" hangingPunct="1">
              <a:spcBef>
                <a:spcPct val="0"/>
              </a:spcBef>
            </a:pPr>
            <a:endParaRPr lang="en-US" smtClean="0">
              <a:latin typeface="Arial" pitchFamily="34" charset="0"/>
              <a:ea typeface="MS PGothic" pitchFamily="34" charset="-128"/>
            </a:endParaRPr>
          </a:p>
          <a:p>
            <a:pPr eaLnBrk="1" hangingPunct="1">
              <a:spcBef>
                <a:spcPct val="0"/>
              </a:spcBef>
            </a:pPr>
            <a:r>
              <a:rPr lang="en-GB" b="1" smtClean="0">
                <a:latin typeface="Arial" pitchFamily="34" charset="0"/>
                <a:ea typeface="MS PGothic" pitchFamily="34" charset="-128"/>
                <a:sym typeface="Wingdings" pitchFamily="2" charset="2"/>
              </a:rPr>
              <a:t>  </a:t>
            </a:r>
            <a:r>
              <a:rPr lang="en-US" smtClean="0">
                <a:latin typeface="Arial" pitchFamily="34" charset="0"/>
                <a:ea typeface="MS PGothic" pitchFamily="34" charset="-128"/>
              </a:rPr>
              <a:t>This was followed by a meeting in Doha</a:t>
            </a:r>
            <a:r>
              <a:rPr lang="en-GB" b="1" smtClean="0">
                <a:latin typeface="Arial" pitchFamily="34" charset="0"/>
                <a:ea typeface="MS PGothic" pitchFamily="34" charset="-128"/>
                <a:sym typeface="Wingdings" pitchFamily="2" charset="2"/>
              </a:rPr>
              <a:t> </a:t>
            </a:r>
            <a:r>
              <a:rPr lang="en-US" smtClean="0">
                <a:latin typeface="Arial" pitchFamily="34" charset="0"/>
                <a:ea typeface="MS PGothic" pitchFamily="34" charset="-128"/>
              </a:rPr>
              <a:t>which led to the Doha Declaration on Financing for Development.  This reaffirmed the Monterrey Consensus and called for a United Nations Conference to examine the impact of the world financial and economic crisis on development. </a:t>
            </a:r>
          </a:p>
          <a:p>
            <a:pPr eaLnBrk="1" hangingPunct="1">
              <a:spcBef>
                <a:spcPct val="0"/>
              </a:spcBef>
            </a:pPr>
            <a:endParaRPr lang="en-US" smtClean="0">
              <a:latin typeface="Arial" pitchFamily="34" charset="0"/>
              <a:ea typeface="MS PGothic" pitchFamily="34" charset="-128"/>
            </a:endParaRPr>
          </a:p>
          <a:p>
            <a:pPr eaLnBrk="1" hangingPunct="1">
              <a:spcBef>
                <a:spcPct val="0"/>
              </a:spcBef>
            </a:pPr>
            <a:r>
              <a:rPr lang="en-US" smtClean="0">
                <a:latin typeface="Arial" pitchFamily="34" charset="0"/>
                <a:ea typeface="MS PGothic" pitchFamily="34" charset="-128"/>
              </a:rPr>
              <a:t>So there’s certainly been a lot of conversation. </a:t>
            </a:r>
          </a:p>
          <a:p>
            <a:pPr eaLnBrk="1" hangingPunct="1">
              <a:spcBef>
                <a:spcPct val="0"/>
              </a:spcBef>
            </a:pPr>
            <a:endParaRPr lang="en-US" smtClean="0">
              <a:latin typeface="Arial" pitchFamily="34" charset="0"/>
              <a:ea typeface="MS PGothic" pitchFamily="34" charset="-128"/>
            </a:endParaRPr>
          </a:p>
          <a:p>
            <a:pPr eaLnBrk="1" hangingPunct="1">
              <a:spcBef>
                <a:spcPct val="0"/>
              </a:spcBef>
            </a:pPr>
            <a:r>
              <a:rPr lang="en-GB" b="1" smtClean="0">
                <a:latin typeface="Arial" pitchFamily="34" charset="0"/>
                <a:ea typeface="MS PGothic" pitchFamily="34" charset="-128"/>
                <a:sym typeface="Wingdings" pitchFamily="2" charset="2"/>
              </a:rPr>
              <a:t> </a:t>
            </a:r>
            <a:endParaRPr lang="en-US" smtClean="0">
              <a:latin typeface="Arial" pitchFamily="34" charset="0"/>
              <a:ea typeface="MS PGothic" pitchFamily="34" charset="-128"/>
            </a:endParaRPr>
          </a:p>
          <a:p>
            <a:pPr eaLnBrk="1" hangingPunct="1">
              <a:spcBef>
                <a:spcPct val="0"/>
              </a:spcBef>
            </a:pPr>
            <a:endParaRPr lang="en-US" smtClean="0">
              <a:latin typeface="Arial" pitchFamily="34" charset="0"/>
              <a:ea typeface="MS PGothic" pitchFamily="34" charset="-128"/>
            </a:endParaRPr>
          </a:p>
          <a:p>
            <a:pPr eaLnBrk="1" hangingPunct="1"/>
            <a:endParaRPr lang="en-US" smtClean="0">
              <a:latin typeface="Arial" pitchFamily="34" charset="0"/>
            </a:endParaRPr>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9E629CBC-0150-4255-9A4B-5C1323310C10}" type="slidenum">
              <a:rPr lang="en-US" smtClean="0">
                <a:solidFill>
                  <a:schemeClr val="tx1"/>
                </a:solidFill>
                <a:latin typeface="Arial" pitchFamily="34" charset="0"/>
              </a:rPr>
              <a:pPr eaLnBrk="1" hangingPunct="1"/>
              <a:t>24</a:t>
            </a:fld>
            <a:endParaRPr lang="en-US" smtClean="0">
              <a:solidFill>
                <a:schemeClr val="tx1"/>
              </a:solidFill>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r>
              <a:rPr lang="en-US" smtClean="0">
                <a:latin typeface="Arial" pitchFamily="34" charset="0"/>
                <a:ea typeface="MS PGothic" pitchFamily="34" charset="-128"/>
              </a:rPr>
              <a:t>The EU has also been busy and we’re not short of EU Commitments to improve aid effectiveness. There are in fact undertakings to work better together dating back to the 1970s, but we’ll start in 2004.</a:t>
            </a:r>
          </a:p>
          <a:p>
            <a:pPr algn="just" eaLnBrk="1" hangingPunct="1"/>
            <a:endParaRPr lang="en-US" smtClean="0">
              <a:latin typeface="Arial" pitchFamily="34" charset="0"/>
              <a:ea typeface="MS PGothic" pitchFamily="34" charset="-128"/>
            </a:endParaRPr>
          </a:p>
          <a:p>
            <a:pPr algn="just" eaLnBrk="1" hangingPunct="1">
              <a:buFont typeface="Wingdings" pitchFamily="2" charset="2"/>
              <a:buChar char="8"/>
            </a:pPr>
            <a:r>
              <a:rPr lang="en-GB" smtClean="0">
                <a:latin typeface="Arial" pitchFamily="34" charset="0"/>
                <a:ea typeface="MS PGothic" pitchFamily="34" charset="-128"/>
                <a:sym typeface="Wingdings" pitchFamily="2" charset="2"/>
              </a:rPr>
              <a:t> The “Ad Hoc Working Party on Harmonisation” in 2004 recommended a joint EU approach </a:t>
            </a:r>
            <a:r>
              <a:rPr lang="en-GB" smtClean="0">
                <a:latin typeface="Arial" pitchFamily="34" charset="0"/>
                <a:ea typeface="MS PGothic" pitchFamily="34" charset="-128"/>
              </a:rPr>
              <a:t>for programming, common implementation procedures, the decentralisation of decision making, and also working more closely with other, non-EU donors. </a:t>
            </a:r>
          </a:p>
          <a:p>
            <a:pPr algn="just" eaLnBrk="1" hangingPunct="1"/>
            <a:endParaRPr lang="en-US" smtClean="0">
              <a:latin typeface="Arial" pitchFamily="34" charset="0"/>
              <a:ea typeface="MS PGothic" pitchFamily="34" charset="-128"/>
            </a:endParaRPr>
          </a:p>
          <a:p>
            <a:pPr algn="just" eaLnBrk="1" hangingPunct="1"/>
            <a:r>
              <a:rPr lang="en-GB" smtClean="0">
                <a:latin typeface="Arial" pitchFamily="34" charset="0"/>
                <a:ea typeface="MS PGothic" pitchFamily="34" charset="-128"/>
                <a:sym typeface="Wingdings" pitchFamily="2" charset="2"/>
              </a:rPr>
              <a:t> The </a:t>
            </a:r>
            <a:r>
              <a:rPr lang="en-GB" smtClean="0">
                <a:latin typeface="Arial" pitchFamily="34" charset="0"/>
                <a:ea typeface="MS PGothic" pitchFamily="34" charset="-128"/>
              </a:rPr>
              <a:t>EU Consensus on Development in 2005 was a landmark in setting out a common goal – to eradicate poverty and achieve the MDGs  -  and principles for EC and EU MS’ aid. </a:t>
            </a:r>
          </a:p>
          <a:p>
            <a:pPr algn="just" eaLnBrk="1" hangingPunct="1"/>
            <a:r>
              <a:rPr lang="en-GB" smtClean="0">
                <a:latin typeface="Arial" pitchFamily="34" charset="0"/>
                <a:ea typeface="MS PGothic" pitchFamily="34" charset="-128"/>
              </a:rPr>
              <a:t> </a:t>
            </a:r>
          </a:p>
          <a:p>
            <a:pPr algn="just" eaLnBrk="1" hangingPunct="1">
              <a:buFont typeface="Wingdings" pitchFamily="2" charset="2"/>
              <a:buChar char="8"/>
            </a:pPr>
            <a:r>
              <a:rPr lang="en-GB" smtClean="0">
                <a:latin typeface="Arial" pitchFamily="34" charset="0"/>
                <a:ea typeface="MS PGothic" pitchFamily="34" charset="-128"/>
                <a:sym typeface="Wingdings" pitchFamily="2" charset="2"/>
              </a:rPr>
              <a:t> In 2006 we saw an EU commitment “</a:t>
            </a:r>
            <a:r>
              <a:rPr lang="en-GB" smtClean="0">
                <a:latin typeface="Arial" pitchFamily="34" charset="0"/>
                <a:ea typeface="MS PGothic" pitchFamily="34" charset="-128"/>
              </a:rPr>
              <a:t>Delivering More, Better, Faster”. This argued that we need to map better what we’re doing to cut down on gaps and overlaps, work better together, and monitor the implementation of our promises more closely. </a:t>
            </a:r>
          </a:p>
          <a:p>
            <a:pPr algn="just" eaLnBrk="1" hangingPunct="1">
              <a:buFont typeface="Wingdings" pitchFamily="2" charset="2"/>
              <a:buChar char="8"/>
            </a:pPr>
            <a:endParaRPr lang="en-GB" smtClean="0">
              <a:latin typeface="Arial" pitchFamily="34" charset="0"/>
              <a:ea typeface="MS PGothic" pitchFamily="34" charset="-128"/>
            </a:endParaRPr>
          </a:p>
          <a:p>
            <a:pPr algn="just" eaLnBrk="1" hangingPunct="1">
              <a:buFont typeface="Wingdings" pitchFamily="2" charset="2"/>
              <a:buChar char="8"/>
            </a:pPr>
            <a:r>
              <a:rPr lang="en-GB" smtClean="0">
                <a:latin typeface="Arial" pitchFamily="34" charset="0"/>
                <a:ea typeface="MS PGothic" pitchFamily="34" charset="-128"/>
              </a:rPr>
              <a:t> It was followed by the Joint Framework for Country Strategy Papers </a:t>
            </a:r>
            <a:r>
              <a:rPr lang="en-GB" smtClean="0">
                <a:latin typeface="Arial" pitchFamily="34" charset="0"/>
                <a:ea typeface="MS PGothic" pitchFamily="34" charset="-128"/>
                <a:sym typeface="Wingdings" pitchFamily="2" charset="2"/>
              </a:rPr>
              <a:t>which mapped out a road to </a:t>
            </a:r>
            <a:r>
              <a:rPr lang="en-GB" smtClean="0">
                <a:latin typeface="Arial" pitchFamily="34" charset="0"/>
                <a:ea typeface="MS PGothic" pitchFamily="34" charset="-128"/>
              </a:rPr>
              <a:t>achieve joint EU strategies for each developing country. </a:t>
            </a:r>
          </a:p>
          <a:p>
            <a:pPr algn="just" eaLnBrk="1" hangingPunct="1">
              <a:buFont typeface="Wingdings" pitchFamily="2" charset="2"/>
              <a:buChar char="8"/>
            </a:pPr>
            <a:endParaRPr lang="en-GB" smtClean="0">
              <a:latin typeface="Arial" pitchFamily="34" charset="0"/>
              <a:ea typeface="MS PGothic" pitchFamily="34" charset="-128"/>
              <a:sym typeface="Wingdings" pitchFamily="2" charset="2"/>
            </a:endParaRPr>
          </a:p>
          <a:p>
            <a:pPr algn="just" eaLnBrk="1" hangingPunct="1">
              <a:buFont typeface="Wingdings" pitchFamily="2" charset="2"/>
              <a:buChar char="8"/>
            </a:pPr>
            <a:r>
              <a:rPr lang="en-GB" smtClean="0">
                <a:latin typeface="Arial" pitchFamily="34" charset="0"/>
                <a:ea typeface="MS PGothic" pitchFamily="34" charset="-128"/>
                <a:sym typeface="Wingdings" pitchFamily="2" charset="2"/>
              </a:rPr>
              <a:t> Then came the commitment on </a:t>
            </a:r>
            <a:r>
              <a:rPr lang="en-GB" smtClean="0">
                <a:latin typeface="Arial" pitchFamily="34" charset="0"/>
                <a:ea typeface="MS PGothic" pitchFamily="34" charset="-128"/>
              </a:rPr>
              <a:t>Financing for Development:  more cash, more budget support and more working together.    </a:t>
            </a:r>
          </a:p>
          <a:p>
            <a:pPr algn="just" eaLnBrk="1" hangingPunct="1"/>
            <a:endParaRPr lang="en-GB" smtClean="0">
              <a:latin typeface="Arial" pitchFamily="34" charset="0"/>
              <a:ea typeface="MS PGothic" pitchFamily="34" charset="-128"/>
            </a:endParaRPr>
          </a:p>
          <a:p>
            <a:pPr algn="just" eaLnBrk="1" hangingPunct="1"/>
            <a:r>
              <a:rPr lang="en-GB" smtClean="0">
                <a:latin typeface="Arial" pitchFamily="34" charset="0"/>
                <a:ea typeface="MS PGothic" pitchFamily="34" charset="-128"/>
                <a:sym typeface="Wingdings" pitchFamily="2" charset="2"/>
              </a:rPr>
              <a:t> In 2007, the </a:t>
            </a:r>
            <a:r>
              <a:rPr lang="en-GB" smtClean="0">
                <a:latin typeface="Arial" pitchFamily="34" charset="0"/>
                <a:ea typeface="MS PGothic" pitchFamily="34" charset="-128"/>
              </a:rPr>
              <a:t>Strategy for Africa and Action Plan was published and included a variety of familiar commitments on Government ownership and joint working in Africa.</a:t>
            </a:r>
          </a:p>
          <a:p>
            <a:pPr algn="just" eaLnBrk="1" hangingPunct="1"/>
            <a:endParaRPr lang="en-GB" smtClean="0">
              <a:latin typeface="Arial" pitchFamily="34" charset="0"/>
              <a:ea typeface="MS PGothic" pitchFamily="34" charset="-128"/>
            </a:endParaRPr>
          </a:p>
          <a:p>
            <a:pPr algn="just" eaLnBrk="1" hangingPunct="1">
              <a:buFont typeface="Wingdings" pitchFamily="2" charset="2"/>
              <a:buChar char="8"/>
            </a:pPr>
            <a:r>
              <a:rPr lang="en-GB" smtClean="0">
                <a:latin typeface="Arial" pitchFamily="34" charset="0"/>
                <a:ea typeface="MS PGothic" pitchFamily="34" charset="-128"/>
                <a:sym typeface="Wingdings" pitchFamily="2" charset="2"/>
              </a:rPr>
              <a:t> The </a:t>
            </a:r>
            <a:r>
              <a:rPr lang="en-GB" smtClean="0">
                <a:latin typeface="Arial" pitchFamily="34" charset="0"/>
                <a:ea typeface="MS PGothic" pitchFamily="34" charset="-128"/>
              </a:rPr>
              <a:t>EU Code of Conduct on Division of Labour also came through in 2007 and made specific commitments on working together. The key idea was that each donor should specialise and concentrate their work on a limited number of sectors and that all donors working in a sector should do so together with one taking the lead. It set down some specific targets for this which we’ll come back to in a dedicated module on the subject. </a:t>
            </a:r>
          </a:p>
          <a:p>
            <a:pPr algn="just" eaLnBrk="1" hangingPunct="1">
              <a:buFont typeface="Wingdings" pitchFamily="2" charset="2"/>
              <a:buChar char="8"/>
            </a:pPr>
            <a:endParaRPr lang="en-GB" smtClean="0">
              <a:latin typeface="Arial" pitchFamily="34" charset="0"/>
              <a:ea typeface="MS PGothic" pitchFamily="34" charset="-128"/>
              <a:sym typeface="Wingdings" pitchFamily="2" charset="2"/>
            </a:endParaRPr>
          </a:p>
          <a:p>
            <a:pPr algn="just" eaLnBrk="1" hangingPunct="1">
              <a:buFont typeface="Wingdings" pitchFamily="2" charset="2"/>
              <a:buChar char="8"/>
            </a:pPr>
            <a:r>
              <a:rPr lang="en-GB" smtClean="0">
                <a:latin typeface="Arial" pitchFamily="34" charset="0"/>
                <a:ea typeface="MS PGothic" pitchFamily="34" charset="-128"/>
                <a:sym typeface="Wingdings" pitchFamily="2" charset="2"/>
              </a:rPr>
              <a:t> In 2008 the Commission came up with the Backbone Strategy which aims to change the way we use technical cooperation and make it more effective, in particular to make it more Government and less donor driven. Again we have a dedicated module on this in the course. </a:t>
            </a:r>
          </a:p>
          <a:p>
            <a:pPr algn="just" eaLnBrk="1" hangingPunct="1">
              <a:buFont typeface="Wingdings" pitchFamily="2" charset="2"/>
              <a:buChar char="8"/>
            </a:pPr>
            <a:endParaRPr lang="en-GB" smtClean="0">
              <a:latin typeface="Arial" pitchFamily="34" charset="0"/>
              <a:ea typeface="MS PGothic" pitchFamily="34" charset="-128"/>
              <a:sym typeface="Wingdings" pitchFamily="2" charset="2"/>
            </a:endParaRPr>
          </a:p>
          <a:p>
            <a:pPr algn="just" eaLnBrk="1" hangingPunct="1">
              <a:buFont typeface="Wingdings" pitchFamily="2" charset="2"/>
              <a:buChar char="8"/>
            </a:pPr>
            <a:r>
              <a:rPr lang="en-GB" smtClean="0">
                <a:latin typeface="Arial" pitchFamily="34" charset="0"/>
                <a:ea typeface="MS PGothic" pitchFamily="34" charset="-128"/>
                <a:sym typeface="Wingdings" pitchFamily="2" charset="2"/>
              </a:rPr>
              <a:t> </a:t>
            </a:r>
            <a:endParaRPr lang="en-GB" smtClean="0">
              <a:latin typeface="Arial" pitchFamily="34" charset="0"/>
              <a:ea typeface="MS PGothic" pitchFamily="34" charset="-128"/>
            </a:endParaRPr>
          </a:p>
          <a:p>
            <a:pPr eaLnBrk="1" hangingPunct="1"/>
            <a:endParaRPr lang="en-US" smtClean="0">
              <a:latin typeface="Arial" pitchFamily="34" charset="0"/>
            </a:endParaRPr>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4EB20720-B6CD-4ED7-B903-CE86F2A5507C}" type="slidenum">
              <a:rPr lang="en-US" smtClean="0">
                <a:solidFill>
                  <a:schemeClr val="tx1"/>
                </a:solidFill>
                <a:latin typeface="Arial" pitchFamily="34" charset="0"/>
              </a:rPr>
              <a:pPr eaLnBrk="1" hangingPunct="1"/>
              <a:t>25</a:t>
            </a:fld>
            <a:endParaRPr lang="en-US" smtClean="0">
              <a:solidFill>
                <a:schemeClr val="tx1"/>
              </a:solidFill>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buFont typeface="Wingdings" pitchFamily="2" charset="2"/>
              <a:buNone/>
            </a:pPr>
            <a:r>
              <a:rPr lang="en-GB" u="sng" dirty="0" smtClean="0">
                <a:latin typeface="Arial" pitchFamily="34" charset="0"/>
                <a:ea typeface="MS PGothic" pitchFamily="34" charset="-128"/>
              </a:rPr>
              <a:t>Source:</a:t>
            </a:r>
            <a:r>
              <a:rPr lang="en-GB" dirty="0" smtClean="0">
                <a:latin typeface="Arial" pitchFamily="34" charset="0"/>
                <a:ea typeface="MS PGothic" pitchFamily="34" charset="-128"/>
              </a:rPr>
              <a:t> OECD QWIDS data accessed on January 8, 2014 </a:t>
            </a:r>
            <a:r>
              <a:rPr lang="en-GB" baseline="0" dirty="0" smtClean="0">
                <a:latin typeface="Arial" pitchFamily="34" charset="0"/>
                <a:ea typeface="MS PGothic" pitchFamily="34" charset="-128"/>
              </a:rPr>
              <a:t>(also see </a:t>
            </a:r>
            <a:r>
              <a:rPr lang="en-GB" baseline="0" dirty="0" err="1" smtClean="0">
                <a:latin typeface="Arial" pitchFamily="34" charset="0"/>
                <a:ea typeface="MS PGothic" pitchFamily="34" charset="-128"/>
              </a:rPr>
              <a:t>xls</a:t>
            </a:r>
            <a:r>
              <a:rPr lang="en-GB" baseline="0" dirty="0" smtClean="0">
                <a:latin typeface="Arial" pitchFamily="34" charset="0"/>
                <a:ea typeface="MS PGothic" pitchFamily="34" charset="-128"/>
              </a:rPr>
              <a:t> file)</a:t>
            </a:r>
          </a:p>
          <a:p>
            <a:pPr eaLnBrk="1" hangingPunct="1">
              <a:spcBef>
                <a:spcPct val="0"/>
              </a:spcBef>
              <a:buFont typeface="Wingdings" pitchFamily="2" charset="2"/>
              <a:buNone/>
            </a:pPr>
            <a:endParaRPr lang="en-GB" baseline="0" dirty="0" smtClean="0">
              <a:latin typeface="Arial" pitchFamily="34" charset="0"/>
              <a:ea typeface="MS PGothic" pitchFamily="34" charset="-128"/>
            </a:endParaRPr>
          </a:p>
          <a:p>
            <a:pPr eaLnBrk="1" hangingPunct="1">
              <a:spcBef>
                <a:spcPct val="0"/>
              </a:spcBef>
              <a:buFont typeface="Wingdings" pitchFamily="2" charset="2"/>
              <a:buNone/>
            </a:pPr>
            <a:r>
              <a:rPr lang="en-US" dirty="0" smtClean="0">
                <a:hlinkClick r:id="rId3"/>
              </a:rPr>
              <a:t>http://stats.oecd.org/qwids/#?x=1&amp;y=6&amp;f=4:1,2:1,3:51,5:3,7:1&amp;q=4:1,7+2:1+3:51+5:3+7:1+1:3,4,5,6,7,8,9,10,11,12,13,14,61,15,16,17,18,19,20,21,22,23,24+6:2012</a:t>
            </a:r>
            <a:endParaRPr lang="en-US" dirty="0" smtClean="0"/>
          </a:p>
          <a:p>
            <a:pPr eaLnBrk="1" hangingPunct="1">
              <a:spcBef>
                <a:spcPct val="0"/>
              </a:spcBef>
              <a:buFont typeface="Wingdings" pitchFamily="2" charset="2"/>
              <a:buNone/>
            </a:pPr>
            <a:r>
              <a:rPr lang="en-US" sz="1200" b="0" i="0" u="sng" strike="noStrike" kern="1200" dirty="0" smtClean="0">
                <a:solidFill>
                  <a:schemeClr val="tx1"/>
                </a:solidFill>
                <a:effectLst/>
                <a:latin typeface="Arial" charset="0"/>
                <a:ea typeface="+mn-ea"/>
                <a:cs typeface="+mn-cs"/>
                <a:hlinkClick r:id="rId4"/>
              </a:rPr>
              <a:t>http://stats.oecd.org/qwids/#?x=2&amp;y=6&amp;f=3:51,4:1,1:27,5:3,7:1&amp;q=3:51+4:1+1:2,27,38,78+5:3+7:1+2:1+6:2007,2008,2009,2010,2011,2012</a:t>
            </a:r>
            <a:r>
              <a:rPr lang="en-US" dirty="0" smtClean="0"/>
              <a:t> </a:t>
            </a:r>
            <a:r>
              <a:rPr lang="en-US" sz="1200" b="0" i="0" u="sng" strike="noStrike" kern="1200" dirty="0" smtClean="0">
                <a:solidFill>
                  <a:schemeClr val="tx1"/>
                </a:solidFill>
                <a:effectLst/>
                <a:latin typeface="Arial" charset="0"/>
                <a:ea typeface="+mn-ea"/>
                <a:cs typeface="+mn-cs"/>
                <a:hlinkClick r:id="rId5"/>
              </a:rPr>
              <a:t>http://stats.oecd.org/qwids/#?x=2&amp;y=6&amp;f=3:51,4:1,1:36,5:3,7:1&amp;q=3:51+4:1+1:36+5:3+7:1+2:1+6:2009,2010,2011,2012</a:t>
            </a:r>
            <a:r>
              <a:rPr lang="en-US" dirty="0" smtClean="0"/>
              <a:t> </a:t>
            </a:r>
            <a:r>
              <a:rPr lang="en-US" sz="1200" b="0" i="0" u="sng" strike="noStrike" kern="1200" dirty="0" smtClean="0">
                <a:solidFill>
                  <a:schemeClr val="tx1"/>
                </a:solidFill>
                <a:effectLst/>
                <a:latin typeface="Arial" charset="0"/>
                <a:ea typeface="+mn-ea"/>
                <a:cs typeface="+mn-cs"/>
                <a:hlinkClick r:id="rId6"/>
              </a:rPr>
              <a:t>http://stats.oecd.org/qwids/#?x=2&amp;y=6&amp;f=3:51,4:1,1:54,5:3,7:1&amp;q=3:51+4:1+1:68,49,73,194,50,51,52,53,54+5:3+7:1+2:1+6:2009,2010,2011,2012</a:t>
            </a:r>
            <a:endParaRPr lang="en-US" sz="1200" b="0" i="0" u="sng" strike="noStrike" kern="1200" dirty="0" smtClean="0">
              <a:solidFill>
                <a:schemeClr val="tx1"/>
              </a:solidFill>
              <a:effectLst/>
              <a:latin typeface="Arial" charset="0"/>
              <a:ea typeface="+mn-ea"/>
              <a:cs typeface="+mn-cs"/>
            </a:endParaRPr>
          </a:p>
          <a:p>
            <a:pPr eaLnBrk="1" hangingPunct="1">
              <a:spcBef>
                <a:spcPct val="0"/>
              </a:spcBef>
              <a:buFont typeface="Wingdings" pitchFamily="2" charset="2"/>
              <a:buNone/>
            </a:pPr>
            <a:endParaRPr lang="en-US" dirty="0" smtClean="0">
              <a:latin typeface="Arial" pitchFamily="34" charset="0"/>
              <a:ea typeface="MS PGothic" pitchFamily="34" charset="-128"/>
            </a:endParaRPr>
          </a:p>
          <a:p>
            <a:pPr eaLnBrk="1" hangingPunct="1">
              <a:spcBef>
                <a:spcPct val="0"/>
              </a:spcBef>
              <a:buFont typeface="Wingdings" pitchFamily="2" charset="2"/>
              <a:buNone/>
            </a:pPr>
            <a:r>
              <a:rPr lang="en-US" dirty="0" smtClean="0">
                <a:latin typeface="Arial" pitchFamily="34" charset="0"/>
                <a:ea typeface="MS PGothic" pitchFamily="34" charset="-128"/>
              </a:rPr>
              <a:t>Here we see the bilateral donors and what they’re giving, with the US clearly in the lead, just short of $25bn. Then come the UK, Germany, Japan and France.  </a:t>
            </a:r>
          </a:p>
          <a:p>
            <a:pPr eaLnBrk="1" hangingPunct="1">
              <a:spcBef>
                <a:spcPct val="0"/>
              </a:spcBef>
              <a:buFont typeface="Wingdings" pitchFamily="2" charset="2"/>
              <a:buChar char="8"/>
            </a:pPr>
            <a:endParaRPr lang="en-US" dirty="0" smtClean="0">
              <a:latin typeface="Arial" pitchFamily="34" charset="0"/>
              <a:ea typeface="MS PGothic" pitchFamily="34" charset="-128"/>
            </a:endParaRPr>
          </a:p>
          <a:p>
            <a:pPr eaLnBrk="1" hangingPunct="1">
              <a:spcBef>
                <a:spcPct val="0"/>
              </a:spcBef>
              <a:buFont typeface="Wingdings" pitchFamily="2" charset="2"/>
              <a:buChar char="8"/>
            </a:pPr>
            <a:r>
              <a:rPr lang="en-US" dirty="0" smtClean="0">
                <a:latin typeface="Arial" pitchFamily="34" charset="0"/>
                <a:ea typeface="MS PGothic" pitchFamily="34" charset="-128"/>
              </a:rPr>
              <a:t>But ODA as measured by the OECD also includes multilateral aid – i.e. aid from institutions like the EC and the UN -  which makes up 25% of total ODA.  </a:t>
            </a:r>
          </a:p>
          <a:p>
            <a:pPr eaLnBrk="1" hangingPunct="1">
              <a:spcBef>
                <a:spcPct val="0"/>
              </a:spcBef>
              <a:buFont typeface="Wingdings" pitchFamily="2" charset="2"/>
              <a:buNone/>
            </a:pPr>
            <a:r>
              <a:rPr lang="en-US" dirty="0" smtClean="0">
                <a:latin typeface="Arial" pitchFamily="34" charset="0"/>
                <a:ea typeface="MS PGothic" pitchFamily="34" charset="-128"/>
              </a:rPr>
              <a:t> </a:t>
            </a:r>
          </a:p>
          <a:p>
            <a:pPr eaLnBrk="1" hangingPunct="1">
              <a:spcBef>
                <a:spcPct val="0"/>
              </a:spcBef>
              <a:buFont typeface="Wingdings" pitchFamily="2" charset="2"/>
              <a:buChar char="8"/>
            </a:pPr>
            <a:r>
              <a:rPr lang="en-US" dirty="0" smtClean="0">
                <a:latin typeface="Arial" pitchFamily="34" charset="0"/>
                <a:ea typeface="MS PGothic" pitchFamily="34" charset="-128"/>
              </a:rPr>
              <a:t>The EC for example gives about $13bn a year (9% of its total budget) </a:t>
            </a:r>
          </a:p>
          <a:p>
            <a:pPr eaLnBrk="1" hangingPunct="1">
              <a:spcBef>
                <a:spcPct val="0"/>
              </a:spcBef>
              <a:buFont typeface="Wingdings" pitchFamily="2" charset="2"/>
              <a:buNone/>
            </a:pPr>
            <a:endParaRPr lang="en-US" dirty="0" smtClean="0">
              <a:latin typeface="Arial" pitchFamily="34" charset="0"/>
              <a:ea typeface="MS PGothic" pitchFamily="34" charset="-128"/>
            </a:endParaRPr>
          </a:p>
          <a:p>
            <a:pPr eaLnBrk="1" hangingPunct="1">
              <a:spcBef>
                <a:spcPct val="0"/>
              </a:spcBef>
              <a:buFont typeface="Wingdings" pitchFamily="2" charset="2"/>
              <a:buChar char="8"/>
            </a:pPr>
            <a:r>
              <a:rPr lang="en-US" dirty="0" smtClean="0">
                <a:latin typeface="Arial" pitchFamily="34" charset="0"/>
                <a:ea typeface="MS PGothic" pitchFamily="34" charset="-128"/>
              </a:rPr>
              <a:t> and the UN about $3.8bn. </a:t>
            </a:r>
          </a:p>
          <a:p>
            <a:pPr eaLnBrk="1" hangingPunct="1">
              <a:spcBef>
                <a:spcPct val="0"/>
              </a:spcBef>
              <a:buFont typeface="Wingdings" pitchFamily="2" charset="2"/>
              <a:buNone/>
            </a:pPr>
            <a:r>
              <a:rPr lang="en-US" dirty="0" smtClean="0">
                <a:latin typeface="Arial" pitchFamily="34" charset="0"/>
                <a:ea typeface="MS PGothic" pitchFamily="34" charset="-128"/>
              </a:rPr>
              <a:t> </a:t>
            </a:r>
          </a:p>
          <a:p>
            <a:pPr eaLnBrk="1" hangingPunct="1">
              <a:spcBef>
                <a:spcPct val="0"/>
              </a:spcBef>
              <a:buFont typeface="Wingdings" pitchFamily="2" charset="2"/>
              <a:buChar char="8"/>
            </a:pPr>
            <a:r>
              <a:rPr lang="en-US" dirty="0" smtClean="0">
                <a:latin typeface="Arial" pitchFamily="34" charset="0"/>
                <a:ea typeface="MS PGothic" pitchFamily="34" charset="-128"/>
              </a:rPr>
              <a:t> Incidentally, if you look at the EU, i.e. all the member states and the EC together, you get a figure of around $50bn, so it becomes the world’s biggest aid donor.  </a:t>
            </a:r>
          </a:p>
          <a:p>
            <a:pPr eaLnBrk="1" hangingPunct="1">
              <a:spcBef>
                <a:spcPct val="0"/>
              </a:spcBef>
              <a:buFont typeface="Wingdings" pitchFamily="2" charset="2"/>
              <a:buChar char="8"/>
            </a:pPr>
            <a:endParaRPr lang="en-US" dirty="0" smtClean="0">
              <a:latin typeface="Arial" pitchFamily="34" charset="0"/>
              <a:ea typeface="MS PGothic" pitchFamily="34" charset="-128"/>
            </a:endParaRPr>
          </a:p>
          <a:p>
            <a:pPr eaLnBrk="1" hangingPunct="1">
              <a:spcBef>
                <a:spcPct val="0"/>
              </a:spcBef>
              <a:buFont typeface="Wingdings" pitchFamily="2" charset="2"/>
              <a:buChar char="8"/>
            </a:pPr>
            <a:r>
              <a:rPr lang="en-US" dirty="0" smtClean="0">
                <a:latin typeface="Arial" pitchFamily="34" charset="0"/>
                <a:ea typeface="MS PGothic" pitchFamily="34" charset="-128"/>
              </a:rPr>
              <a:t> But a lot of aid is not measured by ODA, for example that provided by </a:t>
            </a:r>
            <a:r>
              <a:rPr lang="en-US" dirty="0" smtClean="0">
                <a:latin typeface="Times New Roman" pitchFamily="18" charset="0"/>
                <a:ea typeface="MS PGothic" pitchFamily="34" charset="-128"/>
              </a:rPr>
              <a:t>private foundations (e.g. the Melinda &amp; Bill Gates Foundation, the Clinton Initiative),</a:t>
            </a:r>
          </a:p>
          <a:p>
            <a:pPr eaLnBrk="1" hangingPunct="1">
              <a:spcBef>
                <a:spcPct val="0"/>
              </a:spcBef>
              <a:buFont typeface="Wingdings" pitchFamily="2" charset="2"/>
              <a:buChar char="8"/>
            </a:pPr>
            <a:endParaRPr lang="en-US" dirty="0" smtClean="0">
              <a:latin typeface="Times New Roman" pitchFamily="18" charset="0"/>
              <a:ea typeface="MS PGothic" pitchFamily="34" charset="-128"/>
            </a:endParaRPr>
          </a:p>
          <a:p>
            <a:pPr eaLnBrk="1" hangingPunct="1">
              <a:spcBef>
                <a:spcPct val="0"/>
              </a:spcBef>
              <a:buFont typeface="Wingdings" pitchFamily="2" charset="2"/>
              <a:buChar char="8"/>
            </a:pPr>
            <a:r>
              <a:rPr lang="en-US" dirty="0" smtClean="0">
                <a:latin typeface="Times New Roman" pitchFamily="18" charset="0"/>
                <a:ea typeface="MS PGothic" pitchFamily="34" charset="-128"/>
              </a:rPr>
              <a:t> vertical funds (e.g. the Global Fund to fight AIDS, Tuberculosis, and Malaria), and NGOs. And the picture is complicated by the fact that aid from one source may be channeled through another. And in addition to aid, there’s also of course remittances from citizens of developing countries now living overseas. Before we leave this slide, just note here the size of the Gates’ contribution vis-à-vis the UN budget.  </a:t>
            </a:r>
          </a:p>
          <a:p>
            <a:pPr eaLnBrk="1" hangingPunct="1">
              <a:spcBef>
                <a:spcPct val="0"/>
              </a:spcBef>
              <a:buFont typeface="Wingdings" pitchFamily="2" charset="2"/>
              <a:buChar char="8"/>
            </a:pPr>
            <a:endParaRPr lang="en-US" dirty="0" smtClean="0">
              <a:latin typeface="Times New Roman" pitchFamily="18" charset="0"/>
              <a:ea typeface="MS PGothic" pitchFamily="34" charset="-128"/>
            </a:endParaRPr>
          </a:p>
          <a:p>
            <a:pPr eaLnBrk="1" hangingPunct="1">
              <a:spcBef>
                <a:spcPct val="0"/>
              </a:spcBef>
              <a:buFont typeface="Wingdings" pitchFamily="2" charset="2"/>
              <a:buChar char="8"/>
            </a:pPr>
            <a:endParaRPr lang="en-US" dirty="0" smtClean="0">
              <a:latin typeface="Times New Roman" pitchFamily="18" charset="0"/>
              <a:ea typeface="MS PGothic" pitchFamily="34" charset="-128"/>
            </a:endParaRPr>
          </a:p>
          <a:p>
            <a:pPr eaLnBrk="1" hangingPunct="1"/>
            <a:endParaRPr lang="fr-FR" dirty="0" smtClean="0">
              <a:latin typeface="Times New Roman" pitchFamily="18" charset="0"/>
              <a:ea typeface="MS PGothic" pitchFamily="34" charset="-128"/>
            </a:endParaRPr>
          </a:p>
          <a:p>
            <a:pPr eaLnBrk="1" hangingPunct="1"/>
            <a:endParaRPr lang="en-US" dirty="0" smtClean="0">
              <a:latin typeface="Arial" pitchFamily="34" charset="0"/>
            </a:endParaRP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46D0E0AF-921D-48DB-B09E-BF209F6C9BF3}" type="slidenum">
              <a:rPr lang="en-US" smtClean="0">
                <a:solidFill>
                  <a:schemeClr val="tx1"/>
                </a:solidFill>
                <a:latin typeface="Arial" pitchFamily="34" charset="0"/>
              </a:rPr>
              <a:pPr eaLnBrk="1" hangingPunct="1"/>
              <a:t>3</a:t>
            </a:fld>
            <a:endParaRPr lang="en-US" smtClean="0">
              <a:solidFill>
                <a:schemeClr val="tx1"/>
              </a:solidFill>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buFont typeface="Wingdings" pitchFamily="2" charset="2"/>
              <a:buNone/>
            </a:pPr>
            <a:r>
              <a:rPr lang="en-GB" u="sng" dirty="0" smtClean="0">
                <a:latin typeface="Arial" pitchFamily="34" charset="0"/>
                <a:ea typeface="MS PGothic" pitchFamily="34" charset="-128"/>
              </a:rPr>
              <a:t>Source:</a:t>
            </a:r>
            <a:r>
              <a:rPr lang="en-GB" dirty="0" smtClean="0">
                <a:latin typeface="Arial" pitchFamily="34" charset="0"/>
                <a:ea typeface="MS PGothic" pitchFamily="34" charset="-128"/>
              </a:rPr>
              <a:t> OECD QWIDS accessed on </a:t>
            </a:r>
            <a:r>
              <a:rPr lang="fr-BE" dirty="0" smtClean="0">
                <a:latin typeface="Arial" pitchFamily="34" charset="0"/>
                <a:ea typeface="MS PGothic" pitchFamily="34" charset="-128"/>
              </a:rPr>
              <a:t>July</a:t>
            </a:r>
            <a:r>
              <a:rPr lang="fr-BE" baseline="0" dirty="0" smtClean="0">
                <a:latin typeface="Arial" pitchFamily="34" charset="0"/>
                <a:ea typeface="MS PGothic" pitchFamily="34" charset="-128"/>
              </a:rPr>
              <a:t> 31 2013</a:t>
            </a:r>
            <a:endParaRPr lang="fr-FR" dirty="0" smtClean="0">
              <a:latin typeface="Arial" pitchFamily="34" charset="0"/>
              <a:ea typeface="MS PGothic" pitchFamily="34" charset="-128"/>
            </a:endParaRPr>
          </a:p>
          <a:p>
            <a:pPr eaLnBrk="1" hangingPunct="1">
              <a:lnSpc>
                <a:spcPct val="90000"/>
              </a:lnSpc>
              <a:spcBef>
                <a:spcPct val="0"/>
              </a:spcBef>
              <a:buFont typeface="Wingdings" pitchFamily="2" charset="2"/>
              <a:buNone/>
            </a:pPr>
            <a:endParaRPr lang="fr-BE" dirty="0" smtClean="0">
              <a:latin typeface="Arial" pitchFamily="34" charset="0"/>
              <a:ea typeface="MS PGothic" pitchFamily="34" charset="-128"/>
            </a:endParaRPr>
          </a:p>
          <a:p>
            <a:pPr eaLnBrk="1" hangingPunct="1">
              <a:lnSpc>
                <a:spcPct val="90000"/>
              </a:lnSpc>
              <a:spcBef>
                <a:spcPct val="0"/>
              </a:spcBef>
              <a:buFont typeface="Wingdings" pitchFamily="2" charset="2"/>
              <a:buNone/>
            </a:pPr>
            <a:r>
              <a:rPr lang="en-US" dirty="0" smtClean="0">
                <a:hlinkClick r:id="rId3"/>
              </a:rPr>
              <a:t>http://stats.oecd.org/qwids/#?x=1&amp;y=6&amp;f=4:7,2:1,3:51,5:3,7:1&amp;q=4:1,7+2:1+3:51+5:3+7:1+1:3,4,5,6,7,8,9,10,11,12,13,14,61,15,16,17,18,19,20,21,22,23,24+6:2012</a:t>
            </a:r>
            <a:endParaRPr lang="en-US" dirty="0" smtClean="0"/>
          </a:p>
          <a:p>
            <a:pPr eaLnBrk="1" hangingPunct="1">
              <a:lnSpc>
                <a:spcPct val="90000"/>
              </a:lnSpc>
              <a:spcBef>
                <a:spcPct val="0"/>
              </a:spcBef>
              <a:buFont typeface="Wingdings" pitchFamily="2" charset="2"/>
              <a:buNone/>
            </a:pPr>
            <a:endParaRPr lang="en-US" dirty="0" smtClean="0">
              <a:latin typeface="Arial" pitchFamily="34" charset="0"/>
              <a:ea typeface="MS PGothic" pitchFamily="34" charset="-128"/>
            </a:endParaRPr>
          </a:p>
          <a:p>
            <a:pPr eaLnBrk="1" hangingPunct="1">
              <a:lnSpc>
                <a:spcPct val="90000"/>
              </a:lnSpc>
              <a:spcBef>
                <a:spcPct val="0"/>
              </a:spcBef>
              <a:buFont typeface="Wingdings" pitchFamily="2" charset="2"/>
              <a:buChar char="8"/>
            </a:pPr>
            <a:r>
              <a:rPr lang="en-US" dirty="0" smtClean="0">
                <a:latin typeface="Arial" pitchFamily="34" charset="0"/>
                <a:ea typeface="MS PGothic" pitchFamily="34" charset="-128"/>
              </a:rPr>
              <a:t> So, this seems like a lot of money, but how about in relation to donors’ GDP? You can see on this graphic that on average each bilateral donor is spending about 0.3% of their total national income on aid. The m</a:t>
            </a:r>
            <a:r>
              <a:rPr lang="en-GB" dirty="0" err="1" smtClean="0">
                <a:latin typeface="Arial" pitchFamily="34" charset="0"/>
                <a:ea typeface="MS PGothic" pitchFamily="34" charset="-128"/>
              </a:rPr>
              <a:t>ost</a:t>
            </a:r>
            <a:r>
              <a:rPr lang="en-GB" dirty="0" smtClean="0">
                <a:latin typeface="Arial" pitchFamily="34" charset="0"/>
                <a:ea typeface="MS PGothic" pitchFamily="34" charset="-128"/>
              </a:rPr>
              <a:t> generous donors by percentage of GDP are Norway, Denmark, Luxembourg, the Netherlands and Sweden – giving 0.79-0.92% of GDP. The US gives just 0.22%. </a:t>
            </a:r>
          </a:p>
          <a:p>
            <a:pPr eaLnBrk="1" hangingPunct="1">
              <a:lnSpc>
                <a:spcPct val="90000"/>
              </a:lnSpc>
              <a:spcBef>
                <a:spcPct val="0"/>
              </a:spcBef>
              <a:buFont typeface="Wingdings" pitchFamily="2" charset="2"/>
              <a:buNone/>
            </a:pPr>
            <a:endParaRPr lang="en-GB" dirty="0" smtClean="0">
              <a:latin typeface="Arial" pitchFamily="34" charset="0"/>
              <a:ea typeface="MS PGothic" pitchFamily="34" charset="-128"/>
            </a:endParaRPr>
          </a:p>
          <a:p>
            <a:pPr eaLnBrk="1" hangingPunct="1">
              <a:lnSpc>
                <a:spcPct val="90000"/>
              </a:lnSpc>
              <a:spcBef>
                <a:spcPct val="0"/>
              </a:spcBef>
              <a:buFont typeface="Wingdings" pitchFamily="2" charset="2"/>
              <a:buChar char="8"/>
            </a:pPr>
            <a:r>
              <a:rPr lang="en-GB" dirty="0" smtClean="0">
                <a:latin typeface="Arial" pitchFamily="34" charset="0"/>
                <a:ea typeface="MS PGothic" pitchFamily="34" charset="-128"/>
              </a:rPr>
              <a:t> </a:t>
            </a:r>
            <a:r>
              <a:rPr lang="en-US" dirty="0" smtClean="0">
                <a:latin typeface="Arial" pitchFamily="34" charset="0"/>
                <a:ea typeface="MS PGothic" pitchFamily="34" charset="-128"/>
              </a:rPr>
              <a:t>But the members of the UN, you will be pleased to hear, have made a commitment that donor countries will dedicate 0.7% of their Gross National Product to ODA. I quote from the commitment made at a UN General Assembly Meeting “Each economically advanced country will progressively increase its official development assistance to the developing countries and will exert its best efforts to reach a minimum of 0.7% of its gross national product by the middle of the decade”. A commitment made this decade? No. Last decade? No. </a:t>
            </a:r>
          </a:p>
          <a:p>
            <a:pPr eaLnBrk="1" hangingPunct="1">
              <a:lnSpc>
                <a:spcPct val="90000"/>
              </a:lnSpc>
              <a:spcBef>
                <a:spcPct val="0"/>
              </a:spcBef>
              <a:buFont typeface="Wingdings" pitchFamily="2" charset="2"/>
              <a:buChar char="8"/>
            </a:pPr>
            <a:endParaRPr lang="en-US" dirty="0" smtClean="0">
              <a:latin typeface="Arial" pitchFamily="34" charset="0"/>
              <a:ea typeface="MS PGothic" pitchFamily="34" charset="-128"/>
            </a:endParaRPr>
          </a:p>
          <a:p>
            <a:pPr eaLnBrk="1" hangingPunct="1">
              <a:lnSpc>
                <a:spcPct val="90000"/>
              </a:lnSpc>
              <a:spcBef>
                <a:spcPct val="0"/>
              </a:spcBef>
              <a:buFont typeface="Wingdings" pitchFamily="2" charset="2"/>
              <a:buChar char="8"/>
            </a:pPr>
            <a:r>
              <a:rPr lang="en-US" dirty="0" smtClean="0">
                <a:latin typeface="Arial" pitchFamily="34" charset="0"/>
                <a:ea typeface="MS PGothic" pitchFamily="34" charset="-128"/>
              </a:rPr>
              <a:t> It was in fact made back in 1970. And you can see how far off they are – all but five donors are still the wrong side of the 0.7% line on the graphic. </a:t>
            </a:r>
          </a:p>
          <a:p>
            <a:pPr eaLnBrk="1" hangingPunct="1">
              <a:lnSpc>
                <a:spcPct val="90000"/>
              </a:lnSpc>
              <a:spcBef>
                <a:spcPct val="0"/>
              </a:spcBef>
              <a:buFont typeface="Wingdings" pitchFamily="2" charset="2"/>
              <a:buNone/>
            </a:pPr>
            <a:r>
              <a:rPr lang="en-US" dirty="0" smtClean="0">
                <a:latin typeface="Arial" pitchFamily="34" charset="0"/>
                <a:ea typeface="MS PGothic" pitchFamily="34" charset="-128"/>
              </a:rPr>
              <a:t> </a:t>
            </a:r>
            <a:endParaRPr lang="en-US" b="1" dirty="0" smtClean="0">
              <a:latin typeface="Arial" pitchFamily="34" charset="0"/>
              <a:ea typeface="MS PGothic" pitchFamily="34" charset="-128"/>
              <a:sym typeface="Wingdings" pitchFamily="2" charset="2"/>
            </a:endParaRPr>
          </a:p>
          <a:p>
            <a:pPr eaLnBrk="1" hangingPunct="1">
              <a:lnSpc>
                <a:spcPct val="90000"/>
              </a:lnSpc>
              <a:spcBef>
                <a:spcPct val="0"/>
              </a:spcBef>
              <a:buFont typeface="Wingdings" pitchFamily="2" charset="2"/>
              <a:buNone/>
            </a:pPr>
            <a:r>
              <a:rPr lang="en-GB" b="1" dirty="0" smtClean="0">
                <a:latin typeface="Arial" pitchFamily="34" charset="0"/>
                <a:ea typeface="MS PGothic" pitchFamily="34" charset="-128"/>
                <a:sym typeface="Wingdings" pitchFamily="2" charset="2"/>
              </a:rPr>
              <a:t></a:t>
            </a:r>
            <a:r>
              <a:rPr lang="en-US" dirty="0" smtClean="0">
                <a:latin typeface="Arial" pitchFamily="34" charset="0"/>
                <a:ea typeface="MS PGothic" pitchFamily="34" charset="-128"/>
              </a:rPr>
              <a:t> </a:t>
            </a:r>
          </a:p>
          <a:p>
            <a:pPr eaLnBrk="1" hangingPunct="1">
              <a:lnSpc>
                <a:spcPct val="90000"/>
              </a:lnSpc>
              <a:spcBef>
                <a:spcPct val="0"/>
              </a:spcBef>
              <a:buFontTx/>
              <a:buChar char="-"/>
            </a:pPr>
            <a:endParaRPr lang="en-US" dirty="0" smtClean="0">
              <a:latin typeface="Arial" pitchFamily="34" charset="0"/>
              <a:ea typeface="MS PGothic" pitchFamily="34" charset="-128"/>
            </a:endParaRPr>
          </a:p>
          <a:p>
            <a:pPr eaLnBrk="1" hangingPunct="1">
              <a:lnSpc>
                <a:spcPct val="90000"/>
              </a:lnSpc>
              <a:spcBef>
                <a:spcPct val="0"/>
              </a:spcBef>
            </a:pPr>
            <a:endParaRPr lang="en-US" dirty="0" smtClean="0">
              <a:latin typeface="Arial" pitchFamily="34" charset="0"/>
              <a:ea typeface="MS PGothic" pitchFamily="34" charset="-128"/>
            </a:endParaRPr>
          </a:p>
          <a:p>
            <a:endParaRPr lang="fr-BE" dirty="0" smtClean="0">
              <a:latin typeface="Arial" pitchFamily="34" charset="0"/>
            </a:endParaRPr>
          </a:p>
        </p:txBody>
      </p:sp>
      <p:sp>
        <p:nvSpPr>
          <p:cNvPr id="32772"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5B9D8A14-5096-4D08-9BBE-2F79CA5E526E}" type="slidenum">
              <a:rPr lang="en-GB" smtClean="0">
                <a:solidFill>
                  <a:schemeClr val="tx1"/>
                </a:solidFill>
                <a:latin typeface="Arial" pitchFamily="34" charset="0"/>
              </a:rPr>
              <a:pPr eaLnBrk="1" hangingPunct="1"/>
              <a:t>4</a:t>
            </a:fld>
            <a:endParaRPr lang="en-GB" smtClean="0">
              <a:solidFill>
                <a:schemeClr val="tx1"/>
              </a:solidFill>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buFont typeface="Wingdings" pitchFamily="2" charset="2"/>
              <a:buNone/>
            </a:pPr>
            <a:r>
              <a:rPr lang="en-GB" u="sng" dirty="0" smtClean="0">
                <a:latin typeface="Arial" pitchFamily="34" charset="0"/>
                <a:ea typeface="MS PGothic" pitchFamily="34" charset="-128"/>
              </a:rPr>
              <a:t>Source:</a:t>
            </a:r>
            <a:r>
              <a:rPr lang="en-GB" dirty="0" smtClean="0">
                <a:latin typeface="Arial" pitchFamily="34" charset="0"/>
                <a:ea typeface="MS PGothic" pitchFamily="34" charset="-128"/>
              </a:rPr>
              <a:t> OECD QWIDS accessed on </a:t>
            </a:r>
            <a:r>
              <a:rPr lang="fr-BE" dirty="0" smtClean="0">
                <a:latin typeface="Arial" pitchFamily="34" charset="0"/>
                <a:ea typeface="MS PGothic" pitchFamily="34" charset="-128"/>
              </a:rPr>
              <a:t>July</a:t>
            </a:r>
            <a:r>
              <a:rPr lang="fr-BE" baseline="0" dirty="0" smtClean="0">
                <a:latin typeface="Arial" pitchFamily="34" charset="0"/>
                <a:ea typeface="MS PGothic" pitchFamily="34" charset="-128"/>
              </a:rPr>
              <a:t> 31 2013</a:t>
            </a:r>
            <a:endParaRPr lang="fr-FR" dirty="0" smtClean="0">
              <a:latin typeface="Arial" pitchFamily="34" charset="0"/>
              <a:ea typeface="MS PGothic" pitchFamily="34" charset="-128"/>
            </a:endParaRPr>
          </a:p>
          <a:p>
            <a:pPr eaLnBrk="1" hangingPunct="1">
              <a:lnSpc>
                <a:spcPct val="90000"/>
              </a:lnSpc>
              <a:spcBef>
                <a:spcPct val="0"/>
              </a:spcBef>
              <a:buFont typeface="Wingdings" pitchFamily="2" charset="2"/>
              <a:buNone/>
            </a:pPr>
            <a:endParaRPr lang="fr-BE" dirty="0" smtClean="0">
              <a:latin typeface="Arial" pitchFamily="34" charset="0"/>
              <a:ea typeface="MS PGothic" pitchFamily="34" charset="-128"/>
            </a:endParaRPr>
          </a:p>
          <a:p>
            <a:pPr eaLnBrk="1" hangingPunct="1">
              <a:lnSpc>
                <a:spcPct val="90000"/>
              </a:lnSpc>
              <a:spcBef>
                <a:spcPct val="0"/>
              </a:spcBef>
              <a:buFont typeface="Wingdings" pitchFamily="2" charset="2"/>
              <a:buNone/>
            </a:pPr>
            <a:r>
              <a:rPr lang="en-US" dirty="0" smtClean="0">
                <a:hlinkClick r:id="rId3"/>
              </a:rPr>
              <a:t>http://stats.oecd.org/qwids/#?x=1&amp;y=6&amp;f=4:7,2:1,3:51,5:3,7:1&amp;q=4:1,7+2:1+3:51+5:3+7:1+1:3,4,5,6,7,8,9,10,11,12,13,14,61,15,16,17,18,19,20,21,22,23,24+6:2012</a:t>
            </a:r>
            <a:endParaRPr lang="en-US" dirty="0" smtClean="0"/>
          </a:p>
          <a:p>
            <a:pPr eaLnBrk="1" hangingPunct="1">
              <a:lnSpc>
                <a:spcPct val="90000"/>
              </a:lnSpc>
              <a:spcBef>
                <a:spcPct val="0"/>
              </a:spcBef>
              <a:buFont typeface="Wingdings" pitchFamily="2" charset="2"/>
              <a:buNone/>
            </a:pPr>
            <a:endParaRPr lang="en-US" dirty="0" smtClean="0">
              <a:latin typeface="Arial" pitchFamily="34" charset="0"/>
              <a:ea typeface="MS PGothic" pitchFamily="34" charset="-128"/>
            </a:endParaRPr>
          </a:p>
          <a:p>
            <a:pPr eaLnBrk="1" hangingPunct="1">
              <a:lnSpc>
                <a:spcPct val="90000"/>
              </a:lnSpc>
              <a:spcBef>
                <a:spcPct val="0"/>
              </a:spcBef>
              <a:buFont typeface="Wingdings" pitchFamily="2" charset="2"/>
              <a:buChar char="8"/>
            </a:pPr>
            <a:r>
              <a:rPr lang="en-US" dirty="0" smtClean="0">
                <a:latin typeface="Arial" pitchFamily="34" charset="0"/>
                <a:ea typeface="MS PGothic" pitchFamily="34" charset="-128"/>
              </a:rPr>
              <a:t> So, this seems like a lot of money, but how about in relation to donors’ GDP? You can see on this graphic that on average each bilateral donor is spending about 0.3% of their total national income on aid. The m</a:t>
            </a:r>
            <a:r>
              <a:rPr lang="en-GB" dirty="0" err="1" smtClean="0">
                <a:latin typeface="Arial" pitchFamily="34" charset="0"/>
                <a:ea typeface="MS PGothic" pitchFamily="34" charset="-128"/>
              </a:rPr>
              <a:t>ost</a:t>
            </a:r>
            <a:r>
              <a:rPr lang="en-GB" dirty="0" smtClean="0">
                <a:latin typeface="Arial" pitchFamily="34" charset="0"/>
                <a:ea typeface="MS PGothic" pitchFamily="34" charset="-128"/>
              </a:rPr>
              <a:t> generous donors by percentage of GDP are Norway, Denmark, Luxembourg, the Netherlands and Sweden – giving 0.79-0.92% of GDP. The US gives just 0.22%. </a:t>
            </a:r>
          </a:p>
          <a:p>
            <a:pPr eaLnBrk="1" hangingPunct="1">
              <a:lnSpc>
                <a:spcPct val="90000"/>
              </a:lnSpc>
              <a:spcBef>
                <a:spcPct val="0"/>
              </a:spcBef>
              <a:buFont typeface="Wingdings" pitchFamily="2" charset="2"/>
              <a:buNone/>
            </a:pPr>
            <a:endParaRPr lang="en-GB" dirty="0" smtClean="0">
              <a:latin typeface="Arial" pitchFamily="34" charset="0"/>
              <a:ea typeface="MS PGothic" pitchFamily="34" charset="-128"/>
            </a:endParaRPr>
          </a:p>
          <a:p>
            <a:pPr eaLnBrk="1" hangingPunct="1">
              <a:lnSpc>
                <a:spcPct val="90000"/>
              </a:lnSpc>
              <a:spcBef>
                <a:spcPct val="0"/>
              </a:spcBef>
              <a:buFont typeface="Wingdings" pitchFamily="2" charset="2"/>
              <a:buChar char="8"/>
            </a:pPr>
            <a:r>
              <a:rPr lang="en-GB" dirty="0" smtClean="0">
                <a:latin typeface="Arial" pitchFamily="34" charset="0"/>
                <a:ea typeface="MS PGothic" pitchFamily="34" charset="-128"/>
              </a:rPr>
              <a:t> </a:t>
            </a:r>
            <a:r>
              <a:rPr lang="en-US" dirty="0" smtClean="0">
                <a:latin typeface="Arial" pitchFamily="34" charset="0"/>
                <a:ea typeface="MS PGothic" pitchFamily="34" charset="-128"/>
              </a:rPr>
              <a:t>But the members of the UN, you will be pleased to hear, have made a commitment that donor countries will dedicate 0.7% of their Gross National Product to ODA. I quote from the commitment made at a UN General Assembly Meeting “Each economically advanced country will progressively increase its official development assistance to the developing countries and will exert its best efforts to reach a minimum of 0.7% of its gross national product by the middle of the decade”. A commitment made this decade? No. Last decade? No. </a:t>
            </a:r>
          </a:p>
          <a:p>
            <a:pPr eaLnBrk="1" hangingPunct="1">
              <a:lnSpc>
                <a:spcPct val="90000"/>
              </a:lnSpc>
              <a:spcBef>
                <a:spcPct val="0"/>
              </a:spcBef>
              <a:buFont typeface="Wingdings" pitchFamily="2" charset="2"/>
              <a:buChar char="8"/>
            </a:pPr>
            <a:endParaRPr lang="en-US" dirty="0" smtClean="0">
              <a:latin typeface="Arial" pitchFamily="34" charset="0"/>
              <a:ea typeface="MS PGothic" pitchFamily="34" charset="-128"/>
            </a:endParaRPr>
          </a:p>
          <a:p>
            <a:pPr eaLnBrk="1" hangingPunct="1">
              <a:lnSpc>
                <a:spcPct val="90000"/>
              </a:lnSpc>
              <a:spcBef>
                <a:spcPct val="0"/>
              </a:spcBef>
              <a:buFont typeface="Wingdings" pitchFamily="2" charset="2"/>
              <a:buChar char="8"/>
            </a:pPr>
            <a:r>
              <a:rPr lang="en-US" dirty="0" smtClean="0">
                <a:latin typeface="Arial" pitchFamily="34" charset="0"/>
                <a:ea typeface="MS PGothic" pitchFamily="34" charset="-128"/>
              </a:rPr>
              <a:t> It was in fact made back in 1970. And you can see how far off they are – all but five donors are still the wrong side of the 0.7% line on the graphic. </a:t>
            </a:r>
          </a:p>
          <a:p>
            <a:pPr eaLnBrk="1" hangingPunct="1">
              <a:lnSpc>
                <a:spcPct val="90000"/>
              </a:lnSpc>
              <a:spcBef>
                <a:spcPct val="0"/>
              </a:spcBef>
              <a:buFont typeface="Wingdings" pitchFamily="2" charset="2"/>
              <a:buNone/>
            </a:pPr>
            <a:r>
              <a:rPr lang="en-US" dirty="0" smtClean="0">
                <a:latin typeface="Arial" pitchFamily="34" charset="0"/>
                <a:ea typeface="MS PGothic" pitchFamily="34" charset="-128"/>
              </a:rPr>
              <a:t> </a:t>
            </a:r>
            <a:endParaRPr lang="en-US" b="1" dirty="0" smtClean="0">
              <a:latin typeface="Arial" pitchFamily="34" charset="0"/>
              <a:ea typeface="MS PGothic" pitchFamily="34" charset="-128"/>
              <a:sym typeface="Wingdings" pitchFamily="2" charset="2"/>
            </a:endParaRPr>
          </a:p>
          <a:p>
            <a:pPr eaLnBrk="1" hangingPunct="1">
              <a:lnSpc>
                <a:spcPct val="90000"/>
              </a:lnSpc>
              <a:spcBef>
                <a:spcPct val="0"/>
              </a:spcBef>
              <a:buFont typeface="Wingdings" pitchFamily="2" charset="2"/>
              <a:buNone/>
            </a:pPr>
            <a:r>
              <a:rPr lang="en-GB" b="1" dirty="0" smtClean="0">
                <a:latin typeface="Arial" pitchFamily="34" charset="0"/>
                <a:ea typeface="MS PGothic" pitchFamily="34" charset="-128"/>
                <a:sym typeface="Wingdings" pitchFamily="2" charset="2"/>
              </a:rPr>
              <a:t></a:t>
            </a:r>
            <a:r>
              <a:rPr lang="en-US" dirty="0" smtClean="0">
                <a:latin typeface="Arial" pitchFamily="34" charset="0"/>
                <a:ea typeface="MS PGothic" pitchFamily="34" charset="-128"/>
              </a:rPr>
              <a:t> </a:t>
            </a:r>
          </a:p>
          <a:p>
            <a:pPr eaLnBrk="1" hangingPunct="1">
              <a:lnSpc>
                <a:spcPct val="90000"/>
              </a:lnSpc>
              <a:spcBef>
                <a:spcPct val="0"/>
              </a:spcBef>
              <a:buFontTx/>
              <a:buChar char="-"/>
            </a:pPr>
            <a:endParaRPr lang="en-US" dirty="0" smtClean="0">
              <a:latin typeface="Arial" pitchFamily="34" charset="0"/>
              <a:ea typeface="MS PGothic" pitchFamily="34" charset="-128"/>
            </a:endParaRPr>
          </a:p>
          <a:p>
            <a:pPr eaLnBrk="1" hangingPunct="1">
              <a:lnSpc>
                <a:spcPct val="90000"/>
              </a:lnSpc>
              <a:spcBef>
                <a:spcPct val="0"/>
              </a:spcBef>
            </a:pPr>
            <a:endParaRPr lang="en-US" dirty="0" smtClean="0">
              <a:latin typeface="Arial" pitchFamily="34" charset="0"/>
              <a:ea typeface="MS PGothic" pitchFamily="34" charset="-128"/>
            </a:endParaRPr>
          </a:p>
          <a:p>
            <a:endParaRPr lang="fr-BE" dirty="0" smtClean="0">
              <a:latin typeface="Arial" pitchFamily="34" charset="0"/>
            </a:endParaRPr>
          </a:p>
        </p:txBody>
      </p:sp>
      <p:sp>
        <p:nvSpPr>
          <p:cNvPr id="32772"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5B9D8A14-5096-4D08-9BBE-2F79CA5E526E}" type="slidenum">
              <a:rPr lang="en-GB" smtClean="0">
                <a:solidFill>
                  <a:schemeClr val="tx1"/>
                </a:solidFill>
                <a:latin typeface="Arial" pitchFamily="34" charset="0"/>
              </a:rPr>
              <a:pPr eaLnBrk="1" hangingPunct="1"/>
              <a:t>5</a:t>
            </a:fld>
            <a:endParaRPr lang="en-GB" smtClean="0">
              <a:solidFill>
                <a:schemeClr val="tx1"/>
              </a:solidFill>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buFont typeface="Wingdings" pitchFamily="2" charset="2"/>
              <a:buNone/>
            </a:pPr>
            <a:r>
              <a:rPr lang="en-US" smtClean="0">
                <a:latin typeface="Arial" pitchFamily="34" charset="0"/>
                <a:ea typeface="MS PGothic" pitchFamily="34" charset="-128"/>
              </a:rPr>
              <a:t>If we look at the history of aid, we can see several trends in what it’s been spent on and how it’s been spent over the years. An optimist might explain this as evolution, with aid becoming more efficient and effective over time. A cynic on the other hand might say it’s been a case of donors stumbling in the dark, jumping from one new imaginary magical solution to the next. </a:t>
            </a:r>
          </a:p>
          <a:p>
            <a:pPr eaLnBrk="1" hangingPunct="1">
              <a:spcBef>
                <a:spcPct val="0"/>
              </a:spcBef>
              <a:buFont typeface="Wingdings" pitchFamily="2" charset="2"/>
              <a:buChar char="8"/>
            </a:pPr>
            <a:endParaRPr lang="en-US" smtClean="0">
              <a:latin typeface="Arial" pitchFamily="34" charset="0"/>
              <a:ea typeface="MS PGothic" pitchFamily="34" charset="-128"/>
            </a:endParaRPr>
          </a:p>
          <a:p>
            <a:pPr eaLnBrk="1" hangingPunct="1">
              <a:spcBef>
                <a:spcPct val="0"/>
              </a:spcBef>
              <a:buFont typeface="Wingdings" pitchFamily="2" charset="2"/>
              <a:buChar char="8"/>
            </a:pPr>
            <a:r>
              <a:rPr lang="en-US" b="1" smtClean="0">
                <a:latin typeface="Arial" pitchFamily="34" charset="0"/>
                <a:ea typeface="MS PGothic" pitchFamily="34" charset="-128"/>
              </a:rPr>
              <a:t> After the War: </a:t>
            </a:r>
            <a:r>
              <a:rPr lang="en-US" smtClean="0">
                <a:latin typeface="Arial" pitchFamily="34" charset="0"/>
                <a:ea typeface="MS PGothic" pitchFamily="34" charset="-128"/>
              </a:rPr>
              <a:t>as World War II ended, the winners said they wanted to ensure a prosperous and stable world and were particularly concerned about the damage done to Europe during the war. The World Bank was therefore set up with the aim of getting in the capital for reconstruction and the International Monetary Fund was established to manage the international financial system. Meanwhile the Marshall Plan was agreed and subsequently injected 13 billion dollars of aid between 1948 and 1952 to try to fix Europe. This seemed to work and, having seen this, policy makers started to champion the idea of giving aid to other parts of the world with problems, especially now having colonies was going out of fashion. US President Truman said in his inaugural address in 1949 that poor countries needed to modernise and industrialise to solve their problems and that the West would help the Rest with aid to do this. Another lesson of the Marshall Plan was that aid is a useful way for a donor to maintain influence and opportunities in the countries it gives money to. An interesting prospect when you’re losing your colonies and the Cold War has just broken out. </a:t>
            </a:r>
          </a:p>
          <a:p>
            <a:pPr eaLnBrk="1" hangingPunct="1">
              <a:spcBef>
                <a:spcPct val="0"/>
              </a:spcBef>
              <a:buFont typeface="Wingdings" pitchFamily="2" charset="2"/>
              <a:buChar char="8"/>
            </a:pPr>
            <a:endParaRPr lang="en-US" smtClean="0">
              <a:latin typeface="Arial" pitchFamily="34" charset="0"/>
              <a:ea typeface="MS PGothic" pitchFamily="34" charset="-128"/>
            </a:endParaRPr>
          </a:p>
          <a:p>
            <a:pPr eaLnBrk="1" hangingPunct="1">
              <a:spcBef>
                <a:spcPct val="0"/>
              </a:spcBef>
              <a:buFont typeface="Wingdings" pitchFamily="2" charset="2"/>
              <a:buChar char="8"/>
            </a:pPr>
            <a:r>
              <a:rPr lang="en-US" b="1" smtClean="0">
                <a:latin typeface="Arial" pitchFamily="34" charset="0"/>
                <a:ea typeface="MS PGothic" pitchFamily="34" charset="-128"/>
              </a:rPr>
              <a:t>The Sixties: </a:t>
            </a:r>
            <a:r>
              <a:rPr lang="en-US" smtClean="0">
                <a:latin typeface="Arial" pitchFamily="34" charset="0"/>
                <a:ea typeface="MS PGothic" pitchFamily="34" charset="-128"/>
              </a:rPr>
              <a:t>in this decade, the prevailing view was that development should be led by the state. And channeling aid funding to large-scale industrial projects became particularly popular. Big roads, big railways, big dams, and big power plants were put forward as the key for development and something that poor countries wouldn’t finance themselves due to the high costs and long time periods involved which meant having to wait a long time for the pay back. So donors would pay for them and Governments would implement them. This would lead to growth and growth was held to be synonymous with development. These kind of expenditures also provided a nice tangible representation for the donors of where their taxpayers’ money had ended up. As the decade wore on, helping out the agriculture sector also came into fashion with the recognition, that until industrial-led growth really paid off, we might need some employment generation and income redistribution. The prevailing wisdom was that, like with the Marshall Plan, countries would only need assistance for 10 years. </a:t>
            </a:r>
          </a:p>
          <a:p>
            <a:pPr eaLnBrk="1" hangingPunct="1">
              <a:spcBef>
                <a:spcPct val="0"/>
              </a:spcBef>
            </a:pPr>
            <a:endParaRPr lang="en-US" smtClean="0">
              <a:latin typeface="Arial" pitchFamily="34" charset="0"/>
              <a:ea typeface="MS PGothic" pitchFamily="34" charset="-128"/>
            </a:endParaRPr>
          </a:p>
          <a:p>
            <a:pPr eaLnBrk="1" hangingPunct="1">
              <a:spcBef>
                <a:spcPct val="0"/>
              </a:spcBef>
              <a:buFont typeface="Wingdings" pitchFamily="2" charset="2"/>
              <a:buChar char="8"/>
            </a:pPr>
            <a:r>
              <a:rPr lang="en-US" b="1" smtClean="0">
                <a:latin typeface="Arial" pitchFamily="34" charset="0"/>
                <a:ea typeface="MS PGothic" pitchFamily="34" charset="-128"/>
              </a:rPr>
              <a:t>The Seventies: </a:t>
            </a:r>
            <a:r>
              <a:rPr lang="en-US" smtClean="0">
                <a:latin typeface="Arial" pitchFamily="34" charset="0"/>
                <a:ea typeface="MS PGothic" pitchFamily="34" charset="-128"/>
              </a:rPr>
              <a:t>there was a recognition by now that aid wasn’t quite delivering the results that were planned and we weren’t getting it done in a decade. Growth didn’t seem to be the answer to everything so there was an increased focus on poverty alleviation, meeting basic human needs. Less infrastructure and more health and education.  But as oil prices quadrupled after the Arab-Israeli war of 1973 and interest rates shot up, the world entered recession. A lot of aid money had been given as loans rather than grants and poor countries now found themselves unable to pay back their debts. At the same time, demand for the products they exported was plummeting. </a:t>
            </a:r>
          </a:p>
          <a:p>
            <a:pPr eaLnBrk="1" hangingPunct="1">
              <a:spcBef>
                <a:spcPct val="0"/>
              </a:spcBef>
              <a:buFont typeface="Wingdings" pitchFamily="2" charset="2"/>
              <a:buChar char="8"/>
            </a:pPr>
            <a:endParaRPr lang="en-GB" smtClean="0">
              <a:latin typeface="Arial" pitchFamily="34" charset="0"/>
              <a:ea typeface="MS PGothic" pitchFamily="34" charset="-128"/>
            </a:endParaRPr>
          </a:p>
          <a:p>
            <a:pPr eaLnBrk="1" hangingPunct="1">
              <a:spcBef>
                <a:spcPct val="0"/>
              </a:spcBef>
            </a:pPr>
            <a:r>
              <a:rPr lang="en-US" smtClean="0">
                <a:latin typeface="Arial" pitchFamily="34" charset="0"/>
                <a:ea typeface="MS PGothic" pitchFamily="34" charset="-128"/>
              </a:rPr>
              <a:t> </a:t>
            </a:r>
            <a:r>
              <a:rPr lang="en-GB" b="1" smtClean="0">
                <a:latin typeface="Arial" pitchFamily="34" charset="0"/>
                <a:ea typeface="MS PGothic" pitchFamily="34" charset="-128"/>
                <a:sym typeface="Wingdings" pitchFamily="2" charset="2"/>
              </a:rPr>
              <a:t></a:t>
            </a:r>
          </a:p>
          <a:p>
            <a:pPr eaLnBrk="1" hangingPunct="1">
              <a:spcBef>
                <a:spcPct val="0"/>
              </a:spcBef>
            </a:pPr>
            <a:endParaRPr lang="en-GB" b="1" smtClean="0">
              <a:latin typeface="Arial" pitchFamily="34" charset="0"/>
              <a:ea typeface="MS PGothic" pitchFamily="34" charset="-128"/>
              <a:sym typeface="Wingdings" pitchFamily="2" charset="2"/>
            </a:endParaRPr>
          </a:p>
          <a:p>
            <a:pPr eaLnBrk="1" hangingPunct="1"/>
            <a:r>
              <a:rPr lang="en-GB" smtClean="0">
                <a:latin typeface="Arial" pitchFamily="34" charset="0"/>
                <a:ea typeface="MS PGothic" pitchFamily="34" charset="-128"/>
              </a:rPr>
              <a:t> </a:t>
            </a:r>
          </a:p>
          <a:p>
            <a:pPr eaLnBrk="1" hangingPunct="1">
              <a:spcBef>
                <a:spcPct val="0"/>
              </a:spcBef>
            </a:pPr>
            <a:endParaRPr lang="en-US" smtClean="0">
              <a:latin typeface="Arial" pitchFamily="34" charset="0"/>
              <a:ea typeface="MS PGothic" pitchFamily="34" charset="-128"/>
            </a:endParaRPr>
          </a:p>
          <a:p>
            <a:pPr eaLnBrk="1" hangingPunct="1">
              <a:spcBef>
                <a:spcPct val="0"/>
              </a:spcBef>
              <a:buFontTx/>
              <a:buChar char="-"/>
            </a:pPr>
            <a:endParaRPr lang="en-US" smtClean="0">
              <a:latin typeface="Arial" pitchFamily="34" charset="0"/>
              <a:ea typeface="MS PGothic" pitchFamily="34" charset="-128"/>
            </a:endParaRPr>
          </a:p>
          <a:p>
            <a:pPr eaLnBrk="1" hangingPunct="1">
              <a:spcBef>
                <a:spcPct val="0"/>
              </a:spcBef>
              <a:buFontTx/>
              <a:buChar char="-"/>
            </a:pPr>
            <a:endParaRPr lang="en-US" smtClean="0">
              <a:latin typeface="Arial" pitchFamily="34" charset="0"/>
              <a:ea typeface="MS PGothic" pitchFamily="34" charset="-128"/>
            </a:endParaRPr>
          </a:p>
          <a:p>
            <a:pPr eaLnBrk="1" hangingPunct="1"/>
            <a:endParaRPr lang="en-US" smtClean="0">
              <a:latin typeface="Arial" pitchFamily="34" charset="0"/>
            </a:endParaRP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EC288EDD-7EDE-400C-9897-AB32AFC95E80}" type="slidenum">
              <a:rPr lang="en-US" smtClean="0">
                <a:solidFill>
                  <a:schemeClr val="tx1"/>
                </a:solidFill>
                <a:latin typeface="Arial" pitchFamily="34" charset="0"/>
              </a:rPr>
              <a:pPr eaLnBrk="1" hangingPunct="1"/>
              <a:t>6</a:t>
            </a:fld>
            <a:endParaRPr lang="en-US" smtClean="0">
              <a:solidFill>
                <a:schemeClr val="tx1"/>
              </a:solidFill>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buFont typeface="Wingdings" pitchFamily="2" charset="2"/>
              <a:buNone/>
            </a:pPr>
            <a:r>
              <a:rPr lang="en-US" b="1" smtClean="0">
                <a:latin typeface="Arial" pitchFamily="34" charset="0"/>
                <a:ea typeface="MS PGothic" pitchFamily="34" charset="-128"/>
              </a:rPr>
              <a:t>The Eighties: </a:t>
            </a:r>
            <a:r>
              <a:rPr lang="en-US" smtClean="0">
                <a:latin typeface="Arial" pitchFamily="34" charset="0"/>
                <a:ea typeface="MS PGothic" pitchFamily="34" charset="-128"/>
              </a:rPr>
              <a:t>in the West we had Gordon Gekko’s famous speech in the movie Wall Street proclaiming that “Greed is good” while in the South donors translated the new-found love of the private sector into the idea that Big Government was at the heart of many of the developing world’s problems. They should instead liberalise and not subsidise. The private sector needed to be supported as it held the key to creating wealth and jobs and therefore lifting people out of poverty. Follow the free market, went the mantra, and we can all be Asian Tigers. As developing countries were struggling to pay back their huge loans at this point, there was an easy way to get the new ideas of free-market led development  implemented - the IMF and World Bank came up with the Structural Adjustment Facility, which gave new loans and/or better terms on existing loans to countries at risk of defaulting on their debt. But only if they changed their polices in line with the institutions' prescriptions, which included things like deregulation and privatisation. By 1988, developing countries were paying back to rich countries $15bn more per year in loan repayments than they were receiving in aid. Not to judge, but this has also become known by some as “the lost decade for development.”</a:t>
            </a:r>
          </a:p>
          <a:p>
            <a:pPr eaLnBrk="1" hangingPunct="1">
              <a:spcBef>
                <a:spcPct val="0"/>
              </a:spcBef>
              <a:buFont typeface="Wingdings" pitchFamily="2" charset="2"/>
              <a:buNone/>
            </a:pPr>
            <a:r>
              <a:rPr lang="en-US" smtClean="0">
                <a:latin typeface="Arial" pitchFamily="34" charset="0"/>
                <a:ea typeface="MS PGothic" pitchFamily="34" charset="-128"/>
              </a:rPr>
              <a:t> </a:t>
            </a:r>
          </a:p>
          <a:p>
            <a:pPr eaLnBrk="1" hangingPunct="1">
              <a:spcBef>
                <a:spcPct val="0"/>
              </a:spcBef>
            </a:pPr>
            <a:r>
              <a:rPr lang="en-GB" b="1" smtClean="0">
                <a:latin typeface="Arial" pitchFamily="34" charset="0"/>
                <a:ea typeface="MS PGothic" pitchFamily="34" charset="-128"/>
                <a:sym typeface="Wingdings" pitchFamily="2" charset="2"/>
              </a:rPr>
              <a:t> </a:t>
            </a:r>
            <a:r>
              <a:rPr lang="en-US" b="1" smtClean="0">
                <a:latin typeface="Arial" pitchFamily="34" charset="0"/>
                <a:ea typeface="MS PGothic" pitchFamily="34" charset="-128"/>
              </a:rPr>
              <a:t>The Nineties: </a:t>
            </a:r>
            <a:r>
              <a:rPr lang="en-US" smtClean="0">
                <a:latin typeface="Arial" pitchFamily="34" charset="0"/>
                <a:ea typeface="MS PGothic" pitchFamily="34" charset="-128"/>
              </a:rPr>
              <a:t>this decade saw the focus shift again, this time on to how countries were being run. The main cause of limited development was now put forward as bad governance – autocratic, incapable and corrupt politicians and institutions were causing of poverty. Clean up Government, build the capacity of state institutions, enforce the rule of law and introduce free and fair elections and you’ll solve the problem. We need a good state to reap the benefits of the market. There was also an influential study published by Burnisde and Dollar in 1997 saying that aid only works in places that have good policies – so we should only help you if you don’t really need it said the critics. This chimed with frustration about the effectiveness of aid in general in the rich world and we saw aid flows start to weaken. </a:t>
            </a:r>
          </a:p>
          <a:p>
            <a:pPr eaLnBrk="1" hangingPunct="1">
              <a:spcBef>
                <a:spcPct val="0"/>
              </a:spcBef>
            </a:pPr>
            <a:endParaRPr lang="en-US" smtClean="0">
              <a:latin typeface="Arial" pitchFamily="34" charset="0"/>
              <a:ea typeface="MS PGothic" pitchFamily="34" charset="-128"/>
            </a:endParaRPr>
          </a:p>
          <a:p>
            <a:pPr eaLnBrk="1" hangingPunct="1">
              <a:spcBef>
                <a:spcPct val="0"/>
              </a:spcBef>
              <a:buFont typeface="Wingdings" pitchFamily="2" charset="2"/>
              <a:buChar char="8"/>
            </a:pPr>
            <a:r>
              <a:rPr lang="en-US" smtClean="0">
                <a:latin typeface="Arial" pitchFamily="34" charset="0"/>
                <a:ea typeface="MS PGothic" pitchFamily="34" charset="-128"/>
              </a:rPr>
              <a:t> </a:t>
            </a:r>
            <a:r>
              <a:rPr lang="en-US" b="1" smtClean="0">
                <a:latin typeface="Arial" pitchFamily="34" charset="0"/>
                <a:ea typeface="MS PGothic" pitchFamily="34" charset="-128"/>
              </a:rPr>
              <a:t>The Noughties: </a:t>
            </a:r>
            <a:r>
              <a:rPr lang="en-US" smtClean="0">
                <a:latin typeface="Arial" pitchFamily="34" charset="0"/>
                <a:ea typeface="MS PGothic" pitchFamily="34" charset="-128"/>
              </a:rPr>
              <a:t>the present decade has seen several different trends. Pushed on by the pop stars, politicians have committed to “scaling up”. For example at the Gleneagles G8 meeting of 2005, rich countries pledged to increase total aid by $50 billion by 2010 as well as to write off an additional $50bn of debt owed by some of the poorest countries. Thankfully there has also been a recognition that, while more might well be better, a lot of money has already been thrown at the problem and so we also need to change how we spend it. Some long overdue concrete social goals were set for aid, the MDGs, moving us on from a myopic focus on GDP growth. Donors have also sat down with developing countries and agreed on ways to make aid more effective - the Paris Commitments - which we’ll come to later. One key component of these though has been the idea of ownership, letting developing countries control how aid money is used. This has led to some donors favoring budget support – paying aid money directly into the Treasuries of developing countries to use as part of the national budget along with the revenue they get from their taxpayers. We’ve also seen the rise of Celebrity Aid, with pop stars telling us how to make aid work. This has certainly raised the visibility of poverty but has also led to a popular conviction that we just need to throw more money at the problem</a:t>
            </a:r>
            <a:r>
              <a:rPr lang="en-GB" smtClean="0">
                <a:latin typeface="Arial" pitchFamily="34" charset="0"/>
                <a:ea typeface="MS PGothic" pitchFamily="34" charset="-128"/>
              </a:rPr>
              <a:t>. And finally there has been an increasing tendency to mix aid with military interventions for example to “fix” failed states and “restore democracy”.  </a:t>
            </a:r>
          </a:p>
          <a:p>
            <a:pPr eaLnBrk="1" hangingPunct="1">
              <a:spcBef>
                <a:spcPct val="0"/>
              </a:spcBef>
              <a:buFont typeface="Wingdings" pitchFamily="2" charset="2"/>
              <a:buChar char="8"/>
            </a:pPr>
            <a:endParaRPr lang="en-US" smtClean="0">
              <a:latin typeface="Arial" pitchFamily="34" charset="0"/>
              <a:ea typeface="MS PGothic" pitchFamily="34" charset="-128"/>
            </a:endParaRPr>
          </a:p>
          <a:p>
            <a:pPr eaLnBrk="1" hangingPunct="1">
              <a:spcBef>
                <a:spcPct val="0"/>
              </a:spcBef>
              <a:buFont typeface="Wingdings" pitchFamily="2" charset="2"/>
              <a:buChar char="8"/>
            </a:pPr>
            <a:endParaRPr lang="en-US" smtClean="0">
              <a:latin typeface="Arial" pitchFamily="34" charset="0"/>
              <a:ea typeface="MS PGothic" pitchFamily="34" charset="-128"/>
            </a:endParaRPr>
          </a:p>
          <a:p>
            <a:pPr eaLnBrk="1" hangingPunct="1">
              <a:spcBef>
                <a:spcPct val="0"/>
              </a:spcBef>
              <a:buFont typeface="Wingdings" pitchFamily="2" charset="2"/>
              <a:buChar char="8"/>
            </a:pPr>
            <a:r>
              <a:rPr lang="en-US" smtClean="0">
                <a:latin typeface="Arial" pitchFamily="34" charset="0"/>
                <a:ea typeface="MS PGothic" pitchFamily="34" charset="-128"/>
              </a:rPr>
              <a:t> </a:t>
            </a:r>
            <a:r>
              <a:rPr lang="en-US" b="1" smtClean="0">
                <a:latin typeface="Arial" pitchFamily="34" charset="0"/>
                <a:ea typeface="MS PGothic" pitchFamily="34" charset="-128"/>
              </a:rPr>
              <a:t>Today:</a:t>
            </a:r>
            <a:r>
              <a:rPr lang="en-US" smtClean="0">
                <a:latin typeface="Arial" pitchFamily="34" charset="0"/>
                <a:ea typeface="MS PGothic" pitchFamily="34" charset="-128"/>
              </a:rPr>
              <a:t> moving on to the present day, one interesting and perhaps worrying phenomenon lately has been a backlash against aid. As times have become tougher for the West, aid is often the first item on the list of spending cuts for a Government in fiscal trouble. Barack Obama’s speech in Ghana in July 2009 asserted that “Africa’s future is up to Africans” and that the West’s commitment to it should not be measured in terms of dollars spent. This came on the back of increasingly critical recent assessments of the aid business in books such as “The White Man’s Burden”, “Why Foreign Aid Isn’t Working” and “Dead Aid”. These writers - incidentally all of whom are ex World Bank staff - so we’re long overdue a book from an EC official - are providing fuel for those in favour of radically changing, cutting, or even totally getting rid of, foreign aid. </a:t>
            </a:r>
          </a:p>
          <a:p>
            <a:pPr eaLnBrk="1" hangingPunct="1">
              <a:spcBef>
                <a:spcPct val="0"/>
              </a:spcBef>
              <a:buFont typeface="Wingdings" pitchFamily="2" charset="2"/>
              <a:buChar char="8"/>
            </a:pPr>
            <a:endParaRPr lang="en-US" smtClean="0">
              <a:latin typeface="Arial" pitchFamily="34" charset="0"/>
              <a:ea typeface="MS PGothic" pitchFamily="34" charset="-128"/>
            </a:endParaRPr>
          </a:p>
          <a:p>
            <a:pPr eaLnBrk="1" hangingPunct="1">
              <a:spcBef>
                <a:spcPct val="0"/>
              </a:spcBef>
              <a:buFont typeface="Wingdings" pitchFamily="2" charset="2"/>
              <a:buChar char="8"/>
            </a:pPr>
            <a:r>
              <a:rPr lang="en-US" smtClean="0">
                <a:latin typeface="Arial" pitchFamily="34" charset="0"/>
                <a:ea typeface="MS PGothic" pitchFamily="34" charset="-128"/>
              </a:rPr>
              <a:t>  </a:t>
            </a:r>
            <a:r>
              <a:rPr lang="en-GB" b="1" smtClean="0">
                <a:latin typeface="Arial" pitchFamily="34" charset="0"/>
                <a:ea typeface="MS PGothic" pitchFamily="34" charset="-128"/>
                <a:sym typeface="Wingdings" pitchFamily="2" charset="2"/>
              </a:rPr>
              <a:t> </a:t>
            </a:r>
            <a:endParaRPr lang="en-US" smtClean="0">
              <a:latin typeface="Arial" pitchFamily="34" charset="0"/>
              <a:ea typeface="MS PGothic" pitchFamily="34" charset="-128"/>
            </a:endParaRPr>
          </a:p>
          <a:p>
            <a:pPr eaLnBrk="1" hangingPunct="1">
              <a:spcBef>
                <a:spcPct val="0"/>
              </a:spcBef>
              <a:buFontTx/>
              <a:buChar char="-"/>
            </a:pPr>
            <a:endParaRPr lang="en-US" smtClean="0">
              <a:latin typeface="Arial" pitchFamily="34" charset="0"/>
              <a:ea typeface="MS PGothic" pitchFamily="34" charset="-128"/>
            </a:endParaRPr>
          </a:p>
          <a:p>
            <a:pPr eaLnBrk="1" hangingPunct="1">
              <a:spcBef>
                <a:spcPct val="0"/>
              </a:spcBef>
              <a:buFontTx/>
              <a:buChar char="-"/>
            </a:pPr>
            <a:endParaRPr lang="en-US" smtClean="0">
              <a:latin typeface="Arial" pitchFamily="34" charset="0"/>
              <a:ea typeface="MS PGothic" pitchFamily="34" charset="-128"/>
            </a:endParaRPr>
          </a:p>
          <a:p>
            <a:pPr eaLnBrk="1" hangingPunct="1">
              <a:spcBef>
                <a:spcPct val="0"/>
              </a:spcBef>
              <a:buFontTx/>
              <a:buChar char="-"/>
            </a:pPr>
            <a:endParaRPr lang="en-US" smtClean="0">
              <a:latin typeface="Arial" pitchFamily="34" charset="0"/>
              <a:ea typeface="MS PGothic" pitchFamily="34" charset="-128"/>
            </a:endParaRPr>
          </a:p>
          <a:p>
            <a:pPr eaLnBrk="1" hangingPunct="1">
              <a:spcBef>
                <a:spcPct val="0"/>
              </a:spcBef>
              <a:buFontTx/>
              <a:buChar char="-"/>
            </a:pPr>
            <a:endParaRPr lang="en-US" smtClean="0">
              <a:latin typeface="Arial" pitchFamily="34" charset="0"/>
              <a:ea typeface="MS PGothic" pitchFamily="34" charset="-128"/>
            </a:endParaRPr>
          </a:p>
          <a:p>
            <a:pPr eaLnBrk="1" hangingPunct="1"/>
            <a:endParaRPr lang="en-US" smtClean="0">
              <a:latin typeface="Arial" pitchFamily="34" charset="0"/>
            </a:endParaRPr>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5656D16C-4B0D-4C89-8F30-84D1AD5D19DF}" type="slidenum">
              <a:rPr lang="en-US" smtClean="0">
                <a:solidFill>
                  <a:schemeClr val="tx1"/>
                </a:solidFill>
                <a:latin typeface="Arial" pitchFamily="34" charset="0"/>
              </a:rPr>
              <a:pPr eaLnBrk="1" hangingPunct="1"/>
              <a:t>7</a:t>
            </a:fld>
            <a:endParaRPr lang="en-US" smtClean="0">
              <a:solidFill>
                <a:schemeClr val="tx1"/>
              </a:solidFill>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smtClean="0">
                <a:latin typeface="Arial" pitchFamily="34" charset="0"/>
                <a:ea typeface="MS PGothic" pitchFamily="34" charset="-128"/>
                <a:sym typeface="Wingdings" pitchFamily="2" charset="2"/>
              </a:rPr>
              <a:t>So what is the overall verdict on whether aid works? </a:t>
            </a:r>
          </a:p>
          <a:p>
            <a:pPr eaLnBrk="1" hangingPunct="1"/>
            <a:endParaRPr lang="en-GB" b="1" smtClean="0">
              <a:latin typeface="Arial" pitchFamily="34" charset="0"/>
              <a:ea typeface="MS PGothic" pitchFamily="34" charset="-128"/>
              <a:sym typeface="Wingdings" pitchFamily="2" charset="2"/>
            </a:endParaRPr>
          </a:p>
          <a:p>
            <a:pPr eaLnBrk="1" hangingPunct="1"/>
            <a:r>
              <a:rPr lang="en-GB" b="1" smtClean="0">
                <a:latin typeface="Arial" pitchFamily="34" charset="0"/>
                <a:ea typeface="MS PGothic" pitchFamily="34" charset="-128"/>
                <a:sym typeface="Wingdings" pitchFamily="2" charset="2"/>
              </a:rPr>
              <a:t>  </a:t>
            </a:r>
            <a:r>
              <a:rPr lang="en-US" smtClean="0">
                <a:latin typeface="Arial" pitchFamily="34" charset="0"/>
                <a:ea typeface="MS PGothic" pitchFamily="34" charset="-128"/>
              </a:rPr>
              <a:t>You can find people telling you empathically that aid is good and it works. They’ll pull out examples like Botswana, Indonesia, Korea and Tanzania with their impressive records of growth, poverty reduction and increasing prosperity and stability. </a:t>
            </a:r>
          </a:p>
          <a:p>
            <a:pPr eaLnBrk="1" hangingPunct="1"/>
            <a:endParaRPr lang="en-US" smtClean="0">
              <a:latin typeface="Arial" pitchFamily="34" charset="0"/>
              <a:ea typeface="MS PGothic" pitchFamily="34" charset="-128"/>
            </a:endParaRPr>
          </a:p>
          <a:p>
            <a:pPr eaLnBrk="1" hangingPunct="1"/>
            <a:r>
              <a:rPr lang="en-GB" b="1" smtClean="0">
                <a:latin typeface="Arial" pitchFamily="34" charset="0"/>
                <a:ea typeface="MS PGothic" pitchFamily="34" charset="-128"/>
                <a:sym typeface="Wingdings" pitchFamily="2" charset="2"/>
              </a:rPr>
              <a:t>  </a:t>
            </a:r>
            <a:r>
              <a:rPr lang="en-US" smtClean="0">
                <a:latin typeface="Arial" pitchFamily="34" charset="0"/>
                <a:ea typeface="MS PGothic" pitchFamily="34" charset="-128"/>
              </a:rPr>
              <a:t>Then you’ll find others saying no, aid clearly doesn’t work and they’ll bring forward the Democratic Republic of the Congo, Haiti, Papua New Guinea and Somalia: huge amounts of aid and still failed states. </a:t>
            </a:r>
          </a:p>
          <a:p>
            <a:pPr eaLnBrk="1" hangingPunct="1"/>
            <a:endParaRPr lang="en-US" smtClean="0">
              <a:latin typeface="Arial" pitchFamily="34" charset="0"/>
              <a:ea typeface="MS PGothic" pitchFamily="34" charset="-128"/>
            </a:endParaRPr>
          </a:p>
          <a:p>
            <a:pPr eaLnBrk="1" hangingPunct="1"/>
            <a:r>
              <a:rPr lang="en-GB" b="1" smtClean="0">
                <a:latin typeface="Arial" pitchFamily="34" charset="0"/>
                <a:ea typeface="MS PGothic" pitchFamily="34" charset="-128"/>
                <a:sym typeface="Wingdings" pitchFamily="2" charset="2"/>
              </a:rPr>
              <a:t> </a:t>
            </a:r>
            <a:r>
              <a:rPr lang="en-US" smtClean="0">
                <a:latin typeface="Arial" pitchFamily="34" charset="0"/>
                <a:ea typeface="MS PGothic" pitchFamily="34" charset="-128"/>
              </a:rPr>
              <a:t>So we can turn to the economists, surely they’ve done the econometrics and worked out if aid leads to growth at least. Well they have. And some say yes, some say no, and some say maybe. Although the latest research tends to put the answer in the yes camp, albeit with diminishing returns. However of course we should remember that growth is not the end goal, we also have to look at whether this growth leads to poverty reduction.  </a:t>
            </a:r>
          </a:p>
          <a:p>
            <a:pPr eaLnBrk="1" hangingPunct="1"/>
            <a:endParaRPr lang="en-US" smtClean="0">
              <a:latin typeface="Arial" pitchFamily="34" charset="0"/>
              <a:ea typeface="MS PGothic" pitchFamily="34" charset="-128"/>
            </a:endParaRPr>
          </a:p>
          <a:p>
            <a:pPr eaLnBrk="1" hangingPunct="1">
              <a:buFont typeface="Wingdings" pitchFamily="2" charset="2"/>
              <a:buChar char="8"/>
            </a:pPr>
            <a:r>
              <a:rPr lang="en-US" smtClean="0">
                <a:latin typeface="Arial" pitchFamily="34" charset="0"/>
                <a:ea typeface="MS PGothic" pitchFamily="34" charset="-128"/>
              </a:rPr>
              <a:t> Overall then, we have to say it depends. It depends on the policies of the country – the famous study by Burnside &amp; Dollar even said we should only give aid to countries with good policies  - what we do and how we do it - aid is not one, homogenous thing - and on assessing the combined effects of aid - a given intervention will have its direct effects but may also influence policy, local institutions and macro-economic stability. So you could have, for example, positive direct effects but negative effects overall.  </a:t>
            </a:r>
          </a:p>
          <a:p>
            <a:pPr eaLnBrk="1" hangingPunct="1">
              <a:buFont typeface="Wingdings" pitchFamily="2" charset="2"/>
              <a:buChar char="8"/>
            </a:pPr>
            <a:endParaRPr lang="en-US" smtClean="0">
              <a:latin typeface="Arial" pitchFamily="34" charset="0"/>
              <a:ea typeface="MS PGothic" pitchFamily="34" charset="-128"/>
            </a:endParaRPr>
          </a:p>
          <a:p>
            <a:pPr eaLnBrk="1" hangingPunct="1">
              <a:buFont typeface="Wingdings" pitchFamily="2" charset="2"/>
              <a:buChar char="8"/>
            </a:pPr>
            <a:r>
              <a:rPr lang="en-GB" b="1" smtClean="0">
                <a:latin typeface="Arial" pitchFamily="34" charset="0"/>
                <a:ea typeface="MS PGothic" pitchFamily="34" charset="-128"/>
                <a:sym typeface="Wingdings" pitchFamily="2" charset="2"/>
              </a:rPr>
              <a:t>  </a:t>
            </a:r>
          </a:p>
          <a:p>
            <a:pPr eaLnBrk="1" hangingPunct="1">
              <a:buFont typeface="Wingdings" pitchFamily="2" charset="2"/>
              <a:buChar char="8"/>
            </a:pPr>
            <a:endParaRPr lang="en-US" smtClean="0">
              <a:latin typeface="Arial" pitchFamily="34" charset="0"/>
              <a:ea typeface="MS PGothic" pitchFamily="34" charset="-128"/>
            </a:endParaRPr>
          </a:p>
          <a:p>
            <a:pPr eaLnBrk="1" hangingPunct="1"/>
            <a:endParaRPr lang="en-US" smtClean="0">
              <a:latin typeface="Arial" pitchFamily="34" charset="0"/>
            </a:endParaRP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9DD01BCC-21E6-41DF-A7A2-21DEF8319234}" type="slidenum">
              <a:rPr lang="en-US" smtClean="0">
                <a:solidFill>
                  <a:schemeClr val="tx1"/>
                </a:solidFill>
                <a:latin typeface="Arial" pitchFamily="34" charset="0"/>
              </a:rPr>
              <a:pPr eaLnBrk="1" hangingPunct="1"/>
              <a:t>8</a:t>
            </a:fld>
            <a:endParaRPr lang="en-US" smtClean="0">
              <a:solidFill>
                <a:schemeClr val="tx1"/>
              </a:solidFill>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hlinkClick r:id="rId3"/>
              </a:rPr>
              <a:t>http://www.youtube.com/watch?v=kZa9LkX-QdQ</a:t>
            </a:r>
            <a:endParaRPr lang="en-US" smtClean="0">
              <a:latin typeface="Arial" pitchFamily="34" charset="0"/>
            </a:endParaRPr>
          </a:p>
          <a:p>
            <a:pPr eaLnBrk="1" hangingPunct="1"/>
            <a:endParaRPr lang="fr-FR" smtClean="0">
              <a:latin typeface="Arial" pitchFamily="34" charset="0"/>
            </a:endParaRPr>
          </a:p>
          <a:p>
            <a:pPr eaLnBrk="1" hangingPunct="1">
              <a:lnSpc>
                <a:spcPct val="90000"/>
              </a:lnSpc>
              <a:spcBef>
                <a:spcPct val="0"/>
              </a:spcBef>
              <a:buFont typeface="Wingdings" pitchFamily="2" charset="2"/>
              <a:buNone/>
            </a:pPr>
            <a:r>
              <a:rPr lang="en-US" smtClean="0">
                <a:latin typeface="Arial" pitchFamily="34" charset="0"/>
              </a:rPr>
              <a:t>First, and most controversially, comes Dambisa Moyo, the author of Dead Aid. </a:t>
            </a:r>
          </a:p>
          <a:p>
            <a:pPr eaLnBrk="1" hangingPunct="1">
              <a:lnSpc>
                <a:spcPct val="90000"/>
              </a:lnSpc>
              <a:spcBef>
                <a:spcPct val="0"/>
              </a:spcBef>
            </a:pPr>
            <a:endParaRPr lang="en-US" smtClean="0">
              <a:latin typeface="Arial" pitchFamily="34" charset="0"/>
            </a:endParaRPr>
          </a:p>
          <a:p>
            <a:pPr eaLnBrk="1" hangingPunct="1">
              <a:lnSpc>
                <a:spcPct val="90000"/>
              </a:lnSpc>
              <a:spcBef>
                <a:spcPct val="0"/>
              </a:spcBef>
              <a:buFont typeface="Wingdings" pitchFamily="2" charset="2"/>
              <a:buChar char="8"/>
            </a:pPr>
            <a:r>
              <a:rPr lang="en-GB" b="1" smtClean="0">
                <a:latin typeface="Arial" pitchFamily="34" charset="0"/>
              </a:rPr>
              <a:t> </a:t>
            </a:r>
            <a:r>
              <a:rPr lang="en-US" b="1" smtClean="0">
                <a:latin typeface="Arial" pitchFamily="34" charset="0"/>
              </a:rPr>
              <a:t>Who is she? </a:t>
            </a:r>
            <a:r>
              <a:rPr lang="en-US" smtClean="0">
                <a:latin typeface="Arial" pitchFamily="34" charset="0"/>
              </a:rPr>
              <a:t>A Zambian ex-World Bank, ex Goldman Sachs employee who has written a much noticed book about aid which is now on the New York Times Bestseller list. She’s one of Time Magazine's “100 Most Influential People” and even features on Oprah Winfrey’s “O Power List”.  </a:t>
            </a:r>
            <a:endParaRPr lang="en-GB" smtClean="0">
              <a:latin typeface="Arial" pitchFamily="34" charset="0"/>
            </a:endParaRPr>
          </a:p>
          <a:p>
            <a:pPr eaLnBrk="1" hangingPunct="1">
              <a:lnSpc>
                <a:spcPct val="90000"/>
              </a:lnSpc>
              <a:spcBef>
                <a:spcPct val="0"/>
              </a:spcBef>
              <a:buFont typeface="Wingdings" pitchFamily="2" charset="2"/>
              <a:buChar char="8"/>
            </a:pPr>
            <a:endParaRPr lang="en-GB" b="1" smtClean="0">
              <a:latin typeface="Arial" pitchFamily="34" charset="0"/>
            </a:endParaRPr>
          </a:p>
          <a:p>
            <a:pPr eaLnBrk="1" hangingPunct="1">
              <a:lnSpc>
                <a:spcPct val="90000"/>
              </a:lnSpc>
              <a:spcBef>
                <a:spcPct val="0"/>
              </a:spcBef>
              <a:buFont typeface="Wingdings" pitchFamily="2" charset="2"/>
              <a:buChar char="8"/>
            </a:pPr>
            <a:r>
              <a:rPr lang="en-GB" b="1" smtClean="0">
                <a:latin typeface="Arial" pitchFamily="34" charset="0"/>
              </a:rPr>
              <a:t> </a:t>
            </a:r>
            <a:r>
              <a:rPr lang="en-US" b="1" smtClean="0">
                <a:latin typeface="Arial" pitchFamily="34" charset="0"/>
              </a:rPr>
              <a:t>What’s her problem? </a:t>
            </a:r>
            <a:r>
              <a:rPr lang="en-US" smtClean="0">
                <a:latin typeface="Arial" pitchFamily="34" charset="0"/>
              </a:rPr>
              <a:t>She says that aid is in fact harmful.</a:t>
            </a:r>
            <a:r>
              <a:rPr lang="en-US" b="1" smtClean="0">
                <a:latin typeface="Arial" pitchFamily="34" charset="0"/>
              </a:rPr>
              <a:t> </a:t>
            </a:r>
            <a:r>
              <a:rPr lang="en-US" smtClean="0">
                <a:latin typeface="Arial" pitchFamily="34" charset="0"/>
              </a:rPr>
              <a:t>It leads</a:t>
            </a:r>
            <a:r>
              <a:rPr lang="en-US" b="1" smtClean="0">
                <a:latin typeface="Arial" pitchFamily="34" charset="0"/>
              </a:rPr>
              <a:t> </a:t>
            </a:r>
            <a:r>
              <a:rPr lang="en-US" smtClean="0">
                <a:latin typeface="Arial" pitchFamily="34" charset="0"/>
              </a:rPr>
              <a:t>to dependency, corruption and poverty. It actually hinders economic growth. She describes aid as “the billions that have hampered, stifled and retarded Africa’s development.”</a:t>
            </a:r>
            <a:endParaRPr lang="en-GB" smtClean="0">
              <a:latin typeface="Arial" pitchFamily="34" charset="0"/>
            </a:endParaRPr>
          </a:p>
          <a:p>
            <a:pPr eaLnBrk="1" hangingPunct="1">
              <a:lnSpc>
                <a:spcPct val="90000"/>
              </a:lnSpc>
              <a:spcBef>
                <a:spcPct val="0"/>
              </a:spcBef>
              <a:buFont typeface="Wingdings" pitchFamily="2" charset="2"/>
              <a:buChar char="8"/>
            </a:pPr>
            <a:endParaRPr lang="en-GB" b="1" smtClean="0">
              <a:latin typeface="Arial" pitchFamily="34" charset="0"/>
            </a:endParaRPr>
          </a:p>
          <a:p>
            <a:pPr eaLnBrk="1" hangingPunct="1">
              <a:lnSpc>
                <a:spcPct val="90000"/>
              </a:lnSpc>
              <a:spcBef>
                <a:spcPct val="0"/>
              </a:spcBef>
              <a:buFont typeface="Wingdings" pitchFamily="2" charset="2"/>
              <a:buChar char="8"/>
            </a:pPr>
            <a:r>
              <a:rPr lang="en-GB" b="1" smtClean="0">
                <a:latin typeface="Arial" pitchFamily="34" charset="0"/>
              </a:rPr>
              <a:t> </a:t>
            </a:r>
            <a:r>
              <a:rPr lang="en-US" b="1" smtClean="0">
                <a:latin typeface="Arial" pitchFamily="34" charset="0"/>
              </a:rPr>
              <a:t>What to do about it? </a:t>
            </a:r>
            <a:r>
              <a:rPr lang="en-US" smtClean="0">
                <a:latin typeface="Arial" pitchFamily="34" charset="0"/>
              </a:rPr>
              <a:t>She proposes we stop aid in 5 years and do other things instead. Such as </a:t>
            </a:r>
            <a:r>
              <a:rPr lang="en-US" smtClean="0">
                <a:solidFill>
                  <a:srgbClr val="FFFFFF"/>
                </a:solidFill>
                <a:latin typeface="Helvetica Neue Light"/>
              </a:rPr>
              <a:t>raise money from capital markets, attract Foreign Direct Investment, cut trade restrictions, and up financial services to the poor. </a:t>
            </a:r>
            <a:endParaRPr lang="en-GB" smtClean="0">
              <a:latin typeface="Arial" pitchFamily="34" charset="0"/>
            </a:endParaRPr>
          </a:p>
          <a:p>
            <a:pPr eaLnBrk="1" hangingPunct="1">
              <a:lnSpc>
                <a:spcPct val="90000"/>
              </a:lnSpc>
              <a:spcBef>
                <a:spcPct val="0"/>
              </a:spcBef>
              <a:buFont typeface="Wingdings" pitchFamily="2" charset="2"/>
              <a:buChar char="8"/>
            </a:pPr>
            <a:endParaRPr lang="en-GB" b="1" smtClean="0">
              <a:latin typeface="Arial" pitchFamily="34" charset="0"/>
            </a:endParaRPr>
          </a:p>
          <a:p>
            <a:pPr eaLnBrk="1" hangingPunct="1">
              <a:lnSpc>
                <a:spcPct val="90000"/>
              </a:lnSpc>
              <a:spcBef>
                <a:spcPct val="0"/>
              </a:spcBef>
              <a:buFont typeface="Wingdings" pitchFamily="2" charset="2"/>
              <a:buChar char="8"/>
            </a:pPr>
            <a:r>
              <a:rPr lang="en-GB" b="1" smtClean="0">
                <a:latin typeface="Arial" pitchFamily="34" charset="0"/>
              </a:rPr>
              <a:t> </a:t>
            </a:r>
            <a:r>
              <a:rPr lang="en-US" b="1" smtClean="0">
                <a:latin typeface="Arial" pitchFamily="34" charset="0"/>
              </a:rPr>
              <a:t>But…  </a:t>
            </a:r>
            <a:r>
              <a:rPr lang="en-US" smtClean="0">
                <a:latin typeface="Arial" pitchFamily="34" charset="0"/>
              </a:rPr>
              <a:t>she’ got famous for being controversial and for being a, much needed, African female voice in the big aid debate as opposed to a white rock star. But her argument is made sloppily, research is cherry picked and inaccurately quoted. Overall she misses the big point – it probably would have been worse without aid. She also doesn’t offer any solutions which are not being tried already.</a:t>
            </a:r>
            <a:r>
              <a:rPr lang="en-US" b="1" smtClean="0">
                <a:latin typeface="Arial" pitchFamily="34" charset="0"/>
              </a:rPr>
              <a:t> </a:t>
            </a:r>
            <a:r>
              <a:rPr lang="en-US" smtClean="0">
                <a:latin typeface="Arial" pitchFamily="34" charset="0"/>
              </a:rPr>
              <a:t>Her main claim to fame is controversy – calling for the end of aid. </a:t>
            </a:r>
          </a:p>
          <a:p>
            <a:pPr eaLnBrk="1" hangingPunct="1">
              <a:lnSpc>
                <a:spcPct val="90000"/>
              </a:lnSpc>
              <a:spcBef>
                <a:spcPct val="0"/>
              </a:spcBef>
              <a:buFont typeface="Wingdings" pitchFamily="2" charset="2"/>
              <a:buChar char="8"/>
            </a:pPr>
            <a:endParaRPr lang="en-US" smtClean="0">
              <a:latin typeface="Arial" pitchFamily="34" charset="0"/>
            </a:endParaRPr>
          </a:p>
          <a:p>
            <a:pPr eaLnBrk="1" hangingPunct="1">
              <a:lnSpc>
                <a:spcPct val="90000"/>
              </a:lnSpc>
              <a:spcBef>
                <a:spcPct val="0"/>
              </a:spcBef>
              <a:buFont typeface="Wingdings" pitchFamily="2" charset="2"/>
              <a:buChar char="8"/>
            </a:pPr>
            <a:r>
              <a:rPr lang="en-US" smtClean="0">
                <a:latin typeface="Arial" pitchFamily="34" charset="0"/>
              </a:rPr>
              <a:t> </a:t>
            </a:r>
            <a:endParaRPr lang="en-US" b="1" smtClean="0">
              <a:latin typeface="Arial" pitchFamily="34" charset="0"/>
            </a:endParaRPr>
          </a:p>
          <a:p>
            <a:pPr eaLnBrk="1" hangingPunct="1">
              <a:lnSpc>
                <a:spcPct val="90000"/>
              </a:lnSpc>
              <a:spcBef>
                <a:spcPct val="0"/>
              </a:spcBef>
              <a:buFont typeface="Wingdings" pitchFamily="2" charset="2"/>
              <a:buNone/>
            </a:pPr>
            <a:endParaRPr lang="en-US" smtClean="0">
              <a:latin typeface="Arial" pitchFamily="34" charset="0"/>
            </a:endParaRPr>
          </a:p>
          <a:p>
            <a:pPr eaLnBrk="1" hangingPunct="1">
              <a:lnSpc>
                <a:spcPct val="90000"/>
              </a:lnSpc>
            </a:pPr>
            <a:endParaRPr lang="en-GB" smtClean="0">
              <a:latin typeface="Arial" pitchFamily="34" charset="0"/>
            </a:endParaRPr>
          </a:p>
          <a:p>
            <a:pPr eaLnBrk="1" hangingPunct="1">
              <a:lnSpc>
                <a:spcPct val="90000"/>
              </a:lnSpc>
              <a:spcBef>
                <a:spcPct val="0"/>
              </a:spcBef>
              <a:buFont typeface="Wingdings" pitchFamily="2" charset="2"/>
              <a:buChar char="8"/>
            </a:pPr>
            <a:endParaRPr lang="en-US" b="1" smtClean="0">
              <a:latin typeface="Arial" pitchFamily="34" charset="0"/>
              <a:sym typeface="Wingdings" pitchFamily="2" charset="2"/>
            </a:endParaRPr>
          </a:p>
          <a:p>
            <a:pPr eaLnBrk="1" hangingPunct="1">
              <a:lnSpc>
                <a:spcPct val="90000"/>
              </a:lnSpc>
              <a:spcBef>
                <a:spcPct val="0"/>
              </a:spcBef>
              <a:buFont typeface="Wingdings" pitchFamily="2" charset="2"/>
              <a:buNone/>
            </a:pPr>
            <a:r>
              <a:rPr lang="en-GB" b="1" smtClean="0">
                <a:latin typeface="Arial" pitchFamily="34" charset="0"/>
                <a:sym typeface="Wingdings" pitchFamily="2" charset="2"/>
              </a:rPr>
              <a:t></a:t>
            </a:r>
            <a:r>
              <a:rPr lang="en-US" smtClean="0">
                <a:latin typeface="Arial" pitchFamily="34" charset="0"/>
              </a:rPr>
              <a:t>  </a:t>
            </a:r>
          </a:p>
          <a:p>
            <a:pPr eaLnBrk="1" hangingPunct="1">
              <a:lnSpc>
                <a:spcPct val="90000"/>
              </a:lnSpc>
              <a:spcBef>
                <a:spcPct val="0"/>
              </a:spcBef>
              <a:buFontTx/>
              <a:buChar char="-"/>
            </a:pPr>
            <a:endParaRPr lang="en-US" smtClean="0">
              <a:latin typeface="Arial" pitchFamily="34" charset="0"/>
            </a:endParaRPr>
          </a:p>
          <a:p>
            <a:pPr eaLnBrk="1" hangingPunct="1"/>
            <a:endParaRPr lang="en-US" smtClean="0">
              <a:latin typeface="Arial" pitchFamily="34" charset="0"/>
            </a:endParaRPr>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1DDDD7F4-C4DF-4AA0-B838-1BF408D282F6}" type="slidenum">
              <a:rPr lang="en-US" smtClean="0">
                <a:solidFill>
                  <a:schemeClr val="tx1"/>
                </a:solidFill>
                <a:latin typeface="Arial" pitchFamily="34" charset="0"/>
              </a:rPr>
              <a:pPr eaLnBrk="1" hangingPunct="1"/>
              <a:t>9</a:t>
            </a:fld>
            <a:endParaRPr lang="en-US" smtClean="0">
              <a:solidFill>
                <a:schemeClr val="tx1"/>
              </a:solidFill>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9"/>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p>
            <a:pPr algn="ctr" defTabSz="457200"/>
            <a:endParaRPr lang="en-US" sz="1800">
              <a:solidFill>
                <a:srgbClr val="FFFFFF"/>
              </a:solidFill>
            </a:endParaRPr>
          </a:p>
        </p:txBody>
      </p:sp>
      <p:pic>
        <p:nvPicPr>
          <p:cNvPr id="5"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63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r>
              <a:rPr lang="fr-FR" smtClean="0"/>
              <a:t>Modifiez le style du titre</a:t>
            </a:r>
            <a:endParaRPr lang="en-GB"/>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r>
              <a:rPr lang="fr-FR" smtClean="0"/>
              <a:t>Modifiez le style des sous-titres du masque</a:t>
            </a:r>
            <a:endParaRPr lang="en-GB"/>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p>
        </p:txBody>
      </p:sp>
      <p:sp>
        <p:nvSpPr>
          <p:cNvPr id="9" name="Rectangle 8"/>
          <p:cNvSpPr>
            <a:spLocks noGrp="1" noChangeArrowheads="1"/>
          </p:cNvSpPr>
          <p:nvPr>
            <p:ph type="sldNum" sz="quarter" idx="12"/>
          </p:nvPr>
        </p:nvSpPr>
        <p:spPr/>
        <p:txBody>
          <a:bodyPr/>
          <a:lstStyle>
            <a:lvl1pPr>
              <a:defRPr>
                <a:solidFill>
                  <a:schemeClr val="bg1"/>
                </a:solidFill>
                <a:latin typeface="+mn-lt"/>
              </a:defRPr>
            </a:lvl1pPr>
          </a:lstStyle>
          <a:p>
            <a:pPr>
              <a:defRPr/>
            </a:pPr>
            <a:fld id="{FDF5A422-84C3-4F39-999B-6268065D1ABF}" type="slidenum">
              <a:rPr lang="en-GB"/>
              <a:pPr>
                <a:defRPr/>
              </a:pPr>
              <a:t>‹N°›</a:t>
            </a:fld>
            <a:endParaRPr lang="en-GB"/>
          </a:p>
        </p:txBody>
      </p:sp>
    </p:spTree>
    <p:extLst>
      <p:ext uri="{BB962C8B-B14F-4D97-AF65-F5344CB8AC3E}">
        <p14:creationId xmlns:p14="http://schemas.microsoft.com/office/powerpoint/2010/main" val="2975122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GB"/>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F1D10A7-53CA-454F-99A5-6EAD21EBE388}" type="slidenum">
              <a:rPr lang="en-GB"/>
              <a:pPr>
                <a:defRPr/>
              </a:pPr>
              <a:t>‹N°›</a:t>
            </a:fld>
            <a:endParaRPr lang="en-GB"/>
          </a:p>
        </p:txBody>
      </p:sp>
    </p:spTree>
    <p:extLst>
      <p:ext uri="{BB962C8B-B14F-4D97-AF65-F5344CB8AC3E}">
        <p14:creationId xmlns:p14="http://schemas.microsoft.com/office/powerpoint/2010/main" val="4471439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15113" y="1339850"/>
            <a:ext cx="2071687" cy="4681538"/>
          </a:xfrm>
        </p:spPr>
        <p:txBody>
          <a:bodyPr vert="eaVert"/>
          <a:lstStyle/>
          <a:p>
            <a:r>
              <a:rPr lang="fr-FR" smtClean="0"/>
              <a:t>Modifiez le style du titre</a:t>
            </a:r>
            <a:endParaRPr lang="en-GB"/>
          </a:p>
        </p:txBody>
      </p:sp>
      <p:sp>
        <p:nvSpPr>
          <p:cNvPr id="3" name="Espace réservé du texte vertical 2"/>
          <p:cNvSpPr>
            <a:spLocks noGrp="1"/>
          </p:cNvSpPr>
          <p:nvPr>
            <p:ph type="body" orient="vert" idx="1"/>
          </p:nvPr>
        </p:nvSpPr>
        <p:spPr>
          <a:xfrm>
            <a:off x="395288" y="1339850"/>
            <a:ext cx="6067425" cy="468153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339C5D14-8DA3-40AE-8450-2F728DB33BB2}" type="slidenum">
              <a:rPr lang="en-GB"/>
              <a:pPr>
                <a:defRPr/>
              </a:pPr>
              <a:t>‹N°›</a:t>
            </a:fld>
            <a:endParaRPr lang="en-GB"/>
          </a:p>
        </p:txBody>
      </p:sp>
    </p:spTree>
    <p:extLst>
      <p:ext uri="{BB962C8B-B14F-4D97-AF65-F5344CB8AC3E}">
        <p14:creationId xmlns:p14="http://schemas.microsoft.com/office/powerpoint/2010/main" val="2097671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GB"/>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CA9D80D8-773F-49A8-B89E-D376F17E58E7}" type="slidenum">
              <a:rPr lang="en-GB"/>
              <a:pPr>
                <a:defRPr/>
              </a:pPr>
              <a:t>‹N°›</a:t>
            </a:fld>
            <a:endParaRPr lang="en-GB"/>
          </a:p>
        </p:txBody>
      </p:sp>
    </p:spTree>
    <p:extLst>
      <p:ext uri="{BB962C8B-B14F-4D97-AF65-F5344CB8AC3E}">
        <p14:creationId xmlns:p14="http://schemas.microsoft.com/office/powerpoint/2010/main" val="151157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en-GB"/>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1CEE24E8-88BC-40A9-98E0-D5D0FDDAFD79}" type="slidenum">
              <a:rPr lang="en-GB"/>
              <a:pPr>
                <a:defRPr/>
              </a:pPr>
              <a:t>‹N°›</a:t>
            </a:fld>
            <a:endParaRPr lang="en-GB"/>
          </a:p>
        </p:txBody>
      </p:sp>
    </p:spTree>
    <p:extLst>
      <p:ext uri="{BB962C8B-B14F-4D97-AF65-F5344CB8AC3E}">
        <p14:creationId xmlns:p14="http://schemas.microsoft.com/office/powerpoint/2010/main" val="633472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GB"/>
          </a:p>
        </p:txBody>
      </p:sp>
      <p:sp>
        <p:nvSpPr>
          <p:cNvPr id="3" name="Espace réservé du contenu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u contenu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192053E-F548-49A5-972D-DE5078D8C9B3}" type="slidenum">
              <a:rPr lang="en-GB"/>
              <a:pPr>
                <a:defRPr/>
              </a:pPr>
              <a:t>‹N°›</a:t>
            </a:fld>
            <a:endParaRPr lang="en-GB"/>
          </a:p>
        </p:txBody>
      </p:sp>
    </p:spTree>
    <p:extLst>
      <p:ext uri="{BB962C8B-B14F-4D97-AF65-F5344CB8AC3E}">
        <p14:creationId xmlns:p14="http://schemas.microsoft.com/office/powerpoint/2010/main" val="3900146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en-GB"/>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6176D873-3489-45E6-9B43-CD30316A58D3}" type="slidenum">
              <a:rPr lang="en-GB"/>
              <a:pPr>
                <a:defRPr/>
              </a:pPr>
              <a:t>‹N°›</a:t>
            </a:fld>
            <a:endParaRPr lang="en-GB"/>
          </a:p>
        </p:txBody>
      </p:sp>
    </p:spTree>
    <p:extLst>
      <p:ext uri="{BB962C8B-B14F-4D97-AF65-F5344CB8AC3E}">
        <p14:creationId xmlns:p14="http://schemas.microsoft.com/office/powerpoint/2010/main" val="2931589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1D9490AE-3917-429E-AE4C-C37796FDF936}" type="slidenum">
              <a:rPr lang="en-GB"/>
              <a:pPr>
                <a:defRPr/>
              </a:pPr>
              <a:t>‹N°›</a:t>
            </a:fld>
            <a:endParaRPr lang="en-GB"/>
          </a:p>
        </p:txBody>
      </p:sp>
    </p:spTree>
    <p:extLst>
      <p:ext uri="{BB962C8B-B14F-4D97-AF65-F5344CB8AC3E}">
        <p14:creationId xmlns:p14="http://schemas.microsoft.com/office/powerpoint/2010/main" val="126654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DB943C2D-2DDA-4655-B0CD-B614B5EFC801}" type="slidenum">
              <a:rPr lang="en-GB"/>
              <a:pPr>
                <a:defRPr/>
              </a:pPr>
              <a:t>‹N°›</a:t>
            </a:fld>
            <a:endParaRPr lang="en-GB"/>
          </a:p>
        </p:txBody>
      </p:sp>
    </p:spTree>
    <p:extLst>
      <p:ext uri="{BB962C8B-B14F-4D97-AF65-F5344CB8AC3E}">
        <p14:creationId xmlns:p14="http://schemas.microsoft.com/office/powerpoint/2010/main" val="935538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en-GB"/>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799FA8E6-12F8-4CA3-AC6F-25B4C04864CF}" type="slidenum">
              <a:rPr lang="en-GB"/>
              <a:pPr>
                <a:defRPr/>
              </a:pPr>
              <a:t>‹N°›</a:t>
            </a:fld>
            <a:endParaRPr lang="en-GB"/>
          </a:p>
        </p:txBody>
      </p:sp>
    </p:spTree>
    <p:extLst>
      <p:ext uri="{BB962C8B-B14F-4D97-AF65-F5344CB8AC3E}">
        <p14:creationId xmlns:p14="http://schemas.microsoft.com/office/powerpoint/2010/main" val="281824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en-GB"/>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smtClean="0"/>
              <a:t>Cliquez sur l'icône pour ajouter une image</a:t>
            </a:r>
            <a:endParaRPr lang="en-GB"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F3CB11A8-81A9-4A8F-A1C2-8D0E06CBF905}" type="slidenum">
              <a:rPr lang="en-GB"/>
              <a:pPr>
                <a:defRPr/>
              </a:pPr>
              <a:t>‹N°›</a:t>
            </a:fld>
            <a:endParaRPr lang="en-GB"/>
          </a:p>
        </p:txBody>
      </p:sp>
    </p:spTree>
    <p:extLst>
      <p:ext uri="{BB962C8B-B14F-4D97-AF65-F5344CB8AC3E}">
        <p14:creationId xmlns:p14="http://schemas.microsoft.com/office/powerpoint/2010/main" val="1610841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smtClean="0"/>
              <a:t>Second level</a:t>
            </a:r>
            <a:endParaRPr lang="en-GB" smtClean="0"/>
          </a:p>
          <a:p>
            <a:pPr lvl="1"/>
            <a:r>
              <a:rPr lang="en-GB" smtClean="0"/>
              <a:t>Third level</a:t>
            </a:r>
          </a:p>
          <a:p>
            <a:pPr lvl="2"/>
            <a:r>
              <a:rPr lang="en-GB"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pPr>
              <a:defRPr/>
            </a:pPr>
            <a:fld id="{6D75F757-5450-4A73-81B1-DF7FA8FF3BBE}" type="slidenum">
              <a:rPr lang="en-GB"/>
              <a:pPr>
                <a:defRPr/>
              </a:pPr>
              <a:t>‹N°›</a:t>
            </a:fld>
            <a:endParaRPr lang="en-GB"/>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pic>
        <p:nvPicPr>
          <p:cNvPr id="1033" name="Picture 17" descr="LOGO CE_Vertical_EN_NEG_quadri_H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957638" y="258763"/>
            <a:ext cx="1436687"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31" r:id="rId1"/>
    <p:sldLayoutId id="2147483730" r:id="rId2"/>
    <p:sldLayoutId id="2147483729" r:id="rId3"/>
    <p:sldLayoutId id="2147483728" r:id="rId4"/>
    <p:sldLayoutId id="2147483727" r:id="rId5"/>
    <p:sldLayoutId id="2147483726" r:id="rId6"/>
    <p:sldLayoutId id="2147483725" r:id="rId7"/>
    <p:sldLayoutId id="2147483724" r:id="rId8"/>
    <p:sldLayoutId id="2147483723" r:id="rId9"/>
    <p:sldLayoutId id="2147483722" r:id="rId10"/>
    <p:sldLayoutId id="2147483721" r:id="rId11"/>
  </p:sldLayoutIdLst>
  <p:txStyles>
    <p:titleStyle>
      <a:lvl1pPr marL="358775" indent="-358775" algn="l" rtl="0" eaLnBrk="1" fontAlgn="base" hangingPunct="1">
        <a:spcBef>
          <a:spcPct val="0"/>
        </a:spcBef>
        <a:spcAft>
          <a:spcPct val="0"/>
        </a:spcAft>
        <a:defRPr sz="3000" b="1">
          <a:solidFill>
            <a:srgbClr val="0F5494"/>
          </a:solidFill>
          <a:latin typeface="+mj-lt"/>
          <a:ea typeface="+mj-ea"/>
          <a:cs typeface="+mj-cs"/>
        </a:defRPr>
      </a:lvl1pPr>
      <a:lvl2pPr marL="358775" indent="-358775" algn="l" rtl="0" eaLnBrk="1" fontAlgn="base" hangingPunct="1">
        <a:spcBef>
          <a:spcPct val="0"/>
        </a:spcBef>
        <a:spcAft>
          <a:spcPct val="0"/>
        </a:spcAft>
        <a:defRPr sz="3000" b="1">
          <a:solidFill>
            <a:srgbClr val="0F5494"/>
          </a:solidFill>
          <a:latin typeface="Verdana" pitchFamily="34" charset="0"/>
        </a:defRPr>
      </a:lvl2pPr>
      <a:lvl3pPr marL="358775" indent="-358775" algn="l" rtl="0" eaLnBrk="1" fontAlgn="base" hangingPunct="1">
        <a:spcBef>
          <a:spcPct val="0"/>
        </a:spcBef>
        <a:spcAft>
          <a:spcPct val="0"/>
        </a:spcAft>
        <a:defRPr sz="3000" b="1">
          <a:solidFill>
            <a:srgbClr val="0F5494"/>
          </a:solidFill>
          <a:latin typeface="Verdana" pitchFamily="34" charset="0"/>
        </a:defRPr>
      </a:lvl3pPr>
      <a:lvl4pPr marL="358775" indent="-358775" algn="l" rtl="0" eaLnBrk="1" fontAlgn="base" hangingPunct="1">
        <a:spcBef>
          <a:spcPct val="0"/>
        </a:spcBef>
        <a:spcAft>
          <a:spcPct val="0"/>
        </a:spcAft>
        <a:defRPr sz="3000" b="1">
          <a:solidFill>
            <a:srgbClr val="0F5494"/>
          </a:solidFill>
          <a:latin typeface="Verdana" pitchFamily="34" charset="0"/>
        </a:defRPr>
      </a:lvl4pPr>
      <a:lvl5pPr marL="358775" indent="-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143125" y="2571750"/>
            <a:ext cx="5040313" cy="790575"/>
          </a:xfrm>
        </p:spPr>
        <p:txBody>
          <a:bodyPr/>
          <a:lstStyle/>
          <a:p>
            <a:pPr marL="0" indent="1588" algn="ctr" eaLnBrk="1" hangingPunct="1"/>
            <a:r>
              <a:rPr lang="en-US" sz="3600" smtClean="0"/>
              <a:t>Introduction</a:t>
            </a:r>
          </a:p>
        </p:txBody>
      </p:sp>
      <p:sp>
        <p:nvSpPr>
          <p:cNvPr id="3075" name="Rectangle 3"/>
          <p:cNvSpPr>
            <a:spLocks noGrp="1" noChangeArrowheads="1"/>
          </p:cNvSpPr>
          <p:nvPr>
            <p:ph type="subTitle" idx="1"/>
          </p:nvPr>
        </p:nvSpPr>
        <p:spPr/>
        <p:txBody>
          <a:bodyPr/>
          <a:lstStyle/>
          <a:p>
            <a:pPr algn="ctr" eaLnBrk="1" hangingPunct="1">
              <a:buFont typeface="Times" pitchFamily="18" charset="0"/>
              <a:buNone/>
            </a:pPr>
            <a:r>
              <a:rPr lang="en-US" sz="2400" smtClean="0">
                <a:ea typeface="MS PGothic" pitchFamily="34" charset="-128"/>
                <a:cs typeface="Helvetica Neue Light"/>
              </a:rPr>
              <a:t>Just because you’re doing good, </a:t>
            </a:r>
          </a:p>
          <a:p>
            <a:pPr algn="ctr" eaLnBrk="1" hangingPunct="1">
              <a:buFont typeface="Times" pitchFamily="18" charset="0"/>
              <a:buNone/>
            </a:pPr>
            <a:r>
              <a:rPr lang="en-US" sz="2400" smtClean="0">
                <a:ea typeface="MS PGothic" pitchFamily="34" charset="-128"/>
                <a:cs typeface="Helvetica Neue Light"/>
              </a:rPr>
              <a:t>doesn’t mean you’re doing it well. </a:t>
            </a:r>
          </a:p>
          <a:p>
            <a:pPr algn="ctr" eaLnBrk="1" hangingPunct="1">
              <a:buFont typeface="Times" pitchFamily="18" charset="0"/>
              <a:buNone/>
            </a:pPr>
            <a:endParaRPr lang="en-US" sz="2400" smtClean="0">
              <a:ea typeface="MS PGothic" pitchFamily="34" charset="-128"/>
              <a:cs typeface="Helvetica Neue Light"/>
            </a:endParaRPr>
          </a:p>
          <a:p>
            <a:pPr algn="ctr" eaLnBrk="1" hangingPunct="1">
              <a:buFont typeface="Times" pitchFamily="18" charset="0"/>
              <a:buNone/>
            </a:pPr>
            <a:r>
              <a:rPr lang="en-US" sz="2400" smtClean="0">
                <a:ea typeface="MS PGothic" pitchFamily="34" charset="-128"/>
                <a:cs typeface="Helvetica Neue Light"/>
              </a:rPr>
              <a:t>What would you do with </a:t>
            </a:r>
          </a:p>
          <a:p>
            <a:pPr algn="ctr" eaLnBrk="1" hangingPunct="1">
              <a:buFont typeface="Times" pitchFamily="18" charset="0"/>
              <a:buNone/>
            </a:pPr>
            <a:r>
              <a:rPr lang="en-US" sz="2400" smtClean="0">
                <a:ea typeface="MS PGothic" pitchFamily="34" charset="-128"/>
                <a:cs typeface="Helvetica Neue Light"/>
              </a:rPr>
              <a:t>50 years and 1,5 trillion euros?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0"/>
            <a:ext cx="8748713" cy="936625"/>
          </a:xfrm>
        </p:spPr>
        <p:txBody>
          <a:bodyPr/>
          <a:lstStyle/>
          <a:p>
            <a:pPr indent="0" eaLnBrk="1" hangingPunct="1"/>
            <a:r>
              <a:rPr lang="en-US" sz="3200" smtClean="0">
                <a:solidFill>
                  <a:srgbClr val="FFD624"/>
                </a:solidFill>
              </a:rPr>
              <a:t>Does aid work?</a:t>
            </a:r>
            <a:r>
              <a:rPr lang="en-US" smtClean="0">
                <a:solidFill>
                  <a:srgbClr val="FFD624"/>
                </a:solidFill>
              </a:rPr>
              <a:t/>
            </a:r>
            <a:br>
              <a:rPr lang="en-US" smtClean="0">
                <a:solidFill>
                  <a:srgbClr val="FFD624"/>
                </a:solidFill>
              </a:rPr>
            </a:br>
            <a:r>
              <a:rPr lang="fr-FR" smtClean="0">
                <a:solidFill>
                  <a:srgbClr val="FFD624"/>
                </a:solidFill>
              </a:rPr>
              <a:t>Paul Collier</a:t>
            </a:r>
            <a:endParaRPr lang="en-US" smtClean="0">
              <a:solidFill>
                <a:srgbClr val="FFD624"/>
              </a:solidFill>
            </a:endParaRPr>
          </a:p>
        </p:txBody>
      </p:sp>
      <p:sp>
        <p:nvSpPr>
          <p:cNvPr id="3" name="Content Placeholder 2"/>
          <p:cNvSpPr>
            <a:spLocks noGrp="1"/>
          </p:cNvSpPr>
          <p:nvPr>
            <p:ph idx="1"/>
          </p:nvPr>
        </p:nvSpPr>
        <p:spPr>
          <a:xfrm>
            <a:off x="3132138" y="1600200"/>
            <a:ext cx="5688012" cy="4276725"/>
          </a:xfrm>
        </p:spPr>
        <p:txBody>
          <a:bodyPr/>
          <a:lstStyle/>
          <a:p>
            <a:pPr marL="0" indent="0" eaLnBrk="1" hangingPunct="1">
              <a:buFont typeface="Times" pitchFamily="18" charset="0"/>
              <a:buNone/>
              <a:defRPr/>
            </a:pPr>
            <a:r>
              <a:rPr lang="en-US" sz="2000" b="1" i="0" dirty="0" smtClean="0">
                <a:solidFill>
                  <a:srgbClr val="C00000"/>
                </a:solidFill>
              </a:rPr>
              <a:t>Problem</a:t>
            </a:r>
            <a:r>
              <a:rPr lang="en-US" sz="2000" i="0" dirty="0" smtClean="0">
                <a:solidFill>
                  <a:srgbClr val="336699"/>
                </a:solidFill>
              </a:rPr>
              <a:t>: 4 traps: </a:t>
            </a:r>
          </a:p>
          <a:p>
            <a:pPr eaLnBrk="1" hangingPunct="1">
              <a:buFontTx/>
              <a:buNone/>
              <a:defRPr/>
            </a:pPr>
            <a:r>
              <a:rPr lang="en-US" sz="2000" i="0" dirty="0" smtClean="0">
                <a:solidFill>
                  <a:srgbClr val="336699"/>
                </a:solidFill>
              </a:rPr>
              <a:t>conflict</a:t>
            </a:r>
          </a:p>
          <a:p>
            <a:pPr eaLnBrk="1" hangingPunct="1">
              <a:buFontTx/>
              <a:buNone/>
              <a:defRPr/>
            </a:pPr>
            <a:r>
              <a:rPr lang="en-US" sz="2000" i="0" dirty="0" smtClean="0">
                <a:solidFill>
                  <a:srgbClr val="336699"/>
                </a:solidFill>
              </a:rPr>
              <a:t>natural resource reliance</a:t>
            </a:r>
          </a:p>
          <a:p>
            <a:pPr eaLnBrk="1" hangingPunct="1">
              <a:buFontTx/>
              <a:buNone/>
              <a:defRPr/>
            </a:pPr>
            <a:r>
              <a:rPr lang="en-US" sz="2000" i="0" dirty="0" smtClean="0">
                <a:solidFill>
                  <a:srgbClr val="336699"/>
                </a:solidFill>
              </a:rPr>
              <a:t>being landlocked and having </a:t>
            </a:r>
          </a:p>
          <a:p>
            <a:pPr eaLnBrk="1" hangingPunct="1">
              <a:buFontTx/>
              <a:buNone/>
              <a:defRPr/>
            </a:pPr>
            <a:r>
              <a:rPr lang="en-US" sz="2000" i="0" dirty="0" smtClean="0">
                <a:solidFill>
                  <a:srgbClr val="336699"/>
                </a:solidFill>
              </a:rPr>
              <a:t>bad </a:t>
            </a:r>
            <a:r>
              <a:rPr lang="en-US" sz="2000" i="0" dirty="0" err="1" smtClean="0">
                <a:solidFill>
                  <a:srgbClr val="336699"/>
                </a:solidFill>
              </a:rPr>
              <a:t>neighbours</a:t>
            </a:r>
            <a:endParaRPr lang="en-US" sz="2000" i="0" dirty="0" smtClean="0">
              <a:solidFill>
                <a:srgbClr val="336699"/>
              </a:solidFill>
            </a:endParaRPr>
          </a:p>
          <a:p>
            <a:pPr eaLnBrk="1" hangingPunct="1">
              <a:buFontTx/>
              <a:buNone/>
              <a:defRPr/>
            </a:pPr>
            <a:r>
              <a:rPr lang="en-US" sz="2000" i="0" dirty="0" smtClean="0">
                <a:solidFill>
                  <a:srgbClr val="336699"/>
                </a:solidFill>
              </a:rPr>
              <a:t>bad governance in small countries</a:t>
            </a:r>
          </a:p>
          <a:p>
            <a:pPr marL="0" indent="0" eaLnBrk="1" hangingPunct="1">
              <a:buFont typeface="Times" pitchFamily="18" charset="0"/>
              <a:buNone/>
              <a:defRPr/>
            </a:pPr>
            <a:endParaRPr lang="fr-FR" sz="2000" i="0" dirty="0">
              <a:solidFill>
                <a:srgbClr val="336699"/>
              </a:solidFill>
            </a:endParaRPr>
          </a:p>
          <a:p>
            <a:pPr marL="0" indent="0" eaLnBrk="1" hangingPunct="1">
              <a:buFont typeface="Times" pitchFamily="18" charset="0"/>
              <a:buNone/>
              <a:defRPr/>
            </a:pPr>
            <a:r>
              <a:rPr lang="en-US" sz="2000" b="1" i="0" dirty="0" smtClean="0">
                <a:solidFill>
                  <a:srgbClr val="C00000"/>
                </a:solidFill>
                <a:ea typeface="Helvetica Neue Light" charset="0"/>
                <a:cs typeface="Helvetica Neue Light" charset="0"/>
              </a:rPr>
              <a:t>Solution</a:t>
            </a:r>
            <a:r>
              <a:rPr lang="en-US" sz="2000" i="0" dirty="0" smtClean="0">
                <a:solidFill>
                  <a:srgbClr val="336699"/>
                </a:solidFill>
                <a:ea typeface="Helvetica Neue Light" charset="0"/>
                <a:cs typeface="Helvetica Neue Light" charset="0"/>
              </a:rPr>
              <a:t>: Cheap but tricky. Concentrate aid and take more risks; add to aid with: military interventions, international charters on good governance, free trade. Learn from the Marshall Plan</a:t>
            </a:r>
            <a:endParaRPr lang="en-US" sz="2000" i="0" dirty="0">
              <a:solidFill>
                <a:srgbClr val="336699"/>
              </a:solidFill>
            </a:endParaRPr>
          </a:p>
        </p:txBody>
      </p:sp>
      <p:pic>
        <p:nvPicPr>
          <p:cNvPr id="12292"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0063" y="1571625"/>
            <a:ext cx="2339975" cy="354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0"/>
            <a:ext cx="8229600" cy="936625"/>
          </a:xfrm>
        </p:spPr>
        <p:txBody>
          <a:bodyPr/>
          <a:lstStyle/>
          <a:p>
            <a:pPr indent="0" eaLnBrk="1" hangingPunct="1"/>
            <a:r>
              <a:rPr lang="en-US" sz="3200" smtClean="0">
                <a:solidFill>
                  <a:srgbClr val="FFD624"/>
                </a:solidFill>
              </a:rPr>
              <a:t>Does aid work?</a:t>
            </a:r>
            <a:r>
              <a:rPr lang="en-US" smtClean="0">
                <a:solidFill>
                  <a:srgbClr val="FFD624"/>
                </a:solidFill>
              </a:rPr>
              <a:t/>
            </a:r>
            <a:br>
              <a:rPr lang="en-US" smtClean="0">
                <a:solidFill>
                  <a:srgbClr val="FFD624"/>
                </a:solidFill>
              </a:rPr>
            </a:br>
            <a:r>
              <a:rPr lang="fr-FR" smtClean="0">
                <a:solidFill>
                  <a:srgbClr val="FFD624"/>
                </a:solidFill>
              </a:rPr>
              <a:t>William Easterly</a:t>
            </a:r>
            <a:endParaRPr lang="en-US" smtClean="0">
              <a:solidFill>
                <a:srgbClr val="FFD624"/>
              </a:solidFill>
            </a:endParaRPr>
          </a:p>
        </p:txBody>
      </p:sp>
      <p:sp>
        <p:nvSpPr>
          <p:cNvPr id="13315" name="Content Placeholder 2"/>
          <p:cNvSpPr>
            <a:spLocks noGrp="1"/>
          </p:cNvSpPr>
          <p:nvPr>
            <p:ph idx="1"/>
          </p:nvPr>
        </p:nvSpPr>
        <p:spPr>
          <a:xfrm>
            <a:off x="3132138" y="1600200"/>
            <a:ext cx="5554662" cy="4276725"/>
          </a:xfrm>
        </p:spPr>
        <p:txBody>
          <a:bodyPr/>
          <a:lstStyle/>
          <a:p>
            <a:pPr marL="0" indent="0" eaLnBrk="1" hangingPunct="1">
              <a:buFont typeface="Times" pitchFamily="18" charset="0"/>
              <a:buNone/>
            </a:pPr>
            <a:r>
              <a:rPr lang="en-US" sz="2000" b="1" i="0" smtClean="0">
                <a:solidFill>
                  <a:srgbClr val="C00000"/>
                </a:solidFill>
              </a:rPr>
              <a:t>Problem</a:t>
            </a:r>
            <a:r>
              <a:rPr lang="en-US" sz="2000" i="0" smtClean="0">
                <a:solidFill>
                  <a:srgbClr val="336699"/>
                </a:solidFill>
              </a:rPr>
              <a:t>: </a:t>
            </a:r>
          </a:p>
          <a:p>
            <a:pPr marL="0" indent="0" eaLnBrk="1" hangingPunct="1">
              <a:buFont typeface="Times" pitchFamily="18" charset="0"/>
              <a:buNone/>
            </a:pPr>
            <a:r>
              <a:rPr lang="en-US" sz="2000" i="0" smtClean="0">
                <a:solidFill>
                  <a:srgbClr val="336699"/>
                </a:solidFill>
              </a:rPr>
              <a:t>Fumbling in the dark on growth and poverty reduction. </a:t>
            </a:r>
          </a:p>
          <a:p>
            <a:pPr marL="0" indent="0" eaLnBrk="1" hangingPunct="1">
              <a:buFont typeface="Times" pitchFamily="18" charset="0"/>
              <a:buNone/>
            </a:pPr>
            <a:r>
              <a:rPr lang="en-US" sz="2000" i="0" smtClean="0">
                <a:solidFill>
                  <a:srgbClr val="336699"/>
                </a:solidFill>
              </a:rPr>
              <a:t>Too many variables, too much information, no one solution. </a:t>
            </a:r>
          </a:p>
          <a:p>
            <a:pPr marL="0" indent="0" eaLnBrk="1" hangingPunct="1">
              <a:buFont typeface="Times" pitchFamily="18" charset="0"/>
              <a:buNone/>
            </a:pPr>
            <a:r>
              <a:rPr lang="en-US" sz="2000" i="0" smtClean="0">
                <a:solidFill>
                  <a:srgbClr val="336699"/>
                </a:solidFill>
              </a:rPr>
              <a:t>Big Soviet-style plans don’t work.  </a:t>
            </a:r>
          </a:p>
          <a:p>
            <a:pPr marL="0" indent="0" eaLnBrk="1" hangingPunct="1">
              <a:buFont typeface="Times" pitchFamily="18" charset="0"/>
              <a:buNone/>
            </a:pPr>
            <a:endParaRPr lang="fr-FR" sz="2000" i="0" smtClean="0">
              <a:solidFill>
                <a:srgbClr val="336699"/>
              </a:solidFill>
            </a:endParaRPr>
          </a:p>
          <a:p>
            <a:pPr marL="0" indent="0" eaLnBrk="1" hangingPunct="1">
              <a:buFont typeface="Times" pitchFamily="18" charset="0"/>
              <a:buNone/>
            </a:pPr>
            <a:r>
              <a:rPr lang="en-US" sz="2000" b="1" i="0" smtClean="0">
                <a:solidFill>
                  <a:srgbClr val="C00000"/>
                </a:solidFill>
                <a:ea typeface="Helvetica Neue Light"/>
                <a:cs typeface="Helvetica Neue Light"/>
              </a:rPr>
              <a:t>Solution</a:t>
            </a:r>
            <a:r>
              <a:rPr lang="en-US" sz="2000" i="0" smtClean="0">
                <a:solidFill>
                  <a:srgbClr val="336699"/>
                </a:solidFill>
                <a:ea typeface="Helvetica Neue Light"/>
                <a:cs typeface="Helvetica Neue Light"/>
              </a:rPr>
              <a:t>: </a:t>
            </a:r>
          </a:p>
          <a:p>
            <a:pPr marL="0" indent="0" eaLnBrk="1" hangingPunct="1">
              <a:buFont typeface="Times" pitchFamily="18" charset="0"/>
              <a:buNone/>
            </a:pPr>
            <a:r>
              <a:rPr lang="en-US" sz="2000" i="0" smtClean="0">
                <a:solidFill>
                  <a:srgbClr val="336699"/>
                </a:solidFill>
                <a:ea typeface="Helvetica Neue Light"/>
                <a:cs typeface="Helvetica Neue Light"/>
              </a:rPr>
              <a:t>Innovation and trial and error.</a:t>
            </a:r>
          </a:p>
          <a:p>
            <a:pPr marL="0" indent="0" eaLnBrk="1" hangingPunct="1">
              <a:buFont typeface="Times" pitchFamily="18" charset="0"/>
              <a:buNone/>
            </a:pPr>
            <a:r>
              <a:rPr lang="en-US" sz="2000" i="0" smtClean="0">
                <a:solidFill>
                  <a:srgbClr val="336699"/>
                </a:solidFill>
                <a:ea typeface="Helvetica Neue Light"/>
                <a:cs typeface="Helvetica Neue Light"/>
              </a:rPr>
              <a:t>More of what works. </a:t>
            </a:r>
          </a:p>
          <a:p>
            <a:pPr marL="0" indent="0" eaLnBrk="1" hangingPunct="1">
              <a:buFont typeface="Times" pitchFamily="18" charset="0"/>
              <a:buNone/>
            </a:pPr>
            <a:r>
              <a:rPr lang="en-US" sz="2000" i="0" smtClean="0">
                <a:solidFill>
                  <a:srgbClr val="336699"/>
                </a:solidFill>
                <a:ea typeface="Helvetica Neue Light"/>
                <a:cs typeface="Helvetica Neue Light"/>
              </a:rPr>
              <a:t>Seekers not Planners. </a:t>
            </a:r>
          </a:p>
          <a:p>
            <a:pPr marL="0" indent="0" eaLnBrk="1" hangingPunct="1">
              <a:buFont typeface="Times" pitchFamily="18" charset="0"/>
              <a:buNone/>
            </a:pPr>
            <a:r>
              <a:rPr lang="en-US" sz="2000" i="0" smtClean="0">
                <a:solidFill>
                  <a:srgbClr val="336699"/>
                </a:solidFill>
                <a:ea typeface="Helvetica Neue Light"/>
                <a:cs typeface="Helvetica Neue Light"/>
              </a:rPr>
              <a:t>Flexible, Fast, Feedback. </a:t>
            </a:r>
          </a:p>
          <a:p>
            <a:pPr marL="0" indent="0" eaLnBrk="1" hangingPunct="1">
              <a:buFont typeface="Times" pitchFamily="18" charset="0"/>
              <a:buNone/>
            </a:pPr>
            <a:r>
              <a:rPr lang="en-US" sz="2000" i="0" smtClean="0">
                <a:solidFill>
                  <a:srgbClr val="336699"/>
                </a:solidFill>
                <a:ea typeface="Helvetica Neue Light"/>
                <a:cs typeface="Helvetica Neue Light"/>
              </a:rPr>
              <a:t>E.g. http://www.givewell.net</a:t>
            </a:r>
          </a:p>
          <a:p>
            <a:pPr marL="0" indent="0" eaLnBrk="1" hangingPunct="1">
              <a:buFont typeface="Times" pitchFamily="18" charset="0"/>
              <a:buNone/>
            </a:pPr>
            <a:endParaRPr lang="en-US" sz="2000" i="0" smtClean="0">
              <a:solidFill>
                <a:srgbClr val="336699"/>
              </a:solidFill>
            </a:endParaRPr>
          </a:p>
        </p:txBody>
      </p:sp>
      <p:pic>
        <p:nvPicPr>
          <p:cNvPr id="13316"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0063" y="1785938"/>
            <a:ext cx="2339975" cy="3649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0" y="0"/>
            <a:ext cx="8229600" cy="936625"/>
          </a:xfrm>
        </p:spPr>
        <p:txBody>
          <a:bodyPr/>
          <a:lstStyle/>
          <a:p>
            <a:pPr indent="0" eaLnBrk="1" hangingPunct="1"/>
            <a:r>
              <a:rPr lang="en-US" sz="3200" smtClean="0">
                <a:solidFill>
                  <a:srgbClr val="FFD624"/>
                </a:solidFill>
              </a:rPr>
              <a:t>Does aid work?</a:t>
            </a:r>
            <a:r>
              <a:rPr lang="en-US" smtClean="0">
                <a:solidFill>
                  <a:srgbClr val="FFD624"/>
                </a:solidFill>
              </a:rPr>
              <a:t/>
            </a:r>
            <a:br>
              <a:rPr lang="en-US" smtClean="0">
                <a:solidFill>
                  <a:srgbClr val="FFD624"/>
                </a:solidFill>
              </a:rPr>
            </a:br>
            <a:r>
              <a:rPr lang="fr-FR" smtClean="0">
                <a:solidFill>
                  <a:srgbClr val="FFD624"/>
                </a:solidFill>
              </a:rPr>
              <a:t>Jeffrey Sachs</a:t>
            </a:r>
            <a:endParaRPr lang="en-US" smtClean="0">
              <a:solidFill>
                <a:srgbClr val="FFD624"/>
              </a:solidFill>
            </a:endParaRPr>
          </a:p>
        </p:txBody>
      </p:sp>
      <p:sp>
        <p:nvSpPr>
          <p:cNvPr id="14339" name="Content Placeholder 2"/>
          <p:cNvSpPr>
            <a:spLocks noGrp="1"/>
          </p:cNvSpPr>
          <p:nvPr>
            <p:ph idx="1"/>
          </p:nvPr>
        </p:nvSpPr>
        <p:spPr>
          <a:xfrm>
            <a:off x="3143250" y="1500188"/>
            <a:ext cx="5554663" cy="4276725"/>
          </a:xfrm>
        </p:spPr>
        <p:txBody>
          <a:bodyPr/>
          <a:lstStyle/>
          <a:p>
            <a:pPr marL="0" indent="0" eaLnBrk="1" hangingPunct="1">
              <a:buFont typeface="Times" pitchFamily="18" charset="0"/>
              <a:buNone/>
            </a:pPr>
            <a:r>
              <a:rPr lang="fr-FR" b="1" i="0" smtClean="0">
                <a:solidFill>
                  <a:srgbClr val="C00000"/>
                </a:solidFill>
              </a:rPr>
              <a:t>Problem</a:t>
            </a:r>
            <a:r>
              <a:rPr lang="fr-FR" i="0" smtClean="0">
                <a:solidFill>
                  <a:srgbClr val="336699"/>
                </a:solidFill>
              </a:rPr>
              <a:t>: </a:t>
            </a:r>
            <a:r>
              <a:rPr lang="en-US" i="0" smtClean="0">
                <a:solidFill>
                  <a:srgbClr val="336699"/>
                </a:solidFill>
              </a:rPr>
              <a:t>Poor countries can’t reach the bottom rung, stuck due to: geography, infrastructure, healthcare, corruption.  </a:t>
            </a:r>
          </a:p>
          <a:p>
            <a:pPr marL="0" indent="0" eaLnBrk="1" hangingPunct="1">
              <a:buFont typeface="Times" pitchFamily="18" charset="0"/>
              <a:buNone/>
            </a:pPr>
            <a:endParaRPr lang="fr-FR" i="0" smtClean="0">
              <a:solidFill>
                <a:srgbClr val="336699"/>
              </a:solidFill>
            </a:endParaRPr>
          </a:p>
          <a:p>
            <a:pPr marL="0" indent="0" eaLnBrk="1" hangingPunct="1">
              <a:buFont typeface="Times" pitchFamily="18" charset="0"/>
              <a:buNone/>
            </a:pPr>
            <a:r>
              <a:rPr lang="fr-FR" b="1" i="0" smtClean="0">
                <a:solidFill>
                  <a:srgbClr val="C00000"/>
                </a:solidFill>
              </a:rPr>
              <a:t>Solution</a:t>
            </a:r>
            <a:r>
              <a:rPr lang="fr-FR" i="0" smtClean="0">
                <a:solidFill>
                  <a:srgbClr val="336699"/>
                </a:solidFill>
              </a:rPr>
              <a:t>: </a:t>
            </a:r>
          </a:p>
          <a:p>
            <a:pPr marL="0" indent="0" eaLnBrk="1" hangingPunct="1">
              <a:buFont typeface="Times" pitchFamily="18" charset="0"/>
              <a:buNone/>
            </a:pPr>
            <a:r>
              <a:rPr lang="en-US" i="0" smtClean="0">
                <a:solidFill>
                  <a:srgbClr val="336699"/>
                </a:solidFill>
              </a:rPr>
              <a:t>More aid (0.7%), diagnosis and prescription = end of extreme poverty by 2025. Bed nets, debt cancellation…Millennium Villages. Once on the bottom rung, will be able to pull themselves up into the global market economy.  </a:t>
            </a:r>
          </a:p>
          <a:p>
            <a:pPr marL="0" indent="0" eaLnBrk="1" hangingPunct="1">
              <a:buFont typeface="Times" pitchFamily="18" charset="0"/>
              <a:buNone/>
            </a:pPr>
            <a:endParaRPr lang="en-US" smtClean="0">
              <a:solidFill>
                <a:srgbClr val="336699"/>
              </a:solidFill>
            </a:endParaRPr>
          </a:p>
        </p:txBody>
      </p:sp>
      <p:pic>
        <p:nvPicPr>
          <p:cNvPr id="14340"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628775"/>
            <a:ext cx="2339975" cy="356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0" y="0"/>
            <a:ext cx="8229600" cy="936625"/>
          </a:xfrm>
        </p:spPr>
        <p:txBody>
          <a:bodyPr/>
          <a:lstStyle/>
          <a:p>
            <a:pPr indent="0" eaLnBrk="1" hangingPunct="1"/>
            <a:r>
              <a:rPr lang="en-US" sz="3200" smtClean="0">
                <a:solidFill>
                  <a:srgbClr val="FFD624"/>
                </a:solidFill>
              </a:rPr>
              <a:t>Does aid work?</a:t>
            </a:r>
            <a:r>
              <a:rPr lang="en-US" smtClean="0">
                <a:solidFill>
                  <a:srgbClr val="FFD624"/>
                </a:solidFill>
              </a:rPr>
              <a:t/>
            </a:r>
            <a:br>
              <a:rPr lang="en-US" smtClean="0">
                <a:solidFill>
                  <a:srgbClr val="FFD624"/>
                </a:solidFill>
              </a:rPr>
            </a:br>
            <a:r>
              <a:rPr lang="fr-FR" smtClean="0">
                <a:solidFill>
                  <a:srgbClr val="FFD624"/>
                </a:solidFill>
              </a:rPr>
              <a:t>Owen Barder</a:t>
            </a:r>
            <a:endParaRPr lang="en-US" smtClean="0">
              <a:solidFill>
                <a:srgbClr val="FFD624"/>
              </a:solidFill>
            </a:endParaRPr>
          </a:p>
        </p:txBody>
      </p:sp>
      <p:sp>
        <p:nvSpPr>
          <p:cNvPr id="3" name="Content Placeholder 2"/>
          <p:cNvSpPr>
            <a:spLocks noGrp="1"/>
          </p:cNvSpPr>
          <p:nvPr>
            <p:ph idx="1"/>
          </p:nvPr>
        </p:nvSpPr>
        <p:spPr>
          <a:xfrm>
            <a:off x="500063" y="3643313"/>
            <a:ext cx="8229600" cy="2087562"/>
          </a:xfrm>
        </p:spPr>
        <p:txBody>
          <a:bodyPr/>
          <a:lstStyle/>
          <a:p>
            <a:pPr marL="0" indent="0" eaLnBrk="1" hangingPunct="1">
              <a:buFont typeface="Times" pitchFamily="18" charset="0"/>
              <a:buNone/>
              <a:defRPr/>
            </a:pPr>
            <a:r>
              <a:rPr lang="fr-FR" sz="2000" b="1" i="0" dirty="0" err="1" smtClean="0">
                <a:solidFill>
                  <a:srgbClr val="C00000"/>
                </a:solidFill>
              </a:rPr>
              <a:t>Problem</a:t>
            </a:r>
            <a:r>
              <a:rPr lang="fr-FR" sz="2000" i="0" dirty="0" smtClean="0">
                <a:solidFill>
                  <a:srgbClr val="336699"/>
                </a:solidFill>
              </a:rPr>
              <a:t>: </a:t>
            </a:r>
            <a:r>
              <a:rPr lang="en-US" sz="2000" i="0" dirty="0" smtClean="0">
                <a:solidFill>
                  <a:srgbClr val="336699"/>
                </a:solidFill>
              </a:rPr>
              <a:t>Aid could work better: multiple &amp; competing aims, weak incentives, incomplete info., poor feedback &amp; learning, poor results-focus, long delivery chains. </a:t>
            </a:r>
          </a:p>
          <a:p>
            <a:pPr marL="0" indent="0" eaLnBrk="1" hangingPunct="1">
              <a:buFont typeface="Times" pitchFamily="18" charset="0"/>
              <a:buNone/>
              <a:defRPr/>
            </a:pPr>
            <a:r>
              <a:rPr lang="fr-FR" sz="2000" b="1" i="0" dirty="0" smtClean="0">
                <a:solidFill>
                  <a:srgbClr val="C00000"/>
                </a:solidFill>
              </a:rPr>
              <a:t>Solution</a:t>
            </a:r>
            <a:r>
              <a:rPr lang="fr-FR" sz="2000" i="0" dirty="0" smtClean="0">
                <a:solidFill>
                  <a:srgbClr val="336699"/>
                </a:solidFill>
              </a:rPr>
              <a:t>: </a:t>
            </a:r>
            <a:r>
              <a:rPr lang="en-US" sz="2000" i="0" dirty="0">
                <a:solidFill>
                  <a:srgbClr val="336699"/>
                </a:solidFill>
                <a:latin typeface="Wingdings" charset="2"/>
              </a:rPr>
              <a:t></a:t>
            </a:r>
            <a:r>
              <a:rPr lang="en-US" sz="2000" i="0" dirty="0">
                <a:solidFill>
                  <a:srgbClr val="336699"/>
                </a:solidFill>
                <a:latin typeface="Helvetica Neue Light" charset="0"/>
              </a:rPr>
              <a:t> </a:t>
            </a:r>
            <a:r>
              <a:rPr lang="en-US" sz="2000" i="0" dirty="0" smtClean="0">
                <a:solidFill>
                  <a:srgbClr val="336699"/>
                </a:solidFill>
              </a:rPr>
              <a:t>planning</a:t>
            </a:r>
            <a:r>
              <a:rPr lang="en-US" sz="2000" i="0" dirty="0">
                <a:solidFill>
                  <a:srgbClr val="336699"/>
                </a:solidFill>
              </a:rPr>
              <a:t>, </a:t>
            </a:r>
            <a:r>
              <a:rPr lang="en-US" sz="2000" i="0" dirty="0">
                <a:solidFill>
                  <a:srgbClr val="336699"/>
                </a:solidFill>
                <a:latin typeface="Wingdings" charset="2"/>
              </a:rPr>
              <a:t></a:t>
            </a:r>
            <a:r>
              <a:rPr lang="en-US" sz="2000" i="0" dirty="0" smtClean="0">
                <a:solidFill>
                  <a:srgbClr val="336699"/>
                </a:solidFill>
              </a:rPr>
              <a:t> </a:t>
            </a:r>
            <a:r>
              <a:rPr lang="en-US" sz="2000" i="0" dirty="0">
                <a:solidFill>
                  <a:srgbClr val="336699"/>
                </a:solidFill>
              </a:rPr>
              <a:t>markets &amp; networks. </a:t>
            </a:r>
          </a:p>
          <a:p>
            <a:pPr eaLnBrk="1" hangingPunct="1">
              <a:defRPr/>
            </a:pPr>
            <a:r>
              <a:rPr lang="en-US" sz="2000" i="0" dirty="0" smtClean="0">
                <a:solidFill>
                  <a:srgbClr val="336699"/>
                </a:solidFill>
              </a:rPr>
              <a:t>Planning</a:t>
            </a:r>
            <a:r>
              <a:rPr lang="en-US" sz="2000" i="0" dirty="0">
                <a:solidFill>
                  <a:srgbClr val="336699"/>
                </a:solidFill>
              </a:rPr>
              <a:t>: systems &amp; standards not details. </a:t>
            </a:r>
            <a:endParaRPr lang="en-US" sz="2000" i="0" dirty="0" smtClean="0">
              <a:solidFill>
                <a:srgbClr val="336699"/>
              </a:solidFill>
            </a:endParaRPr>
          </a:p>
          <a:p>
            <a:pPr eaLnBrk="1" hangingPunct="1">
              <a:defRPr/>
            </a:pPr>
            <a:r>
              <a:rPr lang="en-US" sz="2000" i="0" dirty="0" smtClean="0">
                <a:solidFill>
                  <a:srgbClr val="336699"/>
                </a:solidFill>
              </a:rPr>
              <a:t>Markets</a:t>
            </a:r>
            <a:r>
              <a:rPr lang="en-US" sz="2000" i="0" dirty="0">
                <a:solidFill>
                  <a:srgbClr val="336699"/>
                </a:solidFill>
              </a:rPr>
              <a:t>: for delivery </a:t>
            </a:r>
            <a:endParaRPr lang="en-US" sz="2000" i="0" dirty="0" smtClean="0">
              <a:solidFill>
                <a:srgbClr val="336699"/>
              </a:solidFill>
            </a:endParaRPr>
          </a:p>
          <a:p>
            <a:pPr marL="0" indent="0" eaLnBrk="1" hangingPunct="1">
              <a:buFont typeface="Times" pitchFamily="18" charset="0"/>
              <a:buNone/>
              <a:defRPr/>
            </a:pPr>
            <a:r>
              <a:rPr lang="en-US" sz="2000" i="0" dirty="0">
                <a:solidFill>
                  <a:srgbClr val="336699"/>
                </a:solidFill>
              </a:rPr>
              <a:t> </a:t>
            </a:r>
            <a:r>
              <a:rPr lang="en-US" sz="2000" i="0" dirty="0" smtClean="0">
                <a:solidFill>
                  <a:srgbClr val="336699"/>
                </a:solidFill>
              </a:rPr>
              <a:t> (unbundle </a:t>
            </a:r>
            <a:r>
              <a:rPr lang="en-US" sz="2000" i="0" dirty="0">
                <a:solidFill>
                  <a:srgbClr val="336699"/>
                </a:solidFill>
              </a:rPr>
              <a:t>funding from design, </a:t>
            </a:r>
            <a:r>
              <a:rPr lang="en-US" sz="2000" i="0" dirty="0" err="1">
                <a:solidFill>
                  <a:srgbClr val="336699"/>
                </a:solidFill>
              </a:rPr>
              <a:t>CoD</a:t>
            </a:r>
            <a:r>
              <a:rPr lang="en-US" sz="2000" i="0" dirty="0">
                <a:solidFill>
                  <a:srgbClr val="336699"/>
                </a:solidFill>
              </a:rPr>
              <a:t>, Vouchers</a:t>
            </a:r>
            <a:r>
              <a:rPr lang="en-US" sz="2000" i="0" dirty="0" smtClean="0">
                <a:solidFill>
                  <a:srgbClr val="336699"/>
                </a:solidFill>
              </a:rPr>
              <a:t>) </a:t>
            </a:r>
          </a:p>
          <a:p>
            <a:pPr eaLnBrk="1" hangingPunct="1">
              <a:defRPr/>
            </a:pPr>
            <a:r>
              <a:rPr lang="en-US" sz="2000" i="0" dirty="0" smtClean="0">
                <a:solidFill>
                  <a:srgbClr val="336699"/>
                </a:solidFill>
              </a:rPr>
              <a:t>Networks</a:t>
            </a:r>
            <a:r>
              <a:rPr lang="en-US" sz="2000" i="0" dirty="0">
                <a:solidFill>
                  <a:srgbClr val="336699"/>
                </a:solidFill>
              </a:rPr>
              <a:t>: feedback, transparency, </a:t>
            </a:r>
            <a:r>
              <a:rPr lang="en-US" sz="2000" i="0" dirty="0" smtClean="0">
                <a:solidFill>
                  <a:srgbClr val="336699"/>
                </a:solidFill>
              </a:rPr>
              <a:t>incentives</a:t>
            </a:r>
            <a:endParaRPr lang="en-US" sz="2000" i="0" dirty="0">
              <a:solidFill>
                <a:srgbClr val="336699"/>
              </a:solidFill>
            </a:endParaRPr>
          </a:p>
        </p:txBody>
      </p:sp>
      <p:pic>
        <p:nvPicPr>
          <p:cNvPr id="15364" name="Picture 2"/>
          <p:cNvPicPr>
            <a:picLocks noChangeAspect="1" noChangeArrowheads="1"/>
          </p:cNvPicPr>
          <p:nvPr/>
        </p:nvPicPr>
        <p:blipFill>
          <a:blip r:embed="rId3">
            <a:extLst>
              <a:ext uri="{28A0092B-C50C-407E-A947-70E740481C1C}">
                <a14:useLocalDpi xmlns:a14="http://schemas.microsoft.com/office/drawing/2010/main" val="0"/>
              </a:ext>
            </a:extLst>
          </a:blip>
          <a:srcRect l="10919" t="8099" r="48622" b="82954"/>
          <a:stretch>
            <a:fillRect/>
          </a:stretch>
        </p:blipFill>
        <p:spPr bwMode="auto">
          <a:xfrm>
            <a:off x="571500" y="1285875"/>
            <a:ext cx="7812088"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4"/>
          <p:cNvPicPr>
            <a:picLocks noChangeAspect="1" noChangeArrowheads="1"/>
          </p:cNvPicPr>
          <p:nvPr/>
        </p:nvPicPr>
        <p:blipFill>
          <a:blip r:embed="rId4">
            <a:extLst>
              <a:ext uri="{28A0092B-C50C-407E-A947-70E740481C1C}">
                <a14:useLocalDpi xmlns:a14="http://schemas.microsoft.com/office/drawing/2010/main" val="0"/>
              </a:ext>
            </a:extLst>
          </a:blip>
          <a:srcRect l="44000" t="14229" r="16727" b="77048"/>
          <a:stretch>
            <a:fillRect/>
          </a:stretch>
        </p:blipFill>
        <p:spPr bwMode="auto">
          <a:xfrm>
            <a:off x="588963" y="2366963"/>
            <a:ext cx="77755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571472" y="1772195"/>
            <a:ext cx="8229600" cy="3529013"/>
          </a:xfrm>
          <a:ln>
            <a:miter lim="800000"/>
            <a:headEnd/>
            <a:tailEnd/>
          </a:ln>
          <a:extLst/>
        </p:spPr>
        <p:txBody>
          <a:bodyPr/>
          <a:lstStyle/>
          <a:p>
            <a:pPr marL="0" indent="0" fontAlgn="auto">
              <a:spcAft>
                <a:spcPts val="1800"/>
              </a:spcAft>
              <a:buFont typeface="Times" charset="0"/>
              <a:buNone/>
              <a:defRPr/>
            </a:pPr>
            <a:r>
              <a:rPr lang="en-GB" sz="2000" dirty="0">
                <a:ea typeface="ＭＳ Ｐゴシック" charset="-128"/>
                <a:cs typeface="Helvetica Neue Light"/>
              </a:rPr>
              <a:t>Spending aid on the </a:t>
            </a:r>
            <a:r>
              <a:rPr lang="en-GB" dirty="0">
                <a:solidFill>
                  <a:srgbClr val="C00000"/>
                </a:solidFill>
                <a:ea typeface="ＭＳ Ｐゴシック" charset="-128"/>
                <a:cs typeface="Helvetica Neue Light"/>
              </a:rPr>
              <a:t>right things </a:t>
            </a:r>
            <a:r>
              <a:rPr lang="en-GB" sz="2000" dirty="0">
                <a:ea typeface="ＭＳ Ｐゴシック" charset="-128"/>
                <a:cs typeface="Helvetica Neue Light"/>
              </a:rPr>
              <a:t>and through the most effective </a:t>
            </a:r>
            <a:r>
              <a:rPr lang="en-GB" dirty="0">
                <a:solidFill>
                  <a:srgbClr val="C00000"/>
                </a:solidFill>
                <a:ea typeface="ＭＳ Ｐゴシック" charset="-128"/>
                <a:cs typeface="Helvetica Neue Light"/>
              </a:rPr>
              <a:t>channel</a:t>
            </a:r>
            <a:endParaRPr lang="en-GB" sz="2000" dirty="0">
              <a:ea typeface="ＭＳ Ｐゴシック" charset="-128"/>
              <a:cs typeface="Helvetica Neue Light"/>
            </a:endParaRPr>
          </a:p>
          <a:p>
            <a:pPr marL="0" indent="0" fontAlgn="auto">
              <a:spcAft>
                <a:spcPts val="1800"/>
              </a:spcAft>
              <a:buFont typeface="Times" charset="0"/>
              <a:buNone/>
              <a:defRPr/>
            </a:pPr>
            <a:r>
              <a:rPr lang="en-GB" sz="2000" dirty="0">
                <a:ea typeface="ＭＳ Ｐゴシック" charset="-128"/>
                <a:cs typeface="Helvetica Neue Light"/>
              </a:rPr>
              <a:t>Ensuring that all aid has the maximum possible </a:t>
            </a:r>
            <a:r>
              <a:rPr lang="en-GB" dirty="0">
                <a:solidFill>
                  <a:srgbClr val="C00000"/>
                </a:solidFill>
                <a:ea typeface="ＭＳ Ｐゴシック" charset="-128"/>
                <a:cs typeface="Helvetica Neue Light"/>
              </a:rPr>
              <a:t>impact</a:t>
            </a:r>
            <a:r>
              <a:rPr lang="en-GB" sz="2000" dirty="0">
                <a:solidFill>
                  <a:srgbClr val="C00000"/>
                </a:solidFill>
                <a:ea typeface="ＭＳ Ｐゴシック" charset="-128"/>
                <a:cs typeface="Helvetica Neue Light"/>
              </a:rPr>
              <a:t> </a:t>
            </a:r>
            <a:r>
              <a:rPr lang="en-GB" sz="2000" dirty="0">
                <a:ea typeface="ＭＳ Ｐゴシック" charset="-128"/>
                <a:cs typeface="Helvetica Neue Light"/>
              </a:rPr>
              <a:t>on </a:t>
            </a:r>
            <a:r>
              <a:rPr lang="en-GB" dirty="0">
                <a:solidFill>
                  <a:srgbClr val="C00000"/>
                </a:solidFill>
                <a:ea typeface="ＭＳ Ｐゴシック" charset="-128"/>
                <a:cs typeface="Helvetica Neue Light"/>
              </a:rPr>
              <a:t>poverty reduction</a:t>
            </a:r>
            <a:endParaRPr lang="en-GB" sz="2000" dirty="0">
              <a:ea typeface="ＭＳ Ｐゴシック" charset="-128"/>
              <a:cs typeface="Helvetica Neue Light"/>
            </a:endParaRPr>
          </a:p>
          <a:p>
            <a:pPr marL="0" indent="0" fontAlgn="auto">
              <a:spcAft>
                <a:spcPts val="1800"/>
              </a:spcAft>
              <a:buFont typeface="Times" charset="0"/>
              <a:buNone/>
              <a:defRPr/>
            </a:pPr>
            <a:r>
              <a:rPr lang="en-GB" sz="2000" dirty="0">
                <a:ea typeface="ＭＳ Ｐゴシック" charset="-128"/>
                <a:cs typeface="Helvetica Neue Light"/>
              </a:rPr>
              <a:t>Ensuring that the </a:t>
            </a:r>
            <a:r>
              <a:rPr lang="en-GB" dirty="0">
                <a:solidFill>
                  <a:srgbClr val="C00000"/>
                </a:solidFill>
                <a:ea typeface="ＭＳ Ｐゴシック" charset="-128"/>
                <a:cs typeface="Helvetica Neue Light"/>
              </a:rPr>
              <a:t>financial resources</a:t>
            </a:r>
            <a:r>
              <a:rPr lang="en-GB" dirty="0">
                <a:solidFill>
                  <a:srgbClr val="FF0000"/>
                </a:solidFill>
                <a:ea typeface="ＭＳ Ｐゴシック" charset="-128"/>
                <a:cs typeface="Helvetica Neue Light"/>
              </a:rPr>
              <a:t> </a:t>
            </a:r>
            <a:r>
              <a:rPr lang="en-GB" sz="2000" dirty="0">
                <a:ea typeface="ＭＳ Ｐゴシック" charset="-128"/>
                <a:cs typeface="Helvetica Neue Light"/>
              </a:rPr>
              <a:t>provided by rich countries to poor nations improve the  </a:t>
            </a:r>
            <a:r>
              <a:rPr lang="en-GB" dirty="0">
                <a:solidFill>
                  <a:srgbClr val="C00000"/>
                </a:solidFill>
                <a:ea typeface="ＭＳ Ｐゴシック" charset="-128"/>
                <a:cs typeface="Helvetica Neue Light"/>
              </a:rPr>
              <a:t>daily lives</a:t>
            </a:r>
            <a:r>
              <a:rPr lang="en-GB" dirty="0">
                <a:solidFill>
                  <a:srgbClr val="FF0000"/>
                </a:solidFill>
                <a:ea typeface="ＭＳ Ｐゴシック" charset="-128"/>
                <a:cs typeface="Helvetica Neue Light"/>
              </a:rPr>
              <a:t> </a:t>
            </a:r>
            <a:r>
              <a:rPr lang="en-GB" sz="2000" dirty="0">
                <a:ea typeface="ＭＳ Ｐゴシック" charset="-128"/>
                <a:cs typeface="Helvetica Neue Light"/>
              </a:rPr>
              <a:t>of millions of people and move the world closer to achieving the </a:t>
            </a:r>
            <a:r>
              <a:rPr lang="en-GB" dirty="0" smtClean="0">
                <a:solidFill>
                  <a:srgbClr val="C00000"/>
                </a:solidFill>
                <a:ea typeface="ＭＳ Ｐゴシック" charset="-128"/>
                <a:cs typeface="Helvetica Neue Light"/>
              </a:rPr>
              <a:t>MDGs</a:t>
            </a:r>
            <a:endParaRPr lang="en-GB" dirty="0">
              <a:solidFill>
                <a:srgbClr val="C00000"/>
              </a:solidFill>
              <a:ea typeface="ＭＳ Ｐゴシック" charset="-128"/>
              <a:cs typeface="Helvetica Neue Light"/>
            </a:endParaRPr>
          </a:p>
          <a:p>
            <a:pPr marL="0" indent="0" fontAlgn="auto">
              <a:spcAft>
                <a:spcPts val="1800"/>
              </a:spcAft>
              <a:buFont typeface="Times" charset="0"/>
              <a:buNone/>
              <a:defRPr/>
            </a:pPr>
            <a:r>
              <a:rPr lang="en-GB" dirty="0">
                <a:solidFill>
                  <a:srgbClr val="C00000"/>
                </a:solidFill>
                <a:ea typeface="ＭＳ Ｐゴシック" charset="-128"/>
                <a:cs typeface="Helvetica Neue Light"/>
              </a:rPr>
              <a:t>How? </a:t>
            </a:r>
            <a:r>
              <a:rPr lang="en-GB" sz="2000" dirty="0">
                <a:solidFill>
                  <a:srgbClr val="336699"/>
                </a:solidFill>
                <a:ea typeface="ＭＳ Ｐゴシック" charset="-128"/>
                <a:cs typeface="Helvetica Neue Light"/>
              </a:rPr>
              <a:t>The AE agenda focuses on aid management and delivery practises </a:t>
            </a:r>
            <a:endParaRPr lang="en-US" sz="2000" spc="-100" dirty="0">
              <a:solidFill>
                <a:srgbClr val="336699"/>
              </a:solidFill>
              <a:effectLst>
                <a:reflection stA="51000" endPos="52000" dist="12700" dir="5400000" sy="-100000" algn="bl" rotWithShape="0"/>
              </a:effectLst>
              <a:cs typeface="Helvetica Neue Light"/>
            </a:endParaRPr>
          </a:p>
        </p:txBody>
      </p:sp>
      <p:sp>
        <p:nvSpPr>
          <p:cNvPr id="16387" name="Title 1"/>
          <p:cNvSpPr txBox="1">
            <a:spLocks/>
          </p:cNvSpPr>
          <p:nvPr/>
        </p:nvSpPr>
        <p:spPr bwMode="auto">
          <a:xfrm>
            <a:off x="395288" y="444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r>
              <a:rPr lang="fr-FR" sz="3200" b="1">
                <a:solidFill>
                  <a:srgbClr val="FFD624"/>
                </a:solidFill>
              </a:rPr>
              <a:t>What is Aid</a:t>
            </a:r>
          </a:p>
          <a:p>
            <a:r>
              <a:rPr lang="fr-FR" sz="3200" b="1">
                <a:solidFill>
                  <a:srgbClr val="FFD624"/>
                </a:solidFill>
              </a:rPr>
              <a:t>Effectiveness?</a:t>
            </a:r>
            <a:endParaRPr lang="en-US" sz="3200" b="1">
              <a:solidFill>
                <a:srgbClr val="FFD624"/>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rcRect/>
          <a:stretch>
            <a:fillRect/>
          </a:stretch>
        </p:blipFill>
        <p:spPr bwMode="auto">
          <a:xfrm>
            <a:off x="97631" y="1332756"/>
            <a:ext cx="1601788" cy="1603375"/>
          </a:xfrm>
          <a:prstGeom prst="rect">
            <a:avLst/>
          </a:prstGeom>
          <a:noFill/>
          <a:ln w="9525">
            <a:noFill/>
            <a:miter lim="800000"/>
            <a:headEnd/>
            <a:tailEnd/>
          </a:ln>
          <a:scene3d>
            <a:camera prst="orthographicFront"/>
            <a:lightRig rig="threePt" dir="t"/>
          </a:scene3d>
          <a:sp3d>
            <a:bevelT w="127000"/>
            <a:bevelB w="127000"/>
          </a:sp3d>
        </p:spPr>
      </p:pic>
      <p:sp>
        <p:nvSpPr>
          <p:cNvPr id="5" name="Rectangle 4"/>
          <p:cNvSpPr>
            <a:spLocks noChangeArrowheads="1"/>
          </p:cNvSpPr>
          <p:nvPr/>
        </p:nvSpPr>
        <p:spPr bwMode="auto">
          <a:xfrm>
            <a:off x="1785938" y="2071688"/>
            <a:ext cx="4572000" cy="430212"/>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200" dirty="0">
                <a:solidFill>
                  <a:srgbClr val="336699"/>
                </a:solidFill>
                <a:latin typeface="+mn-lt"/>
              </a:rPr>
              <a:t>Government Driving</a:t>
            </a:r>
          </a:p>
        </p:txBody>
      </p:sp>
      <p:sp>
        <p:nvSpPr>
          <p:cNvPr id="6" name="Rectangle 5"/>
          <p:cNvSpPr>
            <a:spLocks noChangeArrowheads="1"/>
          </p:cNvSpPr>
          <p:nvPr/>
        </p:nvSpPr>
        <p:spPr bwMode="auto">
          <a:xfrm>
            <a:off x="4572000" y="4429125"/>
            <a:ext cx="4572000" cy="430213"/>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200" dirty="0">
                <a:solidFill>
                  <a:srgbClr val="336699"/>
                </a:solidFill>
                <a:latin typeface="+mn-lt"/>
              </a:rPr>
              <a:t>Predictability, Transparency</a:t>
            </a:r>
          </a:p>
        </p:txBody>
      </p:sp>
      <p:sp>
        <p:nvSpPr>
          <p:cNvPr id="7" name="Rectangle 6"/>
          <p:cNvSpPr>
            <a:spLocks noChangeArrowheads="1"/>
          </p:cNvSpPr>
          <p:nvPr/>
        </p:nvSpPr>
        <p:spPr bwMode="auto">
          <a:xfrm>
            <a:off x="5180013" y="5646738"/>
            <a:ext cx="3384550" cy="430212"/>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200" dirty="0">
                <a:solidFill>
                  <a:srgbClr val="336699"/>
                </a:solidFill>
                <a:latin typeface="+mn-lt"/>
              </a:rPr>
              <a:t>Results, Accountability</a:t>
            </a:r>
          </a:p>
        </p:txBody>
      </p:sp>
      <p:sp>
        <p:nvSpPr>
          <p:cNvPr id="8" name="Rectangle 7"/>
          <p:cNvSpPr>
            <a:spLocks noChangeArrowheads="1"/>
          </p:cNvSpPr>
          <p:nvPr/>
        </p:nvSpPr>
        <p:spPr bwMode="auto">
          <a:xfrm>
            <a:off x="2928938" y="3286125"/>
            <a:ext cx="4572000" cy="430213"/>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200" dirty="0">
                <a:solidFill>
                  <a:srgbClr val="336699"/>
                </a:solidFill>
                <a:latin typeface="+mn-lt"/>
              </a:rPr>
              <a:t>Donors Joined-up</a:t>
            </a:r>
          </a:p>
        </p:txBody>
      </p:sp>
      <p:pic>
        <p:nvPicPr>
          <p:cNvPr id="9" name="Picture 8"/>
          <p:cNvPicPr>
            <a:picLocks noChangeAspect="1"/>
          </p:cNvPicPr>
          <p:nvPr/>
        </p:nvPicPr>
        <p:blipFill>
          <a:blip r:embed="rId4"/>
          <a:srcRect/>
          <a:stretch>
            <a:fillRect/>
          </a:stretch>
        </p:blipFill>
        <p:spPr bwMode="auto">
          <a:xfrm>
            <a:off x="1254919" y="2817068"/>
            <a:ext cx="1562100" cy="1509713"/>
          </a:xfrm>
          <a:prstGeom prst="rect">
            <a:avLst/>
          </a:prstGeom>
          <a:noFill/>
          <a:ln w="9525">
            <a:noFill/>
            <a:miter lim="800000"/>
            <a:headEnd/>
            <a:tailEnd/>
          </a:ln>
          <a:scene3d>
            <a:camera prst="orthographicFront"/>
            <a:lightRig rig="threePt" dir="t"/>
          </a:scene3d>
          <a:sp3d>
            <a:bevelT w="127000"/>
            <a:bevelB w="127000"/>
          </a:sp3d>
        </p:spPr>
      </p:pic>
      <p:pic>
        <p:nvPicPr>
          <p:cNvPr id="10" name="Picture 9"/>
          <p:cNvPicPr>
            <a:picLocks noChangeAspect="1"/>
          </p:cNvPicPr>
          <p:nvPr/>
        </p:nvPicPr>
        <p:blipFill>
          <a:blip r:embed="rId5"/>
          <a:srcRect/>
          <a:stretch>
            <a:fillRect/>
          </a:stretch>
        </p:blipFill>
        <p:spPr bwMode="auto">
          <a:xfrm>
            <a:off x="2712244" y="4126756"/>
            <a:ext cx="1682750" cy="1122362"/>
          </a:xfrm>
          <a:prstGeom prst="rect">
            <a:avLst/>
          </a:prstGeom>
          <a:noFill/>
          <a:ln w="9525">
            <a:noFill/>
            <a:miter lim="800000"/>
            <a:headEnd/>
            <a:tailEnd/>
          </a:ln>
          <a:scene3d>
            <a:camera prst="orthographicFront"/>
            <a:lightRig rig="threePt" dir="t"/>
          </a:scene3d>
          <a:sp3d>
            <a:bevelT w="127000"/>
            <a:bevelB w="127000"/>
          </a:sp3d>
        </p:spPr>
      </p:pic>
      <p:pic>
        <p:nvPicPr>
          <p:cNvPr id="11" name="Picture 10"/>
          <p:cNvPicPr>
            <a:picLocks noChangeAspect="1"/>
          </p:cNvPicPr>
          <p:nvPr/>
        </p:nvPicPr>
        <p:blipFill>
          <a:blip r:embed="rId6"/>
          <a:srcRect/>
          <a:stretch>
            <a:fillRect/>
          </a:stretch>
        </p:blipFill>
        <p:spPr bwMode="auto">
          <a:xfrm>
            <a:off x="3831431" y="5160218"/>
            <a:ext cx="1263650" cy="1581150"/>
          </a:xfrm>
          <a:prstGeom prst="rect">
            <a:avLst/>
          </a:prstGeom>
          <a:noFill/>
          <a:ln w="9525">
            <a:noFill/>
            <a:miter lim="800000"/>
            <a:headEnd/>
            <a:tailEnd/>
          </a:ln>
          <a:scene3d>
            <a:camera prst="orthographicFront"/>
            <a:lightRig rig="threePt" dir="t"/>
          </a:scene3d>
          <a:sp3d>
            <a:bevelT w="127000"/>
            <a:bevelB w="127000"/>
          </a:sp3d>
        </p:spPr>
      </p:pic>
      <p:sp>
        <p:nvSpPr>
          <p:cNvPr id="17418" name="Title 1"/>
          <p:cNvSpPr txBox="1">
            <a:spLocks/>
          </p:cNvSpPr>
          <p:nvPr/>
        </p:nvSpPr>
        <p:spPr bwMode="auto">
          <a:xfrm>
            <a:off x="395288" y="444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r>
              <a:rPr lang="fr-FR" sz="3200" b="1">
                <a:solidFill>
                  <a:srgbClr val="FFD624"/>
                </a:solidFill>
              </a:rPr>
              <a:t>What is Aid </a:t>
            </a:r>
          </a:p>
          <a:p>
            <a:r>
              <a:rPr lang="fr-FR" sz="3200" b="1">
                <a:solidFill>
                  <a:srgbClr val="FFD624"/>
                </a:solidFill>
              </a:rPr>
              <a:t>Effectiveness?</a:t>
            </a:r>
            <a:endParaRPr lang="en-US" sz="3200" b="1">
              <a:solidFill>
                <a:srgbClr val="FFD624"/>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1"/>
          </p:nvPr>
        </p:nvSpPr>
        <p:spPr>
          <a:xfrm>
            <a:off x="179388" y="1916113"/>
            <a:ext cx="8507412" cy="4752975"/>
          </a:xfrm>
        </p:spPr>
        <p:txBody>
          <a:bodyPr/>
          <a:lstStyle/>
          <a:p>
            <a:pPr algn="just">
              <a:lnSpc>
                <a:spcPct val="90000"/>
              </a:lnSpc>
            </a:pPr>
            <a:r>
              <a:rPr lang="en-GB" sz="2000" b="1" i="0" smtClean="0"/>
              <a:t>1. </a:t>
            </a:r>
            <a:r>
              <a:rPr lang="en-GB" sz="2000" b="1" i="0" smtClean="0">
                <a:solidFill>
                  <a:srgbClr val="A30905"/>
                </a:solidFill>
              </a:rPr>
              <a:t>Ownership:</a:t>
            </a:r>
            <a:r>
              <a:rPr lang="en-GB" sz="2000" b="1" i="0" smtClean="0"/>
              <a:t> Developing countries set their own strategies for poverty reduction, improve their institutions and tackle corruption.</a:t>
            </a:r>
          </a:p>
          <a:p>
            <a:pPr algn="just">
              <a:lnSpc>
                <a:spcPct val="90000"/>
              </a:lnSpc>
            </a:pPr>
            <a:r>
              <a:rPr lang="en-GB" sz="2000" b="1" i="0" smtClean="0"/>
              <a:t/>
            </a:r>
            <a:br>
              <a:rPr lang="en-GB" sz="2000" b="1" i="0" smtClean="0"/>
            </a:br>
            <a:r>
              <a:rPr lang="en-GB" sz="2000" b="1" i="0" smtClean="0"/>
              <a:t>2. </a:t>
            </a:r>
            <a:r>
              <a:rPr lang="en-GB" sz="2000" b="1" i="0" smtClean="0">
                <a:solidFill>
                  <a:srgbClr val="A30905"/>
                </a:solidFill>
              </a:rPr>
              <a:t>Alignment:</a:t>
            </a:r>
            <a:r>
              <a:rPr lang="en-GB" sz="2000" b="1" i="0" smtClean="0"/>
              <a:t> Donor countries align behind these objectives and use local systems.</a:t>
            </a:r>
          </a:p>
          <a:p>
            <a:pPr algn="just">
              <a:lnSpc>
                <a:spcPct val="90000"/>
              </a:lnSpc>
            </a:pPr>
            <a:r>
              <a:rPr lang="en-GB" sz="2000" b="1" i="0" smtClean="0"/>
              <a:t/>
            </a:r>
            <a:br>
              <a:rPr lang="en-GB" sz="2000" b="1" i="0" smtClean="0"/>
            </a:br>
            <a:r>
              <a:rPr lang="en-GB" sz="2000" b="1" i="0" smtClean="0"/>
              <a:t>3. </a:t>
            </a:r>
            <a:r>
              <a:rPr lang="en-GB" sz="2000" b="1" i="0" smtClean="0">
                <a:solidFill>
                  <a:srgbClr val="A30905"/>
                </a:solidFill>
              </a:rPr>
              <a:t>Harmonisation:</a:t>
            </a:r>
            <a:r>
              <a:rPr lang="en-GB" sz="2000" b="1" i="0" smtClean="0"/>
              <a:t> Donor countries coordinate, simplify procedures and share information to avoid duplication.</a:t>
            </a:r>
          </a:p>
          <a:p>
            <a:pPr algn="just">
              <a:lnSpc>
                <a:spcPct val="90000"/>
              </a:lnSpc>
            </a:pPr>
            <a:r>
              <a:rPr lang="en-GB" sz="2000" b="1" i="0" smtClean="0"/>
              <a:t/>
            </a:r>
            <a:br>
              <a:rPr lang="en-GB" sz="2000" b="1" i="0" smtClean="0"/>
            </a:br>
            <a:r>
              <a:rPr lang="en-GB" sz="2000" b="1" i="0" smtClean="0"/>
              <a:t>4. </a:t>
            </a:r>
            <a:r>
              <a:rPr lang="en-GB" sz="2000" b="1" i="0" smtClean="0">
                <a:solidFill>
                  <a:srgbClr val="A30905"/>
                </a:solidFill>
              </a:rPr>
              <a:t>Results</a:t>
            </a:r>
            <a:r>
              <a:rPr lang="en-GB" sz="2000" b="1" i="0" smtClean="0"/>
              <a:t>: Developing countries and donors shift focus to development results and results get measured.</a:t>
            </a:r>
          </a:p>
          <a:p>
            <a:pPr algn="just">
              <a:lnSpc>
                <a:spcPct val="90000"/>
              </a:lnSpc>
            </a:pPr>
            <a:r>
              <a:rPr lang="en-GB" sz="2000" b="1" i="0" smtClean="0"/>
              <a:t/>
            </a:r>
            <a:br>
              <a:rPr lang="en-GB" sz="2000" b="1" i="0" smtClean="0"/>
            </a:br>
            <a:r>
              <a:rPr lang="en-GB" sz="2000" b="1" i="0" smtClean="0"/>
              <a:t>5. </a:t>
            </a:r>
            <a:r>
              <a:rPr lang="en-GB" sz="2000" b="1" i="0" smtClean="0">
                <a:solidFill>
                  <a:srgbClr val="A30905"/>
                </a:solidFill>
              </a:rPr>
              <a:t>Mutual accountability</a:t>
            </a:r>
            <a:r>
              <a:rPr lang="en-GB" sz="2000" b="1" i="0" smtClean="0"/>
              <a:t>: Donors and partners are accountable for development results. </a:t>
            </a:r>
          </a:p>
          <a:p>
            <a:pPr algn="just">
              <a:lnSpc>
                <a:spcPct val="90000"/>
              </a:lnSpc>
            </a:pPr>
            <a:endParaRPr lang="en-GB" sz="2000" b="1" i="0" smtClean="0"/>
          </a:p>
        </p:txBody>
      </p:sp>
      <p:sp>
        <p:nvSpPr>
          <p:cNvPr id="18435" name="Rectangle 4"/>
          <p:cNvSpPr>
            <a:spLocks noChangeArrowheads="1"/>
          </p:cNvSpPr>
          <p:nvPr/>
        </p:nvSpPr>
        <p:spPr bwMode="auto">
          <a:xfrm>
            <a:off x="250825" y="1052513"/>
            <a:ext cx="851852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358775" indent="-358775" eaLnBrk="0" hangingPunct="0"/>
            <a:r>
              <a:rPr lang="nl-BE" sz="2600" b="1">
                <a:solidFill>
                  <a:srgbClr val="A30905"/>
                </a:solidFill>
              </a:rPr>
              <a:t>Paris principles on aid effectiveness:</a:t>
            </a:r>
            <a:endParaRPr lang="en-GB" sz="2600" b="1">
              <a:solidFill>
                <a:srgbClr val="A30905"/>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395288" y="44450"/>
            <a:ext cx="8229600" cy="936625"/>
          </a:xfrm>
        </p:spPr>
        <p:txBody>
          <a:bodyPr/>
          <a:lstStyle/>
          <a:p>
            <a:r>
              <a:rPr lang="fr-FR" sz="3200" smtClean="0">
                <a:solidFill>
                  <a:srgbClr val="FFD624"/>
                </a:solidFill>
              </a:rPr>
              <a:t>1. Ownership</a:t>
            </a:r>
            <a:endParaRPr lang="en-US" sz="3200" smtClean="0">
              <a:solidFill>
                <a:srgbClr val="FFD624"/>
              </a:solidFill>
            </a:endParaRPr>
          </a:p>
        </p:txBody>
      </p:sp>
      <p:sp>
        <p:nvSpPr>
          <p:cNvPr id="19459" name="TextBox 10"/>
          <p:cNvSpPr txBox="1">
            <a:spLocks noChangeArrowheads="1"/>
          </p:cNvSpPr>
          <p:nvPr/>
        </p:nvSpPr>
        <p:spPr bwMode="auto">
          <a:xfrm>
            <a:off x="971550" y="1628775"/>
            <a:ext cx="69834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What?</a:t>
            </a:r>
            <a:r>
              <a:rPr lang="en-US" sz="2400" i="1">
                <a:solidFill>
                  <a:srgbClr val="C00000"/>
                </a:solidFill>
                <a:latin typeface="Helvetica Neue Light"/>
                <a:ea typeface="MS PGothic" pitchFamily="34" charset="-128"/>
                <a:cs typeface="Arial" pitchFamily="34" charset="0"/>
              </a:rPr>
              <a:t> </a:t>
            </a:r>
            <a:r>
              <a:rPr lang="en-US" sz="2400">
                <a:solidFill>
                  <a:srgbClr val="336699"/>
                </a:solidFill>
                <a:latin typeface="Helvetica Neue Light"/>
                <a:ea typeface="MS PGothic" pitchFamily="34" charset="-128"/>
                <a:cs typeface="Arial" pitchFamily="34" charset="0"/>
              </a:rPr>
              <a:t>You can drive and we won’t tell you where to go. Not just Government. </a:t>
            </a:r>
          </a:p>
        </p:txBody>
      </p:sp>
      <p:sp>
        <p:nvSpPr>
          <p:cNvPr id="19460" name="TextBox 16"/>
          <p:cNvSpPr txBox="1">
            <a:spLocks noChangeArrowheads="1"/>
          </p:cNvSpPr>
          <p:nvPr/>
        </p:nvSpPr>
        <p:spPr bwMode="auto">
          <a:xfrm>
            <a:off x="971550" y="2798763"/>
            <a:ext cx="69659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Why? </a:t>
            </a:r>
            <a:r>
              <a:rPr lang="en-US" sz="2400">
                <a:solidFill>
                  <a:srgbClr val="336699"/>
                </a:solidFill>
                <a:latin typeface="Helvetica Neue Light"/>
                <a:ea typeface="MS PGothic" pitchFamily="34" charset="-128"/>
                <a:cs typeface="Arial" pitchFamily="34" charset="0"/>
              </a:rPr>
              <a:t>Democracy, Legitimacy, Knowledge, Capacity. Fragile States. </a:t>
            </a:r>
          </a:p>
        </p:txBody>
      </p:sp>
      <p:sp>
        <p:nvSpPr>
          <p:cNvPr id="19461" name="TextBox 17"/>
          <p:cNvSpPr txBox="1">
            <a:spLocks noChangeArrowheads="1"/>
          </p:cNvSpPr>
          <p:nvPr/>
        </p:nvSpPr>
        <p:spPr bwMode="auto">
          <a:xfrm>
            <a:off x="971550" y="3968750"/>
            <a:ext cx="69659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How?</a:t>
            </a:r>
            <a:r>
              <a:rPr lang="en-US" sz="2400" i="1">
                <a:solidFill>
                  <a:srgbClr val="C00000"/>
                </a:solidFill>
                <a:latin typeface="Helvetica Neue Light"/>
                <a:ea typeface="MS PGothic" pitchFamily="34" charset="-128"/>
                <a:cs typeface="Arial" pitchFamily="34" charset="0"/>
              </a:rPr>
              <a:t> </a:t>
            </a:r>
            <a:r>
              <a:rPr lang="en-US" sz="2400">
                <a:solidFill>
                  <a:srgbClr val="336699"/>
                </a:solidFill>
                <a:latin typeface="Helvetica Neue Light"/>
                <a:ea typeface="MS PGothic" pitchFamily="34" charset="-128"/>
                <a:cs typeface="Arial" pitchFamily="34" charset="0"/>
              </a:rPr>
              <a:t>Strategy, Sectors, Systems. </a:t>
            </a:r>
          </a:p>
        </p:txBody>
      </p:sp>
      <p:sp>
        <p:nvSpPr>
          <p:cNvPr id="19462" name="TextBox 18"/>
          <p:cNvSpPr txBox="1">
            <a:spLocks noChangeArrowheads="1"/>
          </p:cNvSpPr>
          <p:nvPr/>
        </p:nvSpPr>
        <p:spPr bwMode="auto">
          <a:xfrm>
            <a:off x="971550" y="4770438"/>
            <a:ext cx="69659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In Practice</a:t>
            </a:r>
            <a:r>
              <a:rPr lang="en-US" sz="2400" b="1">
                <a:solidFill>
                  <a:srgbClr val="C00000"/>
                </a:solidFill>
                <a:latin typeface="Helvetica Neue Light"/>
                <a:ea typeface="MS PGothic" pitchFamily="34" charset="-128"/>
                <a:cs typeface="Arial" pitchFamily="34" charset="0"/>
              </a:rPr>
              <a:t>…</a:t>
            </a:r>
            <a:r>
              <a:rPr lang="en-US" sz="2400">
                <a:solidFill>
                  <a:srgbClr val="336699"/>
                </a:solidFill>
                <a:latin typeface="Helvetica Neue Light"/>
                <a:ea typeface="MS PGothic" pitchFamily="34" charset="-128"/>
                <a:cs typeface="Arial" pitchFamily="34" charset="0"/>
              </a:rPr>
              <a:t> Donors: back-seat driving (PRSP, CSP), pay for policy. Govt: we know what you really want, capacity &amp; information constraints. </a:t>
            </a:r>
            <a:r>
              <a:rPr lang="en-US" sz="2400" i="1">
                <a:solidFill>
                  <a:srgbClr val="336699"/>
                </a:solidFill>
                <a:latin typeface="Helvetica Neue Light"/>
                <a:ea typeface="MS PGothic" pitchFamily="34" charset="-128"/>
                <a:cs typeface="Arial" pitchFamily="34" charset="0"/>
              </a:rPr>
              <a:t> </a:t>
            </a:r>
            <a:endParaRPr lang="en-US" sz="2400">
              <a:solidFill>
                <a:srgbClr val="336699"/>
              </a:solidFill>
              <a:latin typeface="Helvetica Neue Light"/>
              <a:ea typeface="MS PGothic" pitchFamily="34" charset="-128"/>
              <a:cs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95288" y="44450"/>
            <a:ext cx="8229600" cy="936625"/>
          </a:xfrm>
        </p:spPr>
        <p:txBody>
          <a:bodyPr/>
          <a:lstStyle/>
          <a:p>
            <a:r>
              <a:rPr lang="fr-FR" sz="3200" smtClean="0">
                <a:solidFill>
                  <a:srgbClr val="FFD624"/>
                </a:solidFill>
              </a:rPr>
              <a:t>2. Alignment</a:t>
            </a:r>
            <a:endParaRPr lang="en-US" sz="3200" smtClean="0">
              <a:solidFill>
                <a:srgbClr val="FFD624"/>
              </a:solidFill>
            </a:endParaRPr>
          </a:p>
        </p:txBody>
      </p:sp>
      <p:sp>
        <p:nvSpPr>
          <p:cNvPr id="20483" name="TextBox 3"/>
          <p:cNvSpPr txBox="1">
            <a:spLocks noChangeArrowheads="1"/>
          </p:cNvSpPr>
          <p:nvPr/>
        </p:nvSpPr>
        <p:spPr bwMode="auto">
          <a:xfrm>
            <a:off x="971550" y="1627188"/>
            <a:ext cx="7219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What?</a:t>
            </a:r>
            <a:r>
              <a:rPr lang="en-US" sz="2400" i="1">
                <a:solidFill>
                  <a:srgbClr val="336699"/>
                </a:solidFill>
                <a:latin typeface="Helvetica Neue Light"/>
                <a:ea typeface="MS PGothic" pitchFamily="34" charset="-128"/>
                <a:cs typeface="Arial" pitchFamily="34" charset="0"/>
              </a:rPr>
              <a:t> </a:t>
            </a:r>
            <a:r>
              <a:rPr lang="en-US" sz="2400">
                <a:solidFill>
                  <a:srgbClr val="336699"/>
                </a:solidFill>
                <a:latin typeface="Helvetica Neue Light"/>
                <a:ea typeface="MS PGothic" pitchFamily="34" charset="-128"/>
                <a:cs typeface="Arial" pitchFamily="34" charset="0"/>
              </a:rPr>
              <a:t>Go through the Government. </a:t>
            </a:r>
          </a:p>
        </p:txBody>
      </p:sp>
      <p:sp>
        <p:nvSpPr>
          <p:cNvPr id="20484" name="TextBox 4"/>
          <p:cNvSpPr txBox="1">
            <a:spLocks noChangeArrowheads="1"/>
          </p:cNvSpPr>
          <p:nvPr/>
        </p:nvSpPr>
        <p:spPr bwMode="auto">
          <a:xfrm>
            <a:off x="971550" y="2305050"/>
            <a:ext cx="72183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Why? </a:t>
            </a:r>
            <a:r>
              <a:rPr lang="en-US" sz="2400" b="1">
                <a:solidFill>
                  <a:srgbClr val="C00000"/>
                </a:solidFill>
                <a:latin typeface="Helvetica Neue Light"/>
                <a:ea typeface="MS PGothic" pitchFamily="34" charset="-128"/>
                <a:cs typeface="Arial" pitchFamily="34" charset="0"/>
              </a:rPr>
              <a:t> </a:t>
            </a:r>
            <a:r>
              <a:rPr lang="en-US" sz="2400">
                <a:solidFill>
                  <a:srgbClr val="336699"/>
                </a:solidFill>
                <a:latin typeface="Helvetica Neue Light"/>
                <a:ea typeface="MS PGothic" pitchFamily="34" charset="-128"/>
                <a:cs typeface="Arial" pitchFamily="34" charset="0"/>
              </a:rPr>
              <a:t>Costs less, delivers more. Better systems.  </a:t>
            </a:r>
          </a:p>
        </p:txBody>
      </p:sp>
      <p:sp>
        <p:nvSpPr>
          <p:cNvPr id="20485" name="TextBox 6"/>
          <p:cNvSpPr txBox="1">
            <a:spLocks noChangeArrowheads="1"/>
          </p:cNvSpPr>
          <p:nvPr/>
        </p:nvSpPr>
        <p:spPr bwMode="auto">
          <a:xfrm>
            <a:off x="971550" y="2984500"/>
            <a:ext cx="72199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How? </a:t>
            </a:r>
            <a:r>
              <a:rPr lang="en-US" sz="2400">
                <a:solidFill>
                  <a:srgbClr val="336699"/>
                </a:solidFill>
                <a:latin typeface="Helvetica Neue Light"/>
                <a:ea typeface="MS PGothic" pitchFamily="34" charset="-128"/>
                <a:cs typeface="Arial" pitchFamily="34" charset="0"/>
              </a:rPr>
              <a:t>National strategy, national systems, capacity build, untie, use budget support.  </a:t>
            </a:r>
          </a:p>
        </p:txBody>
      </p:sp>
      <p:sp>
        <p:nvSpPr>
          <p:cNvPr id="20486" name="TextBox 7"/>
          <p:cNvSpPr txBox="1">
            <a:spLocks noChangeArrowheads="1"/>
          </p:cNvSpPr>
          <p:nvPr/>
        </p:nvSpPr>
        <p:spPr bwMode="auto">
          <a:xfrm>
            <a:off x="971550" y="4030663"/>
            <a:ext cx="72183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In Practice</a:t>
            </a:r>
            <a:r>
              <a:rPr lang="en-US" sz="2400" b="1">
                <a:solidFill>
                  <a:srgbClr val="C00000"/>
                </a:solidFill>
                <a:latin typeface="Helvetica Neue Light"/>
                <a:ea typeface="MS PGothic" pitchFamily="34" charset="-128"/>
                <a:cs typeface="Arial" pitchFamily="34" charset="0"/>
              </a:rPr>
              <a:t>…</a:t>
            </a:r>
            <a:r>
              <a:rPr lang="en-US" sz="2400">
                <a:solidFill>
                  <a:srgbClr val="336699"/>
                </a:solidFill>
                <a:latin typeface="Helvetica Neue Light"/>
                <a:ea typeface="MS PGothic" pitchFamily="34" charset="-128"/>
                <a:cs typeface="Arial" pitchFamily="34" charset="0"/>
              </a:rPr>
              <a:t> less control &amp; more risk, selective use of strategy, systems: just a bit more capacity building…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95288" y="44450"/>
            <a:ext cx="8229600" cy="936625"/>
          </a:xfrm>
        </p:spPr>
        <p:txBody>
          <a:bodyPr/>
          <a:lstStyle/>
          <a:p>
            <a:r>
              <a:rPr lang="fr-FR" sz="3200" smtClean="0">
                <a:solidFill>
                  <a:srgbClr val="FFD624"/>
                </a:solidFill>
              </a:rPr>
              <a:t>3. Harmonisation</a:t>
            </a:r>
            <a:endParaRPr lang="en-US" sz="3200" smtClean="0">
              <a:solidFill>
                <a:srgbClr val="FFD624"/>
              </a:solidFill>
            </a:endParaRPr>
          </a:p>
        </p:txBody>
      </p:sp>
      <p:sp>
        <p:nvSpPr>
          <p:cNvPr id="21507" name="TextBox 29"/>
          <p:cNvSpPr txBox="1">
            <a:spLocks noChangeArrowheads="1"/>
          </p:cNvSpPr>
          <p:nvPr/>
        </p:nvSpPr>
        <p:spPr bwMode="auto">
          <a:xfrm>
            <a:off x="971550" y="1628775"/>
            <a:ext cx="73437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What?</a:t>
            </a:r>
            <a:r>
              <a:rPr lang="en-US" sz="2400" i="1">
                <a:solidFill>
                  <a:srgbClr val="336699"/>
                </a:solidFill>
                <a:latin typeface="Helvetica Neue Light"/>
                <a:ea typeface="MS PGothic" pitchFamily="34" charset="-128"/>
                <a:cs typeface="Arial" pitchFamily="34" charset="0"/>
              </a:rPr>
              <a:t> </a:t>
            </a:r>
            <a:r>
              <a:rPr lang="en-US" sz="2400">
                <a:solidFill>
                  <a:srgbClr val="336699"/>
                </a:solidFill>
                <a:latin typeface="Helvetica Neue Light"/>
                <a:ea typeface="MS PGothic" pitchFamily="34" charset="-128"/>
                <a:cs typeface="Arial" pitchFamily="34" charset="0"/>
              </a:rPr>
              <a:t>Holding hands, not stepping on toes. Study, plan, implement, evaluate and talk together. Specialise.  </a:t>
            </a:r>
          </a:p>
        </p:txBody>
      </p:sp>
      <p:sp>
        <p:nvSpPr>
          <p:cNvPr id="21508" name="TextBox 30"/>
          <p:cNvSpPr txBox="1">
            <a:spLocks noChangeArrowheads="1"/>
          </p:cNvSpPr>
          <p:nvPr/>
        </p:nvSpPr>
        <p:spPr bwMode="auto">
          <a:xfrm>
            <a:off x="971550" y="3028950"/>
            <a:ext cx="73437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Why? </a:t>
            </a:r>
            <a:r>
              <a:rPr lang="en-US" sz="2400">
                <a:solidFill>
                  <a:srgbClr val="336699"/>
                </a:solidFill>
                <a:latin typeface="Helvetica Neue Light"/>
                <a:ea typeface="MS PGothic" pitchFamily="34" charset="-128"/>
                <a:cs typeface="Arial" pitchFamily="34" charset="0"/>
              </a:rPr>
              <a:t>Gaps, Overlaps, Synergies, Track, Manage. </a:t>
            </a:r>
          </a:p>
        </p:txBody>
      </p:sp>
      <p:sp>
        <p:nvSpPr>
          <p:cNvPr id="21509" name="TextBox 31"/>
          <p:cNvSpPr txBox="1">
            <a:spLocks noChangeArrowheads="1"/>
          </p:cNvSpPr>
          <p:nvPr/>
        </p:nvSpPr>
        <p:spPr bwMode="auto">
          <a:xfrm>
            <a:off x="971550" y="3690938"/>
            <a:ext cx="76327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How? </a:t>
            </a:r>
            <a:r>
              <a:rPr lang="en-US" sz="2400">
                <a:solidFill>
                  <a:srgbClr val="336699"/>
                </a:solidFill>
                <a:latin typeface="Helvetica Neue Light"/>
                <a:ea typeface="MS PGothic" pitchFamily="34" charset="-128"/>
                <a:cs typeface="Arial" pitchFamily="34" charset="0"/>
              </a:rPr>
              <a:t>Not automatic! Joint Analysis then Programmes, Govt-led Specialisation, Silent Partnerships, National Indicators. First change procedures.</a:t>
            </a:r>
          </a:p>
        </p:txBody>
      </p:sp>
      <p:sp>
        <p:nvSpPr>
          <p:cNvPr id="21510" name="TextBox 32"/>
          <p:cNvSpPr txBox="1">
            <a:spLocks noChangeArrowheads="1"/>
          </p:cNvSpPr>
          <p:nvPr/>
        </p:nvSpPr>
        <p:spPr bwMode="auto">
          <a:xfrm>
            <a:off x="971550" y="5091113"/>
            <a:ext cx="76327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In Practice</a:t>
            </a:r>
            <a:r>
              <a:rPr lang="en-US" sz="2400" b="1">
                <a:solidFill>
                  <a:srgbClr val="C00000"/>
                </a:solidFill>
                <a:latin typeface="Helvetica Neue Light"/>
                <a:ea typeface="MS PGothic" pitchFamily="34" charset="-128"/>
                <a:cs typeface="Arial" pitchFamily="34" charset="0"/>
              </a:rPr>
              <a:t>… </a:t>
            </a:r>
            <a:r>
              <a:rPr lang="en-US" sz="2400">
                <a:solidFill>
                  <a:srgbClr val="336699"/>
                </a:solidFill>
                <a:latin typeface="Helvetica Neue Light"/>
                <a:ea typeface="MS PGothic" pitchFamily="34" charset="-128"/>
                <a:cs typeface="Arial" pitchFamily="34" charset="0"/>
              </a:rPr>
              <a:t>Government: leadership – will, capacity? Donors: will, power, procedures, time?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26988"/>
            <a:ext cx="7786688" cy="1143001"/>
          </a:xfrm>
        </p:spPr>
        <p:txBody>
          <a:bodyPr/>
          <a:lstStyle/>
          <a:p>
            <a:pPr indent="0" eaLnBrk="1" hangingPunct="1"/>
            <a:r>
              <a:rPr lang="fr-FR" sz="3200" smtClean="0"/>
              <a:t>Aid is…</a:t>
            </a:r>
            <a:endParaRPr lang="en-US" smtClean="0"/>
          </a:p>
        </p:txBody>
      </p:sp>
      <p:pic>
        <p:nvPicPr>
          <p:cNvPr id="4099"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7488" y="2754313"/>
            <a:ext cx="1062037"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a:spLocks noChangeArrowheads="1"/>
          </p:cNvSpPr>
          <p:nvPr/>
        </p:nvSpPr>
        <p:spPr bwMode="auto">
          <a:xfrm>
            <a:off x="1373188" y="2368550"/>
            <a:ext cx="6848475" cy="2246313"/>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000" b="1" dirty="0">
                <a:solidFill>
                  <a:srgbClr val="FF6600"/>
                </a:solidFill>
                <a:latin typeface="+mn-lt"/>
              </a:rPr>
              <a:t>Helping the poor, to some extent</a:t>
            </a:r>
            <a:r>
              <a:rPr lang="en-US" sz="2000" dirty="0">
                <a:solidFill>
                  <a:srgbClr val="FF6600"/>
                </a:solidFill>
                <a:latin typeface="+mn-lt"/>
              </a:rPr>
              <a:t>: “a voluntary transfer of resources from one country to another, at least partly given to benefit the recipient country” “acting as a signal of diplomatic approval, strengthening a military ally, acting as a reward for good </a:t>
            </a:r>
            <a:r>
              <a:rPr lang="en-US" sz="2000" dirty="0" err="1">
                <a:solidFill>
                  <a:srgbClr val="FF6600"/>
                </a:solidFill>
                <a:latin typeface="+mn-lt"/>
              </a:rPr>
              <a:t>behaviour</a:t>
            </a:r>
            <a:r>
              <a:rPr lang="en-US" sz="2000" dirty="0">
                <a:solidFill>
                  <a:srgbClr val="FF6600"/>
                </a:solidFill>
                <a:latin typeface="+mn-lt"/>
              </a:rPr>
              <a:t> desired, to extend cultural influence, or to provide commercial access.”</a:t>
            </a:r>
          </a:p>
        </p:txBody>
      </p:sp>
      <p:pic>
        <p:nvPicPr>
          <p:cNvPr id="4101"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4475" y="1222375"/>
            <a:ext cx="942975"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a:spLocks noChangeArrowheads="1"/>
          </p:cNvSpPr>
          <p:nvPr/>
        </p:nvSpPr>
        <p:spPr bwMode="auto">
          <a:xfrm>
            <a:off x="1357313" y="1106488"/>
            <a:ext cx="6932612" cy="1323975"/>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000" b="1" dirty="0">
                <a:solidFill>
                  <a:srgbClr val="61B6FF"/>
                </a:solidFill>
                <a:latin typeface="+mn-lt"/>
              </a:rPr>
              <a:t>Helping the poor</a:t>
            </a:r>
            <a:r>
              <a:rPr lang="en-US" sz="2000" dirty="0">
                <a:solidFill>
                  <a:srgbClr val="61B6FF"/>
                </a:solidFill>
                <a:latin typeface="+mn-lt"/>
              </a:rPr>
              <a:t>: </a:t>
            </a:r>
            <a:r>
              <a:rPr lang="en-US" sz="2000" dirty="0" smtClean="0">
                <a:solidFill>
                  <a:srgbClr val="61B6FF"/>
                </a:solidFill>
                <a:latin typeface="+mn-lt"/>
              </a:rPr>
              <a:t>           “</a:t>
            </a:r>
            <a:r>
              <a:rPr lang="en-US" sz="2000" dirty="0">
                <a:solidFill>
                  <a:srgbClr val="61B6FF"/>
                </a:solidFill>
                <a:latin typeface="+mn-lt"/>
              </a:rPr>
              <a:t>flows of official financing administered with the promotion of the economic development and welfare of developing countries as the main objective.”</a:t>
            </a:r>
          </a:p>
        </p:txBody>
      </p:sp>
      <p:sp>
        <p:nvSpPr>
          <p:cNvPr id="7" name="TextBox 20"/>
          <p:cNvSpPr txBox="1">
            <a:spLocks noChangeArrowheads="1"/>
          </p:cNvSpPr>
          <p:nvPr/>
        </p:nvSpPr>
        <p:spPr bwMode="auto">
          <a:xfrm>
            <a:off x="1406525" y="5842000"/>
            <a:ext cx="6883400" cy="1016000"/>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000" b="1" dirty="0">
                <a:latin typeface="+mn-lt"/>
              </a:rPr>
              <a:t>Harming the poor</a:t>
            </a:r>
            <a:r>
              <a:rPr lang="en-US" sz="2000" dirty="0">
                <a:latin typeface="+mn-lt"/>
              </a:rPr>
              <a:t>: “the billions that have hampered, stifled and retarded Africa’s development.”</a:t>
            </a:r>
          </a:p>
        </p:txBody>
      </p:sp>
      <p:pic>
        <p:nvPicPr>
          <p:cNvPr id="4104"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2738" y="5557838"/>
            <a:ext cx="808037" cy="125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a:spLocks noChangeArrowheads="1"/>
          </p:cNvSpPr>
          <p:nvPr/>
        </p:nvSpPr>
        <p:spPr bwMode="auto">
          <a:xfrm>
            <a:off x="1406525" y="4545013"/>
            <a:ext cx="6781800" cy="1016000"/>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000" b="1" dirty="0">
                <a:solidFill>
                  <a:srgbClr val="00B050"/>
                </a:solidFill>
                <a:latin typeface="+mn-lt"/>
              </a:rPr>
              <a:t>Not helping the poor</a:t>
            </a:r>
            <a:r>
              <a:rPr lang="en-US" sz="2000" dirty="0">
                <a:solidFill>
                  <a:srgbClr val="00B050"/>
                </a:solidFill>
                <a:latin typeface="+mn-lt"/>
              </a:rPr>
              <a:t>: “when you take money from the poor people in a rich country and give it to the rich people in a poor country.”</a:t>
            </a:r>
          </a:p>
        </p:txBody>
      </p:sp>
      <p:pic>
        <p:nvPicPr>
          <p:cNvPr id="4106" name="Picture 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12713" y="4460875"/>
            <a:ext cx="1201737"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7" name="Title 1"/>
          <p:cNvSpPr txBox="1">
            <a:spLocks/>
          </p:cNvSpPr>
          <p:nvPr/>
        </p:nvSpPr>
        <p:spPr bwMode="auto">
          <a:xfrm>
            <a:off x="312738" y="444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r>
              <a:rPr lang="fr-FR" sz="3200" b="1">
                <a:solidFill>
                  <a:srgbClr val="FFD624"/>
                </a:solidFill>
              </a:rPr>
              <a:t>What is aid?</a:t>
            </a:r>
            <a:endParaRPr lang="en-US" sz="3200" b="1">
              <a:solidFill>
                <a:srgbClr val="FFD624"/>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95288" y="44450"/>
            <a:ext cx="8229600" cy="936625"/>
          </a:xfrm>
        </p:spPr>
        <p:txBody>
          <a:bodyPr/>
          <a:lstStyle/>
          <a:p>
            <a:r>
              <a:rPr lang="en-US" sz="3200" smtClean="0">
                <a:solidFill>
                  <a:srgbClr val="FFD624"/>
                </a:solidFill>
              </a:rPr>
              <a:t>4. Managing for results</a:t>
            </a:r>
          </a:p>
        </p:txBody>
      </p:sp>
      <p:sp>
        <p:nvSpPr>
          <p:cNvPr id="22531" name="TextBox 12"/>
          <p:cNvSpPr txBox="1">
            <a:spLocks noChangeArrowheads="1"/>
          </p:cNvSpPr>
          <p:nvPr/>
        </p:nvSpPr>
        <p:spPr bwMode="auto">
          <a:xfrm>
            <a:off x="971550" y="1639888"/>
            <a:ext cx="72231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What?</a:t>
            </a:r>
            <a:r>
              <a:rPr lang="en-US" sz="2400" i="1">
                <a:solidFill>
                  <a:srgbClr val="336699"/>
                </a:solidFill>
                <a:latin typeface="Helvetica Neue Light"/>
                <a:ea typeface="MS PGothic" pitchFamily="34" charset="-128"/>
                <a:cs typeface="Arial" pitchFamily="34" charset="0"/>
              </a:rPr>
              <a:t> </a:t>
            </a:r>
            <a:r>
              <a:rPr lang="en-US" sz="2400">
                <a:solidFill>
                  <a:srgbClr val="336699"/>
                </a:solidFill>
                <a:latin typeface="Helvetica Neue Light"/>
                <a:ea typeface="MS PGothic" pitchFamily="34" charset="-128"/>
                <a:cs typeface="Arial" pitchFamily="34" charset="0"/>
              </a:rPr>
              <a:t>Delivering and accounting for results</a:t>
            </a:r>
          </a:p>
        </p:txBody>
      </p:sp>
      <p:sp>
        <p:nvSpPr>
          <p:cNvPr id="22532" name="TextBox 13"/>
          <p:cNvSpPr txBox="1">
            <a:spLocks noChangeArrowheads="1"/>
          </p:cNvSpPr>
          <p:nvPr/>
        </p:nvSpPr>
        <p:spPr bwMode="auto">
          <a:xfrm>
            <a:off x="971550" y="2276475"/>
            <a:ext cx="7223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Why?</a:t>
            </a:r>
            <a:r>
              <a:rPr lang="en-US" sz="2400" i="1">
                <a:solidFill>
                  <a:srgbClr val="C00000"/>
                </a:solidFill>
                <a:latin typeface="Helvetica Neue Light"/>
                <a:ea typeface="MS PGothic" pitchFamily="34" charset="-128"/>
                <a:cs typeface="Arial" pitchFamily="34" charset="0"/>
              </a:rPr>
              <a:t> </a:t>
            </a:r>
            <a:r>
              <a:rPr lang="en-US" sz="2400">
                <a:solidFill>
                  <a:srgbClr val="336699"/>
                </a:solidFill>
                <a:latin typeface="Helvetica Neue Light"/>
                <a:ea typeface="MS PGothic" pitchFamily="34" charset="-128"/>
                <a:cs typeface="Arial" pitchFamily="34" charset="0"/>
              </a:rPr>
              <a:t>To justify aid to taxpayers, To manage aid agencies, To optimise the allocation of aid, To learn about what works</a:t>
            </a:r>
          </a:p>
        </p:txBody>
      </p:sp>
      <p:sp>
        <p:nvSpPr>
          <p:cNvPr id="22533" name="TextBox 14"/>
          <p:cNvSpPr txBox="1">
            <a:spLocks noChangeArrowheads="1"/>
          </p:cNvSpPr>
          <p:nvPr/>
        </p:nvSpPr>
        <p:spPr bwMode="auto">
          <a:xfrm>
            <a:off x="971550" y="3678238"/>
            <a:ext cx="72231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How?</a:t>
            </a:r>
            <a:r>
              <a:rPr lang="en-US" sz="2400" i="1">
                <a:solidFill>
                  <a:srgbClr val="336699"/>
                </a:solidFill>
                <a:latin typeface="Helvetica Neue Light"/>
                <a:ea typeface="MS PGothic" pitchFamily="34" charset="-128"/>
                <a:cs typeface="Arial" pitchFamily="34" charset="0"/>
              </a:rPr>
              <a:t> </a:t>
            </a:r>
            <a:r>
              <a:rPr lang="en-US" sz="2400">
                <a:solidFill>
                  <a:srgbClr val="336699"/>
                </a:solidFill>
                <a:latin typeface="Helvetica Neue Light"/>
                <a:ea typeface="MS PGothic" pitchFamily="34" charset="-128"/>
                <a:cs typeface="Arial" pitchFamily="34" charset="0"/>
              </a:rPr>
              <a:t>Result-oriented project design, country –level results frameworks, EU-level results framework</a:t>
            </a:r>
          </a:p>
        </p:txBody>
      </p:sp>
      <p:sp>
        <p:nvSpPr>
          <p:cNvPr id="22534" name="TextBox 15"/>
          <p:cNvSpPr txBox="1">
            <a:spLocks noChangeArrowheads="1"/>
          </p:cNvSpPr>
          <p:nvPr/>
        </p:nvSpPr>
        <p:spPr bwMode="auto">
          <a:xfrm>
            <a:off x="971550" y="4652963"/>
            <a:ext cx="72231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Risks</a:t>
            </a:r>
            <a:r>
              <a:rPr lang="en-US" sz="2400" b="1">
                <a:solidFill>
                  <a:srgbClr val="C00000"/>
                </a:solidFill>
                <a:latin typeface="Helvetica Neue Light"/>
                <a:ea typeface="MS PGothic" pitchFamily="34" charset="-128"/>
                <a:cs typeface="Arial" pitchFamily="34" charset="0"/>
              </a:rPr>
              <a:t>… </a:t>
            </a:r>
            <a:r>
              <a:rPr lang="en-US" sz="2400">
                <a:solidFill>
                  <a:srgbClr val="336699"/>
                </a:solidFill>
                <a:latin typeface="Helvetica Neue Light"/>
                <a:ea typeface="MS PGothic" pitchFamily="34" charset="-128"/>
                <a:cs typeface="Arial" pitchFamily="34" charset="0"/>
              </a:rPr>
              <a:t>Bureaucratic overload, Questionable quality of results information,  Short-term focus, Neglect of equity considerations, Perverse incentives,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395288" y="44450"/>
            <a:ext cx="8229600" cy="936625"/>
          </a:xfrm>
        </p:spPr>
        <p:txBody>
          <a:bodyPr/>
          <a:lstStyle/>
          <a:p>
            <a:pPr marL="0" indent="0"/>
            <a:r>
              <a:rPr lang="fr-FR" sz="3200" smtClean="0">
                <a:solidFill>
                  <a:srgbClr val="FFD624"/>
                </a:solidFill>
              </a:rPr>
              <a:t>5. Mutual </a:t>
            </a:r>
            <a:br>
              <a:rPr lang="fr-FR" sz="3200" smtClean="0">
                <a:solidFill>
                  <a:srgbClr val="FFD624"/>
                </a:solidFill>
              </a:rPr>
            </a:br>
            <a:r>
              <a:rPr lang="fr-FR" sz="3200" smtClean="0">
                <a:solidFill>
                  <a:srgbClr val="FFD624"/>
                </a:solidFill>
              </a:rPr>
              <a:t>accountability</a:t>
            </a:r>
            <a:endParaRPr lang="en-US" sz="3200" smtClean="0">
              <a:solidFill>
                <a:srgbClr val="FFD624"/>
              </a:solidFill>
            </a:endParaRPr>
          </a:p>
        </p:txBody>
      </p:sp>
      <p:sp>
        <p:nvSpPr>
          <p:cNvPr id="23555" name="TextBox 3"/>
          <p:cNvSpPr txBox="1">
            <a:spLocks noChangeArrowheads="1"/>
          </p:cNvSpPr>
          <p:nvPr/>
        </p:nvSpPr>
        <p:spPr bwMode="auto">
          <a:xfrm>
            <a:off x="971550" y="1606550"/>
            <a:ext cx="7670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What?</a:t>
            </a:r>
            <a:r>
              <a:rPr lang="en-US" sz="2400" i="1">
                <a:solidFill>
                  <a:srgbClr val="336699"/>
                </a:solidFill>
                <a:latin typeface="Helvetica Neue Light"/>
                <a:ea typeface="MS PGothic" pitchFamily="34" charset="-128"/>
                <a:cs typeface="Arial" pitchFamily="34" charset="0"/>
              </a:rPr>
              <a:t> </a:t>
            </a:r>
            <a:r>
              <a:rPr lang="en-US" sz="2400">
                <a:solidFill>
                  <a:srgbClr val="336699"/>
                </a:solidFill>
                <a:latin typeface="Helvetica Neue Light"/>
                <a:ea typeface="MS PGothic" pitchFamily="34" charset="-128"/>
                <a:cs typeface="Arial" pitchFamily="34" charset="0"/>
              </a:rPr>
              <a:t>The process by which parties hold one another accountable for the commitments they have voluntarily made to one another</a:t>
            </a:r>
          </a:p>
        </p:txBody>
      </p:sp>
      <p:sp>
        <p:nvSpPr>
          <p:cNvPr id="23556" name="TextBox 4"/>
          <p:cNvSpPr txBox="1">
            <a:spLocks noChangeArrowheads="1"/>
          </p:cNvSpPr>
          <p:nvPr/>
        </p:nvSpPr>
        <p:spPr bwMode="auto">
          <a:xfrm>
            <a:off x="971550" y="2852738"/>
            <a:ext cx="76708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Why?</a:t>
            </a:r>
            <a:r>
              <a:rPr lang="en-US" sz="2400" i="1">
                <a:solidFill>
                  <a:srgbClr val="336699"/>
                </a:solidFill>
                <a:latin typeface="Helvetica Neue Light"/>
                <a:ea typeface="MS PGothic" pitchFamily="34" charset="-128"/>
                <a:cs typeface="Arial" pitchFamily="34" charset="0"/>
              </a:rPr>
              <a:t> </a:t>
            </a:r>
            <a:r>
              <a:rPr lang="en-US" sz="2400">
                <a:solidFill>
                  <a:srgbClr val="336699"/>
                </a:solidFill>
                <a:latin typeface="Helvetica Neue Light"/>
                <a:ea typeface="MS PGothic" pitchFamily="34" charset="-128"/>
                <a:cs typeface="Arial" pitchFamily="34" charset="0"/>
              </a:rPr>
              <a:t>To develop a mutually beneficial relationship between donors and partners</a:t>
            </a:r>
          </a:p>
        </p:txBody>
      </p:sp>
      <p:sp>
        <p:nvSpPr>
          <p:cNvPr id="6" name="TextBox 7"/>
          <p:cNvSpPr txBox="1">
            <a:spLocks noChangeArrowheads="1"/>
          </p:cNvSpPr>
          <p:nvPr/>
        </p:nvSpPr>
        <p:spPr bwMode="auto">
          <a:xfrm>
            <a:off x="971550" y="4570413"/>
            <a:ext cx="7670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defRPr/>
            </a:pPr>
            <a:r>
              <a:rPr lang="en-US" sz="2400" b="1" i="1" dirty="0">
                <a:solidFill>
                  <a:srgbClr val="C00000"/>
                </a:solidFill>
                <a:latin typeface="Helvetica Neue Light" charset="0"/>
              </a:rPr>
              <a:t>In Practice</a:t>
            </a:r>
            <a:r>
              <a:rPr lang="en-US" sz="2400" b="1" dirty="0" smtClean="0">
                <a:solidFill>
                  <a:srgbClr val="C00000"/>
                </a:solidFill>
                <a:latin typeface="Helvetica Neue Light" charset="0"/>
              </a:rPr>
              <a:t>… </a:t>
            </a:r>
          </a:p>
          <a:p>
            <a:pPr marL="342900" indent="-342900">
              <a:buFont typeface="Arial" pitchFamily="34" charset="0"/>
              <a:buChar char="•"/>
              <a:defRPr/>
            </a:pPr>
            <a:r>
              <a:rPr lang="en-US" sz="2400" dirty="0" smtClean="0">
                <a:solidFill>
                  <a:srgbClr val="336699"/>
                </a:solidFill>
                <a:latin typeface="Helvetica Neue Light" charset="0"/>
              </a:rPr>
              <a:t>Imbalances of power</a:t>
            </a:r>
          </a:p>
          <a:p>
            <a:pPr marL="342900" indent="-342900">
              <a:buFont typeface="Arial" pitchFamily="34" charset="0"/>
              <a:buChar char="•"/>
              <a:defRPr/>
            </a:pPr>
            <a:r>
              <a:rPr lang="en-US" sz="2400" dirty="0" smtClean="0">
                <a:solidFill>
                  <a:srgbClr val="336699"/>
                </a:solidFill>
                <a:latin typeface="Helvetica Neue Light" charset="0"/>
              </a:rPr>
              <a:t>Complex chains of accountability</a:t>
            </a:r>
            <a:endParaRPr lang="en-US" sz="2400" dirty="0">
              <a:solidFill>
                <a:srgbClr val="336699"/>
              </a:solidFill>
              <a:latin typeface="Helvetica Neue Light" charset="0"/>
            </a:endParaRPr>
          </a:p>
        </p:txBody>
      </p:sp>
      <p:sp>
        <p:nvSpPr>
          <p:cNvPr id="23558" name="TextBox 14"/>
          <p:cNvSpPr txBox="1">
            <a:spLocks noChangeArrowheads="1"/>
          </p:cNvSpPr>
          <p:nvPr/>
        </p:nvSpPr>
        <p:spPr bwMode="auto">
          <a:xfrm>
            <a:off x="1009650" y="3700463"/>
            <a:ext cx="72231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b="1" i="1">
                <a:solidFill>
                  <a:srgbClr val="C00000"/>
                </a:solidFill>
                <a:latin typeface="Helvetica Neue Light"/>
                <a:ea typeface="MS PGothic" pitchFamily="34" charset="-128"/>
                <a:cs typeface="Arial" pitchFamily="34" charset="0"/>
              </a:rPr>
              <a:t>How?</a:t>
            </a:r>
            <a:r>
              <a:rPr lang="en-US" sz="2400" i="1">
                <a:solidFill>
                  <a:srgbClr val="336699"/>
                </a:solidFill>
                <a:latin typeface="Helvetica Neue Light"/>
                <a:ea typeface="MS PGothic" pitchFamily="34" charset="-128"/>
                <a:cs typeface="Arial" pitchFamily="34" charset="0"/>
              </a:rPr>
              <a:t> </a:t>
            </a:r>
            <a:r>
              <a:rPr lang="en-US" sz="2400">
                <a:solidFill>
                  <a:srgbClr val="336699"/>
                </a:solidFill>
                <a:latin typeface="Helvetica Neue Light"/>
                <a:ea typeface="MS PGothic" pitchFamily="34" charset="-128"/>
                <a:cs typeface="Arial" pitchFamily="34" charset="0"/>
              </a:rPr>
              <a:t>Aid Effectiveness Reviews, Common Results Frameworks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2"/>
          <p:cNvSpPr txBox="1">
            <a:spLocks noChangeArrowheads="1"/>
          </p:cNvSpPr>
          <p:nvPr/>
        </p:nvSpPr>
        <p:spPr bwMode="auto">
          <a:xfrm>
            <a:off x="569913" y="1146175"/>
            <a:ext cx="3694112" cy="2000250"/>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400" dirty="0">
                <a:solidFill>
                  <a:srgbClr val="336699"/>
                </a:solidFill>
                <a:latin typeface="+mn-lt"/>
              </a:rPr>
              <a:t>No. of indicators the island of St Vincent has been asked to monitor on HIV/AIDS? </a:t>
            </a:r>
          </a:p>
          <a:p>
            <a:pPr>
              <a:defRPr/>
            </a:pPr>
            <a:r>
              <a:rPr lang="en-US" sz="2800" dirty="0">
                <a:solidFill>
                  <a:srgbClr val="C00000"/>
                </a:solidFill>
                <a:latin typeface="+mn-lt"/>
              </a:rPr>
              <a:t>191 </a:t>
            </a:r>
          </a:p>
        </p:txBody>
      </p:sp>
      <p:sp>
        <p:nvSpPr>
          <p:cNvPr id="5" name="TextBox 13"/>
          <p:cNvSpPr txBox="1">
            <a:spLocks noChangeArrowheads="1"/>
          </p:cNvSpPr>
          <p:nvPr/>
        </p:nvSpPr>
        <p:spPr bwMode="auto">
          <a:xfrm>
            <a:off x="4841875" y="1147763"/>
            <a:ext cx="3487738" cy="1631950"/>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400" dirty="0">
                <a:solidFill>
                  <a:srgbClr val="336699"/>
                </a:solidFill>
                <a:latin typeface="+mn-lt"/>
              </a:rPr>
              <a:t>No. of donor missions to Ethiopia in 2007?</a:t>
            </a:r>
          </a:p>
          <a:p>
            <a:pPr>
              <a:defRPr/>
            </a:pPr>
            <a:r>
              <a:rPr lang="en-US" sz="2800" dirty="0">
                <a:solidFill>
                  <a:srgbClr val="C00000"/>
                </a:solidFill>
                <a:latin typeface="+mn-lt"/>
              </a:rPr>
              <a:t>221</a:t>
            </a:r>
          </a:p>
        </p:txBody>
      </p:sp>
      <p:sp>
        <p:nvSpPr>
          <p:cNvPr id="6" name="TextBox 14"/>
          <p:cNvSpPr txBox="1">
            <a:spLocks noChangeArrowheads="1"/>
          </p:cNvSpPr>
          <p:nvPr/>
        </p:nvSpPr>
        <p:spPr bwMode="auto">
          <a:xfrm>
            <a:off x="877888" y="3173413"/>
            <a:ext cx="2614612" cy="2000250"/>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400" dirty="0">
                <a:solidFill>
                  <a:srgbClr val="336699"/>
                </a:solidFill>
                <a:latin typeface="+mn-lt"/>
              </a:rPr>
              <a:t>Percentage of aid projects that are for less than $1m?</a:t>
            </a:r>
          </a:p>
          <a:p>
            <a:pPr>
              <a:defRPr/>
            </a:pPr>
            <a:r>
              <a:rPr lang="en-US" sz="2800" dirty="0">
                <a:solidFill>
                  <a:srgbClr val="C00000"/>
                </a:solidFill>
                <a:latin typeface="+mn-lt"/>
              </a:rPr>
              <a:t>80</a:t>
            </a:r>
          </a:p>
        </p:txBody>
      </p:sp>
      <p:sp>
        <p:nvSpPr>
          <p:cNvPr id="7" name="TextBox 15"/>
          <p:cNvSpPr txBox="1">
            <a:spLocks noChangeArrowheads="1"/>
          </p:cNvSpPr>
          <p:nvPr/>
        </p:nvSpPr>
        <p:spPr bwMode="auto">
          <a:xfrm>
            <a:off x="3668713" y="2852738"/>
            <a:ext cx="3890962" cy="1630362"/>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400" dirty="0">
                <a:solidFill>
                  <a:srgbClr val="336699"/>
                </a:solidFill>
                <a:latin typeface="+mn-lt"/>
              </a:rPr>
              <a:t>No. of NGOs working on health in the west coast of Aceh? </a:t>
            </a:r>
          </a:p>
          <a:p>
            <a:pPr>
              <a:defRPr/>
            </a:pPr>
            <a:r>
              <a:rPr lang="en-US" sz="2800" dirty="0">
                <a:solidFill>
                  <a:srgbClr val="C00000"/>
                </a:solidFill>
                <a:latin typeface="+mn-lt"/>
              </a:rPr>
              <a:t>22</a:t>
            </a:r>
            <a:r>
              <a:rPr lang="en-US" sz="2800" dirty="0">
                <a:solidFill>
                  <a:srgbClr val="336699"/>
                </a:solidFill>
                <a:latin typeface="+mn-lt"/>
              </a:rPr>
              <a:t> </a:t>
            </a:r>
            <a:r>
              <a:rPr lang="en-US" sz="2400" dirty="0">
                <a:solidFill>
                  <a:srgbClr val="C00000"/>
                </a:solidFill>
                <a:latin typeface="+mn-lt"/>
              </a:rPr>
              <a:t> </a:t>
            </a:r>
          </a:p>
        </p:txBody>
      </p:sp>
      <p:sp>
        <p:nvSpPr>
          <p:cNvPr id="8" name="TextBox 16"/>
          <p:cNvSpPr txBox="1">
            <a:spLocks noChangeArrowheads="1"/>
          </p:cNvSpPr>
          <p:nvPr/>
        </p:nvSpPr>
        <p:spPr bwMode="auto">
          <a:xfrm>
            <a:off x="4264025" y="4452938"/>
            <a:ext cx="4310063" cy="2000250"/>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400" dirty="0">
                <a:solidFill>
                  <a:srgbClr val="336699"/>
                </a:solidFill>
                <a:latin typeface="+mn-lt"/>
              </a:rPr>
              <a:t>No. of bank accounts the Mozambique </a:t>
            </a:r>
            <a:r>
              <a:rPr lang="en-US" sz="2400" dirty="0" err="1" smtClean="0">
                <a:solidFill>
                  <a:srgbClr val="336699"/>
                </a:solidFill>
                <a:latin typeface="+mn-lt"/>
              </a:rPr>
              <a:t>Govt</a:t>
            </a:r>
            <a:r>
              <a:rPr lang="en-US" sz="2400" dirty="0" smtClean="0">
                <a:solidFill>
                  <a:srgbClr val="336699"/>
                </a:solidFill>
                <a:latin typeface="+mn-lt"/>
              </a:rPr>
              <a:t> </a:t>
            </a:r>
            <a:r>
              <a:rPr lang="en-US" sz="2400" dirty="0">
                <a:solidFill>
                  <a:srgbClr val="336699"/>
                </a:solidFill>
                <a:latin typeface="+mn-lt"/>
              </a:rPr>
              <a:t>has to have to meet donor requirements? </a:t>
            </a:r>
          </a:p>
          <a:p>
            <a:pPr>
              <a:defRPr/>
            </a:pPr>
            <a:r>
              <a:rPr lang="en-US" sz="2800" dirty="0">
                <a:solidFill>
                  <a:srgbClr val="C00000"/>
                </a:solidFill>
                <a:latin typeface="+mn-lt"/>
              </a:rPr>
              <a:t>1,000</a:t>
            </a:r>
          </a:p>
        </p:txBody>
      </p:sp>
      <p:sp>
        <p:nvSpPr>
          <p:cNvPr id="9" name="TextBox 17"/>
          <p:cNvSpPr txBox="1">
            <a:spLocks noChangeArrowheads="1"/>
          </p:cNvSpPr>
          <p:nvPr/>
        </p:nvSpPr>
        <p:spPr bwMode="auto">
          <a:xfrm>
            <a:off x="254000" y="5253038"/>
            <a:ext cx="3597275" cy="1631950"/>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400" dirty="0">
                <a:solidFill>
                  <a:srgbClr val="336699"/>
                </a:solidFill>
                <a:latin typeface="+mn-lt"/>
              </a:rPr>
              <a:t>Number of aid coordination forums in Senegal? </a:t>
            </a:r>
          </a:p>
          <a:p>
            <a:pPr>
              <a:defRPr/>
            </a:pPr>
            <a:r>
              <a:rPr lang="en-US" sz="2800" dirty="0">
                <a:solidFill>
                  <a:srgbClr val="C00000"/>
                </a:solidFill>
                <a:latin typeface="+mn-lt"/>
              </a:rPr>
              <a:t>82</a:t>
            </a:r>
          </a:p>
        </p:txBody>
      </p:sp>
      <p:sp>
        <p:nvSpPr>
          <p:cNvPr id="24584" name="Title 1"/>
          <p:cNvSpPr txBox="1">
            <a:spLocks/>
          </p:cNvSpPr>
          <p:nvPr/>
        </p:nvSpPr>
        <p:spPr bwMode="auto">
          <a:xfrm>
            <a:off x="395288" y="444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r>
              <a:rPr lang="fr-FR" sz="3200" b="1">
                <a:solidFill>
                  <a:srgbClr val="FFD624"/>
                </a:solidFill>
              </a:rPr>
              <a:t>What is </a:t>
            </a:r>
            <a:r>
              <a:rPr lang="fr-FR" sz="3200" b="1" u="sng">
                <a:solidFill>
                  <a:srgbClr val="FFD624"/>
                </a:solidFill>
              </a:rPr>
              <a:t>NOT</a:t>
            </a:r>
            <a:r>
              <a:rPr lang="fr-FR" sz="3200" b="1">
                <a:solidFill>
                  <a:srgbClr val="FFD624"/>
                </a:solidFill>
              </a:rPr>
              <a:t> AE</a:t>
            </a:r>
            <a:endParaRPr lang="en-US" sz="3200" b="1">
              <a:solidFill>
                <a:srgbClr val="FFD624"/>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0" y="0"/>
            <a:ext cx="8229600" cy="936625"/>
          </a:xfrm>
        </p:spPr>
        <p:txBody>
          <a:bodyPr/>
          <a:lstStyle/>
          <a:p>
            <a:pPr indent="0" eaLnBrk="1" hangingPunct="1"/>
            <a:r>
              <a:rPr lang="en-US" sz="3200" smtClean="0">
                <a:solidFill>
                  <a:srgbClr val="FFD624"/>
                </a:solidFill>
              </a:rPr>
              <a:t>What is Development Effectiveness?</a:t>
            </a:r>
          </a:p>
        </p:txBody>
      </p:sp>
      <p:sp>
        <p:nvSpPr>
          <p:cNvPr id="25603" name="Content Placeholder 2"/>
          <p:cNvSpPr>
            <a:spLocks noGrp="1"/>
          </p:cNvSpPr>
          <p:nvPr>
            <p:ph idx="1"/>
          </p:nvPr>
        </p:nvSpPr>
        <p:spPr>
          <a:xfrm>
            <a:off x="500063" y="1428750"/>
            <a:ext cx="8229600" cy="3529013"/>
          </a:xfrm>
        </p:spPr>
        <p:txBody>
          <a:bodyPr/>
          <a:lstStyle/>
          <a:p>
            <a:pPr eaLnBrk="1" hangingPunct="1">
              <a:spcAft>
                <a:spcPts val="1200"/>
              </a:spcAft>
            </a:pPr>
            <a:r>
              <a:rPr lang="en-US" i="0" smtClean="0"/>
              <a:t>the level of achievement of overall development goals which are affected by a host of different factors</a:t>
            </a:r>
          </a:p>
          <a:p>
            <a:pPr eaLnBrk="1" hangingPunct="1">
              <a:spcAft>
                <a:spcPts val="1200"/>
              </a:spcAft>
            </a:pPr>
            <a:r>
              <a:rPr lang="en-US" i="0" smtClean="0"/>
              <a:t>the assessment of aid against official, long term and quantifiable development goals (e.g. the MDGs or national goals)</a:t>
            </a:r>
          </a:p>
          <a:p>
            <a:pPr eaLnBrk="1" hangingPunct="1">
              <a:spcAft>
                <a:spcPts val="1200"/>
              </a:spcAft>
              <a:buFont typeface="Wingdings" pitchFamily="2" charset="2"/>
              <a:buChar char="Ø"/>
            </a:pPr>
            <a:r>
              <a:rPr lang="en-US" i="0" smtClean="0"/>
              <a:t>Thus development effectiveness is not solely the level of goal achievement of aid/development interventions.</a:t>
            </a:r>
          </a:p>
          <a:p>
            <a:pPr lvl="1" eaLnBrk="1" hangingPunct="1">
              <a:spcAft>
                <a:spcPts val="1200"/>
              </a:spcAft>
              <a:buFont typeface="Wingdings" pitchFamily="2" charset="2"/>
              <a:buChar char="Ø"/>
            </a:pPr>
            <a:r>
              <a:rPr lang="en-US" b="0" smtClean="0"/>
              <a:t>Have the immediate goals of assistance been achieved?</a:t>
            </a:r>
          </a:p>
          <a:p>
            <a:pPr lvl="1" eaLnBrk="1" hangingPunct="1">
              <a:spcAft>
                <a:spcPts val="1200"/>
              </a:spcAft>
              <a:buFont typeface="Wingdings" pitchFamily="2" charset="2"/>
              <a:buChar char="Ø"/>
            </a:pPr>
            <a:r>
              <a:rPr lang="en-US" b="0" smtClean="0"/>
              <a:t>And have those goals enhanced the development process?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0" y="0"/>
            <a:ext cx="4000500" cy="936625"/>
          </a:xfrm>
        </p:spPr>
        <p:txBody>
          <a:bodyPr/>
          <a:lstStyle/>
          <a:p>
            <a:pPr indent="0" eaLnBrk="1" hangingPunct="1"/>
            <a:r>
              <a:rPr lang="en-US" sz="3200" smtClean="0">
                <a:solidFill>
                  <a:srgbClr val="FFD624"/>
                </a:solidFill>
              </a:rPr>
              <a:t>International commitments</a:t>
            </a:r>
          </a:p>
        </p:txBody>
      </p:sp>
      <p:pic>
        <p:nvPicPr>
          <p:cNvPr id="4" name="Picture 14" descr="C:\Users\Andy\AppData\Local\Microsoft\Windows\Temporary Internet Files\Content.IE5\2IGCITBY\MPj043116700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 y="1628775"/>
            <a:ext cx="7745413" cy="516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Callout 4"/>
          <p:cNvSpPr/>
          <p:nvPr/>
        </p:nvSpPr>
        <p:spPr>
          <a:xfrm>
            <a:off x="5573713" y="3900488"/>
            <a:ext cx="914400" cy="831850"/>
          </a:xfrm>
          <a:prstGeom prst="wedgeEllipseCallou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smtClean="0">
                <a:solidFill>
                  <a:schemeClr val="bg1"/>
                </a:solidFill>
              </a:rPr>
              <a:t>2000</a:t>
            </a:r>
          </a:p>
          <a:p>
            <a:pPr algn="ctr" fontAlgn="auto">
              <a:spcBef>
                <a:spcPts val="0"/>
              </a:spcBef>
              <a:spcAft>
                <a:spcPts val="0"/>
              </a:spcAft>
              <a:defRPr/>
            </a:pPr>
            <a:r>
              <a:rPr lang="en-US" dirty="0" smtClean="0">
                <a:solidFill>
                  <a:schemeClr val="bg1"/>
                </a:solidFill>
              </a:rPr>
              <a:t>MDGs</a:t>
            </a:r>
            <a:endParaRPr lang="en-US" dirty="0">
              <a:solidFill>
                <a:schemeClr val="bg1"/>
              </a:solidFill>
            </a:endParaRPr>
          </a:p>
        </p:txBody>
      </p:sp>
      <p:sp>
        <p:nvSpPr>
          <p:cNvPr id="6" name="Oval Callout 5"/>
          <p:cNvSpPr/>
          <p:nvPr/>
        </p:nvSpPr>
        <p:spPr>
          <a:xfrm>
            <a:off x="4739640" y="4419600"/>
            <a:ext cx="822960" cy="831850"/>
          </a:xfrm>
          <a:prstGeom prst="wedgeEllipseCallout">
            <a:avLst>
              <a:gd name="adj1" fmla="val -43055"/>
              <a:gd name="adj2" fmla="val 69828"/>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rPr>
              <a:t>2002 F4D</a:t>
            </a:r>
          </a:p>
        </p:txBody>
      </p:sp>
      <p:sp>
        <p:nvSpPr>
          <p:cNvPr id="7" name="Oval Callout 6"/>
          <p:cNvSpPr/>
          <p:nvPr/>
        </p:nvSpPr>
        <p:spPr>
          <a:xfrm>
            <a:off x="91440" y="3484563"/>
            <a:ext cx="822960" cy="831850"/>
          </a:xfrm>
          <a:prstGeom prst="wedgeEllipseCallout">
            <a:avLst>
              <a:gd name="adj1" fmla="val 52084"/>
              <a:gd name="adj2" fmla="val 54167"/>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smtClean="0">
                <a:solidFill>
                  <a:schemeClr val="bg1"/>
                </a:solidFill>
              </a:rPr>
              <a:t>2005</a:t>
            </a:r>
          </a:p>
          <a:p>
            <a:pPr algn="ctr" fontAlgn="auto">
              <a:spcBef>
                <a:spcPts val="0"/>
              </a:spcBef>
              <a:spcAft>
                <a:spcPts val="0"/>
              </a:spcAft>
              <a:defRPr/>
            </a:pPr>
            <a:r>
              <a:rPr lang="en-US" dirty="0" smtClean="0">
                <a:solidFill>
                  <a:schemeClr val="bg1"/>
                </a:solidFill>
              </a:rPr>
              <a:t>PCs</a:t>
            </a:r>
            <a:endParaRPr lang="en-US" dirty="0">
              <a:solidFill>
                <a:schemeClr val="bg1"/>
              </a:solidFill>
            </a:endParaRPr>
          </a:p>
        </p:txBody>
      </p:sp>
      <p:sp>
        <p:nvSpPr>
          <p:cNvPr id="8" name="Oval Callout 7"/>
          <p:cNvSpPr/>
          <p:nvPr/>
        </p:nvSpPr>
        <p:spPr>
          <a:xfrm rot="10800000" flipV="1">
            <a:off x="609600" y="5884863"/>
            <a:ext cx="822960" cy="908050"/>
          </a:xfrm>
          <a:prstGeom prst="wedgeEllipseCallout">
            <a:avLst>
              <a:gd name="adj1" fmla="val 58286"/>
              <a:gd name="adj2" fmla="val -31814"/>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smtClean="0">
                <a:solidFill>
                  <a:schemeClr val="bg1"/>
                </a:solidFill>
              </a:rPr>
              <a:t>2008</a:t>
            </a:r>
          </a:p>
          <a:p>
            <a:pPr algn="ctr" fontAlgn="auto">
              <a:spcBef>
                <a:spcPts val="0"/>
              </a:spcBef>
              <a:spcAft>
                <a:spcPts val="0"/>
              </a:spcAft>
              <a:defRPr/>
            </a:pPr>
            <a:r>
              <a:rPr lang="en-US" dirty="0" smtClean="0">
                <a:solidFill>
                  <a:schemeClr val="bg1"/>
                </a:solidFill>
              </a:rPr>
              <a:t>AAA</a:t>
            </a:r>
            <a:endParaRPr lang="en-US" dirty="0">
              <a:solidFill>
                <a:schemeClr val="bg1"/>
              </a:solidFill>
            </a:endParaRPr>
          </a:p>
        </p:txBody>
      </p:sp>
      <p:sp>
        <p:nvSpPr>
          <p:cNvPr id="9" name="Oval Callout 8"/>
          <p:cNvSpPr/>
          <p:nvPr/>
        </p:nvSpPr>
        <p:spPr>
          <a:xfrm>
            <a:off x="1231900" y="3070225"/>
            <a:ext cx="822960" cy="830263"/>
          </a:xfrm>
          <a:prstGeom prst="wedgeEllipseCallout">
            <a:avLst>
              <a:gd name="adj1" fmla="val -49999"/>
              <a:gd name="adj2" fmla="val 84723"/>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smtClean="0">
                <a:solidFill>
                  <a:schemeClr val="bg1"/>
                </a:solidFill>
              </a:rPr>
              <a:t>2005</a:t>
            </a:r>
          </a:p>
          <a:p>
            <a:pPr algn="ctr" fontAlgn="auto">
              <a:spcBef>
                <a:spcPts val="0"/>
              </a:spcBef>
              <a:spcAft>
                <a:spcPts val="0"/>
              </a:spcAft>
              <a:defRPr/>
            </a:pPr>
            <a:r>
              <a:rPr lang="en-US" dirty="0" smtClean="0">
                <a:solidFill>
                  <a:schemeClr val="bg1"/>
                </a:solidFill>
              </a:rPr>
              <a:t>G8</a:t>
            </a:r>
            <a:endParaRPr lang="en-US" dirty="0">
              <a:solidFill>
                <a:schemeClr val="bg1"/>
              </a:solidFill>
            </a:endParaRPr>
          </a:p>
        </p:txBody>
      </p:sp>
      <p:sp>
        <p:nvSpPr>
          <p:cNvPr id="10" name="Oval Callout 9"/>
          <p:cNvSpPr/>
          <p:nvPr/>
        </p:nvSpPr>
        <p:spPr>
          <a:xfrm>
            <a:off x="2171700" y="4435475"/>
            <a:ext cx="822960" cy="830263"/>
          </a:xfrm>
          <a:prstGeom prst="wedgeEllipseCallout">
            <a:avLst>
              <a:gd name="adj1" fmla="val -41666"/>
              <a:gd name="adj2" fmla="val 73611"/>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rPr>
              <a:t>2008 F4D</a:t>
            </a:r>
          </a:p>
        </p:txBody>
      </p:sp>
      <p:sp>
        <p:nvSpPr>
          <p:cNvPr id="11" name="Oval Callout 10"/>
          <p:cNvSpPr/>
          <p:nvPr/>
        </p:nvSpPr>
        <p:spPr>
          <a:xfrm>
            <a:off x="6127750" y="4732338"/>
            <a:ext cx="914400" cy="830262"/>
          </a:xfrm>
          <a:prstGeom prst="wedgeEllipseCallout">
            <a:avLst>
              <a:gd name="adj1" fmla="val -68749"/>
              <a:gd name="adj2" fmla="val -20833"/>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rPr>
              <a:t>2008 MDGs </a:t>
            </a:r>
          </a:p>
        </p:txBody>
      </p:sp>
      <p:sp>
        <p:nvSpPr>
          <p:cNvPr id="12" name="Oval Callout 11"/>
          <p:cNvSpPr/>
          <p:nvPr/>
        </p:nvSpPr>
        <p:spPr>
          <a:xfrm>
            <a:off x="936625" y="4824413"/>
            <a:ext cx="914400" cy="831850"/>
          </a:xfrm>
          <a:prstGeom prst="wedgeEllipseCallout">
            <a:avLst>
              <a:gd name="adj1" fmla="val -20277"/>
              <a:gd name="adj2" fmla="val -58797"/>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smtClean="0">
                <a:solidFill>
                  <a:schemeClr val="bg1"/>
                </a:solidFill>
              </a:rPr>
              <a:t>2003</a:t>
            </a:r>
          </a:p>
          <a:p>
            <a:pPr algn="ctr" fontAlgn="auto">
              <a:spcBef>
                <a:spcPts val="0"/>
              </a:spcBef>
              <a:spcAft>
                <a:spcPts val="0"/>
              </a:spcAft>
              <a:defRPr/>
            </a:pPr>
            <a:r>
              <a:rPr lang="en-US" dirty="0" smtClean="0">
                <a:solidFill>
                  <a:schemeClr val="bg1"/>
                </a:solidFill>
              </a:rPr>
              <a:t>Rome </a:t>
            </a:r>
            <a:r>
              <a:rPr lang="en-US" dirty="0">
                <a:solidFill>
                  <a:schemeClr val="bg1"/>
                </a:solidFill>
              </a:rPr>
              <a:t>HLF</a:t>
            </a:r>
          </a:p>
        </p:txBody>
      </p:sp>
      <p:sp>
        <p:nvSpPr>
          <p:cNvPr id="13" name="Oval Callout 12"/>
          <p:cNvSpPr/>
          <p:nvPr/>
        </p:nvSpPr>
        <p:spPr>
          <a:xfrm>
            <a:off x="2498725" y="1873250"/>
            <a:ext cx="1005840" cy="830263"/>
          </a:xfrm>
          <a:prstGeom prst="wedgeEllipseCallout">
            <a:avLst>
              <a:gd name="adj1" fmla="val 52084"/>
              <a:gd name="adj2" fmla="val 54167"/>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rPr>
              <a:t>2011</a:t>
            </a:r>
          </a:p>
          <a:p>
            <a:pPr algn="ctr" fontAlgn="auto">
              <a:spcBef>
                <a:spcPts val="0"/>
              </a:spcBef>
              <a:spcAft>
                <a:spcPts val="0"/>
              </a:spcAft>
              <a:defRPr/>
            </a:pPr>
            <a:r>
              <a:rPr lang="en-US" dirty="0" err="1" smtClean="0">
                <a:solidFill>
                  <a:schemeClr val="bg1"/>
                </a:solidFill>
              </a:rPr>
              <a:t>Busan</a:t>
            </a:r>
            <a:r>
              <a:rPr lang="en-US" dirty="0" smtClean="0">
                <a:solidFill>
                  <a:schemeClr val="bg1"/>
                </a:solidFill>
              </a:rPr>
              <a:t> HLF</a:t>
            </a:r>
            <a:endParaRPr lang="en-US" dirty="0">
              <a:solidFill>
                <a:schemeClr val="bg1"/>
              </a:solidFill>
            </a:endParaRPr>
          </a:p>
        </p:txBody>
      </p:sp>
      <p:sp>
        <p:nvSpPr>
          <p:cNvPr id="14" name="Oval Callout 6"/>
          <p:cNvSpPr/>
          <p:nvPr/>
        </p:nvSpPr>
        <p:spPr>
          <a:xfrm>
            <a:off x="3367881" y="4883150"/>
            <a:ext cx="1143000" cy="831850"/>
          </a:xfrm>
          <a:prstGeom prst="wedgeEllipseCallout">
            <a:avLst>
              <a:gd name="adj1" fmla="val 68751"/>
              <a:gd name="adj2" fmla="val 52335"/>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smtClean="0">
                <a:solidFill>
                  <a:schemeClr val="bg1"/>
                </a:solidFill>
              </a:rPr>
              <a:t>2014</a:t>
            </a:r>
            <a:endParaRPr lang="en-US" dirty="0" smtClean="0">
              <a:solidFill>
                <a:schemeClr val="bg1"/>
              </a:solidFill>
            </a:endParaRPr>
          </a:p>
          <a:p>
            <a:pPr algn="ctr" fontAlgn="auto">
              <a:spcBef>
                <a:spcPts val="0"/>
              </a:spcBef>
              <a:spcAft>
                <a:spcPts val="0"/>
              </a:spcAft>
              <a:defRPr/>
            </a:pPr>
            <a:r>
              <a:rPr lang="en-US" dirty="0" smtClean="0">
                <a:solidFill>
                  <a:schemeClr val="bg1"/>
                </a:solidFill>
              </a:rPr>
              <a:t>GPEDC HLM</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2000"/>
                                        <p:tgtEl>
                                          <p:spTgt spid="1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2000"/>
                                        <p:tgtEl>
                                          <p:spTgt spid="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2000"/>
                                        <p:tgtEl>
                                          <p:spTgt spid="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2000"/>
                                        <p:tgtEl>
                                          <p:spTgt spid="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2000"/>
                                        <p:tgtEl>
                                          <p:spTgt spid="1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2000"/>
                                        <p:tgtEl>
                                          <p:spTgt spid="1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20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0" y="0"/>
            <a:ext cx="4071938" cy="936625"/>
          </a:xfrm>
        </p:spPr>
        <p:txBody>
          <a:bodyPr/>
          <a:lstStyle/>
          <a:p>
            <a:pPr indent="0" eaLnBrk="1" hangingPunct="1"/>
            <a:r>
              <a:rPr lang="en-US" sz="3200" smtClean="0">
                <a:solidFill>
                  <a:srgbClr val="FFD624"/>
                </a:solidFill>
              </a:rPr>
              <a:t>EU Commitments</a:t>
            </a:r>
          </a:p>
        </p:txBody>
      </p:sp>
      <p:sp>
        <p:nvSpPr>
          <p:cNvPr id="27651" name="Content Placeholder 2"/>
          <p:cNvSpPr>
            <a:spLocks noGrp="1"/>
          </p:cNvSpPr>
          <p:nvPr>
            <p:ph idx="1"/>
          </p:nvPr>
        </p:nvSpPr>
        <p:spPr>
          <a:xfrm>
            <a:off x="500063" y="1219200"/>
            <a:ext cx="8362950" cy="5500687"/>
          </a:xfrm>
        </p:spPr>
        <p:txBody>
          <a:bodyPr/>
          <a:lstStyle/>
          <a:p>
            <a:pPr marL="0" indent="0">
              <a:buFont typeface="Times" pitchFamily="18" charset="0"/>
              <a:buNone/>
            </a:pPr>
            <a:r>
              <a:rPr lang="en-US" sz="2000" b="1" dirty="0" smtClean="0"/>
              <a:t>2005</a:t>
            </a:r>
            <a:r>
              <a:rPr lang="en-US" sz="2000" dirty="0" smtClean="0"/>
              <a:t> 	- EU Consensus for Development</a:t>
            </a:r>
          </a:p>
          <a:p>
            <a:pPr marL="0" indent="0">
              <a:buFont typeface="Times" pitchFamily="18" charset="0"/>
              <a:buNone/>
            </a:pPr>
            <a:r>
              <a:rPr lang="en-US" sz="2000" b="1" dirty="0" smtClean="0"/>
              <a:t>2006</a:t>
            </a:r>
            <a:r>
              <a:rPr lang="en-US" sz="2000" dirty="0" smtClean="0"/>
              <a:t>	- More, Better, Faster</a:t>
            </a:r>
          </a:p>
          <a:p>
            <a:pPr marL="0" indent="0">
              <a:buFont typeface="Times" pitchFamily="18" charset="0"/>
              <a:buNone/>
            </a:pPr>
            <a:r>
              <a:rPr lang="en-US" sz="2000" dirty="0" smtClean="0"/>
              <a:t>	- Joint Framework for Country Strategies</a:t>
            </a:r>
          </a:p>
          <a:p>
            <a:pPr marL="0" indent="0">
              <a:buFont typeface="Times" pitchFamily="18" charset="0"/>
              <a:buNone/>
            </a:pPr>
            <a:r>
              <a:rPr lang="en-US" sz="2000" dirty="0" smtClean="0"/>
              <a:t>	- Financing for Development</a:t>
            </a:r>
          </a:p>
          <a:p>
            <a:pPr marL="0" indent="0">
              <a:buFont typeface="Times" pitchFamily="18" charset="0"/>
              <a:buNone/>
            </a:pPr>
            <a:r>
              <a:rPr lang="en-US" sz="2000" b="1" dirty="0" smtClean="0"/>
              <a:t>2007</a:t>
            </a:r>
            <a:r>
              <a:rPr lang="en-US" sz="2000" dirty="0" smtClean="0"/>
              <a:t> 	- Strategy for Africa</a:t>
            </a:r>
          </a:p>
          <a:p>
            <a:pPr marL="0" indent="0">
              <a:buFont typeface="Times" pitchFamily="18" charset="0"/>
              <a:buNone/>
            </a:pPr>
            <a:r>
              <a:rPr lang="en-US" sz="2000" dirty="0" smtClean="0"/>
              <a:t>	- Code of Conduct on Division of </a:t>
            </a:r>
            <a:r>
              <a:rPr lang="en-US" sz="2000" dirty="0" err="1" smtClean="0"/>
              <a:t>Labour</a:t>
            </a:r>
            <a:endParaRPr lang="en-US" sz="2000" dirty="0" smtClean="0"/>
          </a:p>
          <a:p>
            <a:pPr marL="0" indent="0">
              <a:buFont typeface="Times" pitchFamily="18" charset="0"/>
              <a:buNone/>
            </a:pPr>
            <a:r>
              <a:rPr lang="en-US" sz="2000" b="1" dirty="0" smtClean="0"/>
              <a:t>2008</a:t>
            </a:r>
            <a:r>
              <a:rPr lang="en-US" sz="2000" dirty="0" smtClean="0"/>
              <a:t> 	- Backbone Strategy on Technical Cooperation</a:t>
            </a:r>
          </a:p>
          <a:p>
            <a:pPr marL="0" indent="0">
              <a:buFont typeface="Times" pitchFamily="18" charset="0"/>
              <a:buNone/>
            </a:pPr>
            <a:r>
              <a:rPr lang="fr-FR" sz="2000" dirty="0" smtClean="0"/>
              <a:t>	- </a:t>
            </a:r>
            <a:r>
              <a:rPr lang="fr-FR" sz="2000" dirty="0" err="1" smtClean="0"/>
              <a:t>Toolkit</a:t>
            </a:r>
            <a:r>
              <a:rPr lang="fr-FR" sz="2000" dirty="0" smtClean="0"/>
              <a:t> for </a:t>
            </a:r>
            <a:r>
              <a:rPr lang="fr-FR" sz="2000" dirty="0" err="1" smtClean="0"/>
              <a:t>Capacity</a:t>
            </a:r>
            <a:r>
              <a:rPr lang="fr-FR" sz="2000" dirty="0" smtClean="0"/>
              <a:t> </a:t>
            </a:r>
            <a:r>
              <a:rPr lang="fr-FR" sz="2000" dirty="0" err="1" smtClean="0"/>
              <a:t>Development</a:t>
            </a:r>
            <a:endParaRPr lang="en-US" sz="2000" dirty="0" smtClean="0"/>
          </a:p>
          <a:p>
            <a:pPr marL="0" indent="0">
              <a:buFont typeface="Times" pitchFamily="18" charset="0"/>
              <a:buNone/>
            </a:pPr>
            <a:r>
              <a:rPr lang="en-US" sz="2000" b="1" dirty="0" smtClean="0"/>
              <a:t>2009</a:t>
            </a:r>
            <a:r>
              <a:rPr lang="en-US" sz="2000" dirty="0" smtClean="0"/>
              <a:t> 	</a:t>
            </a:r>
            <a:r>
              <a:rPr lang="fr-FR" sz="2000" dirty="0" smtClean="0"/>
              <a:t>- </a:t>
            </a:r>
            <a:r>
              <a:rPr lang="fr-FR" sz="2000" dirty="0" err="1" smtClean="0"/>
              <a:t>Operational</a:t>
            </a:r>
            <a:r>
              <a:rPr lang="fr-FR" sz="2000" dirty="0" smtClean="0"/>
              <a:t> Framework for </a:t>
            </a:r>
            <a:r>
              <a:rPr lang="fr-FR" sz="2000" dirty="0" err="1" smtClean="0"/>
              <a:t>Aid</a:t>
            </a:r>
            <a:r>
              <a:rPr lang="fr-FR" sz="2000" dirty="0" smtClean="0"/>
              <a:t> </a:t>
            </a:r>
            <a:r>
              <a:rPr lang="fr-FR" sz="2000" dirty="0" err="1" smtClean="0"/>
              <a:t>Effectiveness</a:t>
            </a:r>
            <a:endParaRPr lang="en-US" sz="2000" dirty="0" smtClean="0"/>
          </a:p>
          <a:p>
            <a:pPr marL="0" indent="0">
              <a:buFont typeface="Times" pitchFamily="18" charset="0"/>
              <a:buNone/>
            </a:pPr>
            <a:r>
              <a:rPr lang="fr-FR" sz="2000" b="1" dirty="0" smtClean="0"/>
              <a:t>2011</a:t>
            </a:r>
            <a:r>
              <a:rPr lang="fr-FR" sz="2000" dirty="0" smtClean="0"/>
              <a:t>	- The Future </a:t>
            </a:r>
            <a:r>
              <a:rPr lang="fr-FR" sz="2000" dirty="0" err="1" smtClean="0"/>
              <a:t>Approach</a:t>
            </a:r>
            <a:r>
              <a:rPr lang="fr-FR" sz="2000" dirty="0" smtClean="0"/>
              <a:t> to EU Budget Support</a:t>
            </a:r>
          </a:p>
          <a:p>
            <a:pPr marL="0" indent="0">
              <a:buFont typeface="Times" pitchFamily="18" charset="0"/>
              <a:buNone/>
            </a:pPr>
            <a:r>
              <a:rPr lang="fr-FR" sz="2000" dirty="0" smtClean="0"/>
              <a:t>	- </a:t>
            </a:r>
            <a:r>
              <a:rPr lang="fr-FR" sz="2000" dirty="0" err="1" smtClean="0"/>
              <a:t>Increasing</a:t>
            </a:r>
            <a:r>
              <a:rPr lang="fr-FR" sz="2000" dirty="0" smtClean="0"/>
              <a:t> the impact of EU </a:t>
            </a:r>
            <a:r>
              <a:rPr lang="fr-FR" sz="2000" dirty="0" err="1" smtClean="0"/>
              <a:t>Development</a:t>
            </a:r>
            <a:r>
              <a:rPr lang="fr-FR" sz="2000" dirty="0" smtClean="0"/>
              <a:t> Policy: </a:t>
            </a:r>
          </a:p>
          <a:p>
            <a:pPr marL="0" indent="0">
              <a:buFont typeface="Times" pitchFamily="18" charset="0"/>
              <a:buNone/>
            </a:pPr>
            <a:r>
              <a:rPr lang="fr-FR" sz="2000" dirty="0" smtClean="0"/>
              <a:t>	  an Agenda for Change</a:t>
            </a:r>
          </a:p>
          <a:p>
            <a:pPr marL="0" indent="0">
              <a:buFont typeface="Times" pitchFamily="18" charset="0"/>
              <a:buNone/>
            </a:pPr>
            <a:r>
              <a:rPr lang="fr-FR" sz="2000" dirty="0" smtClean="0"/>
              <a:t>	- EU Common Position for the 4th HLF on AE: Council 	  </a:t>
            </a:r>
            <a:r>
              <a:rPr lang="fr-FR" sz="2000" dirty="0" smtClean="0"/>
              <a:t>Conclusions</a:t>
            </a:r>
          </a:p>
          <a:p>
            <a:pPr marL="0" indent="0">
              <a:buFont typeface="Times" pitchFamily="18" charset="0"/>
              <a:buNone/>
            </a:pPr>
            <a:r>
              <a:rPr lang="fr-FR" sz="2000" b="1" dirty="0" smtClean="0"/>
              <a:t>2014</a:t>
            </a:r>
            <a:r>
              <a:rPr lang="fr-FR" sz="2000" dirty="0"/>
              <a:t>	- EU Common Position for the </a:t>
            </a:r>
            <a:r>
              <a:rPr lang="fr-FR" sz="2000" dirty="0" smtClean="0"/>
              <a:t>1st HLM of the GPEDC</a:t>
            </a:r>
            <a:endParaRPr lang="fr-FR" sz="20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a:spLocks noGrp="1"/>
          </p:cNvSpPr>
          <p:nvPr>
            <p:ph type="title"/>
          </p:nvPr>
        </p:nvSpPr>
        <p:spPr>
          <a:xfrm>
            <a:off x="-180975" y="1087438"/>
            <a:ext cx="9144000" cy="512762"/>
          </a:xfrm>
          <a:solidFill>
            <a:schemeClr val="bg1"/>
          </a:solidFill>
        </p:spPr>
        <p:txBody>
          <a:bodyPr/>
          <a:lstStyle/>
          <a:p>
            <a:pPr indent="0" algn="r" eaLnBrk="1" hangingPunct="1"/>
            <a:r>
              <a:rPr lang="fr-FR" sz="2400" dirty="0" err="1" smtClean="0">
                <a:latin typeface="Corbel" pitchFamily="34" charset="0"/>
              </a:rPr>
              <a:t>Bilateral</a:t>
            </a:r>
            <a:r>
              <a:rPr lang="fr-FR" sz="2400" dirty="0" smtClean="0">
                <a:latin typeface="Corbel" pitchFamily="34" charset="0"/>
              </a:rPr>
              <a:t> ODA </a:t>
            </a:r>
            <a:r>
              <a:rPr lang="fr-FR" sz="2400" dirty="0" err="1" smtClean="0">
                <a:latin typeface="Corbel" pitchFamily="34" charset="0"/>
              </a:rPr>
              <a:t>from</a:t>
            </a:r>
            <a:r>
              <a:rPr lang="fr-FR" sz="2400" dirty="0" smtClean="0">
                <a:latin typeface="Corbel" pitchFamily="34" charset="0"/>
              </a:rPr>
              <a:t> DAC </a:t>
            </a:r>
            <a:r>
              <a:rPr lang="fr-FR" sz="2400" dirty="0" err="1" smtClean="0">
                <a:latin typeface="Corbel" pitchFamily="34" charset="0"/>
              </a:rPr>
              <a:t>donors</a:t>
            </a:r>
            <a:r>
              <a:rPr lang="fr-FR" sz="2400" dirty="0" smtClean="0">
                <a:latin typeface="Corbel" pitchFamily="34" charset="0"/>
              </a:rPr>
              <a:t> to all </a:t>
            </a:r>
            <a:r>
              <a:rPr lang="fr-FR" sz="2400" dirty="0" err="1" smtClean="0">
                <a:latin typeface="Corbel" pitchFamily="34" charset="0"/>
              </a:rPr>
              <a:t>recipients</a:t>
            </a:r>
            <a:r>
              <a:rPr lang="fr-FR" sz="2400" dirty="0" smtClean="0">
                <a:latin typeface="Corbel" pitchFamily="34" charset="0"/>
              </a:rPr>
              <a:t> </a:t>
            </a:r>
            <a:br>
              <a:rPr lang="fr-FR" sz="2400" dirty="0" smtClean="0">
                <a:latin typeface="Corbel" pitchFamily="34" charset="0"/>
              </a:rPr>
            </a:br>
            <a:r>
              <a:rPr lang="fr-FR" sz="2400" dirty="0" smtClean="0">
                <a:latin typeface="Corbel" pitchFamily="34" charset="0"/>
              </a:rPr>
              <a:t>(OECD QWIDS, 2012)</a:t>
            </a:r>
            <a:endParaRPr lang="en-US" sz="2400" dirty="0" smtClean="0"/>
          </a:p>
        </p:txBody>
      </p:sp>
      <p:graphicFrame>
        <p:nvGraphicFramePr>
          <p:cNvPr id="8" name="Graphique 7"/>
          <p:cNvGraphicFramePr>
            <a:graphicFrameLocks noGrp="1"/>
          </p:cNvGraphicFramePr>
          <p:nvPr>
            <p:extLst>
              <p:ext uri="{D42A27DB-BD31-4B8C-83A1-F6EECF244321}">
                <p14:modId xmlns:p14="http://schemas.microsoft.com/office/powerpoint/2010/main" val="3234472049"/>
              </p:ext>
            </p:extLst>
          </p:nvPr>
        </p:nvGraphicFramePr>
        <p:xfrm>
          <a:off x="92888" y="1073466"/>
          <a:ext cx="8670192" cy="5784534"/>
        </p:xfrm>
        <a:graphic>
          <a:graphicData uri="http://schemas.openxmlformats.org/drawingml/2006/chart">
            <c:chart xmlns:c="http://schemas.openxmlformats.org/drawingml/2006/chart" xmlns:r="http://schemas.openxmlformats.org/officeDocument/2006/relationships" r:id="rId3"/>
          </a:graphicData>
        </a:graphic>
      </p:graphicFrame>
      <p:sp>
        <p:nvSpPr>
          <p:cNvPr id="5127" name="Title 1"/>
          <p:cNvSpPr txBox="1">
            <a:spLocks/>
          </p:cNvSpPr>
          <p:nvPr/>
        </p:nvSpPr>
        <p:spPr bwMode="auto">
          <a:xfrm>
            <a:off x="312738" y="444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r>
              <a:rPr lang="fr-FR" sz="3200" b="1">
                <a:solidFill>
                  <a:srgbClr val="FFD624"/>
                </a:solidFill>
              </a:rPr>
              <a:t>How much aid?</a:t>
            </a:r>
            <a:endParaRPr lang="en-US" sz="3200" b="1">
              <a:solidFill>
                <a:srgbClr val="FFD624"/>
              </a:solidFill>
            </a:endParaRPr>
          </a:p>
        </p:txBody>
      </p:sp>
      <p:sp>
        <p:nvSpPr>
          <p:cNvPr id="5" name="TextBox 8"/>
          <p:cNvSpPr txBox="1"/>
          <p:nvPr/>
        </p:nvSpPr>
        <p:spPr>
          <a:xfrm>
            <a:off x="4427984" y="1861661"/>
            <a:ext cx="4559975" cy="2431435"/>
          </a:xfrm>
          <a:prstGeom prst="rect">
            <a:avLst/>
          </a:prstGeom>
          <a:solidFill>
            <a:schemeClr val="accent3">
              <a:lumMod val="40000"/>
              <a:lumOff val="60000"/>
            </a:schemeClr>
          </a:solidFill>
          <a:scene3d>
            <a:camera prst="orthographicFront"/>
            <a:lightRig rig="threePt" dir="t"/>
          </a:scene3d>
          <a:sp3d>
            <a:bevelT w="127000"/>
            <a:bevelB w="127000"/>
          </a:sp3d>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lgn="ctr">
              <a:defRPr/>
            </a:pPr>
            <a:r>
              <a:rPr lang="en-US" sz="2200" dirty="0">
                <a:solidFill>
                  <a:srgbClr val="336699"/>
                </a:solidFill>
                <a:latin typeface="Arial" charset="0"/>
                <a:ea typeface="ＭＳ Ｐゴシック" charset="-128"/>
              </a:rPr>
              <a:t>Bilateral = </a:t>
            </a:r>
            <a:r>
              <a:rPr lang="en-US" sz="2200" dirty="0" smtClean="0">
                <a:solidFill>
                  <a:srgbClr val="336699"/>
                </a:solidFill>
                <a:latin typeface="Arial" charset="0"/>
                <a:ea typeface="ＭＳ Ｐゴシック" charset="-128"/>
              </a:rPr>
              <a:t>77%, </a:t>
            </a:r>
            <a:r>
              <a:rPr lang="en-US" sz="2200" dirty="0">
                <a:solidFill>
                  <a:srgbClr val="336699"/>
                </a:solidFill>
                <a:latin typeface="Arial" charset="0"/>
                <a:ea typeface="ＭＳ Ｐゴシック" charset="-128"/>
              </a:rPr>
              <a:t>Multilateral = </a:t>
            </a:r>
            <a:r>
              <a:rPr lang="en-US" sz="2200" dirty="0" smtClean="0">
                <a:solidFill>
                  <a:srgbClr val="336699"/>
                </a:solidFill>
                <a:latin typeface="Arial" charset="0"/>
                <a:ea typeface="ＭＳ Ｐゴシック" charset="-128"/>
              </a:rPr>
              <a:t>23%</a:t>
            </a:r>
            <a:endParaRPr lang="en-US" sz="2200" dirty="0">
              <a:solidFill>
                <a:srgbClr val="336699"/>
              </a:solidFill>
              <a:latin typeface="Arial" charset="0"/>
              <a:ea typeface="ＭＳ Ｐゴシック" charset="-128"/>
            </a:endParaRPr>
          </a:p>
          <a:p>
            <a:pPr algn="ctr">
              <a:defRPr/>
            </a:pPr>
            <a:endParaRPr lang="en-US" sz="1000" dirty="0">
              <a:solidFill>
                <a:schemeClr val="bg1"/>
              </a:solidFill>
              <a:latin typeface="Arial" charset="0"/>
              <a:ea typeface="ＭＳ Ｐゴシック" charset="-128"/>
            </a:endParaRPr>
          </a:p>
          <a:p>
            <a:pPr algn="ctr">
              <a:defRPr/>
            </a:pPr>
            <a:r>
              <a:rPr lang="en-US" sz="2200" dirty="0">
                <a:solidFill>
                  <a:srgbClr val="336699"/>
                </a:solidFill>
                <a:latin typeface="Arial" charset="0"/>
                <a:ea typeface="ＭＳ Ｐゴシック" charset="-128"/>
              </a:rPr>
              <a:t>EC -</a:t>
            </a:r>
            <a:r>
              <a:rPr lang="en-US" sz="2200" dirty="0">
                <a:solidFill>
                  <a:srgbClr val="FF6600"/>
                </a:solidFill>
                <a:latin typeface="Arial" charset="0"/>
                <a:ea typeface="ＭＳ Ｐゴシック" charset="-128"/>
              </a:rPr>
              <a:t> </a:t>
            </a:r>
            <a:r>
              <a:rPr lang="en-US" sz="2200" dirty="0" smtClean="0">
                <a:solidFill>
                  <a:srgbClr val="C00000"/>
                </a:solidFill>
                <a:latin typeface="Arial" charset="0"/>
                <a:ea typeface="ＭＳ Ｐゴシック" charset="-128"/>
              </a:rPr>
              <a:t>$17.5 </a:t>
            </a:r>
            <a:r>
              <a:rPr lang="en-US" sz="2200" dirty="0" err="1" smtClean="0">
                <a:solidFill>
                  <a:srgbClr val="C00000"/>
                </a:solidFill>
                <a:latin typeface="Arial" charset="0"/>
                <a:ea typeface="ＭＳ Ｐゴシック" charset="-128"/>
              </a:rPr>
              <a:t>bn</a:t>
            </a:r>
            <a:endParaRPr lang="en-US" sz="2200" dirty="0" smtClean="0">
              <a:solidFill>
                <a:srgbClr val="0070C0"/>
              </a:solidFill>
              <a:latin typeface="Arial" charset="0"/>
              <a:ea typeface="ＭＳ Ｐゴシック" charset="-128"/>
            </a:endParaRPr>
          </a:p>
          <a:p>
            <a:pPr algn="ctr">
              <a:defRPr/>
            </a:pPr>
            <a:r>
              <a:rPr lang="en-US" sz="2200" dirty="0" smtClean="0">
                <a:solidFill>
                  <a:srgbClr val="336699"/>
                </a:solidFill>
                <a:latin typeface="Arial" charset="0"/>
                <a:ea typeface="ＭＳ Ｐゴシック" charset="-128"/>
              </a:rPr>
              <a:t>UN -</a:t>
            </a:r>
            <a:r>
              <a:rPr lang="en-US" sz="2200" dirty="0" smtClean="0">
                <a:solidFill>
                  <a:srgbClr val="FF6600"/>
                </a:solidFill>
                <a:latin typeface="Arial" charset="0"/>
                <a:ea typeface="ＭＳ Ｐゴシック" charset="-128"/>
              </a:rPr>
              <a:t> </a:t>
            </a:r>
            <a:r>
              <a:rPr lang="en-US" sz="2200" dirty="0" smtClean="0">
                <a:solidFill>
                  <a:srgbClr val="C00000"/>
                </a:solidFill>
                <a:latin typeface="Arial" charset="0"/>
                <a:ea typeface="ＭＳ Ｐゴシック" charset="-128"/>
              </a:rPr>
              <a:t>$3.3 </a:t>
            </a:r>
            <a:r>
              <a:rPr lang="en-US" sz="2200" dirty="0" err="1" smtClean="0">
                <a:solidFill>
                  <a:srgbClr val="C00000"/>
                </a:solidFill>
                <a:latin typeface="Arial" charset="0"/>
                <a:ea typeface="ＭＳ Ｐゴシック" charset="-128"/>
              </a:rPr>
              <a:t>bn</a:t>
            </a:r>
            <a:endParaRPr lang="en-US" sz="2200" dirty="0">
              <a:solidFill>
                <a:srgbClr val="C00000"/>
              </a:solidFill>
              <a:latin typeface="Arial" charset="0"/>
              <a:ea typeface="ＭＳ Ｐゴシック" charset="-128"/>
            </a:endParaRPr>
          </a:p>
          <a:p>
            <a:pPr algn="ctr">
              <a:defRPr/>
            </a:pPr>
            <a:r>
              <a:rPr lang="en-US" sz="2200" dirty="0">
                <a:solidFill>
                  <a:srgbClr val="0070C0"/>
                </a:solidFill>
                <a:latin typeface="Arial" charset="0"/>
                <a:ea typeface="ＭＳ Ｐゴシック" charset="-128"/>
              </a:rPr>
              <a:t>EU </a:t>
            </a:r>
            <a:r>
              <a:rPr lang="en-US" sz="2200" dirty="0">
                <a:solidFill>
                  <a:srgbClr val="336699"/>
                </a:solidFill>
                <a:latin typeface="Arial" charset="0"/>
                <a:ea typeface="ＭＳ Ｐゴシック" charset="-128"/>
              </a:rPr>
              <a:t>-</a:t>
            </a:r>
            <a:r>
              <a:rPr lang="en-US" sz="2200" dirty="0">
                <a:solidFill>
                  <a:srgbClr val="FF6600"/>
                </a:solidFill>
                <a:latin typeface="Arial" charset="0"/>
                <a:ea typeface="ＭＳ Ｐゴシック" charset="-128"/>
              </a:rPr>
              <a:t> </a:t>
            </a:r>
            <a:r>
              <a:rPr lang="en-US" sz="2200" dirty="0" smtClean="0">
                <a:solidFill>
                  <a:srgbClr val="C00000"/>
                </a:solidFill>
                <a:latin typeface="Arial" charset="0"/>
                <a:ea typeface="ＭＳ Ｐゴシック" charset="-128"/>
              </a:rPr>
              <a:t>$64.7 </a:t>
            </a:r>
            <a:r>
              <a:rPr lang="en-US" sz="2200" dirty="0" err="1" smtClean="0">
                <a:solidFill>
                  <a:srgbClr val="C00000"/>
                </a:solidFill>
                <a:latin typeface="Arial" charset="0"/>
                <a:ea typeface="ＭＳ Ｐゴシック" charset="-128"/>
              </a:rPr>
              <a:t>bn</a:t>
            </a:r>
            <a:endParaRPr lang="en-US" sz="2200" dirty="0">
              <a:solidFill>
                <a:srgbClr val="C00000"/>
              </a:solidFill>
              <a:latin typeface="Arial" charset="0"/>
              <a:ea typeface="ＭＳ Ｐゴシック" charset="-128"/>
            </a:endParaRPr>
          </a:p>
          <a:p>
            <a:pPr algn="ctr">
              <a:defRPr/>
            </a:pPr>
            <a:endParaRPr lang="en-US" sz="1000" dirty="0">
              <a:solidFill>
                <a:srgbClr val="000000"/>
              </a:solidFill>
              <a:latin typeface="Arial" charset="0"/>
              <a:ea typeface="ＭＳ Ｐゴシック" charset="-128"/>
            </a:endParaRPr>
          </a:p>
          <a:p>
            <a:pPr algn="ctr">
              <a:defRPr/>
            </a:pPr>
            <a:r>
              <a:rPr lang="en-US" sz="2200" dirty="0">
                <a:solidFill>
                  <a:srgbClr val="336699"/>
                </a:solidFill>
                <a:latin typeface="Arial" charset="0"/>
                <a:ea typeface="ＭＳ Ｐゴシック" charset="-128"/>
              </a:rPr>
              <a:t>Gates -</a:t>
            </a:r>
            <a:r>
              <a:rPr lang="en-US" sz="2200" dirty="0">
                <a:solidFill>
                  <a:srgbClr val="FF6600"/>
                </a:solidFill>
                <a:latin typeface="Arial" charset="0"/>
                <a:ea typeface="ＭＳ Ｐゴシック" charset="-128"/>
              </a:rPr>
              <a:t> </a:t>
            </a:r>
            <a:r>
              <a:rPr lang="en-US" sz="2200" dirty="0" smtClean="0">
                <a:solidFill>
                  <a:srgbClr val="C00000"/>
                </a:solidFill>
                <a:latin typeface="Arial" charset="0"/>
                <a:ea typeface="ＭＳ Ｐゴシック" charset="-128"/>
              </a:rPr>
              <a:t>$2.6bn</a:t>
            </a:r>
            <a:endParaRPr lang="en-US" sz="2200" dirty="0">
              <a:solidFill>
                <a:srgbClr val="C00000"/>
              </a:solidFill>
              <a:latin typeface="Arial" charset="0"/>
              <a:ea typeface="ＭＳ Ｐゴシック" charset="-128"/>
            </a:endParaRPr>
          </a:p>
          <a:p>
            <a:pPr algn="ctr">
              <a:defRPr/>
            </a:pPr>
            <a:r>
              <a:rPr lang="en-US" sz="2200" dirty="0" smtClean="0">
                <a:solidFill>
                  <a:srgbClr val="336699"/>
                </a:solidFill>
                <a:latin typeface="Arial" charset="0"/>
                <a:ea typeface="ＭＳ Ｐゴシック" charset="-128"/>
              </a:rPr>
              <a:t>Global </a:t>
            </a:r>
            <a:r>
              <a:rPr lang="en-US" sz="2200" dirty="0">
                <a:solidFill>
                  <a:srgbClr val="336699"/>
                </a:solidFill>
                <a:latin typeface="Arial" charset="0"/>
                <a:ea typeface="ＭＳ Ｐゴシック" charset="-128"/>
              </a:rPr>
              <a:t>Fund -</a:t>
            </a:r>
            <a:r>
              <a:rPr lang="en-US" sz="2200" dirty="0">
                <a:solidFill>
                  <a:srgbClr val="FF6600"/>
                </a:solidFill>
                <a:latin typeface="Arial" charset="0"/>
                <a:ea typeface="ＭＳ Ｐゴシック" charset="-128"/>
              </a:rPr>
              <a:t> </a:t>
            </a:r>
            <a:r>
              <a:rPr lang="en-US" sz="2200" dirty="0" smtClean="0">
                <a:solidFill>
                  <a:srgbClr val="C00000"/>
                </a:solidFill>
                <a:latin typeface="Arial" charset="0"/>
                <a:ea typeface="ＭＳ Ｐゴシック" charset="-128"/>
              </a:rPr>
              <a:t>$3.3 </a:t>
            </a:r>
            <a:r>
              <a:rPr lang="en-US" sz="2200" dirty="0" err="1" smtClean="0">
                <a:solidFill>
                  <a:srgbClr val="C00000"/>
                </a:solidFill>
                <a:latin typeface="Arial" charset="0"/>
                <a:ea typeface="ＭＳ Ｐゴシック" charset="-128"/>
              </a:rPr>
              <a:t>bn</a:t>
            </a:r>
            <a:endParaRPr lang="en-US" sz="2200" dirty="0">
              <a:solidFill>
                <a:srgbClr val="0070C0"/>
              </a:solidFill>
              <a:latin typeface="Arial" charset="0"/>
              <a:ea typeface="ＭＳ Ｐゴシック"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txBox="1">
            <a:spLocks/>
          </p:cNvSpPr>
          <p:nvPr/>
        </p:nvSpPr>
        <p:spPr bwMode="auto">
          <a:xfrm>
            <a:off x="312738" y="444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r>
              <a:rPr lang="fr-FR" sz="3200" b="1">
                <a:solidFill>
                  <a:srgbClr val="FFD624"/>
                </a:solidFill>
              </a:rPr>
              <a:t>How much aid?</a:t>
            </a:r>
            <a:endParaRPr lang="en-US" sz="3200" b="1">
              <a:solidFill>
                <a:srgbClr val="FFD624"/>
              </a:solidFill>
            </a:endParaRPr>
          </a:p>
        </p:txBody>
      </p:sp>
      <p:graphicFrame>
        <p:nvGraphicFramePr>
          <p:cNvPr id="6" name="Graphique 5"/>
          <p:cNvGraphicFramePr>
            <a:graphicFrameLocks noGrp="1"/>
          </p:cNvGraphicFramePr>
          <p:nvPr>
            <p:extLst>
              <p:ext uri="{D42A27DB-BD31-4B8C-83A1-F6EECF244321}">
                <p14:modId xmlns:p14="http://schemas.microsoft.com/office/powerpoint/2010/main" val="933084505"/>
              </p:ext>
            </p:extLst>
          </p:nvPr>
        </p:nvGraphicFramePr>
        <p:xfrm>
          <a:off x="92442" y="1355834"/>
          <a:ext cx="8670192" cy="5486400"/>
        </p:xfrm>
        <a:graphic>
          <a:graphicData uri="http://schemas.openxmlformats.org/drawingml/2006/chart">
            <c:chart xmlns:c="http://schemas.openxmlformats.org/drawingml/2006/chart" xmlns:r="http://schemas.openxmlformats.org/officeDocument/2006/relationships" r:id="rId3"/>
          </a:graphicData>
        </a:graphic>
      </p:graphicFrame>
      <p:sp>
        <p:nvSpPr>
          <p:cNvPr id="6147" name="ZoneTexte 1"/>
          <p:cNvSpPr txBox="1">
            <a:spLocks noChangeArrowheads="1"/>
          </p:cNvSpPr>
          <p:nvPr/>
        </p:nvSpPr>
        <p:spPr bwMode="auto">
          <a:xfrm>
            <a:off x="6508750" y="4652963"/>
            <a:ext cx="274320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r>
              <a:rPr lang="en-US" sz="2200" b="1" dirty="0">
                <a:solidFill>
                  <a:srgbClr val="C00000"/>
                </a:solidFill>
                <a:latin typeface="Corbel" pitchFamily="34" charset="0"/>
              </a:rPr>
              <a:t>Bilateral ODA </a:t>
            </a:r>
          </a:p>
          <a:p>
            <a:pPr eaLnBrk="1" hangingPunct="1"/>
            <a:r>
              <a:rPr lang="en-US" sz="2200" b="1" dirty="0">
                <a:solidFill>
                  <a:srgbClr val="C00000"/>
                </a:solidFill>
                <a:latin typeface="Corbel" pitchFamily="34" charset="0"/>
              </a:rPr>
              <a:t>from DAC donors </a:t>
            </a:r>
          </a:p>
          <a:p>
            <a:pPr eaLnBrk="1" hangingPunct="1"/>
            <a:r>
              <a:rPr lang="en-US" sz="2200" b="1" dirty="0">
                <a:solidFill>
                  <a:srgbClr val="C00000"/>
                </a:solidFill>
                <a:latin typeface="Corbel" pitchFamily="34" charset="0"/>
              </a:rPr>
              <a:t>to all recipients </a:t>
            </a:r>
          </a:p>
          <a:p>
            <a:pPr eaLnBrk="1" hangingPunct="1"/>
            <a:r>
              <a:rPr lang="en-US" sz="2200" b="1" dirty="0">
                <a:solidFill>
                  <a:srgbClr val="C00000"/>
                </a:solidFill>
                <a:latin typeface="Corbel" pitchFamily="34" charset="0"/>
              </a:rPr>
              <a:t>(</a:t>
            </a:r>
            <a:r>
              <a:rPr lang="en-US" sz="2200" b="1" dirty="0" smtClean="0">
                <a:solidFill>
                  <a:srgbClr val="C00000"/>
                </a:solidFill>
                <a:latin typeface="Corbel" pitchFamily="34" charset="0"/>
              </a:rPr>
              <a:t>2012, </a:t>
            </a:r>
            <a:r>
              <a:rPr lang="en-US" sz="2200" b="1" dirty="0">
                <a:solidFill>
                  <a:srgbClr val="C00000"/>
                </a:solidFill>
                <a:latin typeface="Corbel" pitchFamily="34" charset="0"/>
              </a:rPr>
              <a:t>OECD QWIDS)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txBox="1">
            <a:spLocks/>
          </p:cNvSpPr>
          <p:nvPr/>
        </p:nvSpPr>
        <p:spPr bwMode="auto">
          <a:xfrm>
            <a:off x="312738" y="444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r>
              <a:rPr lang="fr-FR" sz="3200" b="1">
                <a:solidFill>
                  <a:srgbClr val="FFD624"/>
                </a:solidFill>
              </a:rPr>
              <a:t>How much aid?</a:t>
            </a:r>
            <a:endParaRPr lang="en-US" sz="3200" b="1">
              <a:solidFill>
                <a:srgbClr val="FFD624"/>
              </a:solidFill>
            </a:endParaRPr>
          </a:p>
        </p:txBody>
      </p:sp>
      <p:graphicFrame>
        <p:nvGraphicFramePr>
          <p:cNvPr id="6" name="Graphique 5"/>
          <p:cNvGraphicFramePr>
            <a:graphicFrameLocks noGrp="1"/>
          </p:cNvGraphicFramePr>
          <p:nvPr>
            <p:extLst>
              <p:ext uri="{D42A27DB-BD31-4B8C-83A1-F6EECF244321}">
                <p14:modId xmlns:p14="http://schemas.microsoft.com/office/powerpoint/2010/main" val="1430809215"/>
              </p:ext>
            </p:extLst>
          </p:nvPr>
        </p:nvGraphicFramePr>
        <p:xfrm>
          <a:off x="92442" y="1355834"/>
          <a:ext cx="8670192" cy="5486400"/>
        </p:xfrm>
        <a:graphic>
          <a:graphicData uri="http://schemas.openxmlformats.org/drawingml/2006/chart">
            <c:chart xmlns:c="http://schemas.openxmlformats.org/drawingml/2006/chart" xmlns:r="http://schemas.openxmlformats.org/officeDocument/2006/relationships" r:id="rId3"/>
          </a:graphicData>
        </a:graphic>
      </p:graphicFrame>
      <p:sp>
        <p:nvSpPr>
          <p:cNvPr id="6147" name="ZoneTexte 1"/>
          <p:cNvSpPr txBox="1">
            <a:spLocks noChangeArrowheads="1"/>
          </p:cNvSpPr>
          <p:nvPr/>
        </p:nvSpPr>
        <p:spPr bwMode="auto">
          <a:xfrm>
            <a:off x="6508750" y="4652963"/>
            <a:ext cx="274320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r>
              <a:rPr lang="en-US" sz="2200" b="1" dirty="0">
                <a:solidFill>
                  <a:srgbClr val="C00000"/>
                </a:solidFill>
                <a:latin typeface="Corbel" pitchFamily="34" charset="0"/>
              </a:rPr>
              <a:t>Bilateral ODA </a:t>
            </a:r>
          </a:p>
          <a:p>
            <a:pPr eaLnBrk="1" hangingPunct="1"/>
            <a:r>
              <a:rPr lang="en-US" sz="2200" b="1" dirty="0">
                <a:solidFill>
                  <a:srgbClr val="C00000"/>
                </a:solidFill>
                <a:latin typeface="Corbel" pitchFamily="34" charset="0"/>
              </a:rPr>
              <a:t>from DAC donors </a:t>
            </a:r>
          </a:p>
          <a:p>
            <a:pPr eaLnBrk="1" hangingPunct="1"/>
            <a:r>
              <a:rPr lang="en-US" sz="2200" b="1" dirty="0">
                <a:solidFill>
                  <a:srgbClr val="C00000"/>
                </a:solidFill>
                <a:latin typeface="Corbel" pitchFamily="34" charset="0"/>
              </a:rPr>
              <a:t>to all recipients </a:t>
            </a:r>
          </a:p>
          <a:p>
            <a:pPr eaLnBrk="1" hangingPunct="1"/>
            <a:r>
              <a:rPr lang="en-US" sz="2200" b="1" dirty="0">
                <a:solidFill>
                  <a:srgbClr val="C00000"/>
                </a:solidFill>
                <a:latin typeface="Corbel" pitchFamily="34" charset="0"/>
              </a:rPr>
              <a:t>(</a:t>
            </a:r>
            <a:r>
              <a:rPr lang="en-US" sz="2200" b="1" dirty="0" smtClean="0">
                <a:solidFill>
                  <a:srgbClr val="C00000"/>
                </a:solidFill>
                <a:latin typeface="Corbel" pitchFamily="34" charset="0"/>
              </a:rPr>
              <a:t>2012, </a:t>
            </a:r>
            <a:r>
              <a:rPr lang="en-US" sz="2200" b="1" dirty="0">
                <a:solidFill>
                  <a:srgbClr val="C00000"/>
                </a:solidFill>
                <a:latin typeface="Corbel" pitchFamily="34" charset="0"/>
              </a:rPr>
              <a:t>OECD QWIDS)</a:t>
            </a:r>
          </a:p>
        </p:txBody>
      </p:sp>
      <p:sp>
        <p:nvSpPr>
          <p:cNvPr id="5" name="Rectangle 4"/>
          <p:cNvSpPr>
            <a:spLocks noChangeArrowheads="1"/>
          </p:cNvSpPr>
          <p:nvPr/>
        </p:nvSpPr>
        <p:spPr bwMode="auto">
          <a:xfrm>
            <a:off x="1259632" y="2420888"/>
            <a:ext cx="6617809" cy="2031325"/>
          </a:xfrm>
          <a:prstGeom prst="rect">
            <a:avLst/>
          </a:prstGeom>
          <a:solidFill>
            <a:srgbClr val="C00000"/>
          </a:solidFill>
          <a:ln w="9525">
            <a:noFill/>
            <a:miter lim="800000"/>
            <a:headEnd/>
            <a:tailEnd/>
          </a:ln>
          <a:scene3d>
            <a:camera prst="orthographicFront"/>
            <a:lightRig rig="threePt" dir="t"/>
          </a:scene3d>
          <a:sp3d>
            <a:bevelT w="127000"/>
            <a:bevelB w="127000"/>
          </a:sp3d>
        </p:spPr>
        <p:txBody>
          <a:bodyP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800" b="1" dirty="0">
                <a:solidFill>
                  <a:schemeClr val="bg1"/>
                </a:solidFill>
                <a:latin typeface="Arial" charset="0"/>
                <a:ea typeface="ＭＳ Ｐゴシック" charset="-128"/>
                <a:cs typeface="ＭＳ Ｐゴシック" charset="-128"/>
              </a:rPr>
              <a:t>UN General Assembly</a:t>
            </a:r>
            <a:r>
              <a:rPr lang="en-US" sz="1800" dirty="0">
                <a:solidFill>
                  <a:schemeClr val="bg1"/>
                </a:solidFill>
                <a:latin typeface="Arial" charset="0"/>
                <a:ea typeface="ＭＳ Ｐゴシック" charset="-128"/>
                <a:cs typeface="ＭＳ Ｐゴシック" charset="-128"/>
              </a:rPr>
              <a:t>: each economically advanced country will progressively increase its official development assistance to the developing countries and will exert its best efforts to reach a minimum of 0.7% of its gross national product by the middle of the decade.</a:t>
            </a:r>
            <a:endParaRPr lang="en-US" sz="1800" b="1" dirty="0">
              <a:solidFill>
                <a:schemeClr val="bg1"/>
              </a:solidFill>
              <a:latin typeface="Arial" charset="0"/>
              <a:ea typeface="ＭＳ Ｐゴシック" charset="-128"/>
              <a:cs typeface="ＭＳ Ｐゴシック" charset="-128"/>
            </a:endParaRPr>
          </a:p>
          <a:p>
            <a:pPr>
              <a:defRPr/>
            </a:pPr>
            <a:r>
              <a:rPr lang="en-US" sz="1800" b="1" dirty="0">
                <a:solidFill>
                  <a:schemeClr val="bg1"/>
                </a:solidFill>
                <a:latin typeface="Arial" charset="0"/>
                <a:ea typeface="ＭＳ Ｐゴシック" charset="-128"/>
                <a:cs typeface="ＭＳ Ｐゴシック" charset="-128"/>
              </a:rPr>
              <a:t>												  1970</a:t>
            </a:r>
          </a:p>
        </p:txBody>
      </p:sp>
    </p:spTree>
    <p:extLst>
      <p:ext uri="{BB962C8B-B14F-4D97-AF65-F5344CB8AC3E}">
        <p14:creationId xmlns:p14="http://schemas.microsoft.com/office/powerpoint/2010/main" val="383412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rcRect/>
          <a:stretch>
            <a:fillRect/>
          </a:stretch>
        </p:blipFill>
        <p:spPr bwMode="auto">
          <a:xfrm>
            <a:off x="467544" y="1628799"/>
            <a:ext cx="1368000" cy="1097677"/>
          </a:xfrm>
          <a:prstGeom prst="rect">
            <a:avLst/>
          </a:prstGeom>
          <a:noFill/>
          <a:ln w="9525">
            <a:noFill/>
            <a:miter lim="800000"/>
            <a:headEnd/>
            <a:tailEnd/>
          </a:ln>
          <a:scene3d>
            <a:camera prst="orthographicFront"/>
            <a:lightRig rig="threePt" dir="t"/>
          </a:scene3d>
          <a:sp3d>
            <a:bevelT w="127000"/>
            <a:bevelB w="127000"/>
          </a:sp3d>
        </p:spPr>
      </p:pic>
      <p:pic>
        <p:nvPicPr>
          <p:cNvPr id="5" name="Picture 4"/>
          <p:cNvPicPr>
            <a:picLocks noChangeAspect="1"/>
          </p:cNvPicPr>
          <p:nvPr/>
        </p:nvPicPr>
        <p:blipFill>
          <a:blip r:embed="rId4"/>
          <a:srcRect/>
          <a:stretch>
            <a:fillRect/>
          </a:stretch>
        </p:blipFill>
        <p:spPr bwMode="auto">
          <a:xfrm>
            <a:off x="467543" y="3284984"/>
            <a:ext cx="1368000" cy="1057018"/>
          </a:xfrm>
          <a:prstGeom prst="rect">
            <a:avLst/>
          </a:prstGeom>
          <a:noFill/>
          <a:ln w="9525">
            <a:noFill/>
            <a:miter lim="800000"/>
            <a:headEnd/>
            <a:tailEnd/>
          </a:ln>
          <a:scene3d>
            <a:camera prst="orthographicFront"/>
            <a:lightRig rig="threePt" dir="t"/>
          </a:scene3d>
          <a:sp3d>
            <a:bevelT w="127000"/>
            <a:bevelB w="127000"/>
          </a:sp3d>
        </p:spPr>
      </p:pic>
      <p:pic>
        <p:nvPicPr>
          <p:cNvPr id="6" name="Picture 5"/>
          <p:cNvPicPr>
            <a:picLocks noChangeAspect="1"/>
          </p:cNvPicPr>
          <p:nvPr/>
        </p:nvPicPr>
        <p:blipFill>
          <a:blip r:embed="rId5"/>
          <a:srcRect/>
          <a:stretch>
            <a:fillRect/>
          </a:stretch>
        </p:blipFill>
        <p:spPr bwMode="auto">
          <a:xfrm>
            <a:off x="467543" y="5095900"/>
            <a:ext cx="1368000" cy="1261779"/>
          </a:xfrm>
          <a:prstGeom prst="rect">
            <a:avLst/>
          </a:prstGeom>
          <a:noFill/>
          <a:ln w="9525">
            <a:noFill/>
            <a:miter lim="800000"/>
            <a:headEnd/>
            <a:tailEnd/>
          </a:ln>
          <a:scene3d>
            <a:camera prst="orthographicFront"/>
            <a:lightRig rig="threePt" dir="t"/>
          </a:scene3d>
          <a:sp3d>
            <a:bevelT w="127000"/>
            <a:bevelB w="127000"/>
          </a:sp3d>
        </p:spPr>
      </p:pic>
      <p:sp>
        <p:nvSpPr>
          <p:cNvPr id="8" name="Rectangle 7"/>
          <p:cNvSpPr>
            <a:spLocks noChangeArrowheads="1"/>
          </p:cNvSpPr>
          <p:nvPr/>
        </p:nvSpPr>
        <p:spPr bwMode="auto">
          <a:xfrm>
            <a:off x="2189163" y="1484313"/>
            <a:ext cx="6630987" cy="1323975"/>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000" b="1" dirty="0">
                <a:solidFill>
                  <a:srgbClr val="C00000"/>
                </a:solidFill>
                <a:latin typeface="+mn-lt"/>
              </a:rPr>
              <a:t>After the War: </a:t>
            </a:r>
            <a:r>
              <a:rPr lang="en-US" sz="2000" i="1" dirty="0">
                <a:solidFill>
                  <a:schemeClr val="accent2"/>
                </a:solidFill>
                <a:latin typeface="+mn-lt"/>
              </a:rPr>
              <a:t>What works for Europe…</a:t>
            </a:r>
          </a:p>
          <a:p>
            <a:pPr>
              <a:defRPr/>
            </a:pPr>
            <a:r>
              <a:rPr lang="en-US" sz="2000" dirty="0">
                <a:solidFill>
                  <a:schemeClr val="accent2"/>
                </a:solidFill>
                <a:latin typeface="+mn-lt"/>
              </a:rPr>
              <a:t>World Bank, IMF, Marshall Plan (‘48-’52: $13bn). </a:t>
            </a:r>
          </a:p>
          <a:p>
            <a:pPr>
              <a:defRPr/>
            </a:pPr>
            <a:r>
              <a:rPr lang="en-US" sz="2000" dirty="0">
                <a:solidFill>
                  <a:schemeClr val="accent2"/>
                </a:solidFill>
                <a:latin typeface="+mn-lt"/>
              </a:rPr>
              <a:t>Aid to fix the ex-colonies (and maintain influence). </a:t>
            </a:r>
            <a:r>
              <a:rPr lang="en-US" sz="2000" dirty="0" err="1">
                <a:solidFill>
                  <a:schemeClr val="accent2"/>
                </a:solidFill>
                <a:latin typeface="+mn-lt"/>
              </a:rPr>
              <a:t>Modernise</a:t>
            </a:r>
            <a:r>
              <a:rPr lang="en-US" sz="2000" dirty="0">
                <a:solidFill>
                  <a:schemeClr val="accent2"/>
                </a:solidFill>
                <a:latin typeface="+mn-lt"/>
              </a:rPr>
              <a:t> &amp; </a:t>
            </a:r>
            <a:r>
              <a:rPr lang="en-US" sz="2000" dirty="0" err="1">
                <a:solidFill>
                  <a:schemeClr val="accent2"/>
                </a:solidFill>
                <a:latin typeface="+mn-lt"/>
              </a:rPr>
              <a:t>industrialise</a:t>
            </a:r>
            <a:r>
              <a:rPr lang="en-US" sz="2000" dirty="0">
                <a:solidFill>
                  <a:schemeClr val="accent2"/>
                </a:solidFill>
                <a:latin typeface="+mn-lt"/>
              </a:rPr>
              <a:t>… </a:t>
            </a:r>
          </a:p>
        </p:txBody>
      </p:sp>
      <p:sp>
        <p:nvSpPr>
          <p:cNvPr id="9" name="TextBox 20"/>
          <p:cNvSpPr txBox="1">
            <a:spLocks noChangeArrowheads="1"/>
          </p:cNvSpPr>
          <p:nvPr/>
        </p:nvSpPr>
        <p:spPr bwMode="auto">
          <a:xfrm>
            <a:off x="2195513" y="3116263"/>
            <a:ext cx="6624637" cy="1631950"/>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000" b="1" dirty="0">
                <a:solidFill>
                  <a:srgbClr val="C00000"/>
                </a:solidFill>
                <a:latin typeface="+mn-lt"/>
              </a:rPr>
              <a:t>The Sixties:</a:t>
            </a:r>
            <a:r>
              <a:rPr lang="en-US" sz="2000" dirty="0">
                <a:solidFill>
                  <a:srgbClr val="C00000"/>
                </a:solidFill>
                <a:latin typeface="+mn-lt"/>
              </a:rPr>
              <a:t> </a:t>
            </a:r>
            <a:r>
              <a:rPr lang="en-US" sz="2000" i="1" dirty="0">
                <a:solidFill>
                  <a:schemeClr val="accent2"/>
                </a:solidFill>
                <a:latin typeface="+mn-lt"/>
              </a:rPr>
              <a:t>All we need is industry.</a:t>
            </a:r>
          </a:p>
          <a:p>
            <a:pPr>
              <a:defRPr/>
            </a:pPr>
            <a:r>
              <a:rPr lang="en-US" sz="2000" dirty="0">
                <a:solidFill>
                  <a:schemeClr val="accent2"/>
                </a:solidFill>
                <a:latin typeface="+mn-lt"/>
              </a:rPr>
              <a:t>State-led. Roads, railways, dams = growth = development but too big and long-term for </a:t>
            </a:r>
            <a:r>
              <a:rPr lang="en-US" sz="2000" dirty="0" err="1">
                <a:solidFill>
                  <a:schemeClr val="accent2"/>
                </a:solidFill>
                <a:latin typeface="+mn-lt"/>
              </a:rPr>
              <a:t>Gov’s</a:t>
            </a:r>
            <a:r>
              <a:rPr lang="en-US" sz="2000" dirty="0">
                <a:solidFill>
                  <a:schemeClr val="accent2"/>
                </a:solidFill>
                <a:latin typeface="+mn-lt"/>
              </a:rPr>
              <a:t>. </a:t>
            </a:r>
          </a:p>
          <a:p>
            <a:pPr>
              <a:defRPr/>
            </a:pPr>
            <a:r>
              <a:rPr lang="en-US" sz="2000" dirty="0">
                <a:solidFill>
                  <a:schemeClr val="accent2"/>
                </a:solidFill>
                <a:latin typeface="+mn-lt"/>
              </a:rPr>
              <a:t>Plus help the </a:t>
            </a:r>
            <a:r>
              <a:rPr lang="en-US" sz="2000" dirty="0" err="1">
                <a:solidFill>
                  <a:schemeClr val="accent2"/>
                </a:solidFill>
                <a:latin typeface="+mn-lt"/>
              </a:rPr>
              <a:t>agri</a:t>
            </a:r>
            <a:r>
              <a:rPr lang="en-US" sz="2000" dirty="0">
                <a:solidFill>
                  <a:schemeClr val="accent2"/>
                </a:solidFill>
                <a:latin typeface="+mn-lt"/>
              </a:rPr>
              <a:t> sector in the meantime.</a:t>
            </a:r>
          </a:p>
          <a:p>
            <a:pPr>
              <a:defRPr/>
            </a:pPr>
            <a:r>
              <a:rPr lang="en-US" sz="2000" dirty="0">
                <a:solidFill>
                  <a:schemeClr val="accent2"/>
                </a:solidFill>
                <a:latin typeface="+mn-lt"/>
              </a:rPr>
              <a:t>We’ll be done in a decade.  </a:t>
            </a:r>
          </a:p>
        </p:txBody>
      </p:sp>
      <p:sp>
        <p:nvSpPr>
          <p:cNvPr id="10" name="TextBox 12"/>
          <p:cNvSpPr txBox="1">
            <a:spLocks noRot="1" noChangeAspect="1" noMove="1" noResize="1" noEditPoints="1" noAdjustHandles="1" noChangeArrowheads="1" noChangeShapeType="1" noTextEdit="1"/>
          </p:cNvSpPr>
          <p:nvPr/>
        </p:nvSpPr>
        <p:spPr bwMode="auto">
          <a:xfrm>
            <a:off x="2204416" y="4897909"/>
            <a:ext cx="6616055" cy="1630362"/>
          </a:xfrm>
          <a:prstGeom prst="rect">
            <a:avLst/>
          </a:prstGeom>
          <a:blipFill rotWithShape="1">
            <a:blip r:embed="rId6"/>
            <a:stretch>
              <a:fillRect l="-1014" t="-1866" b="-5597"/>
            </a:stretch>
          </a:blipFill>
          <a:ln>
            <a:noFill/>
          </a:ln>
          <a:extLst/>
        </p:spPr>
        <p:txBody>
          <a:bodyPr/>
          <a:lstStyle/>
          <a:p>
            <a:pPr>
              <a:defRPr/>
            </a:pPr>
            <a:r>
              <a:rPr lang="en-US">
                <a:noFill/>
              </a:rPr>
              <a:t> </a:t>
            </a:r>
          </a:p>
        </p:txBody>
      </p:sp>
      <p:sp>
        <p:nvSpPr>
          <p:cNvPr id="8200" name="Title 1"/>
          <p:cNvSpPr>
            <a:spLocks noGrp="1"/>
          </p:cNvSpPr>
          <p:nvPr>
            <p:ph type="title"/>
          </p:nvPr>
        </p:nvSpPr>
        <p:spPr>
          <a:xfrm>
            <a:off x="0" y="0"/>
            <a:ext cx="9102725" cy="936625"/>
          </a:xfrm>
        </p:spPr>
        <p:txBody>
          <a:bodyPr/>
          <a:lstStyle/>
          <a:p>
            <a:pPr indent="0" eaLnBrk="1" hangingPunct="1"/>
            <a:r>
              <a:rPr lang="en-US" sz="3200" smtClean="0">
                <a:solidFill>
                  <a:srgbClr val="FFD624"/>
                </a:solidFill>
              </a:rPr>
              <a:t>A very brief</a:t>
            </a:r>
            <a:br>
              <a:rPr lang="en-US" sz="3200" smtClean="0">
                <a:solidFill>
                  <a:srgbClr val="FFD624"/>
                </a:solidFill>
              </a:rPr>
            </a:br>
            <a:r>
              <a:rPr lang="en-US" sz="3200" smtClean="0">
                <a:solidFill>
                  <a:srgbClr val="FFD624"/>
                </a:solidFill>
              </a:rPr>
              <a:t>history of aid</a:t>
            </a:r>
            <a:endParaRPr lang="fr-FR" sz="3200" smtClean="0">
              <a:solidFill>
                <a:srgbClr val="FFD624"/>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16"/>
              <p:cNvSpPr txBox="1">
                <a:spLocks noChangeArrowheads="1"/>
              </p:cNvSpPr>
              <p:nvPr/>
            </p:nvSpPr>
            <p:spPr bwMode="auto">
              <a:xfrm>
                <a:off x="2071688" y="2857500"/>
                <a:ext cx="6453187" cy="1200329"/>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1800" b="1" dirty="0" smtClean="0">
                    <a:solidFill>
                      <a:srgbClr val="C00000"/>
                    </a:solidFill>
                    <a:latin typeface="+mn-lt"/>
                  </a:rPr>
                  <a:t>The Nineties</a:t>
                </a:r>
                <a:r>
                  <a:rPr lang="en-US" sz="1800" b="1" dirty="0">
                    <a:solidFill>
                      <a:schemeClr val="accent2"/>
                    </a:solidFill>
                    <a:latin typeface="+mn-lt"/>
                  </a:rPr>
                  <a:t>: </a:t>
                </a:r>
                <a:r>
                  <a:rPr lang="en-US" sz="1800" i="1" dirty="0">
                    <a:solidFill>
                      <a:schemeClr val="accent2"/>
                    </a:solidFill>
                    <a:latin typeface="+mn-lt"/>
                  </a:rPr>
                  <a:t>It’s the Government, stupid</a:t>
                </a:r>
              </a:p>
              <a:p>
                <a:pPr>
                  <a:defRPr/>
                </a:pPr>
                <a:r>
                  <a:rPr lang="en-US" sz="1800" dirty="0">
                    <a:solidFill>
                      <a:schemeClr val="accent2"/>
                    </a:solidFill>
                    <a:latin typeface="+mn-lt"/>
                  </a:rPr>
                  <a:t>Greed is only good in the private sector. </a:t>
                </a:r>
                <a14:m>
                  <m:oMath xmlns:m="http://schemas.openxmlformats.org/officeDocument/2006/math">
                    <m:r>
                      <a:rPr lang="en-US" sz="1800" i="1" smtClean="0">
                        <a:solidFill>
                          <a:schemeClr val="accent2"/>
                        </a:solidFill>
                        <a:latin typeface="Cambria Math"/>
                        <a:ea typeface="Cambria Math"/>
                      </a:rPr>
                      <m:t>↓</m:t>
                    </m:r>
                  </m:oMath>
                </a14:m>
                <a:r>
                  <a:rPr lang="en-US" sz="1800" dirty="0" smtClean="0">
                    <a:solidFill>
                      <a:schemeClr val="accent2"/>
                    </a:solidFill>
                    <a:latin typeface="+mn-lt"/>
                  </a:rPr>
                  <a:t> </a:t>
                </a:r>
                <a:r>
                  <a:rPr lang="en-US" sz="1800" dirty="0">
                    <a:solidFill>
                      <a:schemeClr val="accent2"/>
                    </a:solidFill>
                    <a:latin typeface="+mn-lt"/>
                  </a:rPr>
                  <a:t>corruption, </a:t>
                </a:r>
                <a14:m>
                  <m:oMath xmlns:m="http://schemas.openxmlformats.org/officeDocument/2006/math">
                    <m:r>
                      <a:rPr lang="en-US" sz="1800" i="1" smtClean="0">
                        <a:solidFill>
                          <a:schemeClr val="accent2"/>
                        </a:solidFill>
                        <a:latin typeface="Cambria Math"/>
                        <a:ea typeface="Cambria Math"/>
                      </a:rPr>
                      <m:t>↑</m:t>
                    </m:r>
                    <m:r>
                      <a:rPr lang="fr-BE" sz="1800" b="0" i="1" smtClean="0">
                        <a:solidFill>
                          <a:schemeClr val="accent2"/>
                        </a:solidFill>
                        <a:latin typeface="Cambria Math"/>
                        <a:ea typeface="Cambria Math"/>
                      </a:rPr>
                      <m:t> </m:t>
                    </m:r>
                  </m:oMath>
                </a14:m>
                <a:r>
                  <a:rPr lang="en-US" sz="1800" dirty="0" smtClean="0">
                    <a:solidFill>
                      <a:schemeClr val="accent2"/>
                    </a:solidFill>
                    <a:latin typeface="+mn-lt"/>
                  </a:rPr>
                  <a:t>rule </a:t>
                </a:r>
                <a:r>
                  <a:rPr lang="en-US" sz="1800" dirty="0">
                    <a:solidFill>
                      <a:schemeClr val="accent2"/>
                    </a:solidFill>
                    <a:latin typeface="+mn-lt"/>
                  </a:rPr>
                  <a:t>of law, </a:t>
                </a:r>
                <a14:m>
                  <m:oMath xmlns:m="http://schemas.openxmlformats.org/officeDocument/2006/math">
                    <m:r>
                      <a:rPr lang="en-US" sz="1800" i="1">
                        <a:solidFill>
                          <a:schemeClr val="accent2"/>
                        </a:solidFill>
                        <a:latin typeface="Cambria Math"/>
                        <a:ea typeface="Cambria Math"/>
                      </a:rPr>
                      <m:t>↑ </m:t>
                    </m:r>
                  </m:oMath>
                </a14:m>
                <a:r>
                  <a:rPr lang="en-US" sz="1800" dirty="0">
                    <a:solidFill>
                      <a:schemeClr val="accent2"/>
                    </a:solidFill>
                    <a:latin typeface="+mn-lt"/>
                  </a:rPr>
                  <a:t>capacity. Aid if you have good policies (Burnside &amp; Dollar). Aid fatigue = volumes </a:t>
                </a:r>
                <a14:m>
                  <m:oMath xmlns:m="http://schemas.openxmlformats.org/officeDocument/2006/math">
                    <m:r>
                      <a:rPr lang="en-US" sz="1800" i="1">
                        <a:solidFill>
                          <a:schemeClr val="accent2"/>
                        </a:solidFill>
                        <a:latin typeface="Cambria Math"/>
                        <a:ea typeface="Cambria Math"/>
                      </a:rPr>
                      <m:t>↓</m:t>
                    </m:r>
                  </m:oMath>
                </a14:m>
                <a:r>
                  <a:rPr lang="en-US" sz="1800" dirty="0">
                    <a:solidFill>
                      <a:schemeClr val="accent2"/>
                    </a:solidFill>
                    <a:latin typeface="+mn-lt"/>
                  </a:rPr>
                  <a:t> </a:t>
                </a:r>
              </a:p>
            </p:txBody>
          </p:sp>
        </mc:Choice>
        <mc:Fallback xmlns="">
          <p:sp>
            <p:nvSpPr>
              <p:cNvPr id="4" name="TextBox 16"/>
              <p:cNvSpPr txBox="1">
                <a:spLocks noRot="1" noChangeAspect="1" noMove="1" noResize="1" noEditPoints="1" noAdjustHandles="1" noChangeArrowheads="1" noChangeShapeType="1" noTextEdit="1"/>
              </p:cNvSpPr>
              <p:nvPr/>
            </p:nvSpPr>
            <p:spPr bwMode="auto">
              <a:xfrm>
                <a:off x="2071688" y="2857500"/>
                <a:ext cx="6453187" cy="1200329"/>
              </a:xfrm>
              <a:prstGeom prst="rect">
                <a:avLst/>
              </a:prstGeom>
              <a:blipFill rotWithShape="1">
                <a:blip r:embed="rId3"/>
                <a:stretch>
                  <a:fillRect l="-851" t="-2538" b="-7107"/>
                </a:stretch>
              </a:blipFill>
              <a:ln>
                <a:noFill/>
              </a:ln>
              <a:extLst/>
            </p:spPr>
            <p:txBody>
              <a:bodyPr/>
              <a:lstStyle/>
              <a:p>
                <a:r>
                  <a:rPr lang="en-US">
                    <a:noFill/>
                  </a:rPr>
                  <a:t> </a:t>
                </a:r>
              </a:p>
            </p:txBody>
          </p:sp>
        </mc:Fallback>
      </mc:AlternateContent>
      <p:sp>
        <p:nvSpPr>
          <p:cNvPr id="5" name="TextBox 18"/>
          <p:cNvSpPr txBox="1">
            <a:spLocks noChangeArrowheads="1"/>
          </p:cNvSpPr>
          <p:nvPr/>
        </p:nvSpPr>
        <p:spPr bwMode="auto">
          <a:xfrm>
            <a:off x="2071688" y="4357688"/>
            <a:ext cx="6453187" cy="923925"/>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1800" b="1" dirty="0">
                <a:solidFill>
                  <a:srgbClr val="C00000"/>
                </a:solidFill>
                <a:latin typeface="+mn-lt"/>
              </a:rPr>
              <a:t>The </a:t>
            </a:r>
            <a:r>
              <a:rPr lang="en-US" sz="1800" b="1" dirty="0" err="1">
                <a:solidFill>
                  <a:srgbClr val="C00000"/>
                </a:solidFill>
                <a:latin typeface="+mn-lt"/>
              </a:rPr>
              <a:t>Noughties</a:t>
            </a:r>
            <a:r>
              <a:rPr lang="en-US" sz="1800" b="1" dirty="0">
                <a:solidFill>
                  <a:schemeClr val="accent2"/>
                </a:solidFill>
                <a:latin typeface="+mn-lt"/>
              </a:rPr>
              <a:t>: </a:t>
            </a:r>
            <a:r>
              <a:rPr lang="en-US" sz="1800" i="1" dirty="0">
                <a:solidFill>
                  <a:schemeClr val="accent2"/>
                </a:solidFill>
                <a:latin typeface="+mn-lt"/>
              </a:rPr>
              <a:t>More is Better, Better is Better </a:t>
            </a:r>
          </a:p>
          <a:p>
            <a:pPr>
              <a:defRPr/>
            </a:pPr>
            <a:r>
              <a:rPr lang="en-US" sz="1800" dirty="0">
                <a:solidFill>
                  <a:schemeClr val="accent2"/>
                </a:solidFill>
                <a:latin typeface="+mn-lt"/>
              </a:rPr>
              <a:t>$50bn by 2010?)  MDGs, AE (ownership, budget support), Celebrity Aid, Military Aid. </a:t>
            </a:r>
          </a:p>
        </p:txBody>
      </p:sp>
      <p:pic>
        <p:nvPicPr>
          <p:cNvPr id="6" name="Picture 5"/>
          <p:cNvPicPr>
            <a:picLocks noChangeAspect="1"/>
          </p:cNvPicPr>
          <p:nvPr/>
        </p:nvPicPr>
        <p:blipFill>
          <a:blip r:embed="rId4"/>
          <a:srcRect b="12434"/>
          <a:stretch>
            <a:fillRect/>
          </a:stretch>
        </p:blipFill>
        <p:spPr bwMode="auto">
          <a:xfrm>
            <a:off x="500034" y="4214818"/>
            <a:ext cx="1368000" cy="1285824"/>
          </a:xfrm>
          <a:prstGeom prst="rect">
            <a:avLst/>
          </a:prstGeom>
          <a:noFill/>
          <a:ln w="9525">
            <a:noFill/>
            <a:miter lim="800000"/>
            <a:headEnd/>
            <a:tailEnd/>
          </a:ln>
          <a:scene3d>
            <a:camera prst="orthographicFront"/>
            <a:lightRig rig="threePt" dir="t"/>
          </a:scene3d>
          <a:sp3d>
            <a:bevelT w="127000"/>
            <a:bevelB w="127000"/>
          </a:sp3d>
        </p:spPr>
      </p:pic>
      <p:pic>
        <p:nvPicPr>
          <p:cNvPr id="7" name="Picture 6"/>
          <p:cNvPicPr>
            <a:picLocks noChangeAspect="1"/>
          </p:cNvPicPr>
          <p:nvPr/>
        </p:nvPicPr>
        <p:blipFill>
          <a:blip r:embed="rId5"/>
          <a:srcRect/>
          <a:stretch>
            <a:fillRect/>
          </a:stretch>
        </p:blipFill>
        <p:spPr bwMode="auto">
          <a:xfrm>
            <a:off x="500034" y="2597891"/>
            <a:ext cx="1368000" cy="1479181"/>
          </a:xfrm>
          <a:prstGeom prst="rect">
            <a:avLst/>
          </a:prstGeom>
          <a:noFill/>
          <a:ln w="9525">
            <a:noFill/>
            <a:miter lim="800000"/>
            <a:headEnd/>
            <a:tailEnd/>
          </a:ln>
          <a:scene3d>
            <a:camera prst="orthographicFront"/>
            <a:lightRig rig="threePt" dir="t"/>
          </a:scene3d>
          <a:sp3d>
            <a:bevelT w="127000"/>
            <a:bevelB w="127000"/>
          </a:sp3d>
        </p:spPr>
      </p:pic>
      <p:sp>
        <p:nvSpPr>
          <p:cNvPr id="8" name="TextBox 21"/>
          <p:cNvSpPr txBox="1">
            <a:spLocks noChangeArrowheads="1"/>
          </p:cNvSpPr>
          <p:nvPr/>
        </p:nvSpPr>
        <p:spPr bwMode="auto">
          <a:xfrm>
            <a:off x="2071688" y="928688"/>
            <a:ext cx="6453187" cy="1754187"/>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1800" b="1" dirty="0">
                <a:solidFill>
                  <a:srgbClr val="C00000"/>
                </a:solidFill>
                <a:latin typeface="+mn-lt"/>
              </a:rPr>
              <a:t>The Eighties</a:t>
            </a:r>
            <a:r>
              <a:rPr lang="en-US" sz="1800" dirty="0">
                <a:solidFill>
                  <a:schemeClr val="accent2"/>
                </a:solidFill>
                <a:latin typeface="+mn-lt"/>
              </a:rPr>
              <a:t>: </a:t>
            </a:r>
            <a:r>
              <a:rPr lang="en-US" sz="1800" dirty="0" smtClean="0">
                <a:solidFill>
                  <a:schemeClr val="accent2"/>
                </a:solidFill>
                <a:latin typeface="+mn-lt"/>
              </a:rPr>
              <a:t>              </a:t>
            </a:r>
            <a:r>
              <a:rPr lang="en-US" sz="1800" i="1" dirty="0" smtClean="0">
                <a:solidFill>
                  <a:schemeClr val="accent2"/>
                </a:solidFill>
                <a:latin typeface="+mn-lt"/>
              </a:rPr>
              <a:t>Greed </a:t>
            </a:r>
            <a:r>
              <a:rPr lang="en-US" sz="1800" i="1" dirty="0">
                <a:solidFill>
                  <a:schemeClr val="accent2"/>
                </a:solidFill>
                <a:latin typeface="+mn-lt"/>
              </a:rPr>
              <a:t>is good </a:t>
            </a:r>
            <a:endParaRPr lang="en-US" sz="1800" dirty="0">
              <a:solidFill>
                <a:schemeClr val="accent2"/>
              </a:solidFill>
              <a:latin typeface="+mn-lt"/>
            </a:endParaRPr>
          </a:p>
          <a:p>
            <a:pPr>
              <a:defRPr/>
            </a:pPr>
            <a:r>
              <a:rPr lang="en-US" sz="1800" dirty="0">
                <a:solidFill>
                  <a:schemeClr val="accent2"/>
                </a:solidFill>
                <a:latin typeface="+mn-lt"/>
              </a:rPr>
              <a:t>Bring on the market, less Big Government, </a:t>
            </a:r>
            <a:r>
              <a:rPr lang="en-US" sz="1800" dirty="0" err="1">
                <a:solidFill>
                  <a:schemeClr val="accent2"/>
                </a:solidFill>
                <a:latin typeface="+mn-lt"/>
              </a:rPr>
              <a:t>liberalise</a:t>
            </a:r>
            <a:r>
              <a:rPr lang="en-US" sz="1800" dirty="0">
                <a:solidFill>
                  <a:schemeClr val="accent2"/>
                </a:solidFill>
                <a:latin typeface="+mn-lt"/>
              </a:rPr>
              <a:t> don’t </a:t>
            </a:r>
            <a:r>
              <a:rPr lang="en-US" sz="1800" dirty="0" err="1">
                <a:solidFill>
                  <a:schemeClr val="accent2"/>
                </a:solidFill>
                <a:latin typeface="+mn-lt"/>
              </a:rPr>
              <a:t>subsidise</a:t>
            </a:r>
            <a:r>
              <a:rPr lang="en-US" sz="1800" dirty="0">
                <a:solidFill>
                  <a:schemeClr val="accent2"/>
                </a:solidFill>
                <a:latin typeface="+mn-lt"/>
              </a:rPr>
              <a:t>, follow the Asian Tigers. Structural Adjustment in return for a loan to help with your loan. $15bn a year from poor to rich. The lost decade for development? </a:t>
            </a:r>
          </a:p>
        </p:txBody>
      </p:sp>
      <p:pic>
        <p:nvPicPr>
          <p:cNvPr id="9" name="Picture 8"/>
          <p:cNvPicPr>
            <a:picLocks noChangeAspect="1"/>
          </p:cNvPicPr>
          <p:nvPr/>
        </p:nvPicPr>
        <p:blipFill>
          <a:blip r:embed="rId6"/>
          <a:srcRect/>
          <a:stretch>
            <a:fillRect/>
          </a:stretch>
        </p:blipFill>
        <p:spPr bwMode="auto">
          <a:xfrm>
            <a:off x="500034" y="980728"/>
            <a:ext cx="1368000" cy="1529132"/>
          </a:xfrm>
          <a:prstGeom prst="rect">
            <a:avLst/>
          </a:prstGeom>
          <a:noFill/>
          <a:ln w="9525">
            <a:noFill/>
            <a:miter lim="800000"/>
            <a:headEnd/>
            <a:tailEnd/>
          </a:ln>
          <a:scene3d>
            <a:camera prst="orthographicFront"/>
            <a:lightRig rig="threePt" dir="t"/>
          </a:scene3d>
          <a:sp3d>
            <a:bevelT w="127000"/>
            <a:bevelB w="127000"/>
          </a:sp3d>
        </p:spPr>
      </p:pic>
      <p:pic>
        <p:nvPicPr>
          <p:cNvPr id="10" name="Picture 9"/>
          <p:cNvPicPr>
            <a:picLocks noChangeAspect="1"/>
          </p:cNvPicPr>
          <p:nvPr/>
        </p:nvPicPr>
        <p:blipFill>
          <a:blip r:embed="rId7"/>
          <a:srcRect l="17717" r="17717"/>
          <a:stretch>
            <a:fillRect/>
          </a:stretch>
        </p:blipFill>
        <p:spPr bwMode="auto">
          <a:xfrm>
            <a:off x="500034" y="5603361"/>
            <a:ext cx="1368000" cy="1254639"/>
          </a:xfrm>
          <a:prstGeom prst="rect">
            <a:avLst/>
          </a:prstGeom>
          <a:noFill/>
          <a:ln w="9525">
            <a:noFill/>
            <a:miter lim="800000"/>
            <a:headEnd/>
            <a:tailEnd/>
          </a:ln>
          <a:scene3d>
            <a:camera prst="orthographicFront"/>
            <a:lightRig rig="threePt" dir="t"/>
          </a:scene3d>
          <a:sp3d>
            <a:bevelT w="127000"/>
            <a:bevelB w="127000"/>
          </a:sp3d>
        </p:spPr>
      </p:pic>
      <p:sp>
        <p:nvSpPr>
          <p:cNvPr id="11" name="TextBox 18"/>
          <p:cNvSpPr txBox="1">
            <a:spLocks noChangeArrowheads="1"/>
          </p:cNvSpPr>
          <p:nvPr/>
        </p:nvSpPr>
        <p:spPr bwMode="auto">
          <a:xfrm>
            <a:off x="2000250" y="5500688"/>
            <a:ext cx="6453188" cy="1200150"/>
          </a:xfrm>
          <a:prstGeom prst="rect">
            <a:avLst/>
          </a:prstGeom>
          <a:noFill/>
          <a:ln>
            <a:noFill/>
          </a:ln>
          <a:extLst/>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1800" b="1" dirty="0">
                <a:solidFill>
                  <a:srgbClr val="C00000"/>
                </a:solidFill>
                <a:latin typeface="+mn-lt"/>
              </a:rPr>
              <a:t>Today</a:t>
            </a:r>
            <a:r>
              <a:rPr lang="en-US" sz="1800" b="1" dirty="0">
                <a:solidFill>
                  <a:schemeClr val="accent2"/>
                </a:solidFill>
                <a:latin typeface="+mn-lt"/>
              </a:rPr>
              <a:t>: </a:t>
            </a:r>
            <a:r>
              <a:rPr lang="en-US" sz="1800" i="1" dirty="0">
                <a:solidFill>
                  <a:schemeClr val="accent2"/>
                </a:solidFill>
                <a:latin typeface="+mn-lt"/>
              </a:rPr>
              <a:t>The Backlash?</a:t>
            </a:r>
          </a:p>
          <a:p>
            <a:pPr>
              <a:defRPr/>
            </a:pPr>
            <a:r>
              <a:rPr lang="en-US" sz="1800" dirty="0">
                <a:solidFill>
                  <a:schemeClr val="accent2"/>
                </a:solidFill>
                <a:latin typeface="+mn-lt"/>
              </a:rPr>
              <a:t>First on the cuts list, “Africa’s future is up to Africans”, The White Man’s Burden, Why Foreign Aid Isn’t Working, Dead Aid…</a:t>
            </a:r>
          </a:p>
        </p:txBody>
      </p:sp>
      <p:sp>
        <p:nvSpPr>
          <p:cNvPr id="9226" name="Title 1"/>
          <p:cNvSpPr>
            <a:spLocks noGrp="1"/>
          </p:cNvSpPr>
          <p:nvPr>
            <p:ph type="title"/>
          </p:nvPr>
        </p:nvSpPr>
        <p:spPr>
          <a:xfrm>
            <a:off x="0" y="0"/>
            <a:ext cx="9102725" cy="936625"/>
          </a:xfrm>
        </p:spPr>
        <p:txBody>
          <a:bodyPr/>
          <a:lstStyle/>
          <a:p>
            <a:pPr indent="0" eaLnBrk="1" hangingPunct="1"/>
            <a:r>
              <a:rPr lang="en-US" sz="3200" smtClean="0">
                <a:solidFill>
                  <a:srgbClr val="FFD624"/>
                </a:solidFill>
              </a:rPr>
              <a:t>A very brief</a:t>
            </a:r>
            <a:br>
              <a:rPr lang="en-US" sz="3200" smtClean="0">
                <a:solidFill>
                  <a:srgbClr val="FFD624"/>
                </a:solidFill>
              </a:rPr>
            </a:br>
            <a:r>
              <a:rPr lang="en-US" sz="3200" smtClean="0">
                <a:solidFill>
                  <a:srgbClr val="FFD624"/>
                </a:solidFill>
              </a:rPr>
              <a:t>history of aid</a:t>
            </a:r>
            <a:endParaRPr lang="fr-FR" sz="3200" smtClean="0">
              <a:solidFill>
                <a:srgbClr val="FFD624"/>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0" y="0"/>
            <a:ext cx="9102725" cy="936625"/>
          </a:xfrm>
        </p:spPr>
        <p:txBody>
          <a:bodyPr/>
          <a:lstStyle/>
          <a:p>
            <a:pPr indent="0" eaLnBrk="1" hangingPunct="1"/>
            <a:r>
              <a:rPr lang="en-US" sz="3200" smtClean="0">
                <a:solidFill>
                  <a:srgbClr val="FFD624"/>
                </a:solidFill>
              </a:rPr>
              <a:t>Does aid work?</a:t>
            </a:r>
            <a:endParaRPr lang="fr-FR" sz="3200" smtClean="0">
              <a:solidFill>
                <a:srgbClr val="FFD624"/>
              </a:solidFill>
            </a:endParaRPr>
          </a:p>
        </p:txBody>
      </p:sp>
      <p:sp>
        <p:nvSpPr>
          <p:cNvPr id="4" name="TextBox 6"/>
          <p:cNvSpPr txBox="1">
            <a:spLocks noChangeArrowheads="1"/>
          </p:cNvSpPr>
          <p:nvPr/>
        </p:nvSpPr>
        <p:spPr bwMode="auto">
          <a:xfrm>
            <a:off x="444499" y="1371600"/>
            <a:ext cx="7788275" cy="430887"/>
          </a:xfrm>
          <a:prstGeom prst="rect">
            <a:avLst/>
          </a:prstGeom>
          <a:solidFill>
            <a:srgbClr val="008000"/>
          </a:solidFill>
          <a:ln w="9525">
            <a:noFill/>
            <a:miter lim="800000"/>
            <a:headEnd/>
            <a:tailEnd/>
          </a:ln>
          <a:scene3d>
            <a:camera prst="orthographicFront"/>
            <a:lightRig rig="threePt" dir="t"/>
          </a:scene3d>
          <a:sp3d>
            <a:bevelT w="127000"/>
            <a:bevelB w="127000"/>
          </a:sp3d>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200" dirty="0">
                <a:solidFill>
                  <a:schemeClr val="bg1"/>
                </a:solidFill>
                <a:latin typeface="Arial" charset="0"/>
                <a:ea typeface="ＭＳ Ｐゴシック" charset="-128"/>
              </a:rPr>
              <a:t>Yes it works! Botswana, Indonesia, Korea, Tanzania…  </a:t>
            </a:r>
          </a:p>
        </p:txBody>
      </p:sp>
      <p:sp>
        <p:nvSpPr>
          <p:cNvPr id="5" name="TextBox 6"/>
          <p:cNvSpPr txBox="1">
            <a:spLocks noChangeArrowheads="1"/>
          </p:cNvSpPr>
          <p:nvPr/>
        </p:nvSpPr>
        <p:spPr bwMode="auto">
          <a:xfrm>
            <a:off x="444499" y="1905000"/>
            <a:ext cx="7788275" cy="430213"/>
          </a:xfrm>
          <a:prstGeom prst="rect">
            <a:avLst/>
          </a:prstGeom>
          <a:solidFill>
            <a:srgbClr val="FF0000"/>
          </a:solidFill>
          <a:ln w="9525">
            <a:noFill/>
            <a:miter lim="800000"/>
            <a:headEnd/>
            <a:tailEnd/>
          </a:ln>
          <a:scene3d>
            <a:camera prst="orthographicFront"/>
            <a:lightRig rig="threePt" dir="t"/>
          </a:scene3d>
          <a:sp3d>
            <a:bevelT w="127000"/>
            <a:bevelB w="127000"/>
          </a:sp3d>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a:defRPr/>
            </a:pPr>
            <a:r>
              <a:rPr lang="en-US" sz="2200" dirty="0">
                <a:solidFill>
                  <a:schemeClr val="bg1"/>
                </a:solidFill>
                <a:latin typeface="Arial" charset="0"/>
                <a:ea typeface="ＭＳ Ｐゴシック" charset="-128"/>
              </a:rPr>
              <a:t>No it doesn’t!! DRC, Haiti, Papua New Guinea, Somalia…    </a:t>
            </a:r>
          </a:p>
        </p:txBody>
      </p:sp>
      <p:sp>
        <p:nvSpPr>
          <p:cNvPr id="10249" name="TextBox 6"/>
          <p:cNvSpPr txBox="1">
            <a:spLocks noChangeArrowheads="1"/>
          </p:cNvSpPr>
          <p:nvPr/>
        </p:nvSpPr>
        <p:spPr bwMode="auto">
          <a:xfrm>
            <a:off x="468313" y="2514600"/>
            <a:ext cx="8634412"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eaLnBrk="1" hangingPunct="1"/>
            <a:r>
              <a:rPr lang="en-US" sz="2400" dirty="0">
                <a:solidFill>
                  <a:srgbClr val="336699"/>
                </a:solidFill>
                <a:ea typeface="MS PGothic" pitchFamily="34" charset="-128"/>
              </a:rPr>
              <a:t>Let’s ask the economists</a:t>
            </a:r>
            <a:r>
              <a:rPr lang="en-US" sz="2400" dirty="0" smtClean="0">
                <a:solidFill>
                  <a:srgbClr val="336699"/>
                </a:solidFill>
                <a:ea typeface="MS PGothic" pitchFamily="34" charset="-128"/>
              </a:rPr>
              <a:t>…</a:t>
            </a:r>
          </a:p>
          <a:p>
            <a:pPr eaLnBrk="1" hangingPunct="1"/>
            <a:r>
              <a:rPr lang="en-US" sz="2400" dirty="0" smtClean="0">
                <a:solidFill>
                  <a:srgbClr val="336699"/>
                </a:solidFill>
                <a:ea typeface="MS PGothic" pitchFamily="34" charset="-128"/>
              </a:rPr>
              <a:t> </a:t>
            </a:r>
          </a:p>
          <a:p>
            <a:pPr marL="342900" indent="-342900" eaLnBrk="1" hangingPunct="1">
              <a:buFont typeface="Arial" panose="020B0604020202020204" pitchFamily="34" charset="0"/>
              <a:buChar char="•"/>
            </a:pPr>
            <a:r>
              <a:rPr lang="en-US" sz="2400" dirty="0" smtClean="0">
                <a:solidFill>
                  <a:srgbClr val="336699"/>
                </a:solidFill>
                <a:ea typeface="MS PGothic" pitchFamily="34" charset="-128"/>
              </a:rPr>
              <a:t>Does </a:t>
            </a:r>
            <a:r>
              <a:rPr lang="en-US" sz="2400" dirty="0">
                <a:solidFill>
                  <a:srgbClr val="336699"/>
                </a:solidFill>
                <a:ea typeface="MS PGothic" pitchFamily="34" charset="-128"/>
              </a:rPr>
              <a:t>aid lead to growth? </a:t>
            </a:r>
          </a:p>
          <a:p>
            <a:pPr lvl="1" eaLnBrk="1" hangingPunct="1"/>
            <a:r>
              <a:rPr lang="en-US" sz="2400" dirty="0">
                <a:solidFill>
                  <a:srgbClr val="336699"/>
                </a:solidFill>
                <a:ea typeface="MS PGothic" pitchFamily="34" charset="-128"/>
              </a:rPr>
              <a:t>Yes, no, maybe. </a:t>
            </a:r>
            <a:endParaRPr lang="en-US" sz="2400" dirty="0" smtClean="0">
              <a:solidFill>
                <a:srgbClr val="336699"/>
              </a:solidFill>
              <a:ea typeface="MS PGothic" pitchFamily="34" charset="-128"/>
            </a:endParaRPr>
          </a:p>
          <a:p>
            <a:pPr marL="342900" indent="-342900" eaLnBrk="1" hangingPunct="1">
              <a:buFont typeface="Arial" panose="020B0604020202020204" pitchFamily="34" charset="0"/>
              <a:buChar char="•"/>
            </a:pPr>
            <a:endParaRPr lang="en-US" sz="2400" dirty="0">
              <a:solidFill>
                <a:srgbClr val="336699"/>
              </a:solidFill>
              <a:ea typeface="MS PGothic" pitchFamily="34" charset="-128"/>
            </a:endParaRPr>
          </a:p>
          <a:p>
            <a:pPr marL="342900" indent="-342900" eaLnBrk="1" hangingPunct="1">
              <a:buFont typeface="Arial" panose="020B0604020202020204" pitchFamily="34" charset="0"/>
              <a:buChar char="•"/>
            </a:pPr>
            <a:r>
              <a:rPr lang="en-US" sz="2400" dirty="0" smtClean="0">
                <a:solidFill>
                  <a:srgbClr val="336699"/>
                </a:solidFill>
                <a:ea typeface="MS PGothic" pitchFamily="34" charset="-128"/>
              </a:rPr>
              <a:t>And </a:t>
            </a:r>
            <a:r>
              <a:rPr lang="en-US" sz="2400" dirty="0">
                <a:solidFill>
                  <a:srgbClr val="336699"/>
                </a:solidFill>
                <a:ea typeface="MS PGothic" pitchFamily="34" charset="-128"/>
              </a:rPr>
              <a:t>what about growth &amp; poverty? </a:t>
            </a:r>
          </a:p>
          <a:p>
            <a:pPr lvl="1" eaLnBrk="1" hangingPunct="1"/>
            <a:r>
              <a:rPr lang="en-US" sz="2400" dirty="0">
                <a:solidFill>
                  <a:srgbClr val="336699"/>
                </a:solidFill>
                <a:ea typeface="MS PGothic" pitchFamily="34" charset="-128"/>
              </a:rPr>
              <a:t>It d</a:t>
            </a:r>
            <a:r>
              <a:rPr lang="en-US" sz="2400" dirty="0" smtClean="0">
                <a:solidFill>
                  <a:srgbClr val="336699"/>
                </a:solidFill>
                <a:ea typeface="MS PGothic" pitchFamily="34" charset="-128"/>
              </a:rPr>
              <a:t>epends… </a:t>
            </a:r>
            <a:r>
              <a:rPr lang="en-US" sz="2400" dirty="0">
                <a:solidFill>
                  <a:srgbClr val="336699"/>
                </a:solidFill>
                <a:ea typeface="MS PGothic" pitchFamily="34" charset="-128"/>
              </a:rPr>
              <a:t>(Burnside &amp; Dollar</a:t>
            </a:r>
            <a:r>
              <a:rPr lang="en-US" sz="2400" dirty="0" smtClean="0">
                <a:solidFill>
                  <a:srgbClr val="336699"/>
                </a:solidFill>
                <a:ea typeface="MS PGothic" pitchFamily="34" charset="-128"/>
              </a:rPr>
              <a:t>)</a:t>
            </a:r>
          </a:p>
          <a:p>
            <a:pPr eaLnBrk="1" hangingPunct="1"/>
            <a:endParaRPr lang="fr-BE" sz="2400" dirty="0">
              <a:solidFill>
                <a:srgbClr val="336699"/>
              </a:solidFill>
              <a:ea typeface="MS PGothic" pitchFamily="34" charset="-128"/>
            </a:endParaRPr>
          </a:p>
          <a:p>
            <a:pPr marL="342900" indent="-342900" eaLnBrk="1" hangingPunct="1">
              <a:buFont typeface="Wingdings" panose="05000000000000000000" pitchFamily="2" charset="2"/>
              <a:buChar char="Ø"/>
            </a:pPr>
            <a:r>
              <a:rPr lang="fr-BE" sz="2400" dirty="0" smtClean="0">
                <a:solidFill>
                  <a:srgbClr val="336699"/>
                </a:solidFill>
                <a:ea typeface="MS PGothic" pitchFamily="34" charset="-128"/>
              </a:rPr>
              <a:t>So, no real consensus as to </a:t>
            </a:r>
            <a:r>
              <a:rPr lang="fr-BE" sz="2400" dirty="0" err="1" smtClean="0">
                <a:solidFill>
                  <a:srgbClr val="336699"/>
                </a:solidFill>
                <a:ea typeface="MS PGothic" pitchFamily="34" charset="-128"/>
              </a:rPr>
              <a:t>what</a:t>
            </a:r>
            <a:r>
              <a:rPr lang="fr-BE" sz="2400" dirty="0" smtClean="0">
                <a:solidFill>
                  <a:srgbClr val="336699"/>
                </a:solidFill>
                <a:ea typeface="MS PGothic" pitchFamily="34" charset="-128"/>
              </a:rPr>
              <a:t> </a:t>
            </a:r>
            <a:r>
              <a:rPr lang="fr-BE" sz="2400" b="1" dirty="0" err="1" smtClean="0">
                <a:solidFill>
                  <a:srgbClr val="336699"/>
                </a:solidFill>
                <a:ea typeface="MS PGothic" pitchFamily="34" charset="-128"/>
              </a:rPr>
              <a:t>does</a:t>
            </a:r>
            <a:r>
              <a:rPr lang="fr-BE" sz="2400" dirty="0" smtClean="0">
                <a:solidFill>
                  <a:srgbClr val="336699"/>
                </a:solidFill>
                <a:ea typeface="MS PGothic" pitchFamily="34" charset="-128"/>
              </a:rPr>
              <a:t> </a:t>
            </a:r>
            <a:r>
              <a:rPr lang="fr-BE" sz="2400" dirty="0" err="1" smtClean="0">
                <a:solidFill>
                  <a:srgbClr val="336699"/>
                </a:solidFill>
                <a:ea typeface="MS PGothic" pitchFamily="34" charset="-128"/>
              </a:rPr>
              <a:t>work</a:t>
            </a:r>
            <a:endParaRPr lang="fr-BE" sz="2400" dirty="0" smtClean="0">
              <a:solidFill>
                <a:srgbClr val="336699"/>
              </a:solidFill>
              <a:ea typeface="MS PGothic" pitchFamily="34" charset="-128"/>
            </a:endParaRPr>
          </a:p>
          <a:p>
            <a:pPr marL="342900" indent="-342900" eaLnBrk="1" hangingPunct="1">
              <a:buFont typeface="Wingdings" panose="05000000000000000000" pitchFamily="2" charset="2"/>
              <a:buChar char="Ø"/>
            </a:pPr>
            <a:r>
              <a:rPr lang="fr-BE" sz="2400" dirty="0" err="1" smtClean="0">
                <a:solidFill>
                  <a:srgbClr val="336699"/>
                </a:solidFill>
                <a:ea typeface="MS PGothic" pitchFamily="34" charset="-128"/>
              </a:rPr>
              <a:t>Rather</a:t>
            </a:r>
            <a:r>
              <a:rPr lang="fr-BE" sz="2400" dirty="0" smtClean="0">
                <a:solidFill>
                  <a:srgbClr val="336699"/>
                </a:solidFill>
                <a:ea typeface="MS PGothic" pitchFamily="34" charset="-128"/>
              </a:rPr>
              <a:t>, agreement on </a:t>
            </a:r>
            <a:r>
              <a:rPr lang="fr-BE" sz="2400" dirty="0" err="1" smtClean="0">
                <a:solidFill>
                  <a:srgbClr val="336699"/>
                </a:solidFill>
                <a:ea typeface="MS PGothic" pitchFamily="34" charset="-128"/>
              </a:rPr>
              <a:t>what</a:t>
            </a:r>
            <a:r>
              <a:rPr lang="fr-BE" sz="2400" dirty="0" smtClean="0">
                <a:solidFill>
                  <a:srgbClr val="336699"/>
                </a:solidFill>
                <a:ea typeface="MS PGothic" pitchFamily="34" charset="-128"/>
              </a:rPr>
              <a:t> </a:t>
            </a:r>
            <a:r>
              <a:rPr lang="fr-BE" sz="2400" b="1" dirty="0" err="1" smtClean="0">
                <a:solidFill>
                  <a:srgbClr val="336699"/>
                </a:solidFill>
                <a:ea typeface="MS PGothic" pitchFamily="34" charset="-128"/>
              </a:rPr>
              <a:t>does</a:t>
            </a:r>
            <a:r>
              <a:rPr lang="fr-BE" sz="2400" dirty="0" smtClean="0">
                <a:solidFill>
                  <a:srgbClr val="336699"/>
                </a:solidFill>
                <a:ea typeface="MS PGothic" pitchFamily="34" charset="-128"/>
              </a:rPr>
              <a:t> </a:t>
            </a:r>
            <a:r>
              <a:rPr lang="fr-BE" sz="2400" b="1" dirty="0" smtClean="0">
                <a:solidFill>
                  <a:srgbClr val="336699"/>
                </a:solidFill>
                <a:ea typeface="MS PGothic" pitchFamily="34" charset="-128"/>
              </a:rPr>
              <a:t>not</a:t>
            </a:r>
            <a:r>
              <a:rPr lang="fr-BE" sz="2400" dirty="0" smtClean="0">
                <a:solidFill>
                  <a:srgbClr val="336699"/>
                </a:solidFill>
                <a:ea typeface="MS PGothic" pitchFamily="34" charset="-128"/>
              </a:rPr>
              <a:t> </a:t>
            </a:r>
            <a:r>
              <a:rPr lang="fr-BE" sz="2400" dirty="0" err="1" smtClean="0">
                <a:solidFill>
                  <a:srgbClr val="336699"/>
                </a:solidFill>
                <a:ea typeface="MS PGothic" pitchFamily="34" charset="-128"/>
              </a:rPr>
              <a:t>work</a:t>
            </a:r>
            <a:r>
              <a:rPr lang="fr-BE" sz="2400" dirty="0" smtClean="0">
                <a:solidFill>
                  <a:srgbClr val="336699"/>
                </a:solidFill>
                <a:ea typeface="MS PGothic" pitchFamily="34" charset="-128"/>
              </a:rPr>
              <a:t> &amp; identification of micro-macro </a:t>
            </a:r>
            <a:r>
              <a:rPr lang="fr-BE" sz="2400" dirty="0" err="1" smtClean="0">
                <a:solidFill>
                  <a:srgbClr val="336699"/>
                </a:solidFill>
                <a:ea typeface="MS PGothic" pitchFamily="34" charset="-128"/>
              </a:rPr>
              <a:t>paradox</a:t>
            </a:r>
            <a:endParaRPr lang="en-US" sz="2400" dirty="0">
              <a:solidFill>
                <a:srgbClr val="336699"/>
              </a:solidFill>
              <a:ea typeface="MS PGothic" pitchFamily="34"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0" y="0"/>
            <a:ext cx="8229600" cy="936625"/>
          </a:xfrm>
        </p:spPr>
        <p:txBody>
          <a:bodyPr/>
          <a:lstStyle/>
          <a:p>
            <a:pPr indent="0" eaLnBrk="1" hangingPunct="1"/>
            <a:r>
              <a:rPr lang="en-US" sz="3200" smtClean="0">
                <a:solidFill>
                  <a:srgbClr val="FFD624"/>
                </a:solidFill>
              </a:rPr>
              <a:t>Does aid work?</a:t>
            </a:r>
            <a:br>
              <a:rPr lang="en-US" sz="3200" smtClean="0">
                <a:solidFill>
                  <a:srgbClr val="FFD624"/>
                </a:solidFill>
              </a:rPr>
            </a:br>
            <a:r>
              <a:rPr lang="fr-FR" sz="2800" smtClean="0">
                <a:solidFill>
                  <a:srgbClr val="FFD624"/>
                </a:solidFill>
              </a:rPr>
              <a:t>Dambisa Moyo</a:t>
            </a:r>
            <a:endParaRPr lang="en-US" sz="2800" smtClean="0">
              <a:solidFill>
                <a:srgbClr val="FFD624"/>
              </a:solidFill>
            </a:endParaRPr>
          </a:p>
        </p:txBody>
      </p:sp>
      <p:sp>
        <p:nvSpPr>
          <p:cNvPr id="3" name="Content Placeholder 2"/>
          <p:cNvSpPr>
            <a:spLocks noGrp="1"/>
          </p:cNvSpPr>
          <p:nvPr>
            <p:ph idx="1"/>
          </p:nvPr>
        </p:nvSpPr>
        <p:spPr>
          <a:xfrm>
            <a:off x="3132138" y="1600200"/>
            <a:ext cx="5554662" cy="4276725"/>
          </a:xfrm>
        </p:spPr>
        <p:txBody>
          <a:bodyPr/>
          <a:lstStyle/>
          <a:p>
            <a:pPr marL="0" indent="0" eaLnBrk="1" hangingPunct="1">
              <a:buFont typeface="Times" pitchFamily="18" charset="0"/>
              <a:buNone/>
              <a:defRPr/>
            </a:pPr>
            <a:r>
              <a:rPr lang="en-US" sz="2000" b="1" dirty="0" smtClean="0">
                <a:solidFill>
                  <a:srgbClr val="C00000"/>
                </a:solidFill>
              </a:rPr>
              <a:t>Problem</a:t>
            </a:r>
            <a:r>
              <a:rPr lang="en-US" sz="2000" dirty="0" smtClean="0">
                <a:solidFill>
                  <a:srgbClr val="336699"/>
                </a:solidFill>
              </a:rPr>
              <a:t>: </a:t>
            </a:r>
            <a:r>
              <a:rPr lang="en-US" sz="2000" i="0" dirty="0" smtClean="0">
                <a:solidFill>
                  <a:srgbClr val="336699"/>
                </a:solidFill>
              </a:rPr>
              <a:t>Aid harms: dependency, corruption, poor growth, more poverty. </a:t>
            </a:r>
            <a:r>
              <a:rPr lang="en-US" sz="2000" dirty="0" smtClean="0">
                <a:solidFill>
                  <a:srgbClr val="336699"/>
                </a:solidFill>
              </a:rPr>
              <a:t>“the billions that have hampered, stifled, and retarded Africa’s development.”   </a:t>
            </a:r>
          </a:p>
          <a:p>
            <a:pPr marL="0" indent="0" eaLnBrk="1" hangingPunct="1">
              <a:buFont typeface="Times" pitchFamily="18" charset="0"/>
              <a:buNone/>
              <a:defRPr/>
            </a:pPr>
            <a:endParaRPr lang="en-US" sz="2000" dirty="0" smtClean="0">
              <a:solidFill>
                <a:srgbClr val="336699"/>
              </a:solidFill>
            </a:endParaRPr>
          </a:p>
          <a:p>
            <a:pPr marL="0" indent="0" eaLnBrk="1" hangingPunct="1">
              <a:buFont typeface="Times" pitchFamily="18" charset="0"/>
              <a:buNone/>
              <a:defRPr/>
            </a:pPr>
            <a:r>
              <a:rPr lang="en-US" sz="2000" b="1" dirty="0" smtClean="0">
                <a:solidFill>
                  <a:srgbClr val="C00000"/>
                </a:solidFill>
                <a:ea typeface="Helvetica Neue Light" charset="0"/>
                <a:cs typeface="Helvetica Neue Light" charset="0"/>
              </a:rPr>
              <a:t>Solution</a:t>
            </a:r>
            <a:r>
              <a:rPr lang="en-US" sz="2000" dirty="0" smtClean="0">
                <a:solidFill>
                  <a:srgbClr val="336699"/>
                </a:solidFill>
                <a:ea typeface="Helvetica Neue Light" charset="0"/>
                <a:cs typeface="Helvetica Neue Light" charset="0"/>
              </a:rPr>
              <a:t>: </a:t>
            </a:r>
          </a:p>
          <a:p>
            <a:pPr eaLnBrk="1" hangingPunct="1">
              <a:buClrTx/>
              <a:defRPr/>
            </a:pPr>
            <a:r>
              <a:rPr lang="en-US" sz="2000" i="0" dirty="0" smtClean="0">
                <a:solidFill>
                  <a:srgbClr val="336699"/>
                </a:solidFill>
                <a:ea typeface="Helvetica Neue Light" charset="0"/>
                <a:cs typeface="Helvetica Neue Light" charset="0"/>
              </a:rPr>
              <a:t>Stop aid in 5 years </a:t>
            </a:r>
          </a:p>
          <a:p>
            <a:pPr eaLnBrk="1" hangingPunct="1">
              <a:buClrTx/>
              <a:defRPr/>
            </a:pPr>
            <a:r>
              <a:rPr lang="en-US" sz="2000" i="0" dirty="0">
                <a:solidFill>
                  <a:srgbClr val="336699"/>
                </a:solidFill>
                <a:ea typeface="Helvetica Neue Light" charset="0"/>
                <a:cs typeface="Helvetica Neue Light" charset="0"/>
              </a:rPr>
              <a:t>R</a:t>
            </a:r>
            <a:r>
              <a:rPr lang="en-US" sz="2000" i="0" dirty="0" smtClean="0">
                <a:solidFill>
                  <a:srgbClr val="336699"/>
                </a:solidFill>
                <a:ea typeface="Helvetica Neue Light" charset="0"/>
                <a:cs typeface="Helvetica Neue Light" charset="0"/>
              </a:rPr>
              <a:t>aise money from capital markets</a:t>
            </a:r>
          </a:p>
          <a:p>
            <a:pPr eaLnBrk="1" hangingPunct="1">
              <a:buClrTx/>
              <a:defRPr/>
            </a:pPr>
            <a:r>
              <a:rPr lang="en-US" sz="2000" i="0" dirty="0">
                <a:solidFill>
                  <a:srgbClr val="336699"/>
                </a:solidFill>
                <a:ea typeface="Helvetica Neue Light" charset="0"/>
                <a:cs typeface="Helvetica Neue Light" charset="0"/>
              </a:rPr>
              <a:t>A</a:t>
            </a:r>
            <a:r>
              <a:rPr lang="en-US" sz="2000" i="0" dirty="0" smtClean="0">
                <a:solidFill>
                  <a:srgbClr val="336699"/>
                </a:solidFill>
                <a:ea typeface="Helvetica Neue Light" charset="0"/>
                <a:cs typeface="Helvetica Neue Light" charset="0"/>
              </a:rPr>
              <a:t>ttract FDI</a:t>
            </a:r>
          </a:p>
          <a:p>
            <a:pPr eaLnBrk="1" hangingPunct="1">
              <a:buClrTx/>
              <a:defRPr/>
            </a:pPr>
            <a:r>
              <a:rPr lang="en-US" sz="2000" i="0" dirty="0">
                <a:solidFill>
                  <a:srgbClr val="336699"/>
                </a:solidFill>
                <a:ea typeface="Helvetica Neue Light" charset="0"/>
                <a:cs typeface="Helvetica Neue Light" charset="0"/>
              </a:rPr>
              <a:t>C</a:t>
            </a:r>
            <a:r>
              <a:rPr lang="en-US" sz="2000" i="0" dirty="0" smtClean="0">
                <a:solidFill>
                  <a:srgbClr val="336699"/>
                </a:solidFill>
                <a:ea typeface="Helvetica Neue Light" charset="0"/>
                <a:cs typeface="Helvetica Neue Light" charset="0"/>
              </a:rPr>
              <a:t>ut trade restrictions</a:t>
            </a:r>
          </a:p>
          <a:p>
            <a:pPr eaLnBrk="1" hangingPunct="1">
              <a:buClrTx/>
              <a:defRPr/>
            </a:pPr>
            <a:r>
              <a:rPr lang="en-US" sz="2000" i="0" dirty="0">
                <a:solidFill>
                  <a:srgbClr val="336699"/>
                </a:solidFill>
                <a:ea typeface="Helvetica Neue Light" charset="0"/>
                <a:cs typeface="Helvetica Neue Light" charset="0"/>
              </a:rPr>
              <a:t>U</a:t>
            </a:r>
            <a:r>
              <a:rPr lang="en-US" sz="2000" i="0" dirty="0" smtClean="0">
                <a:solidFill>
                  <a:srgbClr val="336699"/>
                </a:solidFill>
                <a:ea typeface="Helvetica Neue Light" charset="0"/>
                <a:cs typeface="Helvetica Neue Light" charset="0"/>
              </a:rPr>
              <a:t>p financial services to the poor</a:t>
            </a:r>
          </a:p>
          <a:p>
            <a:pPr eaLnBrk="1" hangingPunct="1">
              <a:defRPr/>
            </a:pPr>
            <a:endParaRPr lang="en-US" dirty="0">
              <a:solidFill>
                <a:srgbClr val="336699"/>
              </a:solidFill>
            </a:endParaRPr>
          </a:p>
        </p:txBody>
      </p:sp>
      <p:pic>
        <p:nvPicPr>
          <p:cNvPr id="11268"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619250"/>
            <a:ext cx="2339975" cy="363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1 Introduction (1)">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 Introduction (1)</Template>
  <TotalTime>435</TotalTime>
  <Words>10315</Words>
  <Application>Microsoft Office PowerPoint</Application>
  <PresentationFormat>Affichage à l'écran (4:3)</PresentationFormat>
  <Paragraphs>538</Paragraphs>
  <Slides>25</Slides>
  <Notes>25</Notes>
  <HiddenSlides>0</HiddenSlides>
  <MMClips>0</MMClips>
  <ScaleCrop>false</ScaleCrop>
  <HeadingPairs>
    <vt:vector size="4" baseType="variant">
      <vt:variant>
        <vt:lpstr>Thème</vt:lpstr>
      </vt:variant>
      <vt:variant>
        <vt:i4>1</vt:i4>
      </vt:variant>
      <vt:variant>
        <vt:lpstr>Titres des diapositives</vt:lpstr>
      </vt:variant>
      <vt:variant>
        <vt:i4>25</vt:i4>
      </vt:variant>
    </vt:vector>
  </HeadingPairs>
  <TitlesOfParts>
    <vt:vector size="26" baseType="lpstr">
      <vt:lpstr>1 Introduction (1)</vt:lpstr>
      <vt:lpstr>Introduction</vt:lpstr>
      <vt:lpstr>Aid is…</vt:lpstr>
      <vt:lpstr>Bilateral ODA from DAC donors to all recipients  (OECD QWIDS, 2012)</vt:lpstr>
      <vt:lpstr>Présentation PowerPoint</vt:lpstr>
      <vt:lpstr>Présentation PowerPoint</vt:lpstr>
      <vt:lpstr>A very brief history of aid</vt:lpstr>
      <vt:lpstr>A very brief history of aid</vt:lpstr>
      <vt:lpstr>Does aid work?</vt:lpstr>
      <vt:lpstr>Does aid work? Dambisa Moyo</vt:lpstr>
      <vt:lpstr>Does aid work? Paul Collier</vt:lpstr>
      <vt:lpstr>Does aid work? William Easterly</vt:lpstr>
      <vt:lpstr>Does aid work? Jeffrey Sachs</vt:lpstr>
      <vt:lpstr>Does aid work? Owen Barder</vt:lpstr>
      <vt:lpstr>Présentation PowerPoint</vt:lpstr>
      <vt:lpstr>Présentation PowerPoint</vt:lpstr>
      <vt:lpstr>Présentation PowerPoint</vt:lpstr>
      <vt:lpstr>1. Ownership</vt:lpstr>
      <vt:lpstr>2. Alignment</vt:lpstr>
      <vt:lpstr>3. Harmonisation</vt:lpstr>
      <vt:lpstr>4. Managing for results</vt:lpstr>
      <vt:lpstr>5. Mutual  accountability</vt:lpstr>
      <vt:lpstr>Présentation PowerPoint</vt:lpstr>
      <vt:lpstr>What is Development Effectiveness?</vt:lpstr>
      <vt:lpstr>International commitments</vt:lpstr>
      <vt:lpstr>EU Commitments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teacheradmin</dc:creator>
  <cp:lastModifiedBy>teacheradmin</cp:lastModifiedBy>
  <cp:revision>11</cp:revision>
  <dcterms:created xsi:type="dcterms:W3CDTF">2013-09-15T08:56:02Z</dcterms:created>
  <dcterms:modified xsi:type="dcterms:W3CDTF">2014-05-25T21:56:13Z</dcterms:modified>
</cp:coreProperties>
</file>