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359" r:id="rId2"/>
    <p:sldId id="289" r:id="rId3"/>
    <p:sldId id="301" r:id="rId4"/>
    <p:sldId id="356" r:id="rId5"/>
    <p:sldId id="357" r:id="rId6"/>
    <p:sldId id="298" r:id="rId7"/>
    <p:sldId id="346" r:id="rId8"/>
    <p:sldId id="290" r:id="rId9"/>
    <p:sldId id="304" r:id="rId10"/>
    <p:sldId id="295" r:id="rId11"/>
    <p:sldId id="355" r:id="rId12"/>
    <p:sldId id="294" r:id="rId13"/>
    <p:sldId id="305" r:id="rId14"/>
    <p:sldId id="306" r:id="rId15"/>
    <p:sldId id="292" r:id="rId16"/>
    <p:sldId id="321" r:id="rId17"/>
    <p:sldId id="309" r:id="rId18"/>
    <p:sldId id="320" r:id="rId19"/>
    <p:sldId id="310" r:id="rId20"/>
    <p:sldId id="324" r:id="rId21"/>
    <p:sldId id="322" r:id="rId22"/>
    <p:sldId id="311" r:id="rId23"/>
    <p:sldId id="326" r:id="rId24"/>
    <p:sldId id="291" r:id="rId25"/>
    <p:sldId id="328" r:id="rId26"/>
    <p:sldId id="329" r:id="rId27"/>
    <p:sldId id="312" r:id="rId28"/>
    <p:sldId id="307" r:id="rId29"/>
    <p:sldId id="330" r:id="rId30"/>
    <p:sldId id="331" r:id="rId31"/>
    <p:sldId id="332" r:id="rId32"/>
    <p:sldId id="333" r:id="rId33"/>
    <p:sldId id="334" r:id="rId34"/>
    <p:sldId id="314" r:id="rId35"/>
    <p:sldId id="350" r:id="rId36"/>
    <p:sldId id="336" r:id="rId37"/>
    <p:sldId id="337" r:id="rId38"/>
    <p:sldId id="338" r:id="rId39"/>
    <p:sldId id="339" r:id="rId40"/>
    <p:sldId id="344" r:id="rId41"/>
    <p:sldId id="317" r:id="rId42"/>
    <p:sldId id="347" r:id="rId43"/>
    <p:sldId id="345" r:id="rId44"/>
    <p:sldId id="319" r:id="rId45"/>
    <p:sldId id="288" r:id="rId46"/>
    <p:sldId id="286" r:id="rId47"/>
    <p:sldId id="348" r:id="rId48"/>
    <p:sldId id="349" r:id="rId49"/>
    <p:sldId id="293" r:id="rId50"/>
    <p:sldId id="316" r:id="rId51"/>
    <p:sldId id="351" r:id="rId52"/>
    <p:sldId id="352" r:id="rId53"/>
    <p:sldId id="353" r:id="rId54"/>
  </p:sldIdLst>
  <p:sldSz cx="9144000" cy="6858000" type="screen4x3"/>
  <p:notesSz cx="9855200" cy="6718300"/>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Arial" charset="0"/>
      </a:defRPr>
    </a:lvl1pPr>
    <a:lvl2pPr marL="457200" algn="l" rtl="0" fontAlgn="base">
      <a:spcBef>
        <a:spcPct val="0"/>
      </a:spcBef>
      <a:spcAft>
        <a:spcPct val="0"/>
      </a:spcAft>
      <a:defRPr sz="1200" kern="1200">
        <a:solidFill>
          <a:srgbClr val="0F5494"/>
        </a:solidFill>
        <a:latin typeface="Verdana" pitchFamily="34" charset="0"/>
        <a:ea typeface="+mn-ea"/>
        <a:cs typeface="Arial" charset="0"/>
      </a:defRPr>
    </a:lvl2pPr>
    <a:lvl3pPr marL="914400" algn="l" rtl="0" fontAlgn="base">
      <a:spcBef>
        <a:spcPct val="0"/>
      </a:spcBef>
      <a:spcAft>
        <a:spcPct val="0"/>
      </a:spcAft>
      <a:defRPr sz="1200" kern="1200">
        <a:solidFill>
          <a:srgbClr val="0F5494"/>
        </a:solidFill>
        <a:latin typeface="Verdana" pitchFamily="34" charset="0"/>
        <a:ea typeface="+mn-ea"/>
        <a:cs typeface="Arial" charset="0"/>
      </a:defRPr>
    </a:lvl3pPr>
    <a:lvl4pPr marL="1371600" algn="l" rtl="0" fontAlgn="base">
      <a:spcBef>
        <a:spcPct val="0"/>
      </a:spcBef>
      <a:spcAft>
        <a:spcPct val="0"/>
      </a:spcAft>
      <a:defRPr sz="1200" kern="1200">
        <a:solidFill>
          <a:srgbClr val="0F5494"/>
        </a:solidFill>
        <a:latin typeface="Verdana" pitchFamily="34" charset="0"/>
        <a:ea typeface="+mn-ea"/>
        <a:cs typeface="Arial" charset="0"/>
      </a:defRPr>
    </a:lvl4pPr>
    <a:lvl5pPr marL="1828800" algn="l" rtl="0" fontAlgn="base">
      <a:spcBef>
        <a:spcPct val="0"/>
      </a:spcBef>
      <a:spcAft>
        <a:spcPct val="0"/>
      </a:spcAft>
      <a:defRPr sz="1200" kern="1200">
        <a:solidFill>
          <a:srgbClr val="0F5494"/>
        </a:solidFill>
        <a:latin typeface="Verdana" pitchFamily="34" charset="0"/>
        <a:ea typeface="+mn-ea"/>
        <a:cs typeface="Arial" charset="0"/>
      </a:defRPr>
    </a:lvl5pPr>
    <a:lvl6pPr marL="2286000" algn="l" defTabSz="914400" rtl="0" eaLnBrk="1" latinLnBrk="0" hangingPunct="1">
      <a:defRPr sz="1200" kern="1200">
        <a:solidFill>
          <a:srgbClr val="0F5494"/>
        </a:solidFill>
        <a:latin typeface="Verdana" pitchFamily="34" charset="0"/>
        <a:ea typeface="+mn-ea"/>
        <a:cs typeface="Arial" charset="0"/>
      </a:defRPr>
    </a:lvl6pPr>
    <a:lvl7pPr marL="2743200" algn="l" defTabSz="914400" rtl="0" eaLnBrk="1" latinLnBrk="0" hangingPunct="1">
      <a:defRPr sz="1200" kern="1200">
        <a:solidFill>
          <a:srgbClr val="0F5494"/>
        </a:solidFill>
        <a:latin typeface="Verdana" pitchFamily="34" charset="0"/>
        <a:ea typeface="+mn-ea"/>
        <a:cs typeface="Arial" charset="0"/>
      </a:defRPr>
    </a:lvl7pPr>
    <a:lvl8pPr marL="3200400" algn="l" defTabSz="914400" rtl="0" eaLnBrk="1" latinLnBrk="0" hangingPunct="1">
      <a:defRPr sz="1200" kern="1200">
        <a:solidFill>
          <a:srgbClr val="0F5494"/>
        </a:solidFill>
        <a:latin typeface="Verdana" pitchFamily="34" charset="0"/>
        <a:ea typeface="+mn-ea"/>
        <a:cs typeface="Arial" charset="0"/>
      </a:defRPr>
    </a:lvl8pPr>
    <a:lvl9pPr marL="3657600" algn="l" defTabSz="914400" rtl="0" eaLnBrk="1" latinLnBrk="0" hangingPunct="1">
      <a:defRPr sz="1200" kern="1200">
        <a:solidFill>
          <a:srgbClr val="0F5494"/>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 Hargreaves" initials="JH" lastIdx="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15A3F"/>
    <a:srgbClr val="2D5EC1"/>
    <a:srgbClr val="1BB0E8"/>
    <a:srgbClr val="A3601D"/>
    <a:srgbClr val="FFD624"/>
    <a:srgbClr val="BF4B36"/>
    <a:srgbClr val="0F5494"/>
    <a:srgbClr val="009DD2"/>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3" autoAdjust="0"/>
    <p:restoredTop sz="84077" autoAdjust="0"/>
  </p:normalViewPr>
  <p:slideViewPr>
    <p:cSldViewPr>
      <p:cViewPr>
        <p:scale>
          <a:sx n="100" d="100"/>
          <a:sy n="100" d="100"/>
        </p:scale>
        <p:origin x="-360"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142" y="-90"/>
      </p:cViewPr>
      <p:guideLst>
        <p:guide orient="horz" pos="2116"/>
        <p:guide pos="310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2" y="0"/>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t" anchorCtr="0" compatLnSpc="1">
            <a:prstTxWarp prst="textNoShape">
              <a:avLst/>
            </a:prstTxWarp>
          </a:bodyPr>
          <a:lstStyle>
            <a:lvl1pPr>
              <a:defRPr>
                <a:solidFill>
                  <a:schemeClr val="tx1"/>
                </a:solidFill>
                <a:latin typeface="Arial"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5581626" y="0"/>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t" anchorCtr="0" compatLnSpc="1">
            <a:prstTxWarp prst="textNoShape">
              <a:avLst/>
            </a:prstTxWarp>
          </a:bodyPr>
          <a:lstStyle>
            <a:lvl1pPr algn="r">
              <a:defRPr>
                <a:solidFill>
                  <a:schemeClr val="tx1"/>
                </a:solidFill>
                <a:latin typeface="Arial"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2" y="6380456"/>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b" anchorCtr="0" compatLnSpc="1">
            <a:prstTxWarp prst="textNoShape">
              <a:avLst/>
            </a:prstTxWarp>
          </a:bodyPr>
          <a:lstStyle>
            <a:lvl1pPr>
              <a:defRPr>
                <a:solidFill>
                  <a:schemeClr val="tx1"/>
                </a:solidFill>
                <a:latin typeface="Arial"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5581626" y="6380456"/>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b" anchorCtr="0" compatLnSpc="1">
            <a:prstTxWarp prst="textNoShape">
              <a:avLst/>
            </a:prstTxWarp>
          </a:bodyPr>
          <a:lstStyle>
            <a:lvl1pPr algn="r">
              <a:defRPr>
                <a:solidFill>
                  <a:schemeClr val="tx1"/>
                </a:solidFill>
                <a:latin typeface="Arial" charset="0"/>
                <a:cs typeface="+mn-cs"/>
              </a:defRPr>
            </a:lvl1pPr>
          </a:lstStyle>
          <a:p>
            <a:pPr>
              <a:defRPr/>
            </a:pPr>
            <a:fld id="{06EAED4E-1B11-46E2-91B9-2815040CC4D3}" type="slidenum">
              <a:rPr lang="en-GB"/>
              <a:pPr>
                <a:defRPr/>
              </a:pPr>
              <a:t>‹#›</a:t>
            </a:fld>
            <a:endParaRPr lang="en-GB"/>
          </a:p>
        </p:txBody>
      </p:sp>
    </p:spTree>
    <p:extLst>
      <p:ext uri="{BB962C8B-B14F-4D97-AF65-F5344CB8AC3E}">
        <p14:creationId xmlns:p14="http://schemas.microsoft.com/office/powerpoint/2010/main" val="2685253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2" y="0"/>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t" anchorCtr="0" compatLnSpc="1">
            <a:prstTxWarp prst="textNoShape">
              <a:avLst/>
            </a:prstTxWarp>
          </a:bodyPr>
          <a:lstStyle>
            <a:lvl1pPr>
              <a:defRPr>
                <a:solidFill>
                  <a:schemeClr val="tx1"/>
                </a:solidFill>
                <a:latin typeface="Arial" charset="0"/>
                <a:cs typeface="+mn-cs"/>
              </a:defRPr>
            </a:lvl1pPr>
          </a:lstStyle>
          <a:p>
            <a:pPr>
              <a:defRPr/>
            </a:pPr>
            <a:endParaRPr lang="en-GB"/>
          </a:p>
        </p:txBody>
      </p:sp>
      <p:sp>
        <p:nvSpPr>
          <p:cNvPr id="36867" name="Rectangle 3"/>
          <p:cNvSpPr>
            <a:spLocks noGrp="1" noChangeArrowheads="1"/>
          </p:cNvSpPr>
          <p:nvPr>
            <p:ph type="dt" idx="1"/>
          </p:nvPr>
        </p:nvSpPr>
        <p:spPr bwMode="auto">
          <a:xfrm>
            <a:off x="5581626" y="0"/>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t" anchorCtr="0" compatLnSpc="1">
            <a:prstTxWarp prst="textNoShape">
              <a:avLst/>
            </a:prstTxWarp>
          </a:bodyPr>
          <a:lstStyle>
            <a:lvl1pPr algn="r">
              <a:defRPr>
                <a:solidFill>
                  <a:schemeClr val="tx1"/>
                </a:solidFill>
                <a:latin typeface="Arial" charset="0"/>
                <a:cs typeface="+mn-cs"/>
              </a:defRPr>
            </a:lvl1pPr>
          </a:lstStyle>
          <a:p>
            <a:pPr>
              <a:defRPr/>
            </a:pPr>
            <a:endParaRPr lang="en-GB"/>
          </a:p>
        </p:txBody>
      </p:sp>
      <p:sp>
        <p:nvSpPr>
          <p:cNvPr id="5124" name="Rectangle 4"/>
          <p:cNvSpPr>
            <a:spLocks noGrp="1" noRot="1" noChangeAspect="1" noChangeArrowheads="1" noTextEdit="1"/>
          </p:cNvSpPr>
          <p:nvPr>
            <p:ph type="sldImg" idx="2"/>
          </p:nvPr>
        </p:nvSpPr>
        <p:spPr bwMode="auto">
          <a:xfrm>
            <a:off x="3249613" y="504825"/>
            <a:ext cx="3359150" cy="25193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986211" y="3190764"/>
            <a:ext cx="7885078" cy="3023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2" y="6380456"/>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b" anchorCtr="0" compatLnSpc="1">
            <a:prstTxWarp prst="textNoShape">
              <a:avLst/>
            </a:prstTxWarp>
          </a:bodyPr>
          <a:lstStyle>
            <a:lvl1pPr>
              <a:defRPr>
                <a:solidFill>
                  <a:schemeClr val="tx1"/>
                </a:solidFill>
                <a:latin typeface="Arial"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5581626" y="6380456"/>
            <a:ext cx="4271276"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606" tIns="45304" rIns="90606" bIns="45304" numCol="1" anchor="b" anchorCtr="0" compatLnSpc="1">
            <a:prstTxWarp prst="textNoShape">
              <a:avLst/>
            </a:prstTxWarp>
          </a:bodyPr>
          <a:lstStyle>
            <a:lvl1pPr algn="r">
              <a:defRPr>
                <a:solidFill>
                  <a:schemeClr val="tx1"/>
                </a:solidFill>
                <a:latin typeface="Arial" charset="0"/>
                <a:cs typeface="+mn-cs"/>
              </a:defRPr>
            </a:lvl1pPr>
          </a:lstStyle>
          <a:p>
            <a:pPr>
              <a:defRPr/>
            </a:pPr>
            <a:fld id="{4D400B35-FB0F-45E9-805F-D7072C364030}" type="slidenum">
              <a:rPr lang="en-GB"/>
              <a:pPr>
                <a:defRPr/>
              </a:pPr>
              <a:t>‹#›</a:t>
            </a:fld>
            <a:endParaRPr lang="en-GB"/>
          </a:p>
        </p:txBody>
      </p:sp>
    </p:spTree>
    <p:extLst>
      <p:ext uri="{BB962C8B-B14F-4D97-AF65-F5344CB8AC3E}">
        <p14:creationId xmlns:p14="http://schemas.microsoft.com/office/powerpoint/2010/main" val="899774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ec.europa.eu/europeaid/library/index_en.ht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ec.europa.eu/europeaid/infopoint/publications/index_fr.htm"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intracomm.ec.europa.eu/dgintranet/europeaid/activities/geographic/asia/publications/publications_en.htm"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a:t>
            </a:fld>
            <a:endParaRPr lang="en-GB"/>
          </a:p>
        </p:txBody>
      </p:sp>
    </p:spTree>
    <p:extLst>
      <p:ext uri="{BB962C8B-B14F-4D97-AF65-F5344CB8AC3E}">
        <p14:creationId xmlns:p14="http://schemas.microsoft.com/office/powerpoint/2010/main" val="71633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11</a:t>
            </a:fld>
            <a:endParaRPr lang="en-GB"/>
          </a:p>
        </p:txBody>
      </p:sp>
    </p:spTree>
    <p:extLst>
      <p:ext uri="{BB962C8B-B14F-4D97-AF65-F5344CB8AC3E}">
        <p14:creationId xmlns:p14="http://schemas.microsoft.com/office/powerpoint/2010/main" val="1112592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12</a:t>
            </a:fld>
            <a:endParaRPr lang="en-GB"/>
          </a:p>
        </p:txBody>
      </p:sp>
    </p:spTree>
    <p:extLst>
      <p:ext uri="{BB962C8B-B14F-4D97-AF65-F5344CB8AC3E}">
        <p14:creationId xmlns:p14="http://schemas.microsoft.com/office/powerpoint/2010/main" val="1698724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13</a:t>
            </a:fld>
            <a:endParaRPr lang="en-GB"/>
          </a:p>
        </p:txBody>
      </p:sp>
    </p:spTree>
    <p:extLst>
      <p:ext uri="{BB962C8B-B14F-4D97-AF65-F5344CB8AC3E}">
        <p14:creationId xmlns:p14="http://schemas.microsoft.com/office/powerpoint/2010/main" val="4078953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14</a:t>
            </a:fld>
            <a:endParaRPr lang="en-GB"/>
          </a:p>
        </p:txBody>
      </p:sp>
    </p:spTree>
    <p:extLst>
      <p:ext uri="{BB962C8B-B14F-4D97-AF65-F5344CB8AC3E}">
        <p14:creationId xmlns:p14="http://schemas.microsoft.com/office/powerpoint/2010/main" val="2161705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15</a:t>
            </a:fld>
            <a:endParaRPr lang="en-GB"/>
          </a:p>
        </p:txBody>
      </p:sp>
    </p:spTree>
    <p:extLst>
      <p:ext uri="{BB962C8B-B14F-4D97-AF65-F5344CB8AC3E}">
        <p14:creationId xmlns:p14="http://schemas.microsoft.com/office/powerpoint/2010/main" val="1632233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16</a:t>
            </a:fld>
            <a:endParaRPr lang="en-GB"/>
          </a:p>
        </p:txBody>
      </p:sp>
    </p:spTree>
    <p:extLst>
      <p:ext uri="{BB962C8B-B14F-4D97-AF65-F5344CB8AC3E}">
        <p14:creationId xmlns:p14="http://schemas.microsoft.com/office/powerpoint/2010/main" val="20761046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17</a:t>
            </a:fld>
            <a:endParaRPr lang="en-GB"/>
          </a:p>
        </p:txBody>
      </p:sp>
    </p:spTree>
    <p:extLst>
      <p:ext uri="{BB962C8B-B14F-4D97-AF65-F5344CB8AC3E}">
        <p14:creationId xmlns:p14="http://schemas.microsoft.com/office/powerpoint/2010/main" val="2374744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18</a:t>
            </a:fld>
            <a:endParaRPr lang="en-GB"/>
          </a:p>
        </p:txBody>
      </p:sp>
    </p:spTree>
    <p:extLst>
      <p:ext uri="{BB962C8B-B14F-4D97-AF65-F5344CB8AC3E}">
        <p14:creationId xmlns:p14="http://schemas.microsoft.com/office/powerpoint/2010/main" val="1808932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19</a:t>
            </a:fld>
            <a:endParaRPr lang="en-GB"/>
          </a:p>
        </p:txBody>
      </p:sp>
    </p:spTree>
    <p:extLst>
      <p:ext uri="{BB962C8B-B14F-4D97-AF65-F5344CB8AC3E}">
        <p14:creationId xmlns:p14="http://schemas.microsoft.com/office/powerpoint/2010/main" val="4212307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20</a:t>
            </a:fld>
            <a:endParaRPr lang="en-GB"/>
          </a:p>
        </p:txBody>
      </p:sp>
    </p:spTree>
    <p:extLst>
      <p:ext uri="{BB962C8B-B14F-4D97-AF65-F5344CB8AC3E}">
        <p14:creationId xmlns:p14="http://schemas.microsoft.com/office/powerpoint/2010/main" val="986786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3</a:t>
            </a:fld>
            <a:endParaRPr lang="en-GB"/>
          </a:p>
        </p:txBody>
      </p:sp>
    </p:spTree>
    <p:extLst>
      <p:ext uri="{BB962C8B-B14F-4D97-AF65-F5344CB8AC3E}">
        <p14:creationId xmlns:p14="http://schemas.microsoft.com/office/powerpoint/2010/main" val="2219560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21</a:t>
            </a:fld>
            <a:endParaRPr lang="en-GB"/>
          </a:p>
        </p:txBody>
      </p:sp>
    </p:spTree>
    <p:extLst>
      <p:ext uri="{BB962C8B-B14F-4D97-AF65-F5344CB8AC3E}">
        <p14:creationId xmlns:p14="http://schemas.microsoft.com/office/powerpoint/2010/main" val="16024841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22</a:t>
            </a:fld>
            <a:endParaRPr lang="en-GB"/>
          </a:p>
        </p:txBody>
      </p:sp>
    </p:spTree>
    <p:extLst>
      <p:ext uri="{BB962C8B-B14F-4D97-AF65-F5344CB8AC3E}">
        <p14:creationId xmlns:p14="http://schemas.microsoft.com/office/powerpoint/2010/main" val="4521679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23</a:t>
            </a:fld>
            <a:endParaRPr lang="en-GB"/>
          </a:p>
        </p:txBody>
      </p:sp>
    </p:spTree>
    <p:extLst>
      <p:ext uri="{BB962C8B-B14F-4D97-AF65-F5344CB8AC3E}">
        <p14:creationId xmlns:p14="http://schemas.microsoft.com/office/powerpoint/2010/main" val="3418403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24</a:t>
            </a:fld>
            <a:endParaRPr lang="en-GB"/>
          </a:p>
        </p:txBody>
      </p:sp>
    </p:spTree>
    <p:extLst>
      <p:ext uri="{BB962C8B-B14F-4D97-AF65-F5344CB8AC3E}">
        <p14:creationId xmlns:p14="http://schemas.microsoft.com/office/powerpoint/2010/main" val="292648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25</a:t>
            </a:fld>
            <a:endParaRPr lang="en-GB"/>
          </a:p>
        </p:txBody>
      </p:sp>
    </p:spTree>
    <p:extLst>
      <p:ext uri="{BB962C8B-B14F-4D97-AF65-F5344CB8AC3E}">
        <p14:creationId xmlns:p14="http://schemas.microsoft.com/office/powerpoint/2010/main" val="3453059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GB" altLang="en-US" dirty="0" smtClean="0"/>
              <a:t>We live in a time when public scrutiny of what we do is greater than ever. We face unprecedented pressure to explain where the money goes and how it is making a difference.</a:t>
            </a:r>
          </a:p>
          <a:p>
            <a:r>
              <a:rPr lang="en-GB" altLang="en-US" dirty="0" smtClean="0"/>
              <a:t>We need to show that EU aid has an added value, and that working together more closely at EU level is the way forward. We  all have a responsibility for maintaining support among the public and our stakeholders for the work we do. This means: being transparent and having the tools ready to communicate effectively at all stages of our work, showing results.</a:t>
            </a:r>
          </a:p>
          <a:p>
            <a:r>
              <a:rPr lang="en-GB" altLang="en-US" dirty="0" smtClean="0"/>
              <a:t>The EC is one of the biggest donors in the world. The work </a:t>
            </a:r>
            <a:r>
              <a:rPr lang="en-GB" altLang="en-US" dirty="0" err="1" smtClean="0"/>
              <a:t>EuropeAid</a:t>
            </a:r>
            <a:r>
              <a:rPr lang="en-GB" altLang="en-US" dirty="0" smtClean="0"/>
              <a:t> does is a success story for the Union as a whole – and we should be proud to show our stories, facts and figures. We need to create more visibility for it.</a:t>
            </a:r>
          </a:p>
          <a:p>
            <a:r>
              <a:rPr lang="en-GB" altLang="en-US" dirty="0" smtClean="0"/>
              <a:t>The change we achieve in partner countries, overcoming poverty, creating opportunities for millions of people world is impressive. </a:t>
            </a:r>
          </a:p>
          <a:p>
            <a:r>
              <a:rPr lang="en-GB" altLang="en-US" dirty="0" smtClean="0"/>
              <a:t>And this change speaks to everybody – if we present it the right way</a:t>
            </a:r>
          </a:p>
          <a:p>
            <a:r>
              <a:rPr lang="en-GB" altLang="en-US" dirty="0" smtClean="0"/>
              <a:t>Taxpayers want to be assured that their money is put to good use. Governments need to be convinced that EU development policy offers an added value</a:t>
            </a:r>
          </a:p>
        </p:txBody>
      </p:sp>
      <p:sp>
        <p:nvSpPr>
          <p:cNvPr id="4" name="Slide Number Placeholder 3"/>
          <p:cNvSpPr>
            <a:spLocks noGrp="1"/>
          </p:cNvSpPr>
          <p:nvPr>
            <p:ph type="sldNum" sz="quarter" idx="5"/>
          </p:nvPr>
        </p:nvSpPr>
        <p:spPr/>
        <p:txBody>
          <a:bodyPr/>
          <a:lstStyle/>
          <a:p>
            <a:pPr>
              <a:defRPr/>
            </a:pPr>
            <a:fld id="{D575D5DF-5E8C-4F0C-8BAE-E8317DDBD508}" type="slidenum">
              <a:rPr lang="en-GB" smtClean="0"/>
              <a:pPr>
                <a:defRPr/>
              </a:pPr>
              <a:t>26</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27</a:t>
            </a:fld>
            <a:endParaRPr lang="en-GB"/>
          </a:p>
        </p:txBody>
      </p:sp>
    </p:spTree>
    <p:extLst>
      <p:ext uri="{BB962C8B-B14F-4D97-AF65-F5344CB8AC3E}">
        <p14:creationId xmlns:p14="http://schemas.microsoft.com/office/powerpoint/2010/main" val="14569252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28</a:t>
            </a:fld>
            <a:endParaRPr lang="en-GB"/>
          </a:p>
        </p:txBody>
      </p:sp>
    </p:spTree>
    <p:extLst>
      <p:ext uri="{BB962C8B-B14F-4D97-AF65-F5344CB8AC3E}">
        <p14:creationId xmlns:p14="http://schemas.microsoft.com/office/powerpoint/2010/main" val="21297747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29</a:t>
            </a:fld>
            <a:endParaRPr lang="en-GB"/>
          </a:p>
        </p:txBody>
      </p:sp>
    </p:spTree>
    <p:extLst>
      <p:ext uri="{BB962C8B-B14F-4D97-AF65-F5344CB8AC3E}">
        <p14:creationId xmlns:p14="http://schemas.microsoft.com/office/powerpoint/2010/main" val="903774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pPr defTabSz="904707"/>
            <a:r>
              <a:rPr lang="fr-BE" altLang="en-US" dirty="0" smtClean="0">
                <a:solidFill>
                  <a:srgbClr val="003399"/>
                </a:solidFill>
              </a:rPr>
              <a:t>05 manages </a:t>
            </a:r>
            <a:r>
              <a:rPr lang="fr-BE" altLang="en-US" dirty="0" err="1" smtClean="0">
                <a:solidFill>
                  <a:srgbClr val="003399"/>
                </a:solidFill>
              </a:rPr>
              <a:t>strategy</a:t>
            </a:r>
            <a:r>
              <a:rPr lang="fr-BE" altLang="en-US" dirty="0" smtClean="0">
                <a:solidFill>
                  <a:srgbClr val="003399"/>
                </a:solidFill>
              </a:rPr>
              <a:t>, </a:t>
            </a:r>
            <a:r>
              <a:rPr lang="fr-BE" altLang="en-US" dirty="0" err="1" smtClean="0">
                <a:solidFill>
                  <a:srgbClr val="003399"/>
                </a:solidFill>
              </a:rPr>
              <a:t>coordinates</a:t>
            </a:r>
            <a:r>
              <a:rPr lang="fr-BE" altLang="en-US" dirty="0" smtClean="0">
                <a:solidFill>
                  <a:srgbClr val="003399"/>
                </a:solidFill>
              </a:rPr>
              <a:t> </a:t>
            </a:r>
            <a:r>
              <a:rPr lang="fr-BE" altLang="en-US" dirty="0" err="1" smtClean="0">
                <a:solidFill>
                  <a:srgbClr val="003399"/>
                </a:solidFill>
              </a:rPr>
              <a:t>activities</a:t>
            </a:r>
            <a:r>
              <a:rPr lang="fr-BE" altLang="en-US" dirty="0" smtClean="0">
                <a:solidFill>
                  <a:srgbClr val="003399"/>
                </a:solidFill>
              </a:rPr>
              <a:t>, </a:t>
            </a:r>
            <a:r>
              <a:rPr lang="fr-BE" altLang="en-US" dirty="0" err="1" smtClean="0">
                <a:solidFill>
                  <a:srgbClr val="003399"/>
                </a:solidFill>
              </a:rPr>
              <a:t>provides</a:t>
            </a:r>
            <a:r>
              <a:rPr lang="fr-BE" altLang="en-US" dirty="0" smtClean="0">
                <a:solidFill>
                  <a:srgbClr val="003399"/>
                </a:solidFill>
              </a:rPr>
              <a:t> </a:t>
            </a:r>
            <a:r>
              <a:rPr lang="fr-BE" altLang="en-US" dirty="0" err="1" smtClean="0">
                <a:solidFill>
                  <a:srgbClr val="003399"/>
                </a:solidFill>
              </a:rPr>
              <a:t>tools</a:t>
            </a:r>
            <a:r>
              <a:rPr lang="fr-BE" altLang="en-US" dirty="0" smtClean="0">
                <a:solidFill>
                  <a:srgbClr val="003399"/>
                </a:solidFill>
              </a:rPr>
              <a:t> and </a:t>
            </a:r>
            <a:r>
              <a:rPr lang="fr-BE" altLang="en-US" dirty="0" err="1" smtClean="0">
                <a:solidFill>
                  <a:srgbClr val="003399"/>
                </a:solidFill>
              </a:rPr>
              <a:t>offers</a:t>
            </a:r>
            <a:r>
              <a:rPr lang="fr-BE" altLang="en-US" dirty="0" smtClean="0">
                <a:solidFill>
                  <a:srgbClr val="003399"/>
                </a:solidFill>
              </a:rPr>
              <a:t> </a:t>
            </a:r>
            <a:r>
              <a:rPr lang="fr-BE" altLang="en-US" dirty="0" err="1" smtClean="0">
                <a:solidFill>
                  <a:srgbClr val="003399"/>
                </a:solidFill>
              </a:rPr>
              <a:t>advice</a:t>
            </a:r>
            <a:r>
              <a:rPr lang="fr-BE" altLang="en-US" dirty="0" smtClean="0">
                <a:solidFill>
                  <a:srgbClr val="003399"/>
                </a:solidFill>
              </a:rPr>
              <a:t>. </a:t>
            </a:r>
            <a:r>
              <a:rPr lang="fr-BE" altLang="en-US" dirty="0" err="1" smtClean="0">
                <a:solidFill>
                  <a:srgbClr val="003399"/>
                </a:solidFill>
              </a:rPr>
              <a:t>Organised</a:t>
            </a:r>
            <a:r>
              <a:rPr lang="fr-BE" altLang="en-US" dirty="0" smtClean="0">
                <a:solidFill>
                  <a:srgbClr val="003399"/>
                </a:solidFill>
              </a:rPr>
              <a:t> in teams: </a:t>
            </a:r>
            <a:r>
              <a:rPr lang="fr-BE" altLang="en-US" dirty="0" err="1" smtClean="0">
                <a:solidFill>
                  <a:srgbClr val="003399"/>
                </a:solidFill>
              </a:rPr>
              <a:t>press</a:t>
            </a:r>
            <a:r>
              <a:rPr lang="fr-BE" altLang="en-US" dirty="0" smtClean="0">
                <a:solidFill>
                  <a:srgbClr val="003399"/>
                </a:solidFill>
              </a:rPr>
              <a:t> and media, web, </a:t>
            </a:r>
            <a:r>
              <a:rPr lang="fr-BE" altLang="en-US" dirty="0" err="1" smtClean="0">
                <a:solidFill>
                  <a:srgbClr val="003399"/>
                </a:solidFill>
              </a:rPr>
              <a:t>strategy</a:t>
            </a:r>
            <a:r>
              <a:rPr lang="fr-BE" altLang="en-US" dirty="0" smtClean="0">
                <a:solidFill>
                  <a:srgbClr val="003399"/>
                </a:solidFill>
              </a:rPr>
              <a:t> and </a:t>
            </a:r>
            <a:r>
              <a:rPr lang="fr-BE" altLang="en-US" dirty="0" err="1" smtClean="0">
                <a:solidFill>
                  <a:srgbClr val="003399"/>
                </a:solidFill>
              </a:rPr>
              <a:t>projects</a:t>
            </a:r>
            <a:r>
              <a:rPr lang="fr-BE" altLang="en-US" dirty="0" smtClean="0">
                <a:solidFill>
                  <a:srgbClr val="003399"/>
                </a:solidFill>
              </a:rPr>
              <a:t>, </a:t>
            </a:r>
            <a:r>
              <a:rPr lang="fr-BE" altLang="en-US" dirty="0" err="1" smtClean="0">
                <a:solidFill>
                  <a:srgbClr val="003399"/>
                </a:solidFill>
              </a:rPr>
              <a:t>events</a:t>
            </a:r>
            <a:endParaRPr lang="fr-BE" altLang="en-US" dirty="0" smtClean="0">
              <a:solidFill>
                <a:srgbClr val="003399"/>
              </a:solidFill>
            </a:endParaRPr>
          </a:p>
          <a:p>
            <a:r>
              <a:rPr lang="fr-BE" altLang="en-US" b="1" dirty="0" smtClean="0">
                <a:solidFill>
                  <a:srgbClr val="003399"/>
                </a:solidFill>
              </a:rPr>
              <a:t>All 05 </a:t>
            </a:r>
            <a:r>
              <a:rPr lang="fr-BE" altLang="en-US" b="1" dirty="0" err="1" smtClean="0">
                <a:solidFill>
                  <a:srgbClr val="003399"/>
                </a:solidFill>
              </a:rPr>
              <a:t>works</a:t>
            </a:r>
            <a:r>
              <a:rPr lang="fr-BE" altLang="en-US" b="1" dirty="0" smtClean="0">
                <a:solidFill>
                  <a:srgbClr val="003399"/>
                </a:solidFill>
              </a:rPr>
              <a:t> </a:t>
            </a:r>
            <a:r>
              <a:rPr lang="fr-BE" altLang="en-US" b="1" dirty="0" err="1" smtClean="0">
                <a:solidFill>
                  <a:srgbClr val="003399"/>
                </a:solidFill>
              </a:rPr>
              <a:t>closely</a:t>
            </a:r>
            <a:r>
              <a:rPr lang="fr-BE" altLang="en-US" b="1" dirty="0" smtClean="0">
                <a:solidFill>
                  <a:srgbClr val="003399"/>
                </a:solidFill>
              </a:rPr>
              <a:t> </a:t>
            </a:r>
            <a:r>
              <a:rPr lang="fr-BE" altLang="en-US" b="1" dirty="0" err="1" smtClean="0">
                <a:solidFill>
                  <a:srgbClr val="003399"/>
                </a:solidFill>
              </a:rPr>
              <a:t>with</a:t>
            </a:r>
            <a:r>
              <a:rPr lang="fr-BE" altLang="en-US" b="1" dirty="0" smtClean="0">
                <a:solidFill>
                  <a:srgbClr val="003399"/>
                </a:solidFill>
              </a:rPr>
              <a:t> the communication </a:t>
            </a:r>
            <a:r>
              <a:rPr lang="fr-BE" altLang="en-US" b="1" dirty="0" err="1" smtClean="0">
                <a:solidFill>
                  <a:srgbClr val="003399"/>
                </a:solidFill>
              </a:rPr>
              <a:t>coordinators</a:t>
            </a:r>
            <a:r>
              <a:rPr lang="fr-BE" altLang="en-US" b="1" dirty="0" smtClean="0">
                <a:solidFill>
                  <a:srgbClr val="003399"/>
                </a:solidFill>
              </a:rPr>
              <a:t> in </a:t>
            </a:r>
            <a:r>
              <a:rPr lang="fr-BE" altLang="en-US" b="1" dirty="0" err="1" smtClean="0">
                <a:solidFill>
                  <a:srgbClr val="003399"/>
                </a:solidFill>
              </a:rPr>
              <a:t>headquarters</a:t>
            </a:r>
            <a:r>
              <a:rPr lang="fr-BE" altLang="en-US" dirty="0" smtClean="0">
                <a:solidFill>
                  <a:srgbClr val="003399"/>
                </a:solidFill>
              </a:rPr>
              <a:t>: </a:t>
            </a:r>
            <a:r>
              <a:rPr lang="fr-BE" altLang="en-US" dirty="0" err="1" smtClean="0">
                <a:solidFill>
                  <a:srgbClr val="003399"/>
                </a:solidFill>
              </a:rPr>
              <a:t>each</a:t>
            </a:r>
            <a:r>
              <a:rPr lang="fr-BE" altLang="en-US" dirty="0" smtClean="0">
                <a:solidFill>
                  <a:srgbClr val="003399"/>
                </a:solidFill>
              </a:rPr>
              <a:t> </a:t>
            </a:r>
            <a:r>
              <a:rPr lang="fr-BE" altLang="en-US" dirty="0" err="1" smtClean="0">
                <a:solidFill>
                  <a:srgbClr val="003399"/>
                </a:solidFill>
              </a:rPr>
              <a:t>Directorate</a:t>
            </a:r>
            <a:r>
              <a:rPr lang="fr-BE" altLang="en-US" dirty="0" smtClean="0">
                <a:solidFill>
                  <a:srgbClr val="003399"/>
                </a:solidFill>
              </a:rPr>
              <a:t> has one. </a:t>
            </a:r>
            <a:r>
              <a:rPr lang="fr-BE" altLang="en-US" dirty="0" err="1" smtClean="0">
                <a:solidFill>
                  <a:srgbClr val="003399"/>
                </a:solidFill>
              </a:rPr>
              <a:t>They</a:t>
            </a:r>
            <a:r>
              <a:rPr lang="fr-BE" altLang="en-US" dirty="0" smtClean="0">
                <a:solidFill>
                  <a:srgbClr val="003399"/>
                </a:solidFill>
              </a:rPr>
              <a:t> are an essential interface for us. It </a:t>
            </a:r>
            <a:r>
              <a:rPr lang="fr-BE" altLang="en-US" dirty="0" err="1" smtClean="0">
                <a:solidFill>
                  <a:srgbClr val="003399"/>
                </a:solidFill>
              </a:rPr>
              <a:t>is</a:t>
            </a:r>
            <a:r>
              <a:rPr lang="fr-BE" altLang="en-US" dirty="0" smtClean="0">
                <a:solidFill>
                  <a:srgbClr val="003399"/>
                </a:solidFill>
              </a:rPr>
              <a:t> important </a:t>
            </a:r>
            <a:r>
              <a:rPr lang="fr-BE" altLang="en-US" dirty="0" err="1" smtClean="0">
                <a:solidFill>
                  <a:srgbClr val="003399"/>
                </a:solidFill>
              </a:rPr>
              <a:t>that</a:t>
            </a:r>
            <a:r>
              <a:rPr lang="fr-BE" altLang="en-US" dirty="0" smtClean="0">
                <a:solidFill>
                  <a:srgbClr val="003399"/>
                </a:solidFill>
              </a:rPr>
              <a:t> </a:t>
            </a:r>
            <a:r>
              <a:rPr lang="fr-BE" altLang="en-US" dirty="0" err="1" smtClean="0">
                <a:solidFill>
                  <a:srgbClr val="003399"/>
                </a:solidFill>
              </a:rPr>
              <a:t>you</a:t>
            </a:r>
            <a:r>
              <a:rPr lang="fr-BE" altLang="en-US" dirty="0" smtClean="0">
                <a:solidFill>
                  <a:srgbClr val="003399"/>
                </a:solidFill>
              </a:rPr>
              <a:t> know </a:t>
            </a:r>
            <a:r>
              <a:rPr lang="fr-BE" altLang="en-US" dirty="0" err="1" smtClean="0">
                <a:solidFill>
                  <a:srgbClr val="003399"/>
                </a:solidFill>
              </a:rPr>
              <a:t>who</a:t>
            </a:r>
            <a:r>
              <a:rPr lang="fr-BE" altLang="en-US" dirty="0" smtClean="0">
                <a:solidFill>
                  <a:srgbClr val="003399"/>
                </a:solidFill>
              </a:rPr>
              <a:t> </a:t>
            </a:r>
            <a:r>
              <a:rPr lang="fr-BE" altLang="en-US" dirty="0" err="1" smtClean="0">
                <a:solidFill>
                  <a:srgbClr val="003399"/>
                </a:solidFill>
              </a:rPr>
              <a:t>your</a:t>
            </a:r>
            <a:r>
              <a:rPr lang="fr-BE" altLang="en-US" dirty="0" smtClean="0">
                <a:solidFill>
                  <a:srgbClr val="003399"/>
                </a:solidFill>
              </a:rPr>
              <a:t> correspondent </a:t>
            </a:r>
            <a:r>
              <a:rPr lang="fr-BE" altLang="en-US" dirty="0" err="1" smtClean="0">
                <a:solidFill>
                  <a:srgbClr val="003399"/>
                </a:solidFill>
              </a:rPr>
              <a:t>is</a:t>
            </a:r>
            <a:r>
              <a:rPr lang="fr-BE" altLang="en-US" dirty="0" smtClean="0">
                <a:solidFill>
                  <a:srgbClr val="003399"/>
                </a:solidFill>
              </a:rPr>
              <a:t>: as a first port of call for </a:t>
            </a:r>
            <a:r>
              <a:rPr lang="fr-BE" altLang="en-US" dirty="0" err="1" smtClean="0">
                <a:solidFill>
                  <a:srgbClr val="003399"/>
                </a:solidFill>
              </a:rPr>
              <a:t>you</a:t>
            </a:r>
            <a:r>
              <a:rPr lang="fr-BE" altLang="en-US" dirty="0" smtClean="0">
                <a:solidFill>
                  <a:srgbClr val="003399"/>
                </a:solidFill>
              </a:rPr>
              <a:t> but </a:t>
            </a:r>
            <a:r>
              <a:rPr lang="fr-BE" altLang="en-US" dirty="0" err="1" smtClean="0">
                <a:solidFill>
                  <a:srgbClr val="003399"/>
                </a:solidFill>
              </a:rPr>
              <a:t>also</a:t>
            </a:r>
            <a:r>
              <a:rPr lang="fr-BE" altLang="en-US" dirty="0" smtClean="0">
                <a:solidFill>
                  <a:srgbClr val="003399"/>
                </a:solidFill>
              </a:rPr>
              <a:t> </a:t>
            </a:r>
            <a:r>
              <a:rPr lang="fr-BE" altLang="en-US" dirty="0" err="1" smtClean="0">
                <a:solidFill>
                  <a:srgbClr val="003399"/>
                </a:solidFill>
              </a:rPr>
              <a:t>because</a:t>
            </a:r>
            <a:r>
              <a:rPr lang="fr-BE" altLang="en-US" dirty="0" smtClean="0">
                <a:solidFill>
                  <a:srgbClr val="003399"/>
                </a:solidFill>
              </a:rPr>
              <a:t> </a:t>
            </a:r>
            <a:r>
              <a:rPr lang="fr-BE" altLang="en-US" dirty="0" err="1" smtClean="0">
                <a:solidFill>
                  <a:srgbClr val="003399"/>
                </a:solidFill>
              </a:rPr>
              <a:t>they</a:t>
            </a:r>
            <a:r>
              <a:rPr lang="fr-BE" altLang="en-US" dirty="0" smtClean="0">
                <a:solidFill>
                  <a:srgbClr val="003399"/>
                </a:solidFill>
              </a:rPr>
              <a:t> </a:t>
            </a:r>
            <a:r>
              <a:rPr lang="fr-BE" altLang="en-US" dirty="0" err="1" smtClean="0">
                <a:solidFill>
                  <a:srgbClr val="003399"/>
                </a:solidFill>
              </a:rPr>
              <a:t>may</a:t>
            </a:r>
            <a:r>
              <a:rPr lang="fr-BE" altLang="en-US" dirty="0" smtClean="0">
                <a:solidFill>
                  <a:srgbClr val="003399"/>
                </a:solidFill>
              </a:rPr>
              <a:t> come to </a:t>
            </a:r>
            <a:r>
              <a:rPr lang="fr-BE" altLang="en-US" dirty="0" err="1" smtClean="0">
                <a:solidFill>
                  <a:srgbClr val="003399"/>
                </a:solidFill>
              </a:rPr>
              <a:t>you</a:t>
            </a:r>
            <a:r>
              <a:rPr lang="fr-BE" altLang="en-US" dirty="0" smtClean="0">
                <a:solidFill>
                  <a:srgbClr val="003399"/>
                </a:solidFill>
              </a:rPr>
              <a:t> </a:t>
            </a:r>
            <a:r>
              <a:rPr lang="fr-BE" altLang="en-US" dirty="0" err="1" smtClean="0">
                <a:solidFill>
                  <a:srgbClr val="003399"/>
                </a:solidFill>
              </a:rPr>
              <a:t>with</a:t>
            </a:r>
            <a:r>
              <a:rPr lang="fr-BE" altLang="en-US" dirty="0" smtClean="0">
                <a:solidFill>
                  <a:srgbClr val="003399"/>
                </a:solidFill>
              </a:rPr>
              <a:t> </a:t>
            </a:r>
            <a:r>
              <a:rPr lang="fr-BE" altLang="en-US" dirty="0" err="1" smtClean="0">
                <a:solidFill>
                  <a:srgbClr val="003399"/>
                </a:solidFill>
              </a:rPr>
              <a:t>requests</a:t>
            </a:r>
            <a:r>
              <a:rPr lang="fr-BE" altLang="en-US" dirty="0" smtClean="0">
                <a:solidFill>
                  <a:srgbClr val="003399"/>
                </a:solidFill>
              </a:rPr>
              <a:t>.</a:t>
            </a:r>
            <a:r>
              <a:rPr lang="en-GB" altLang="en-US" baseline="0" dirty="0" smtClean="0">
                <a:solidFill>
                  <a:schemeClr val="tx1"/>
                </a:solidFill>
              </a:rPr>
              <a:t> </a:t>
            </a:r>
            <a:r>
              <a:rPr lang="en-GB" altLang="en-US" b="1" dirty="0" smtClean="0"/>
              <a:t>Plenty of activities: </a:t>
            </a:r>
            <a:r>
              <a:rPr lang="en-GB" altLang="en-US" dirty="0" smtClean="0"/>
              <a:t>Developing communication products and activities for their Directorate</a:t>
            </a:r>
          </a:p>
          <a:p>
            <a:r>
              <a:rPr lang="en-GB" altLang="en-US" dirty="0" smtClean="0"/>
              <a:t>Key role in providing content for the internet pages of Europe Aid</a:t>
            </a:r>
            <a:r>
              <a:rPr lang="en-GB" altLang="en-US" baseline="0" dirty="0" smtClean="0"/>
              <a:t>. </a:t>
            </a:r>
            <a:r>
              <a:rPr lang="en-GB" altLang="en-US" dirty="0" smtClean="0"/>
              <a:t>On the lookout for success stories within their Directorate and projects/programmes to feature as case studies.</a:t>
            </a:r>
            <a:r>
              <a:rPr lang="en-GB" altLang="en-US" baseline="0" dirty="0" smtClean="0"/>
              <a:t> </a:t>
            </a:r>
            <a:r>
              <a:rPr lang="en-GB" altLang="en-US" dirty="0" smtClean="0"/>
              <a:t>Liaise with press team and spokesperson</a:t>
            </a:r>
          </a:p>
          <a:p>
            <a:r>
              <a:rPr lang="en-GB" altLang="en-US" b="1" dirty="0" smtClean="0"/>
              <a:t>PIOs in DELs: </a:t>
            </a:r>
            <a:r>
              <a:rPr lang="en-GB" altLang="en-US" dirty="0" smtClean="0"/>
              <a:t>key contact at delegation level as experts on media environment and audiences in partner countries. They work closely</a:t>
            </a:r>
            <a:r>
              <a:rPr lang="en-GB" altLang="en-US" baseline="0" dirty="0" smtClean="0"/>
              <a:t> with communication coordinators in the operational section of delegation who are o</a:t>
            </a:r>
            <a:r>
              <a:rPr lang="en-GB" altLang="en-US" dirty="0" smtClean="0"/>
              <a:t>ur main link.</a:t>
            </a:r>
          </a:p>
          <a:p>
            <a:r>
              <a:rPr lang="en-GB" altLang="en-US" dirty="0" smtClean="0"/>
              <a:t>Finally, in terms of overall </a:t>
            </a:r>
            <a:r>
              <a:rPr lang="en-GB" altLang="en-US" dirty="0" err="1" smtClean="0"/>
              <a:t>comm</a:t>
            </a:r>
            <a:r>
              <a:rPr lang="en-GB" altLang="en-US" dirty="0" smtClean="0"/>
              <a:t>, the </a:t>
            </a:r>
            <a:r>
              <a:rPr lang="en-GB" altLang="en-US" b="1" dirty="0" smtClean="0"/>
              <a:t>projects</a:t>
            </a:r>
            <a:r>
              <a:rPr lang="en-GB" altLang="en-US" dirty="0" smtClean="0"/>
              <a:t> have a role to play, because they have a budget and an obligation to communicate </a:t>
            </a:r>
          </a:p>
        </p:txBody>
      </p:sp>
      <p:sp>
        <p:nvSpPr>
          <p:cNvPr id="4" name="Slide Number Placeholder 3"/>
          <p:cNvSpPr>
            <a:spLocks noGrp="1"/>
          </p:cNvSpPr>
          <p:nvPr>
            <p:ph type="sldNum" sz="quarter" idx="5"/>
          </p:nvPr>
        </p:nvSpPr>
        <p:spPr/>
        <p:txBody>
          <a:bodyPr/>
          <a:lstStyle/>
          <a:p>
            <a:pPr>
              <a:defRPr/>
            </a:pPr>
            <a:fld id="{17419898-A34E-4A59-BE6F-31DD50811D55}" type="slidenum">
              <a:rPr lang="en-GB" smtClean="0"/>
              <a:pPr>
                <a:defRPr/>
              </a:pPr>
              <a:t>30</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a:t>
            </a:fld>
            <a:endParaRPr lang="en-GB"/>
          </a:p>
        </p:txBody>
      </p:sp>
    </p:spTree>
    <p:extLst>
      <p:ext uri="{BB962C8B-B14F-4D97-AF65-F5344CB8AC3E}">
        <p14:creationId xmlns:p14="http://schemas.microsoft.com/office/powerpoint/2010/main" val="21282936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r>
              <a:rPr lang="en-GB" altLang="en-US" dirty="0" smtClean="0"/>
              <a:t>Diagram shows that communicating on development and cooperation is complex:</a:t>
            </a:r>
          </a:p>
          <a:p>
            <a:r>
              <a:rPr lang="en-GB" altLang="en-US" dirty="0" smtClean="0"/>
              <a:t>AT HQ -- </a:t>
            </a:r>
            <a:r>
              <a:rPr lang="en-GB" altLang="en-US" dirty="0" err="1" smtClean="0"/>
              <a:t>Comm</a:t>
            </a:r>
            <a:r>
              <a:rPr lang="en-GB" altLang="en-US" dirty="0" smtClean="0"/>
              <a:t> unit </a:t>
            </a:r>
            <a:r>
              <a:rPr lang="en-GB" altLang="en-US" dirty="0" err="1" smtClean="0"/>
              <a:t>EuropeAid</a:t>
            </a:r>
            <a:r>
              <a:rPr lang="en-GB" altLang="en-US" dirty="0" smtClean="0"/>
              <a:t> </a:t>
            </a:r>
            <a:r>
              <a:rPr lang="en-GB" altLang="en-US" dirty="0" err="1" smtClean="0"/>
              <a:t>liases</a:t>
            </a:r>
            <a:r>
              <a:rPr lang="en-GB" altLang="en-US" dirty="0" smtClean="0"/>
              <a:t> </a:t>
            </a:r>
            <a:r>
              <a:rPr lang="en-GB" altLang="en-US" dirty="0" err="1" smtClean="0"/>
              <a:t>inhouse</a:t>
            </a:r>
            <a:r>
              <a:rPr lang="en-GB" altLang="en-US" dirty="0" smtClean="0"/>
              <a:t>. But also often needs to liaise with other services, since issues overlap in the external dimension or in crises</a:t>
            </a:r>
          </a:p>
          <a:p>
            <a:endParaRPr lang="en-GB"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smtClean="0"/>
              <a:t>Since implementation is in third countries: DEL has central role. PIOs there are under </a:t>
            </a:r>
            <a:r>
              <a:rPr lang="en-GB" altLang="en-US" dirty="0" err="1" smtClean="0"/>
              <a:t>HoD</a:t>
            </a:r>
            <a:r>
              <a:rPr lang="en-GB" altLang="en-US" dirty="0" smtClean="0"/>
              <a:t>, EEAS. At the same time </a:t>
            </a:r>
            <a:r>
              <a:rPr lang="en-GB" altLang="en-US" dirty="0" err="1" smtClean="0"/>
              <a:t>EuropeAid</a:t>
            </a:r>
            <a:r>
              <a:rPr lang="en-GB" altLang="en-US" dirty="0" smtClean="0"/>
              <a:t> colleagues</a:t>
            </a:r>
            <a:r>
              <a:rPr lang="en-GB" altLang="en-US" baseline="0" dirty="0" smtClean="0"/>
              <a:t> are </a:t>
            </a:r>
            <a:r>
              <a:rPr lang="en-GB" altLang="en-US" dirty="0" smtClean="0"/>
              <a:t>in operational section</a:t>
            </a:r>
          </a:p>
          <a:p>
            <a:r>
              <a:rPr lang="en-GB" altLang="en-US" dirty="0" smtClean="0"/>
              <a:t>HQ focuses on EU audiences, DELs on local audiences. Of course: source material often the same.</a:t>
            </a:r>
          </a:p>
        </p:txBody>
      </p:sp>
      <p:sp>
        <p:nvSpPr>
          <p:cNvPr id="4" name="Slide Number Placeholder 3"/>
          <p:cNvSpPr>
            <a:spLocks noGrp="1"/>
          </p:cNvSpPr>
          <p:nvPr>
            <p:ph type="sldNum" sz="quarter" idx="5"/>
          </p:nvPr>
        </p:nvSpPr>
        <p:spPr/>
        <p:txBody>
          <a:bodyPr/>
          <a:lstStyle/>
          <a:p>
            <a:pPr>
              <a:defRPr/>
            </a:pPr>
            <a:fld id="{BFE153BA-6D93-400D-AB82-CB5FA848C0EE}" type="slidenum">
              <a:rPr lang="en-GB" smtClean="0"/>
              <a:pPr>
                <a:defRPr/>
              </a:pPr>
              <a:t>31</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p:spPr>
        <p:txBody>
          <a:bodyPr/>
          <a:lstStyle/>
          <a:p>
            <a:r>
              <a:rPr lang="en-GB" altLang="en-US" dirty="0" smtClean="0"/>
              <a:t>You may say that there are many people involved in professional communication: in the communication unit, the spokesperson’s service and the press sections of Delegations. But don’t forget: </a:t>
            </a:r>
          </a:p>
          <a:p>
            <a:r>
              <a:rPr lang="en-GB" altLang="en-US" dirty="0" smtClean="0"/>
              <a:t>No matter what your role or where you work, when you meet or write for policymakers, stakeholders or beneficiaries or target media you are, in many ways an ambassador with a role to play in promoting our core objectives and messages. You may be sitting on a gem that should be shared with communication.</a:t>
            </a:r>
          </a:p>
          <a:p>
            <a:r>
              <a:rPr lang="en-GB" altLang="en-US" dirty="0" smtClean="0"/>
              <a:t>In addition, a successful communication culture requires the right reflexes: in a highly technical environment of development policy  and aid programming, the risk is always that we are losing sight of the simple things: what we achieve and how we help people.</a:t>
            </a:r>
          </a:p>
          <a:p>
            <a:r>
              <a:rPr lang="en-GB" altLang="en-US" dirty="0" smtClean="0"/>
              <a:t>Then go through list…</a:t>
            </a:r>
          </a:p>
          <a:p>
            <a:endParaRPr lang="en-GB" altLang="en-US" dirty="0" smtClean="0"/>
          </a:p>
        </p:txBody>
      </p:sp>
      <p:sp>
        <p:nvSpPr>
          <p:cNvPr id="4" name="Slide Number Placeholder 3"/>
          <p:cNvSpPr>
            <a:spLocks noGrp="1"/>
          </p:cNvSpPr>
          <p:nvPr>
            <p:ph type="sldNum" sz="quarter" idx="5"/>
          </p:nvPr>
        </p:nvSpPr>
        <p:spPr/>
        <p:txBody>
          <a:bodyPr/>
          <a:lstStyle/>
          <a:p>
            <a:pPr>
              <a:defRPr/>
            </a:pPr>
            <a:fld id="{84692265-39A2-45BA-A2AC-A0BFB06C629D}" type="slidenum">
              <a:rPr lang="en-GB" smtClean="0"/>
              <a:pPr>
                <a:defRPr/>
              </a:pPr>
              <a:t>32</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634D6000-94E7-4E3D-8292-6807F4A52F40}" type="slidenum">
              <a:rPr lang="en-GB" smtClean="0"/>
              <a:pPr>
                <a:defRPr/>
              </a:pPr>
              <a:t>33</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fr-BE" altLang="en-US" dirty="0" err="1" smtClean="0"/>
              <a:t>Opened</a:t>
            </a:r>
            <a:r>
              <a:rPr lang="fr-BE" altLang="en-US" dirty="0" smtClean="0"/>
              <a:t> in April 2006</a:t>
            </a:r>
          </a:p>
          <a:p>
            <a:pPr eaLnBrk="1" hangingPunct="1"/>
            <a:endParaRPr lang="fr-BE" altLang="en-US" dirty="0" smtClean="0"/>
          </a:p>
          <a:p>
            <a:pPr eaLnBrk="1" hangingPunct="1"/>
            <a:r>
              <a:rPr lang="fr-BE" altLang="en-US" dirty="0" smtClean="0"/>
              <a:t>Unique as a multi DG </a:t>
            </a:r>
            <a:r>
              <a:rPr lang="fr-BE" altLang="en-US" dirty="0" err="1" smtClean="0"/>
              <a:t>window</a:t>
            </a:r>
            <a:endParaRPr lang="fr-BE" altLang="en-US" dirty="0" smtClean="0"/>
          </a:p>
          <a:p>
            <a:pPr eaLnBrk="1" hangingPunct="1"/>
            <a:endParaRPr lang="fr-BE" altLang="en-US" dirty="0" smtClean="0"/>
          </a:p>
          <a:p>
            <a:pPr eaLnBrk="1" hangingPunct="1"/>
            <a:r>
              <a:rPr lang="fr-BE" altLang="en-US" dirty="0" err="1" smtClean="0"/>
              <a:t>Gives</a:t>
            </a:r>
            <a:r>
              <a:rPr lang="fr-BE" altLang="en-US" dirty="0" smtClean="0"/>
              <a:t> us feedback </a:t>
            </a:r>
            <a:r>
              <a:rPr lang="fr-BE" altLang="en-US" dirty="0" err="1" smtClean="0"/>
              <a:t>from</a:t>
            </a:r>
            <a:r>
              <a:rPr lang="fr-BE" altLang="en-US" dirty="0" smtClean="0"/>
              <a:t> </a:t>
            </a:r>
            <a:r>
              <a:rPr lang="fr-BE" altLang="en-US" dirty="0" err="1" smtClean="0"/>
              <a:t>what</a:t>
            </a:r>
            <a:r>
              <a:rPr lang="fr-BE" altLang="en-US" dirty="0" smtClean="0"/>
              <a:t> </a:t>
            </a:r>
            <a:r>
              <a:rPr lang="fr-BE" altLang="en-US" dirty="0" err="1" smtClean="0"/>
              <a:t>our</a:t>
            </a:r>
            <a:r>
              <a:rPr lang="fr-BE" altLang="en-US" dirty="0" smtClean="0"/>
              <a:t> clients </a:t>
            </a:r>
            <a:r>
              <a:rPr lang="fr-BE" altLang="en-US" dirty="0" err="1" smtClean="0"/>
              <a:t>want</a:t>
            </a:r>
            <a:r>
              <a:rPr lang="fr-BE" altLang="en-US" dirty="0" smtClean="0"/>
              <a:t> </a:t>
            </a:r>
            <a:r>
              <a:rPr lang="fr-BE" altLang="en-US" dirty="0" err="1" smtClean="0"/>
              <a:t>from</a:t>
            </a:r>
            <a:r>
              <a:rPr lang="fr-BE" altLang="en-US" dirty="0" smtClean="0"/>
              <a:t> us</a:t>
            </a:r>
          </a:p>
          <a:p>
            <a:pPr eaLnBrk="1" hangingPunct="1"/>
            <a:endParaRPr lang="fr-BE" altLang="en-US" dirty="0" smtClean="0"/>
          </a:p>
          <a:p>
            <a:pPr eaLnBrk="1" hangingPunct="1"/>
            <a:r>
              <a:rPr lang="fr-BE" altLang="en-US" dirty="0" err="1" smtClean="0"/>
              <a:t>Allows</a:t>
            </a:r>
            <a:r>
              <a:rPr lang="fr-BE" altLang="en-US" dirty="0" smtClean="0"/>
              <a:t> us to have an </a:t>
            </a:r>
            <a:r>
              <a:rPr lang="fr-BE" altLang="en-US" dirty="0" err="1" smtClean="0"/>
              <a:t>overview</a:t>
            </a:r>
            <a:r>
              <a:rPr lang="fr-BE" altLang="en-US" dirty="0" smtClean="0"/>
              <a:t> of </a:t>
            </a:r>
            <a:r>
              <a:rPr lang="fr-BE" altLang="en-US" dirty="0" err="1" smtClean="0"/>
              <a:t>what</a:t>
            </a:r>
            <a:r>
              <a:rPr lang="fr-BE" altLang="en-US" dirty="0" smtClean="0"/>
              <a:t> </a:t>
            </a:r>
            <a:r>
              <a:rPr lang="fr-BE" altLang="en-US" dirty="0" err="1" smtClean="0"/>
              <a:t>we</a:t>
            </a:r>
            <a:r>
              <a:rPr lang="fr-BE" altLang="en-US" dirty="0" smtClean="0"/>
              <a:t> have on </a:t>
            </a:r>
            <a:r>
              <a:rPr lang="fr-BE" altLang="en-US" dirty="0" err="1" smtClean="0"/>
              <a:t>offer</a:t>
            </a:r>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34</a:t>
            </a:fld>
            <a:endParaRPr lang="en-GB"/>
          </a:p>
        </p:txBody>
      </p:sp>
    </p:spTree>
    <p:extLst>
      <p:ext uri="{BB962C8B-B14F-4D97-AF65-F5344CB8AC3E}">
        <p14:creationId xmlns:p14="http://schemas.microsoft.com/office/powerpoint/2010/main" val="2160296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090" dirty="0" smtClean="0"/>
              <a:t>2015 has been designated as the European Year for Development (EYD2015) with the motto "Our world, our dignity, our future". </a:t>
            </a:r>
          </a:p>
          <a:p>
            <a:pPr marL="171450" indent="-171450">
              <a:buFont typeface="Arial" panose="020B0604020202020204" pitchFamily="34" charset="0"/>
              <a:buChar char="•"/>
            </a:pPr>
            <a:r>
              <a:rPr lang="en-GB" sz="1090" dirty="0" smtClean="0"/>
              <a:t>EC initiative endorsed by EP and Council (Decision No 472/2014/EU, 16 April 2014).</a:t>
            </a:r>
          </a:p>
          <a:p>
            <a:pPr marL="171450" indent="-171450">
              <a:buFont typeface="Arial" panose="020B0604020202020204" pitchFamily="34" charset="0"/>
              <a:buChar char="•"/>
            </a:pPr>
            <a:r>
              <a:rPr lang="en-GB" sz="1090" dirty="0" smtClean="0"/>
              <a:t>European Years have been organised for the last 30 years to raise awareness within the EU of certain topics, encourage debate and act as a catalyst for policy development. EYD2015 will be the first ever European Year dealing with the ‘external action’ of the EU. </a:t>
            </a:r>
          </a:p>
          <a:p>
            <a:pPr marL="171450" indent="-171450">
              <a:buFont typeface="Arial" panose="020B0604020202020204" pitchFamily="34" charset="0"/>
              <a:buChar char="•"/>
            </a:pPr>
            <a:r>
              <a:rPr lang="en-GB" sz="1090" dirty="0" smtClean="0"/>
              <a:t>EYD2015 is an opportunity to raise awareness and engage with EU citizens and the broader public in Europe on the role of the EU as a global player.</a:t>
            </a:r>
          </a:p>
          <a:p>
            <a:pPr marL="171450" indent="-171450">
              <a:buFont typeface="Arial" panose="020B0604020202020204" pitchFamily="34" charset="0"/>
              <a:buChar char="•"/>
            </a:pPr>
            <a:r>
              <a:rPr lang="fr-BE" sz="1090" dirty="0" smtClean="0"/>
              <a:t>The EYD </a:t>
            </a:r>
            <a:r>
              <a:rPr lang="fr-BE" sz="1090" dirty="0" err="1" smtClean="0"/>
              <a:t>will</a:t>
            </a:r>
            <a:r>
              <a:rPr lang="fr-BE" sz="1090" dirty="0" smtClean="0"/>
              <a:t> have a</a:t>
            </a:r>
            <a:r>
              <a:rPr lang="fr-BE" sz="1090" baseline="0" dirty="0" smtClean="0"/>
              <a:t> </a:t>
            </a:r>
            <a:r>
              <a:rPr lang="fr-BE" sz="1090" baseline="0" dirty="0" err="1" smtClean="0"/>
              <a:t>number</a:t>
            </a:r>
            <a:r>
              <a:rPr lang="fr-BE" sz="1090" baseline="0" dirty="0" smtClean="0"/>
              <a:t> of actions </a:t>
            </a:r>
            <a:r>
              <a:rPr lang="fr-BE" sz="1090" baseline="0" dirty="0" err="1" smtClean="0"/>
              <a:t>coordinated</a:t>
            </a:r>
            <a:r>
              <a:rPr lang="fr-BE" sz="1090" baseline="0" dirty="0" smtClean="0"/>
              <a:t> </a:t>
            </a:r>
            <a:r>
              <a:rPr lang="fr-BE" sz="1090" baseline="0" dirty="0" err="1" smtClean="0"/>
              <a:t>at</a:t>
            </a:r>
            <a:r>
              <a:rPr lang="fr-BE" sz="1090" baseline="0" dirty="0" smtClean="0"/>
              <a:t> EU </a:t>
            </a:r>
            <a:r>
              <a:rPr lang="fr-BE" sz="1090" baseline="0" dirty="0" err="1" smtClean="0"/>
              <a:t>level</a:t>
            </a:r>
            <a:r>
              <a:rPr lang="fr-BE" sz="1090" baseline="0" dirty="0" smtClean="0"/>
              <a:t> (</a:t>
            </a:r>
            <a:r>
              <a:rPr lang="fr-BE" sz="1090" baseline="0" dirty="0" err="1" smtClean="0"/>
              <a:t>website</a:t>
            </a:r>
            <a:r>
              <a:rPr lang="fr-BE" sz="1090" baseline="0" dirty="0" smtClean="0"/>
              <a:t>, social media </a:t>
            </a:r>
            <a:r>
              <a:rPr lang="fr-BE" sz="1090" baseline="0" dirty="0" err="1" smtClean="0"/>
              <a:t>accounts</a:t>
            </a:r>
            <a:r>
              <a:rPr lang="fr-BE" sz="1090" baseline="0" dirty="0" smtClean="0"/>
              <a:t>, media relations, </a:t>
            </a:r>
            <a:r>
              <a:rPr lang="fr-BE" sz="1090" baseline="0" dirty="0" err="1" smtClean="0"/>
              <a:t>events</a:t>
            </a:r>
            <a:r>
              <a:rPr lang="fr-BE" sz="1090" baseline="0" dirty="0" smtClean="0"/>
              <a:t>), </a:t>
            </a:r>
            <a:r>
              <a:rPr lang="fr-BE" sz="1090" baseline="0" dirty="0" err="1" smtClean="0"/>
              <a:t>others</a:t>
            </a:r>
            <a:r>
              <a:rPr lang="fr-BE" sz="1090" baseline="0" dirty="0" smtClean="0"/>
              <a:t> </a:t>
            </a:r>
            <a:r>
              <a:rPr lang="fr-BE" sz="1090" baseline="0" dirty="0" err="1" smtClean="0"/>
              <a:t>run</a:t>
            </a:r>
            <a:r>
              <a:rPr lang="fr-BE" sz="1090" baseline="0" dirty="0" smtClean="0"/>
              <a:t> by </a:t>
            </a:r>
            <a:r>
              <a:rPr lang="fr-BE" sz="1090" baseline="0" dirty="0" err="1" smtClean="0"/>
              <a:t>stakeholders</a:t>
            </a:r>
            <a:r>
              <a:rPr lang="fr-BE" sz="1090" baseline="0" dirty="0" smtClean="0"/>
              <a:t>. </a:t>
            </a:r>
            <a:r>
              <a:rPr lang="fr-BE" sz="1090" baseline="0" dirty="0" err="1" smtClean="0"/>
              <a:t>Member</a:t>
            </a:r>
            <a:r>
              <a:rPr lang="fr-BE" sz="1090" baseline="0" dirty="0" smtClean="0"/>
              <a:t> States and CONCORD (NGO </a:t>
            </a:r>
            <a:r>
              <a:rPr lang="fr-BE" sz="1090" baseline="0" dirty="0" err="1" smtClean="0"/>
              <a:t>platform</a:t>
            </a:r>
            <a:r>
              <a:rPr lang="fr-BE" sz="1090" baseline="0" dirty="0" smtClean="0"/>
              <a:t>) have </a:t>
            </a:r>
            <a:r>
              <a:rPr lang="fr-BE" sz="1090" baseline="0" dirty="0" err="1" smtClean="0"/>
              <a:t>received</a:t>
            </a:r>
            <a:r>
              <a:rPr lang="fr-BE" sz="1090" baseline="0" dirty="0" smtClean="0"/>
              <a:t> EU </a:t>
            </a:r>
            <a:r>
              <a:rPr lang="fr-BE" sz="1090" baseline="0" dirty="0" err="1" smtClean="0"/>
              <a:t>grants</a:t>
            </a:r>
            <a:r>
              <a:rPr lang="fr-BE" sz="1090" baseline="0" dirty="0" smtClean="0"/>
              <a:t>.</a:t>
            </a:r>
          </a:p>
          <a:p>
            <a:pPr marL="171450" indent="-171450">
              <a:buFont typeface="Arial" panose="020B0604020202020204" pitchFamily="34" charset="0"/>
              <a:buChar char="•"/>
            </a:pPr>
            <a:r>
              <a:rPr lang="en-GB" sz="1090" b="0" i="0" u="none" strike="noStrike" kern="1200" baseline="0" dirty="0" smtClean="0">
                <a:solidFill>
                  <a:schemeClr val="tx1"/>
                </a:solidFill>
                <a:latin typeface="Arial" charset="0"/>
                <a:ea typeface="+mn-ea"/>
                <a:cs typeface="+mn-cs"/>
              </a:rPr>
              <a:t>Twelve themes have been chosen to create the framework for a common EYD2015 narrative: January – Europe in the World; February – Education; March – Women and Girls; April – Health; May – Peace and Security; June – Sustainable Growth, Decent Jobs and Businesses; July – Children and Youth; August - Humanitarian Aid; September – Demography and Migration; October – Food Security; November – Sustainable Development Goals; December – Human Rights </a:t>
            </a:r>
            <a:endParaRPr lang="en-GB" sz="1090" dirty="0" smtClean="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35</a:t>
            </a:fld>
            <a:endParaRPr lang="en-GB"/>
          </a:p>
        </p:txBody>
      </p:sp>
    </p:spTree>
    <p:extLst>
      <p:ext uri="{BB962C8B-B14F-4D97-AF65-F5344CB8AC3E}">
        <p14:creationId xmlns:p14="http://schemas.microsoft.com/office/powerpoint/2010/main" val="32716182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spcBef>
                <a:spcPts val="0"/>
              </a:spcBef>
              <a:defRPr/>
            </a:pPr>
            <a:r>
              <a:rPr lang="en-GB" dirty="0" smtClean="0"/>
              <a:t>European Development Days: key and high level event where all stakeholders come together. </a:t>
            </a:r>
          </a:p>
          <a:p>
            <a:pPr>
              <a:spcBef>
                <a:spcPts val="0"/>
              </a:spcBef>
              <a:defRPr/>
            </a:pPr>
            <a:r>
              <a:rPr lang="en-GB" dirty="0" smtClean="0">
                <a:solidFill>
                  <a:schemeClr val="tx1"/>
                </a:solidFill>
              </a:rPr>
              <a:t>Very successful event, regularly attracts EU ministers and heads of state from partner countries. 2013 debates around the global development agenda after 2015, 6000 participants. </a:t>
            </a:r>
          </a:p>
          <a:p>
            <a:pPr>
              <a:spcBef>
                <a:spcPts val="0"/>
              </a:spcBef>
              <a:defRPr/>
            </a:pPr>
            <a:r>
              <a:rPr lang="en-US" b="0" dirty="0" err="1" smtClean="0">
                <a:solidFill>
                  <a:schemeClr val="tx1"/>
                </a:solidFill>
              </a:rPr>
              <a:t>Kapuschinski</a:t>
            </a:r>
            <a:r>
              <a:rPr lang="en-US" b="0" dirty="0" smtClean="0">
                <a:solidFill>
                  <a:schemeClr val="tx1"/>
                </a:solidFill>
              </a:rPr>
              <a:t> lectures </a:t>
            </a:r>
            <a:r>
              <a:rPr lang="en-US" dirty="0" smtClean="0">
                <a:solidFill>
                  <a:schemeClr val="tx1"/>
                </a:solidFill>
              </a:rPr>
              <a:t>: </a:t>
            </a:r>
            <a:r>
              <a:rPr lang="en-US" baseline="0" dirty="0" smtClean="0">
                <a:solidFill>
                  <a:schemeClr val="tx1"/>
                </a:solidFill>
              </a:rPr>
              <a:t> </a:t>
            </a:r>
            <a:r>
              <a:rPr lang="en-GB" dirty="0" smtClean="0">
                <a:solidFill>
                  <a:schemeClr val="tx1"/>
                </a:solidFill>
              </a:rPr>
              <a:t>Since 2009, the </a:t>
            </a:r>
            <a:r>
              <a:rPr lang="en-GB" dirty="0" err="1" smtClean="0">
                <a:solidFill>
                  <a:schemeClr val="tx1"/>
                </a:solidFill>
              </a:rPr>
              <a:t>Kapuscinski</a:t>
            </a:r>
            <a:r>
              <a:rPr lang="en-GB" dirty="0" smtClean="0">
                <a:solidFill>
                  <a:schemeClr val="tx1"/>
                </a:solidFill>
              </a:rPr>
              <a:t> development lectures, an initiative organised jointly by the European Commission, the United Nations Development Programme and the leading European universities, aims at raising awareness triggering debates on development through a series of high level lectures. Named for </a:t>
            </a:r>
            <a:r>
              <a:rPr lang="en-GB" dirty="0" err="1" smtClean="0">
                <a:solidFill>
                  <a:schemeClr val="tx1"/>
                </a:solidFill>
              </a:rPr>
              <a:t>Ryszard</a:t>
            </a:r>
            <a:r>
              <a:rPr lang="en-GB" dirty="0" smtClean="0">
                <a:solidFill>
                  <a:schemeClr val="tx1"/>
                </a:solidFill>
              </a:rPr>
              <a:t> </a:t>
            </a:r>
            <a:r>
              <a:rPr lang="en-GB" dirty="0" err="1" smtClean="0">
                <a:solidFill>
                  <a:schemeClr val="tx1"/>
                </a:solidFill>
              </a:rPr>
              <a:t>Kapuscinski</a:t>
            </a:r>
            <a:r>
              <a:rPr lang="en-GB" dirty="0" smtClean="0">
                <a:solidFill>
                  <a:schemeClr val="tx1"/>
                </a:solidFill>
              </a:rPr>
              <a:t> (the Polish reporter and writer, Herodotus of our times considered as the master of modern journalism and greatest Third World chronicler) the lecture series offers students an unprecedented opportunity to learn and discuss about development issues such as climate change, human rights, aid effectiveness, Europe-Africa relations, Millennium Development Goals and post-2015 agenda among others. Between 2009 and 2014, over 50 lectures were delivered by development policy thinkers and international experts and gathered over 9000 participants.</a:t>
            </a:r>
            <a:r>
              <a:rPr lang="en-GB" baseline="0" dirty="0" smtClean="0">
                <a:solidFill>
                  <a:schemeClr val="tx1"/>
                </a:solidFill>
              </a:rPr>
              <a:t> </a:t>
            </a:r>
            <a:r>
              <a:rPr lang="en-US" dirty="0" smtClean="0">
                <a:solidFill>
                  <a:schemeClr val="tx1"/>
                </a:solidFill>
              </a:rPr>
              <a:t>Examples: Michelle </a:t>
            </a:r>
            <a:r>
              <a:rPr lang="en-US" dirty="0" err="1" smtClean="0">
                <a:solidFill>
                  <a:schemeClr val="tx1"/>
                </a:solidFill>
              </a:rPr>
              <a:t>Bachelet</a:t>
            </a:r>
            <a:r>
              <a:rPr lang="en-US" dirty="0" smtClean="0">
                <a:solidFill>
                  <a:schemeClr val="tx1"/>
                </a:solidFill>
              </a:rPr>
              <a:t>, Executive Director of UN Women, Dublin</a:t>
            </a:r>
            <a:r>
              <a:rPr lang="en-US" baseline="0" dirty="0" smtClean="0">
                <a:solidFill>
                  <a:schemeClr val="tx1"/>
                </a:solidFill>
              </a:rPr>
              <a:t> </a:t>
            </a:r>
            <a:r>
              <a:rPr lang="en-US" dirty="0" smtClean="0">
                <a:solidFill>
                  <a:schemeClr val="tx1"/>
                </a:solidFill>
              </a:rPr>
              <a:t>Helen Clark, UNDP, Helsinki</a:t>
            </a:r>
            <a:r>
              <a:rPr lang="en-US" baseline="0" dirty="0" smtClean="0">
                <a:solidFill>
                  <a:schemeClr val="tx1"/>
                </a:solidFill>
              </a:rPr>
              <a:t> </a:t>
            </a:r>
            <a:r>
              <a:rPr lang="en-US" dirty="0" smtClean="0">
                <a:solidFill>
                  <a:schemeClr val="tx1"/>
                </a:solidFill>
              </a:rPr>
              <a:t>Can be found online as videos.</a:t>
            </a:r>
          </a:p>
        </p:txBody>
      </p:sp>
      <p:sp>
        <p:nvSpPr>
          <p:cNvPr id="4" name="Slide Number Placeholder 3"/>
          <p:cNvSpPr>
            <a:spLocks noGrp="1"/>
          </p:cNvSpPr>
          <p:nvPr>
            <p:ph type="sldNum" sz="quarter" idx="5"/>
          </p:nvPr>
        </p:nvSpPr>
        <p:spPr/>
        <p:txBody>
          <a:bodyPr/>
          <a:lstStyle/>
          <a:p>
            <a:pPr>
              <a:defRPr/>
            </a:pPr>
            <a:fld id="{90C6032F-C7BD-49F4-AF05-B97FE635B10E}" type="slidenum">
              <a:rPr lang="en-GB" smtClean="0"/>
              <a:pPr>
                <a:defRPr/>
              </a:pPr>
              <a:t>36</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p:spPr>
        <p:txBody>
          <a:bodyPr/>
          <a:lstStyle/>
          <a:p>
            <a:r>
              <a:rPr lang="en-US" altLang="en-US" dirty="0" smtClean="0"/>
              <a:t>-difficult media environment: responding to negative stories</a:t>
            </a:r>
            <a:r>
              <a:rPr lang="en-US" altLang="en-US" baseline="0" dirty="0" smtClean="0"/>
              <a:t> in media (UK) + making sure EU point of view is heard</a:t>
            </a:r>
          </a:p>
          <a:p>
            <a:r>
              <a:rPr lang="en-US" altLang="en-US" baseline="0" dirty="0" smtClean="0"/>
              <a:t>-important to make journalists aware of results of our work, what we are achieving with tax payer's money</a:t>
            </a:r>
            <a:endParaRPr lang="en-US" altLang="en-US" dirty="0" smtClean="0"/>
          </a:p>
        </p:txBody>
      </p:sp>
      <p:sp>
        <p:nvSpPr>
          <p:cNvPr id="4" name="Slide Number Placeholder 3"/>
          <p:cNvSpPr>
            <a:spLocks noGrp="1"/>
          </p:cNvSpPr>
          <p:nvPr>
            <p:ph type="sldNum" sz="quarter" idx="5"/>
          </p:nvPr>
        </p:nvSpPr>
        <p:spPr/>
        <p:txBody>
          <a:bodyPr/>
          <a:lstStyle/>
          <a:p>
            <a:pPr>
              <a:defRPr/>
            </a:pPr>
            <a:fld id="{D4E58619-F95A-4FB6-ABDB-39309E16DA16}" type="slidenum">
              <a:rPr lang="en-GB" smtClean="0"/>
              <a:pPr>
                <a:defRPr/>
              </a:pPr>
              <a:t>37</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r>
              <a:rPr lang="en-GB" altLang="en-US" dirty="0" smtClean="0"/>
              <a:t>The website: our main window for different types of audiences – general public but mainly stakeholders and potential project partners</a:t>
            </a:r>
          </a:p>
          <a:p>
            <a:r>
              <a:rPr lang="en-US" altLang="en-US" dirty="0" smtClean="0"/>
              <a:t>The </a:t>
            </a:r>
            <a:r>
              <a:rPr lang="en-US" altLang="en-US" dirty="0" err="1" smtClean="0"/>
              <a:t>EuropeAid</a:t>
            </a:r>
            <a:r>
              <a:rPr lang="en-US" altLang="en-US" dirty="0" smtClean="0"/>
              <a:t> website gives people easy access to information about us; promoting the results of </a:t>
            </a:r>
            <a:r>
              <a:rPr lang="en-US" altLang="en-US" dirty="0" err="1" smtClean="0"/>
              <a:t>EuropeAid’s</a:t>
            </a:r>
            <a:r>
              <a:rPr lang="en-US" altLang="en-US" dirty="0" smtClean="0"/>
              <a:t> projects, increasing transparency around EU aid and explaining how potential partners can work with us. </a:t>
            </a:r>
            <a:endParaRPr lang="en-GB" altLang="en-US" dirty="0" smtClean="0"/>
          </a:p>
          <a:p>
            <a:r>
              <a:rPr lang="en-US" altLang="en-US" dirty="0" smtClean="0"/>
              <a:t>It is one of the most visited websites of the Commission with more than 100 000 people using it every month. </a:t>
            </a:r>
          </a:p>
          <a:p>
            <a:r>
              <a:rPr lang="en-US" altLang="en-US" dirty="0" smtClean="0"/>
              <a:t>The website has undergone major restructuring and a face lift. The new website was launched on 6 September.</a:t>
            </a:r>
          </a:p>
          <a:p>
            <a:r>
              <a:rPr lang="en-US" altLang="en-US" dirty="0" smtClean="0"/>
              <a:t>Content is managed in </a:t>
            </a:r>
            <a:r>
              <a:rPr lang="en-US" altLang="en-US" dirty="0" err="1" smtClean="0"/>
              <a:t>decentralised</a:t>
            </a:r>
            <a:r>
              <a:rPr lang="en-US" altLang="en-US" dirty="0" smtClean="0"/>
              <a:t> manner and responsibility of Units and Directorates.</a:t>
            </a:r>
            <a:endParaRPr lang="en-GB" altLang="en-US" dirty="0" smtClean="0"/>
          </a:p>
          <a:p>
            <a:endParaRPr lang="en-GB" altLang="en-US" dirty="0" smtClean="0"/>
          </a:p>
          <a:p>
            <a:endParaRPr lang="en-GB" altLang="en-US" dirty="0" smtClean="0"/>
          </a:p>
        </p:txBody>
      </p:sp>
      <p:sp>
        <p:nvSpPr>
          <p:cNvPr id="4" name="Slide Number Placeholder 3"/>
          <p:cNvSpPr>
            <a:spLocks noGrp="1"/>
          </p:cNvSpPr>
          <p:nvPr>
            <p:ph type="sldNum" sz="quarter" idx="5"/>
          </p:nvPr>
        </p:nvSpPr>
        <p:spPr/>
        <p:txBody>
          <a:bodyPr/>
          <a:lstStyle/>
          <a:p>
            <a:pPr>
              <a:defRPr/>
            </a:pPr>
            <a:fld id="{D251099E-6FFB-4F25-AC75-B5B15E930E42}" type="slidenum">
              <a:rPr lang="en-GB" smtClean="0"/>
              <a:pPr>
                <a:defRPr/>
              </a:pPr>
              <a:t>38</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p:spPr>
        <p:txBody>
          <a:bodyPr/>
          <a:lstStyle/>
          <a:p>
            <a:r>
              <a:rPr lang="en-GB" altLang="en-US" dirty="0" smtClean="0"/>
              <a:t>Facebook and twitter. Commissioner is on twitter</a:t>
            </a:r>
          </a:p>
          <a:p>
            <a:endParaRPr lang="en-GB" altLang="en-US" dirty="0" smtClean="0"/>
          </a:p>
          <a:p>
            <a:r>
              <a:rPr lang="en-GB" altLang="en-US" dirty="0" smtClean="0"/>
              <a:t>-- sign up, follow us. </a:t>
            </a:r>
          </a:p>
        </p:txBody>
      </p:sp>
      <p:sp>
        <p:nvSpPr>
          <p:cNvPr id="4" name="Slide Number Placeholder 3"/>
          <p:cNvSpPr>
            <a:spLocks noGrp="1"/>
          </p:cNvSpPr>
          <p:nvPr>
            <p:ph type="sldNum" sz="quarter" idx="5"/>
          </p:nvPr>
        </p:nvSpPr>
        <p:spPr/>
        <p:txBody>
          <a:bodyPr/>
          <a:lstStyle/>
          <a:p>
            <a:pPr>
              <a:defRPr/>
            </a:pPr>
            <a:fld id="{4BC25F4D-0A57-4349-A5E9-90D774C5EDE2}" type="slidenum">
              <a:rPr lang="en-GB" smtClean="0"/>
              <a:pPr>
                <a:defRPr/>
              </a:pPr>
              <a:t>39</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40</a:t>
            </a:fld>
            <a:endParaRPr lang="en-GB"/>
          </a:p>
        </p:txBody>
      </p:sp>
    </p:spTree>
    <p:extLst>
      <p:ext uri="{BB962C8B-B14F-4D97-AF65-F5344CB8AC3E}">
        <p14:creationId xmlns:p14="http://schemas.microsoft.com/office/powerpoint/2010/main" val="3558560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5</a:t>
            </a:fld>
            <a:endParaRPr lang="en-GB"/>
          </a:p>
        </p:txBody>
      </p:sp>
    </p:spTree>
    <p:extLst>
      <p:ext uri="{BB962C8B-B14F-4D97-AF65-F5344CB8AC3E}">
        <p14:creationId xmlns:p14="http://schemas.microsoft.com/office/powerpoint/2010/main" val="2344297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20000"/>
              </a:lnSpc>
              <a:spcAft>
                <a:spcPct val="50000"/>
              </a:spcAft>
            </a:pPr>
            <a:r>
              <a:rPr lang="en-GB" altLang="en-US" dirty="0" smtClean="0"/>
              <a:t>Document with short, simple text, key facts and figures on results, achievements, funding, partners. Photos, often testimonials</a:t>
            </a:r>
          </a:p>
          <a:p>
            <a:pPr eaLnBrk="1" hangingPunct="1">
              <a:lnSpc>
                <a:spcPct val="120000"/>
              </a:lnSpc>
              <a:spcAft>
                <a:spcPct val="50000"/>
              </a:spcAft>
            </a:pPr>
            <a:r>
              <a:rPr lang="en-GB" altLang="en-US" dirty="0" smtClean="0"/>
              <a:t>Multiple use document for press, special events, any type of communication</a:t>
            </a:r>
          </a:p>
          <a:p>
            <a:pPr eaLnBrk="1" hangingPunct="1">
              <a:lnSpc>
                <a:spcPct val="120000"/>
              </a:lnSpc>
              <a:spcAft>
                <a:spcPct val="50000"/>
              </a:spcAft>
            </a:pPr>
            <a:r>
              <a:rPr lang="en-GB" altLang="en-US" dirty="0" smtClean="0"/>
              <a:t>Illustrate in a lively format tangible results of our actions in the field</a:t>
            </a:r>
          </a:p>
          <a:p>
            <a:pPr eaLnBrk="1" hangingPunct="1">
              <a:lnSpc>
                <a:spcPct val="120000"/>
              </a:lnSpc>
              <a:spcAft>
                <a:spcPct val="50000"/>
              </a:spcAft>
            </a:pPr>
            <a:r>
              <a:rPr lang="en-GB" altLang="en-US" dirty="0" smtClean="0"/>
              <a:t>Database with around 500 case studies</a:t>
            </a:r>
          </a:p>
          <a:p>
            <a:pPr eaLnBrk="1" hangingPunct="1">
              <a:lnSpc>
                <a:spcPct val="120000"/>
              </a:lnSpc>
              <a:spcAft>
                <a:spcPct val="50000"/>
              </a:spcAft>
            </a:pPr>
            <a:r>
              <a:rPr lang="en-GB" altLang="en-US" dirty="0" smtClean="0"/>
              <a:t>Objective: min 3 per year per Delegation </a:t>
            </a:r>
          </a:p>
          <a:p>
            <a:pPr eaLnBrk="1" hangingPunct="1">
              <a:lnSpc>
                <a:spcPct val="120000"/>
              </a:lnSpc>
              <a:spcAft>
                <a:spcPct val="50000"/>
              </a:spcAft>
            </a:pPr>
            <a:r>
              <a:rPr lang="en-GB" altLang="en-US" dirty="0" smtClean="0"/>
              <a:t>Packaged and branded for specific events (</a:t>
            </a:r>
            <a:r>
              <a:rPr lang="en-GB" altLang="en-US" dirty="0" err="1" smtClean="0"/>
              <a:t>Copenhague</a:t>
            </a:r>
            <a:r>
              <a:rPr lang="en-GB" altLang="en-US" dirty="0" smtClean="0"/>
              <a:t>, </a:t>
            </a:r>
            <a:r>
              <a:rPr lang="en-GB" altLang="en-US" dirty="0" err="1" smtClean="0"/>
              <a:t>Busan</a:t>
            </a:r>
            <a:r>
              <a:rPr lang="en-GB" altLang="en-US" dirty="0" smtClean="0"/>
              <a:t>, etc..)</a:t>
            </a:r>
            <a:endParaRPr lang="fr-BE" altLang="en-US" dirty="0" smtClean="0"/>
          </a:p>
          <a:p>
            <a:pPr eaLnBrk="1" hangingPunct="1">
              <a:lnSpc>
                <a:spcPct val="120000"/>
              </a:lnSpc>
              <a:spcAft>
                <a:spcPct val="50000"/>
              </a:spcAft>
            </a:pPr>
            <a:r>
              <a:rPr lang="fr-BE" altLang="en-US" dirty="0" err="1" smtClean="0"/>
              <a:t>Re-used</a:t>
            </a:r>
            <a:r>
              <a:rPr lang="fr-BE" altLang="en-US" dirty="0" smtClean="0"/>
              <a:t> by </a:t>
            </a:r>
            <a:r>
              <a:rPr lang="fr-BE" altLang="en-US" dirty="0" err="1" smtClean="0"/>
              <a:t>other</a:t>
            </a:r>
            <a:r>
              <a:rPr lang="fr-BE" altLang="en-US" dirty="0" smtClean="0"/>
              <a:t> </a:t>
            </a:r>
            <a:r>
              <a:rPr lang="fr-BE" altLang="en-US" dirty="0" err="1" smtClean="0"/>
              <a:t>donors</a:t>
            </a:r>
            <a:r>
              <a:rPr lang="fr-BE" altLang="en-US" dirty="0" smtClean="0"/>
              <a:t> (DFID)</a:t>
            </a:r>
          </a:p>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41</a:t>
            </a:fld>
            <a:endParaRPr lang="en-GB"/>
          </a:p>
        </p:txBody>
      </p:sp>
    </p:spTree>
    <p:extLst>
      <p:ext uri="{BB962C8B-B14F-4D97-AF65-F5344CB8AC3E}">
        <p14:creationId xmlns:p14="http://schemas.microsoft.com/office/powerpoint/2010/main" val="40215302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42</a:t>
            </a:fld>
            <a:endParaRPr lang="en-GB"/>
          </a:p>
        </p:txBody>
      </p:sp>
    </p:spTree>
    <p:extLst>
      <p:ext uri="{BB962C8B-B14F-4D97-AF65-F5344CB8AC3E}">
        <p14:creationId xmlns:p14="http://schemas.microsoft.com/office/powerpoint/2010/main" val="3272269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43</a:t>
            </a:fld>
            <a:endParaRPr lang="en-GB"/>
          </a:p>
        </p:txBody>
      </p:sp>
    </p:spTree>
    <p:extLst>
      <p:ext uri="{BB962C8B-B14F-4D97-AF65-F5344CB8AC3E}">
        <p14:creationId xmlns:p14="http://schemas.microsoft.com/office/powerpoint/2010/main" val="21288647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GB" dirty="0">
                <a:solidFill>
                  <a:srgbClr val="003399"/>
                </a:solidFill>
              </a:rPr>
              <a:t>Possibility for staff </a:t>
            </a:r>
            <a:r>
              <a:rPr lang="en-GB" dirty="0" smtClean="0">
                <a:solidFill>
                  <a:srgbClr val="003399"/>
                </a:solidFill>
              </a:rPr>
              <a:t>to</a:t>
            </a:r>
            <a:r>
              <a:rPr lang="en-GB" baseline="0" dirty="0" smtClean="0">
                <a:solidFill>
                  <a:srgbClr val="003399"/>
                </a:solidFill>
              </a:rPr>
              <a:t> contribute with photos : contact DEVCO webmaster</a:t>
            </a:r>
            <a:endParaRPr lang="en-GB" dirty="0">
              <a:solidFill>
                <a:srgbClr val="003399"/>
              </a:solidFill>
            </a:endParaRPr>
          </a:p>
          <a:p>
            <a:pPr eaLnBrk="1" hangingPunct="1">
              <a:defRPr/>
            </a:pPr>
            <a:r>
              <a:rPr lang="en-GB" dirty="0">
                <a:solidFill>
                  <a:srgbClr val="003399"/>
                </a:solidFill>
              </a:rPr>
              <a:t>They are then available via the </a:t>
            </a:r>
            <a:r>
              <a:rPr lang="en-GB" dirty="0" err="1">
                <a:solidFill>
                  <a:srgbClr val="003399"/>
                </a:solidFill>
                <a:hlinkClick r:id="rId3"/>
              </a:rPr>
              <a:t>EuropeAid</a:t>
            </a:r>
            <a:r>
              <a:rPr lang="en-GB" dirty="0">
                <a:solidFill>
                  <a:srgbClr val="003399"/>
                </a:solidFill>
                <a:hlinkClick r:id="rId3"/>
              </a:rPr>
              <a:t> website</a:t>
            </a:r>
            <a:endParaRPr lang="en-GB" dirty="0">
              <a:solidFill>
                <a:srgbClr val="003399"/>
              </a:solidFill>
            </a:endParaRPr>
          </a:p>
          <a:p>
            <a:pPr eaLnBrk="1" hangingPunct="1">
              <a:defRPr/>
            </a:pPr>
            <a:r>
              <a:rPr lang="en-GB" dirty="0">
                <a:solidFill>
                  <a:srgbClr val="003399"/>
                </a:solidFill>
              </a:rPr>
              <a:t>Can be used for presentations and publications</a:t>
            </a:r>
          </a:p>
          <a:p>
            <a:pPr eaLnBrk="1" hangingPunct="1"/>
            <a:r>
              <a:rPr lang="en-US" altLang="en-US" dirty="0" smtClean="0"/>
              <a:t>Hundreds of photos (2500) from projects and </a:t>
            </a:r>
            <a:r>
              <a:rPr lang="en-US" altLang="en-US" dirty="0" err="1" smtClean="0"/>
              <a:t>programmes</a:t>
            </a:r>
            <a:endParaRPr lang="en-US" altLang="en-US" dirty="0" smtClean="0"/>
          </a:p>
          <a:p>
            <a:pPr eaLnBrk="1" hangingPunct="1"/>
            <a:r>
              <a:rPr lang="en-US" altLang="en-US" dirty="0" smtClean="0"/>
              <a:t>Again: when you go on mission, take a camera, bring back pics, they are a great source for us.</a:t>
            </a:r>
            <a:endParaRPr lang="en-GB" altLang="en-US" dirty="0" smtClean="0"/>
          </a:p>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44</a:t>
            </a:fld>
            <a:endParaRPr lang="en-GB"/>
          </a:p>
        </p:txBody>
      </p:sp>
    </p:spTree>
    <p:extLst>
      <p:ext uri="{BB962C8B-B14F-4D97-AF65-F5344CB8AC3E}">
        <p14:creationId xmlns:p14="http://schemas.microsoft.com/office/powerpoint/2010/main" val="39257437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20000"/>
              </a:lnSpc>
              <a:spcAft>
                <a:spcPct val="50000"/>
              </a:spcAft>
              <a:buFont typeface="Times" pitchFamily="18" charset="0"/>
              <a:buChar char="•"/>
            </a:pPr>
            <a:r>
              <a:rPr lang="en-GB" altLang="en-US" dirty="0">
                <a:solidFill>
                  <a:srgbClr val="003399"/>
                </a:solidFill>
              </a:rPr>
              <a:t>Thematic or geographic publications in different languages</a:t>
            </a:r>
          </a:p>
          <a:p>
            <a:pPr eaLnBrk="1" hangingPunct="1">
              <a:lnSpc>
                <a:spcPct val="120000"/>
              </a:lnSpc>
              <a:spcAft>
                <a:spcPct val="50000"/>
              </a:spcAft>
              <a:buFont typeface="Times" pitchFamily="18" charset="0"/>
              <a:buChar char="•"/>
            </a:pPr>
            <a:r>
              <a:rPr lang="en-GB" altLang="en-US" dirty="0" err="1">
                <a:solidFill>
                  <a:srgbClr val="003399"/>
                </a:solidFill>
              </a:rPr>
              <a:t>EuropeAid</a:t>
            </a:r>
            <a:r>
              <a:rPr lang="en-GB" altLang="en-US" dirty="0">
                <a:solidFill>
                  <a:srgbClr val="003399"/>
                </a:solidFill>
              </a:rPr>
              <a:t> publications are prepared in a decentralised manner: Directorates and Units often plan and prepare them under their respective budget lines. 05 role is often restricted to advice and guidance for this. </a:t>
            </a:r>
          </a:p>
          <a:p>
            <a:pPr eaLnBrk="1" hangingPunct="1">
              <a:lnSpc>
                <a:spcPct val="120000"/>
              </a:lnSpc>
              <a:spcAft>
                <a:spcPct val="50000"/>
              </a:spcAft>
              <a:buFont typeface="Times" pitchFamily="18" charset="0"/>
              <a:buChar char="•"/>
            </a:pPr>
            <a:r>
              <a:rPr lang="en-GB" altLang="en-US" dirty="0">
                <a:solidFill>
                  <a:srgbClr val="003399"/>
                </a:solidFill>
              </a:rPr>
              <a:t>But: some key publications are done in the </a:t>
            </a:r>
            <a:r>
              <a:rPr lang="en-GB" altLang="en-US" dirty="0" err="1">
                <a:solidFill>
                  <a:srgbClr val="003399"/>
                </a:solidFill>
              </a:rPr>
              <a:t>comm</a:t>
            </a:r>
            <a:r>
              <a:rPr lang="en-GB" altLang="en-US" dirty="0">
                <a:solidFill>
                  <a:srgbClr val="003399"/>
                </a:solidFill>
              </a:rPr>
              <a:t> unit: MDG brochure, Annual Report</a:t>
            </a:r>
          </a:p>
          <a:p>
            <a:pPr eaLnBrk="1" hangingPunct="1">
              <a:lnSpc>
                <a:spcPct val="120000"/>
              </a:lnSpc>
              <a:spcAft>
                <a:spcPct val="50000"/>
              </a:spcAft>
              <a:buFont typeface="Times" pitchFamily="18" charset="0"/>
              <a:buChar char="•"/>
            </a:pPr>
            <a:r>
              <a:rPr lang="en-GB" altLang="en-US" dirty="0">
                <a:solidFill>
                  <a:srgbClr val="003399"/>
                </a:solidFill>
              </a:rPr>
              <a:t>All on </a:t>
            </a:r>
            <a:r>
              <a:rPr lang="en-GB" altLang="en-US" dirty="0">
                <a:solidFill>
                  <a:srgbClr val="003399"/>
                </a:solidFill>
                <a:hlinkClick r:id="rId3"/>
              </a:rPr>
              <a:t>Internet</a:t>
            </a:r>
            <a:r>
              <a:rPr lang="en-GB" altLang="en-US" dirty="0">
                <a:solidFill>
                  <a:srgbClr val="003399"/>
                </a:solidFill>
              </a:rPr>
              <a:t> and </a:t>
            </a:r>
            <a:r>
              <a:rPr lang="en-GB" altLang="en-US" dirty="0">
                <a:solidFill>
                  <a:srgbClr val="003399"/>
                </a:solidFill>
                <a:hlinkClick r:id="rId4"/>
              </a:rPr>
              <a:t>intranet</a:t>
            </a:r>
            <a:endParaRPr lang="en-GB" altLang="en-US" dirty="0">
              <a:solidFill>
                <a:srgbClr val="003399"/>
              </a:solidFill>
            </a:endParaRPr>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45</a:t>
            </a:fld>
            <a:endParaRPr lang="en-GB"/>
          </a:p>
        </p:txBody>
      </p:sp>
    </p:spTree>
    <p:extLst>
      <p:ext uri="{BB962C8B-B14F-4D97-AF65-F5344CB8AC3E}">
        <p14:creationId xmlns:p14="http://schemas.microsoft.com/office/powerpoint/2010/main" val="6614198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Capacity4dev is the Commission's knowledge sharing platform on development and cooperation. </a:t>
            </a:r>
            <a:endParaRPr lang="en-GB" altLang="en-US" dirty="0" smtClean="0"/>
          </a:p>
          <a:p>
            <a:r>
              <a:rPr lang="en-US" altLang="en-US" dirty="0" smtClean="0"/>
              <a:t>It facilitates knowledge sharing among staff within different sections of </a:t>
            </a:r>
            <a:r>
              <a:rPr lang="en-US" altLang="en-US" dirty="0" err="1" smtClean="0"/>
              <a:t>EuropeAid</a:t>
            </a:r>
            <a:r>
              <a:rPr lang="en-US" altLang="en-US" dirty="0" smtClean="0"/>
              <a:t> and other development practitioners from around the world. </a:t>
            </a:r>
            <a:endParaRPr lang="en-GB" altLang="en-US" dirty="0" smtClean="0"/>
          </a:p>
          <a:p>
            <a:r>
              <a:rPr lang="en-US" altLang="en-US" dirty="0" smtClean="0"/>
              <a:t>Delegations but also with other DGs, like DG ECHO, the EEAS, Development agencies, International Development </a:t>
            </a:r>
            <a:r>
              <a:rPr lang="en-GB" altLang="en-US" dirty="0" smtClean="0"/>
              <a:t>organisations</a:t>
            </a:r>
            <a:r>
              <a:rPr lang="en-US" altLang="en-US" dirty="0" smtClean="0"/>
              <a:t>, partner countries, consultants, NGOs… </a:t>
            </a:r>
            <a:endParaRPr lang="en-GB" altLang="en-US" dirty="0" smtClean="0"/>
          </a:p>
          <a:p>
            <a:r>
              <a:rPr lang="en-GB" altLang="en-US" dirty="0" smtClean="0"/>
              <a:t>Appeal: sign up to a group that concerns and interests you! There is an EYD2015 group.</a:t>
            </a:r>
          </a:p>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46</a:t>
            </a:fld>
            <a:endParaRPr lang="en-GB"/>
          </a:p>
        </p:txBody>
      </p:sp>
    </p:spTree>
    <p:extLst>
      <p:ext uri="{BB962C8B-B14F-4D97-AF65-F5344CB8AC3E}">
        <p14:creationId xmlns:p14="http://schemas.microsoft.com/office/powerpoint/2010/main" val="2411240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Dimension of internal communication. Key tool of internal communication is the Intranet. Well-structured source of information on what is going on in </a:t>
            </a:r>
            <a:r>
              <a:rPr lang="en-GB" dirty="0" err="1" smtClean="0"/>
              <a:t>EuropeAid</a:t>
            </a:r>
            <a:r>
              <a:rPr lang="en-GB" dirty="0" smtClean="0"/>
              <a:t>.</a:t>
            </a:r>
          </a:p>
          <a:p>
            <a:r>
              <a:rPr lang="en-GB" dirty="0" smtClean="0"/>
              <a:t>One functionality is the notice board: if you have something interesting, a seminar, an event, </a:t>
            </a:r>
            <a:r>
              <a:rPr lang="en-GB" dirty="0" err="1" smtClean="0"/>
              <a:t>etc</a:t>
            </a:r>
            <a:r>
              <a:rPr lang="en-GB" dirty="0" smtClean="0"/>
              <a:t>, send short message to DEVCO Webmaster.</a:t>
            </a:r>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47</a:t>
            </a:fld>
            <a:endParaRPr lang="en-GB"/>
          </a:p>
        </p:txBody>
      </p:sp>
    </p:spTree>
    <p:extLst>
      <p:ext uri="{BB962C8B-B14F-4D97-AF65-F5344CB8AC3E}">
        <p14:creationId xmlns:p14="http://schemas.microsoft.com/office/powerpoint/2010/main" val="41423612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 you need more information on what the communication unit does: check out the info and communication section on the intranet, information on strategies, tools, activities and guidelines (visual identity,</a:t>
            </a:r>
            <a:r>
              <a:rPr lang="en-GB" baseline="0" dirty="0" smtClean="0"/>
              <a:t> event organising…)</a:t>
            </a:r>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48</a:t>
            </a:fld>
            <a:endParaRPr lang="en-GB"/>
          </a:p>
        </p:txBody>
      </p:sp>
    </p:spTree>
    <p:extLst>
      <p:ext uri="{BB962C8B-B14F-4D97-AF65-F5344CB8AC3E}">
        <p14:creationId xmlns:p14="http://schemas.microsoft.com/office/powerpoint/2010/main" val="19351830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49</a:t>
            </a:fld>
            <a:endParaRPr lang="en-GB"/>
          </a:p>
        </p:txBody>
      </p:sp>
    </p:spTree>
    <p:extLst>
      <p:ext uri="{BB962C8B-B14F-4D97-AF65-F5344CB8AC3E}">
        <p14:creationId xmlns:p14="http://schemas.microsoft.com/office/powerpoint/2010/main" val="15769264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50</a:t>
            </a:fld>
            <a:endParaRPr lang="en-GB"/>
          </a:p>
        </p:txBody>
      </p:sp>
    </p:spTree>
    <p:extLst>
      <p:ext uri="{BB962C8B-B14F-4D97-AF65-F5344CB8AC3E}">
        <p14:creationId xmlns:p14="http://schemas.microsoft.com/office/powerpoint/2010/main" val="176728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6</a:t>
            </a:fld>
            <a:endParaRPr lang="en-GB"/>
          </a:p>
        </p:txBody>
      </p:sp>
    </p:spTree>
    <p:extLst>
      <p:ext uri="{BB962C8B-B14F-4D97-AF65-F5344CB8AC3E}">
        <p14:creationId xmlns:p14="http://schemas.microsoft.com/office/powerpoint/2010/main" val="12037890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51</a:t>
            </a:fld>
            <a:endParaRPr lang="en-GB"/>
          </a:p>
        </p:txBody>
      </p:sp>
    </p:spTree>
    <p:extLst>
      <p:ext uri="{BB962C8B-B14F-4D97-AF65-F5344CB8AC3E}">
        <p14:creationId xmlns:p14="http://schemas.microsoft.com/office/powerpoint/2010/main" val="17672812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52</a:t>
            </a:fld>
            <a:endParaRPr lang="en-GB"/>
          </a:p>
        </p:txBody>
      </p:sp>
    </p:spTree>
    <p:extLst>
      <p:ext uri="{BB962C8B-B14F-4D97-AF65-F5344CB8AC3E}">
        <p14:creationId xmlns:p14="http://schemas.microsoft.com/office/powerpoint/2010/main" val="38397268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53</a:t>
            </a:fld>
            <a:endParaRPr lang="en-GB"/>
          </a:p>
        </p:txBody>
      </p:sp>
    </p:spTree>
    <p:extLst>
      <p:ext uri="{BB962C8B-B14F-4D97-AF65-F5344CB8AC3E}">
        <p14:creationId xmlns:p14="http://schemas.microsoft.com/office/powerpoint/2010/main" val="3938723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7</a:t>
            </a:fld>
            <a:endParaRPr lang="en-GB"/>
          </a:p>
        </p:txBody>
      </p:sp>
    </p:spTree>
    <p:extLst>
      <p:ext uri="{BB962C8B-B14F-4D97-AF65-F5344CB8AC3E}">
        <p14:creationId xmlns:p14="http://schemas.microsoft.com/office/powerpoint/2010/main" val="137266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8</a:t>
            </a:fld>
            <a:endParaRPr lang="en-GB"/>
          </a:p>
        </p:txBody>
      </p:sp>
    </p:spTree>
    <p:extLst>
      <p:ext uri="{BB962C8B-B14F-4D97-AF65-F5344CB8AC3E}">
        <p14:creationId xmlns:p14="http://schemas.microsoft.com/office/powerpoint/2010/main" val="98337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9</a:t>
            </a:fld>
            <a:endParaRPr lang="en-GB"/>
          </a:p>
        </p:txBody>
      </p:sp>
    </p:spTree>
    <p:extLst>
      <p:ext uri="{BB962C8B-B14F-4D97-AF65-F5344CB8AC3E}">
        <p14:creationId xmlns:p14="http://schemas.microsoft.com/office/powerpoint/2010/main" val="2727566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10</a:t>
            </a:fld>
            <a:endParaRPr lang="en-GB"/>
          </a:p>
        </p:txBody>
      </p:sp>
    </p:spTree>
    <p:extLst>
      <p:ext uri="{BB962C8B-B14F-4D97-AF65-F5344CB8AC3E}">
        <p14:creationId xmlns:p14="http://schemas.microsoft.com/office/powerpoint/2010/main" val="28912307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44000"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cs typeface="Arial" charset="0"/>
              </a:defRPr>
            </a:lvl1pPr>
            <a:lvl2pPr marL="742950" indent="-285750" defTabSz="457200" eaLnBrk="0" hangingPunct="0">
              <a:defRPr sz="1200">
                <a:solidFill>
                  <a:srgbClr val="0F5494"/>
                </a:solidFill>
                <a:latin typeface="Verdana" pitchFamily="34" charset="0"/>
                <a:cs typeface="Arial" charset="0"/>
              </a:defRPr>
            </a:lvl2pPr>
            <a:lvl3pPr marL="1143000" indent="-228600" defTabSz="457200" eaLnBrk="0" hangingPunct="0">
              <a:defRPr sz="1200">
                <a:solidFill>
                  <a:srgbClr val="0F5494"/>
                </a:solidFill>
                <a:latin typeface="Verdana" pitchFamily="34" charset="0"/>
                <a:cs typeface="Arial" charset="0"/>
              </a:defRPr>
            </a:lvl3pPr>
            <a:lvl4pPr marL="1600200" indent="-228600" defTabSz="457200" eaLnBrk="0" hangingPunct="0">
              <a:defRPr sz="1200">
                <a:solidFill>
                  <a:srgbClr val="0F5494"/>
                </a:solidFill>
                <a:latin typeface="Verdana" pitchFamily="34" charset="0"/>
                <a:cs typeface="Arial" charset="0"/>
              </a:defRPr>
            </a:lvl4pPr>
            <a:lvl5pPr marL="2057400" indent="-228600" defTabSz="457200" eaLnBrk="0" hangingPunct="0">
              <a:defRPr sz="1200">
                <a:solidFill>
                  <a:srgbClr val="0F5494"/>
                </a:solidFill>
                <a:latin typeface="Verdana" pitchFamily="34" charset="0"/>
                <a:cs typeface="Arial" charset="0"/>
              </a:defRPr>
            </a:lvl5pPr>
            <a:lvl6pPr marL="2514600" indent="-228600" defTabSz="457200" eaLnBrk="0" fontAlgn="base" hangingPunct="0">
              <a:spcBef>
                <a:spcPct val="0"/>
              </a:spcBef>
              <a:spcAft>
                <a:spcPct val="0"/>
              </a:spcAft>
              <a:defRPr sz="1200">
                <a:solidFill>
                  <a:srgbClr val="0F5494"/>
                </a:solidFill>
                <a:latin typeface="Verdana" pitchFamily="34" charset="0"/>
                <a:cs typeface="Arial" charset="0"/>
              </a:defRPr>
            </a:lvl6pPr>
            <a:lvl7pPr marL="2971800" indent="-228600" defTabSz="457200" eaLnBrk="0" fontAlgn="base" hangingPunct="0">
              <a:spcBef>
                <a:spcPct val="0"/>
              </a:spcBef>
              <a:spcAft>
                <a:spcPct val="0"/>
              </a:spcAft>
              <a:defRPr sz="1200">
                <a:solidFill>
                  <a:srgbClr val="0F5494"/>
                </a:solidFill>
                <a:latin typeface="Verdana" pitchFamily="34" charset="0"/>
                <a:cs typeface="Arial" charset="0"/>
              </a:defRPr>
            </a:lvl7pPr>
            <a:lvl8pPr marL="3429000" indent="-228600" defTabSz="457200" eaLnBrk="0" fontAlgn="base" hangingPunct="0">
              <a:spcBef>
                <a:spcPct val="0"/>
              </a:spcBef>
              <a:spcAft>
                <a:spcPct val="0"/>
              </a:spcAft>
              <a:defRPr sz="1200">
                <a:solidFill>
                  <a:srgbClr val="0F5494"/>
                </a:solidFill>
                <a:latin typeface="Verdana" pitchFamily="34" charset="0"/>
                <a:cs typeface="Arial" charset="0"/>
              </a:defRPr>
            </a:lvl8pPr>
            <a:lvl9pPr marL="3886200" indent="-228600" defTabSz="457200" eaLnBrk="0" fontAlgn="base" hangingPunct="0">
              <a:spcBef>
                <a:spcPct val="0"/>
              </a:spcBef>
              <a:spcAft>
                <a:spcPct val="0"/>
              </a:spcAft>
              <a:defRPr sz="1200">
                <a:solidFill>
                  <a:srgbClr val="0F5494"/>
                </a:solidFill>
                <a:latin typeface="Verdana" pitchFamily="34" charset="0"/>
                <a:cs typeface="Arial" charset="0"/>
              </a:defRPr>
            </a:lvl9pPr>
          </a:lstStyle>
          <a:p>
            <a:pPr algn="ctr" eaLnBrk="1" hangingPunct="1">
              <a:defRPr/>
            </a:pPr>
            <a:endParaRPr lang="en-US" altLang="en-US" sz="180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22"/>
          <p:cNvSpPr>
            <a:spLocks noChangeShapeType="1"/>
          </p:cNvSpPr>
          <p:nvPr userDrawn="1"/>
        </p:nvSpPr>
        <p:spPr bwMode="auto">
          <a:xfrm>
            <a:off x="4252913" y="1233488"/>
            <a:ext cx="630237" cy="0"/>
          </a:xfrm>
          <a:prstGeom prst="line">
            <a:avLst/>
          </a:prstGeom>
          <a:noFill/>
          <a:ln w="38100">
            <a:solidFill>
              <a:srgbClr val="BF4B36"/>
            </a:solidFill>
            <a:round/>
            <a:headEnd/>
            <a:tailEnd/>
          </a:ln>
          <a:extLst>
            <a:ext uri="{909E8E84-426E-40DD-AFC4-6F175D3DCCD1}">
              <a14:hiddenFill xmlns:a14="http://schemas.microsoft.com/office/drawing/2010/main">
                <a:noFill/>
              </a14:hiddenFill>
            </a:ext>
          </a:extLst>
        </p:spPr>
        <p:txBody>
          <a:bodyPr anchor="ctr"/>
          <a:lstStyle/>
          <a:p>
            <a:endParaRPr lang="en-GB"/>
          </a:p>
        </p:txBody>
      </p:sp>
      <p:pic>
        <p:nvPicPr>
          <p:cNvPr id="7" name="Picture 25" descr="footer_white_transparent_en"/>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60850" y="6596063"/>
            <a:ext cx="611188" cy="252412"/>
          </a:xfrm>
          <a:prstGeom prst="rect">
            <a:avLst/>
          </a:prstGeom>
          <a:solidFill>
            <a:srgbClr val="BF4B36"/>
          </a:solidFill>
          <a:ln w="9525">
            <a:solidFill>
              <a:srgbClr val="BF4B36"/>
            </a:solidFill>
            <a:miter lim="800000"/>
            <a:headEnd/>
            <a:tailEnd/>
          </a:ln>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8"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9"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10"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BFA7C435-EAE1-4DC4-9301-8C5491CF0238}" type="slidenum">
              <a:rPr lang="en-GB"/>
              <a:pPr>
                <a:defRPr/>
              </a:pPr>
              <a:t>‹#›</a:t>
            </a:fld>
            <a:endParaRPr lang="en-GB"/>
          </a:p>
        </p:txBody>
      </p:sp>
    </p:spTree>
    <p:extLst>
      <p:ext uri="{BB962C8B-B14F-4D97-AF65-F5344CB8AC3E}">
        <p14:creationId xmlns:p14="http://schemas.microsoft.com/office/powerpoint/2010/main" val="1141766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D4B6904-7CC3-4347-BCCC-E76201860656}" type="slidenum">
              <a:rPr lang="en-GB"/>
              <a:pPr>
                <a:defRPr/>
              </a:pPr>
              <a:t>‹#›</a:t>
            </a:fld>
            <a:endParaRPr lang="en-GB"/>
          </a:p>
        </p:txBody>
      </p:sp>
    </p:spTree>
    <p:extLst>
      <p:ext uri="{BB962C8B-B14F-4D97-AF65-F5344CB8AC3E}">
        <p14:creationId xmlns:p14="http://schemas.microsoft.com/office/powerpoint/2010/main" val="1946971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1FD9C6D-4309-4118-8028-7E317AA756CF}" type="slidenum">
              <a:rPr lang="en-GB"/>
              <a:pPr>
                <a:defRPr/>
              </a:pPr>
              <a:t>‹#›</a:t>
            </a:fld>
            <a:endParaRPr lang="en-GB"/>
          </a:p>
        </p:txBody>
      </p:sp>
    </p:spTree>
    <p:extLst>
      <p:ext uri="{BB962C8B-B14F-4D97-AF65-F5344CB8AC3E}">
        <p14:creationId xmlns:p14="http://schemas.microsoft.com/office/powerpoint/2010/main" val="767059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ACDB0A9-7310-420E-A4F3-2E84B5375010}" type="slidenum">
              <a:rPr lang="en-GB"/>
              <a:pPr>
                <a:defRPr/>
              </a:pPr>
              <a:t>‹#›</a:t>
            </a:fld>
            <a:endParaRPr lang="en-GB"/>
          </a:p>
        </p:txBody>
      </p:sp>
    </p:spTree>
    <p:extLst>
      <p:ext uri="{BB962C8B-B14F-4D97-AF65-F5344CB8AC3E}">
        <p14:creationId xmlns:p14="http://schemas.microsoft.com/office/powerpoint/2010/main" val="798561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B6A9412-92A2-420B-A093-D62F7E857F9E}" type="slidenum">
              <a:rPr lang="en-GB"/>
              <a:pPr>
                <a:defRPr/>
              </a:pPr>
              <a:t>‹#›</a:t>
            </a:fld>
            <a:endParaRPr lang="en-GB"/>
          </a:p>
        </p:txBody>
      </p:sp>
    </p:spTree>
    <p:extLst>
      <p:ext uri="{BB962C8B-B14F-4D97-AF65-F5344CB8AC3E}">
        <p14:creationId xmlns:p14="http://schemas.microsoft.com/office/powerpoint/2010/main" val="4026137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FEB135B-8605-45AE-865A-B7A9A0C6EBB0}" type="slidenum">
              <a:rPr lang="en-GB"/>
              <a:pPr>
                <a:defRPr/>
              </a:pPr>
              <a:t>‹#›</a:t>
            </a:fld>
            <a:endParaRPr lang="en-GB"/>
          </a:p>
        </p:txBody>
      </p:sp>
    </p:spTree>
    <p:extLst>
      <p:ext uri="{BB962C8B-B14F-4D97-AF65-F5344CB8AC3E}">
        <p14:creationId xmlns:p14="http://schemas.microsoft.com/office/powerpoint/2010/main" val="56675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A1592A9D-86A0-4131-A09E-012B06DA8A15}" type="slidenum">
              <a:rPr lang="en-GB"/>
              <a:pPr>
                <a:defRPr/>
              </a:pPr>
              <a:t>‹#›</a:t>
            </a:fld>
            <a:endParaRPr lang="en-GB"/>
          </a:p>
        </p:txBody>
      </p:sp>
    </p:spTree>
    <p:extLst>
      <p:ext uri="{BB962C8B-B14F-4D97-AF65-F5344CB8AC3E}">
        <p14:creationId xmlns:p14="http://schemas.microsoft.com/office/powerpoint/2010/main" val="2378651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CB9AF494-A6CF-4BAC-BFCD-D1ACFE11F21F}" type="slidenum">
              <a:rPr lang="en-GB"/>
              <a:pPr>
                <a:defRPr/>
              </a:pPr>
              <a:t>‹#›</a:t>
            </a:fld>
            <a:endParaRPr lang="en-GB"/>
          </a:p>
        </p:txBody>
      </p:sp>
    </p:spTree>
    <p:extLst>
      <p:ext uri="{BB962C8B-B14F-4D97-AF65-F5344CB8AC3E}">
        <p14:creationId xmlns:p14="http://schemas.microsoft.com/office/powerpoint/2010/main" val="903990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793A863A-90FD-4F64-9B83-7099C1347705}" type="slidenum">
              <a:rPr lang="en-GB"/>
              <a:pPr>
                <a:defRPr/>
              </a:pPr>
              <a:t>‹#›</a:t>
            </a:fld>
            <a:endParaRPr lang="en-GB"/>
          </a:p>
        </p:txBody>
      </p:sp>
    </p:spTree>
    <p:extLst>
      <p:ext uri="{BB962C8B-B14F-4D97-AF65-F5344CB8AC3E}">
        <p14:creationId xmlns:p14="http://schemas.microsoft.com/office/powerpoint/2010/main" val="775669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3E8E498-7A2C-4339-9F56-91F8E0D05F74}" type="slidenum">
              <a:rPr lang="en-GB"/>
              <a:pPr>
                <a:defRPr/>
              </a:pPr>
              <a:t>‹#›</a:t>
            </a:fld>
            <a:endParaRPr lang="en-GB"/>
          </a:p>
        </p:txBody>
      </p:sp>
    </p:spTree>
    <p:extLst>
      <p:ext uri="{BB962C8B-B14F-4D97-AF65-F5344CB8AC3E}">
        <p14:creationId xmlns:p14="http://schemas.microsoft.com/office/powerpoint/2010/main" val="3115653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673A988-BDC1-4A5C-946B-3E5678DC9082}" type="slidenum">
              <a:rPr lang="en-GB"/>
              <a:pPr>
                <a:defRPr/>
              </a:pPr>
              <a:t>‹#›</a:t>
            </a:fld>
            <a:endParaRPr lang="en-GB"/>
          </a:p>
        </p:txBody>
      </p:sp>
    </p:spTree>
    <p:extLst>
      <p:ext uri="{BB962C8B-B14F-4D97-AF65-F5344CB8AC3E}">
        <p14:creationId xmlns:p14="http://schemas.microsoft.com/office/powerpoint/2010/main" val="3980206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cs typeface="+mn-cs"/>
              </a:defRPr>
            </a:lvl1pPr>
          </a:lstStyle>
          <a:p>
            <a:pPr>
              <a:defRPr/>
            </a:pPr>
            <a:fld id="{D8270236-12FA-4301-A0A6-A4B3B677DBC7}"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32" name="Picture 18" descr="footer_white_transparent_en"/>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260850" y="6596063"/>
            <a:ext cx="611188" cy="252412"/>
          </a:xfrm>
          <a:prstGeom prst="rect">
            <a:avLst/>
          </a:prstGeom>
          <a:solidFill>
            <a:srgbClr val="BF4B36"/>
          </a:solidFill>
          <a:ln w="9525">
            <a:solidFill>
              <a:srgbClr val="BF4B36"/>
            </a:solidFill>
            <a:miter lim="800000"/>
            <a:headEnd/>
            <a:tailEnd/>
          </a:ln>
        </p:spPr>
      </p:pic>
      <p:sp>
        <p:nvSpPr>
          <p:cNvPr id="1033" name="Line 19"/>
          <p:cNvSpPr>
            <a:spLocks noChangeShapeType="1"/>
          </p:cNvSpPr>
          <p:nvPr userDrawn="1"/>
        </p:nvSpPr>
        <p:spPr bwMode="auto">
          <a:xfrm>
            <a:off x="4252913" y="1236663"/>
            <a:ext cx="622300" cy="0"/>
          </a:xfrm>
          <a:prstGeom prst="line">
            <a:avLst/>
          </a:prstGeom>
          <a:noFill/>
          <a:ln w="38100">
            <a:solidFill>
              <a:srgbClr val="BF4B36"/>
            </a:solidFill>
            <a:round/>
            <a:headEnd/>
            <a:tailEnd/>
          </a:ln>
          <a:extLst>
            <a:ext uri="{909E8E84-426E-40DD-AFC4-6F175D3DCCD1}">
              <a14:hiddenFill xmlns:a14="http://schemas.microsoft.com/office/drawing/2010/main">
                <a:noFill/>
              </a14:hiddenFill>
            </a:ext>
          </a:extLst>
        </p:spPr>
        <p:txBody>
          <a:bodyPr anchor="ctr"/>
          <a:lstStyle/>
          <a:p>
            <a:endParaRPr lang="en-GB"/>
          </a:p>
        </p:txBody>
      </p:sp>
      <p:pic>
        <p:nvPicPr>
          <p:cNvPr id="1034" name="Picture 22" descr="Picture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9"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iming>
    <p:tnLst>
      <p:par>
        <p:cTn id="1" dur="indefinite" restart="never" nodeType="tmRoot"/>
      </p:par>
    </p:tnLst>
  </p:timing>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jpeg"/><Relationship Id="rId7"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ec.europa.eu/commission_designate_2009-2014/pdf/georgieva_en.pdf" TargetMode="Externa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6lqz8xW4fLA"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9.jpg"/><Relationship Id="rId4" Type="http://schemas.openxmlformats.org/officeDocument/2006/relationships/image" Target="../media/image48.jp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ec.europa.eu/europeaid/9-may-initiative/index_en.ht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ec.europa.eu/europeaid/search/site"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ec.europa.eu/delegations/ukraine"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hyperlink" Target="http://www.youtube.com/watch?v=uyOBrokr_t8"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ec.europa.eu/europeaid/search/media" TargetMode="External"/><Relationship Id="rId5" Type="http://schemas.openxmlformats.org/officeDocument/2006/relationships/image" Target="../media/image62.png"/><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png"/><Relationship Id="rId7" Type="http://schemas.openxmlformats.org/officeDocument/2006/relationships/image" Target="../media/image67.jpe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66.jpg"/><Relationship Id="rId5" Type="http://schemas.openxmlformats.org/officeDocument/2006/relationships/image" Target="../media/image65.jpg"/><Relationship Id="rId4" Type="http://schemas.openxmlformats.org/officeDocument/2006/relationships/image" Target="../media/image64.jpg"/></Relationships>
</file>

<file path=ppt/slides/_rels/slide4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jpeg"/><Relationship Id="rId7"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JPG"/><Relationship Id="rId9" Type="http://schemas.openxmlformats.org/officeDocument/2006/relationships/hyperlink" Target="http://ec.europa.eu/europeaid/search/site_en"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4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5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hyperlink" Target="http://eudevdays.eu/"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200" y="-53975"/>
            <a:ext cx="9804400" cy="693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bwMode="auto">
          <a:xfrm>
            <a:off x="3995936" y="4941168"/>
            <a:ext cx="4608512" cy="1191037"/>
          </a:xfrm>
          <a:prstGeom prst="rect">
            <a:avLst/>
          </a:prstGeom>
          <a:solidFill>
            <a:srgbClr val="FF66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 name="Rectangle 2"/>
          <p:cNvSpPr/>
          <p:nvPr/>
        </p:nvSpPr>
        <p:spPr>
          <a:xfrm>
            <a:off x="3779912" y="5121187"/>
            <a:ext cx="7776864" cy="830997"/>
          </a:xfrm>
          <a:prstGeom prst="rect">
            <a:avLst/>
          </a:prstGeom>
        </p:spPr>
        <p:txBody>
          <a:bodyPr wrap="square">
            <a:spAutoFit/>
          </a:bodyPr>
          <a:lstStyle/>
          <a:p>
            <a:pPr lvl="0" indent="358775"/>
            <a:r>
              <a:rPr lang="en-GB" altLang="en-US" sz="2400" b="1" kern="0" dirty="0">
                <a:solidFill>
                  <a:schemeClr val="bg1"/>
                </a:solidFill>
              </a:rPr>
              <a:t>Communicating </a:t>
            </a:r>
            <a:r>
              <a:rPr lang="en-GB" altLang="en-US" sz="2400" b="1" kern="0" dirty="0" smtClean="0">
                <a:solidFill>
                  <a:schemeClr val="bg1"/>
                </a:solidFill>
              </a:rPr>
              <a:t>results </a:t>
            </a:r>
          </a:p>
          <a:p>
            <a:pPr lvl="0" indent="358775"/>
            <a:r>
              <a:rPr lang="en-GB" altLang="en-US" sz="2400" b="1" kern="0" dirty="0" smtClean="0">
                <a:solidFill>
                  <a:schemeClr val="bg1"/>
                </a:solidFill>
              </a:rPr>
              <a:t>for </a:t>
            </a:r>
            <a:r>
              <a:rPr lang="en-GB" altLang="en-US" sz="2400" b="1" kern="0" dirty="0">
                <a:solidFill>
                  <a:schemeClr val="bg1"/>
                </a:solidFill>
              </a:rPr>
              <a:t>development</a:t>
            </a:r>
          </a:p>
        </p:txBody>
      </p:sp>
    </p:spTree>
    <p:extLst>
      <p:ext uri="{BB962C8B-B14F-4D97-AF65-F5344CB8AC3E}">
        <p14:creationId xmlns:p14="http://schemas.microsoft.com/office/powerpoint/2010/main" val="1511934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The Commissioners…about to change</a:t>
            </a:r>
            <a:endParaRPr lang="en-GB" sz="2800" dirty="0">
              <a:solidFill>
                <a:srgbClr val="FF0000"/>
              </a:solidFill>
            </a:endParaRPr>
          </a:p>
        </p:txBody>
      </p:sp>
      <p:pic>
        <p:nvPicPr>
          <p:cNvPr id="4" name="Picture 12" descr="United Kingdom"/>
          <p:cNvPicPr>
            <a:picLocks noChangeAspect="1" noChangeArrowheads="1"/>
          </p:cNvPicPr>
          <p:nvPr/>
        </p:nvPicPr>
        <p:blipFill rotWithShape="1">
          <a:blip r:embed="rId3">
            <a:extLst>
              <a:ext uri="{28A0092B-C50C-407E-A947-70E740481C1C}">
                <a14:useLocalDpi xmlns:a14="http://schemas.microsoft.com/office/drawing/2010/main" val="0"/>
              </a:ext>
            </a:extLst>
          </a:blip>
          <a:srcRect l="11259"/>
          <a:stretch/>
        </p:blipFill>
        <p:spPr bwMode="auto">
          <a:xfrm>
            <a:off x="572223" y="2646492"/>
            <a:ext cx="1112364" cy="1441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5" name="Picture 10" descr="Latvia"/>
          <p:cNvPicPr>
            <a:picLocks noChangeAspect="1" noChangeArrowheads="1"/>
          </p:cNvPicPr>
          <p:nvPr/>
        </p:nvPicPr>
        <p:blipFill rotWithShape="1">
          <a:blip r:embed="rId4">
            <a:extLst>
              <a:ext uri="{28A0092B-C50C-407E-A947-70E740481C1C}">
                <a14:useLocalDpi xmlns:a14="http://schemas.microsoft.com/office/drawing/2010/main" val="0"/>
              </a:ext>
            </a:extLst>
          </a:blip>
          <a:srcRect l="5851"/>
          <a:stretch/>
        </p:blipFill>
        <p:spPr bwMode="auto">
          <a:xfrm>
            <a:off x="2301720" y="2664747"/>
            <a:ext cx="1112364" cy="14049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6" name="Picture 8" descr="fule"/>
          <p:cNvPicPr>
            <a:picLocks noChangeAspect="1" noChangeArrowheads="1"/>
          </p:cNvPicPr>
          <p:nvPr/>
        </p:nvPicPr>
        <p:blipFill rotWithShape="1">
          <a:blip r:embed="rId5">
            <a:extLst>
              <a:ext uri="{28A0092B-C50C-407E-A947-70E740481C1C}">
                <a14:useLocalDpi xmlns:a14="http://schemas.microsoft.com/office/drawing/2010/main" val="0"/>
              </a:ext>
            </a:extLst>
          </a:blip>
          <a:srcRect l="3451" b="3587"/>
          <a:stretch/>
        </p:blipFill>
        <p:spPr bwMode="auto">
          <a:xfrm>
            <a:off x="4030306" y="2664748"/>
            <a:ext cx="1112364" cy="13866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7" name="Picture 6" descr="Kristalina Georgieva, Bulgaria">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531"/>
          <a:stretch/>
        </p:blipFill>
        <p:spPr bwMode="auto">
          <a:xfrm>
            <a:off x="5763892" y="2646492"/>
            <a:ext cx="1112364" cy="14049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8" name="Picture 4" descr="de-gucht"/>
          <p:cNvPicPr>
            <a:picLocks noChangeAspect="1" noChangeArrowheads="1"/>
          </p:cNvPicPr>
          <p:nvPr/>
        </p:nvPicPr>
        <p:blipFill rotWithShape="1">
          <a:blip r:embed="rId8">
            <a:extLst>
              <a:ext uri="{28A0092B-C50C-407E-A947-70E740481C1C}">
                <a14:useLocalDpi xmlns:a14="http://schemas.microsoft.com/office/drawing/2010/main" val="0"/>
              </a:ext>
            </a:extLst>
          </a:blip>
          <a:srcRect t="-1" b="2319"/>
          <a:stretch/>
        </p:blipFill>
        <p:spPr bwMode="auto">
          <a:xfrm>
            <a:off x="7448748" y="2646492"/>
            <a:ext cx="1130300" cy="14049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9" name="TextBox 8"/>
          <p:cNvSpPr txBox="1"/>
          <p:nvPr/>
        </p:nvSpPr>
        <p:spPr>
          <a:xfrm>
            <a:off x="177814" y="4365104"/>
            <a:ext cx="1901181" cy="815608"/>
          </a:xfrm>
          <a:prstGeom prst="rect">
            <a:avLst/>
          </a:prstGeom>
          <a:noFill/>
        </p:spPr>
        <p:txBody>
          <a:bodyPr wrap="square" rtlCol="0">
            <a:spAutoFit/>
          </a:bodyPr>
          <a:lstStyle/>
          <a:p>
            <a:pPr algn="ctr">
              <a:spcAft>
                <a:spcPts val="600"/>
              </a:spcAft>
            </a:pPr>
            <a:r>
              <a:rPr lang="es-CO" altLang="en-US" sz="1400" b="1" dirty="0" smtClean="0">
                <a:solidFill>
                  <a:srgbClr val="B85C00"/>
                </a:solidFill>
                <a:latin typeface="Arial" charset="0"/>
              </a:rPr>
              <a:t>Catherine </a:t>
            </a:r>
            <a:r>
              <a:rPr lang="es-CO" altLang="en-US" sz="1400" b="1" dirty="0" err="1" smtClean="0">
                <a:solidFill>
                  <a:srgbClr val="B85C00"/>
                </a:solidFill>
                <a:latin typeface="Arial" charset="0"/>
              </a:rPr>
              <a:t>Ashton</a:t>
            </a:r>
            <a:endParaRPr lang="es-CO" altLang="en-US" sz="1400" b="1" dirty="0" smtClean="0">
              <a:solidFill>
                <a:srgbClr val="B85C00"/>
              </a:solidFill>
              <a:latin typeface="Arial" charset="0"/>
            </a:endParaRPr>
          </a:p>
          <a:p>
            <a:pPr algn="ctr"/>
            <a:r>
              <a:rPr lang="fr-BE" altLang="en-US" sz="1400" b="1" dirty="0" smtClean="0">
                <a:solidFill>
                  <a:srgbClr val="003366"/>
                </a:solidFill>
                <a:latin typeface="Arial" charset="0"/>
              </a:rPr>
              <a:t>High </a:t>
            </a:r>
            <a:r>
              <a:rPr lang="fr-BE" altLang="en-US" sz="1400" b="1" dirty="0" err="1" smtClean="0">
                <a:solidFill>
                  <a:srgbClr val="003366"/>
                </a:solidFill>
                <a:latin typeface="Arial" charset="0"/>
              </a:rPr>
              <a:t>Representative</a:t>
            </a:r>
            <a:endParaRPr lang="fr-BE" altLang="en-US" sz="1400" b="1" dirty="0" smtClean="0">
              <a:solidFill>
                <a:srgbClr val="003366"/>
              </a:solidFill>
              <a:latin typeface="Arial" charset="0"/>
            </a:endParaRPr>
          </a:p>
          <a:p>
            <a:pPr algn="ctr"/>
            <a:r>
              <a:rPr lang="fr-BE" altLang="en-US" sz="1400" b="1" dirty="0" smtClean="0">
                <a:solidFill>
                  <a:srgbClr val="003366"/>
                </a:solidFill>
                <a:latin typeface="Arial" charset="0"/>
              </a:rPr>
              <a:t>/ Vice </a:t>
            </a:r>
            <a:r>
              <a:rPr lang="fr-BE" altLang="en-US" sz="1400" b="1" dirty="0" err="1" smtClean="0">
                <a:solidFill>
                  <a:srgbClr val="003366"/>
                </a:solidFill>
                <a:latin typeface="Arial" charset="0"/>
              </a:rPr>
              <a:t>President</a:t>
            </a:r>
            <a:r>
              <a:rPr lang="fr-BE" altLang="en-US" sz="1400" b="1" dirty="0" smtClean="0">
                <a:solidFill>
                  <a:srgbClr val="003366"/>
                </a:solidFill>
                <a:latin typeface="Arial" charset="0"/>
              </a:rPr>
              <a:t> EC</a:t>
            </a:r>
            <a:endParaRPr lang="en-GB" altLang="en-US" sz="1400" b="1" dirty="0">
              <a:solidFill>
                <a:srgbClr val="003366"/>
              </a:solidFill>
              <a:latin typeface="Arial" charset="0"/>
            </a:endParaRPr>
          </a:p>
        </p:txBody>
      </p:sp>
      <p:sp>
        <p:nvSpPr>
          <p:cNvPr id="10" name="TextBox 9"/>
          <p:cNvSpPr txBox="1"/>
          <p:nvPr/>
        </p:nvSpPr>
        <p:spPr>
          <a:xfrm>
            <a:off x="1907311" y="4365104"/>
            <a:ext cx="1901181" cy="600164"/>
          </a:xfrm>
          <a:prstGeom prst="rect">
            <a:avLst/>
          </a:prstGeom>
          <a:noFill/>
        </p:spPr>
        <p:txBody>
          <a:bodyPr wrap="square" rtlCol="0">
            <a:spAutoFit/>
          </a:bodyPr>
          <a:lstStyle/>
          <a:p>
            <a:pPr algn="ctr">
              <a:spcAft>
                <a:spcPts val="600"/>
              </a:spcAft>
            </a:pPr>
            <a:r>
              <a:rPr lang="es-CO" altLang="en-US" sz="1400" b="1" dirty="0" err="1" smtClean="0">
                <a:solidFill>
                  <a:srgbClr val="B85C00"/>
                </a:solidFill>
                <a:latin typeface="Arial" charset="0"/>
              </a:rPr>
              <a:t>Andris</a:t>
            </a:r>
            <a:r>
              <a:rPr lang="es-CO" altLang="en-US" sz="1400" b="1" dirty="0" smtClean="0">
                <a:solidFill>
                  <a:srgbClr val="B85C00"/>
                </a:solidFill>
                <a:latin typeface="Arial" charset="0"/>
              </a:rPr>
              <a:t> </a:t>
            </a:r>
            <a:r>
              <a:rPr lang="es-CO" altLang="en-US" sz="1400" b="1" dirty="0" err="1" smtClean="0">
                <a:solidFill>
                  <a:srgbClr val="B85C00"/>
                </a:solidFill>
                <a:latin typeface="Arial" charset="0"/>
              </a:rPr>
              <a:t>Piebalgs</a:t>
            </a:r>
            <a:endParaRPr lang="es-CO" altLang="en-US" sz="1400" b="1" dirty="0" smtClean="0">
              <a:solidFill>
                <a:srgbClr val="B85C00"/>
              </a:solidFill>
              <a:latin typeface="Arial" charset="0"/>
            </a:endParaRPr>
          </a:p>
          <a:p>
            <a:pPr algn="ctr"/>
            <a:r>
              <a:rPr lang="fr-BE" altLang="en-US" sz="1400" b="1" dirty="0" err="1" smtClean="0">
                <a:solidFill>
                  <a:srgbClr val="003366"/>
                </a:solidFill>
                <a:latin typeface="Arial" charset="0"/>
              </a:rPr>
              <a:t>Development</a:t>
            </a:r>
            <a:endParaRPr lang="fr-BE" altLang="en-US" sz="1400" b="1" dirty="0">
              <a:solidFill>
                <a:srgbClr val="003366"/>
              </a:solidFill>
              <a:latin typeface="Arial" charset="0"/>
            </a:endParaRPr>
          </a:p>
        </p:txBody>
      </p:sp>
      <p:sp>
        <p:nvSpPr>
          <p:cNvPr id="11" name="TextBox 10"/>
          <p:cNvSpPr txBox="1"/>
          <p:nvPr/>
        </p:nvSpPr>
        <p:spPr>
          <a:xfrm>
            <a:off x="3635896" y="4365104"/>
            <a:ext cx="1901181" cy="1031051"/>
          </a:xfrm>
          <a:prstGeom prst="rect">
            <a:avLst/>
          </a:prstGeom>
          <a:noFill/>
        </p:spPr>
        <p:txBody>
          <a:bodyPr wrap="square" rtlCol="0">
            <a:spAutoFit/>
          </a:bodyPr>
          <a:lstStyle/>
          <a:p>
            <a:pPr algn="ctr">
              <a:spcAft>
                <a:spcPts val="600"/>
              </a:spcAft>
            </a:pPr>
            <a:r>
              <a:rPr lang="es-CO" altLang="en-US" sz="1400" b="1" dirty="0" smtClean="0">
                <a:solidFill>
                  <a:srgbClr val="B85C00"/>
                </a:solidFill>
                <a:latin typeface="Arial" charset="0"/>
              </a:rPr>
              <a:t>Stefan </a:t>
            </a:r>
            <a:r>
              <a:rPr lang="es-CO" altLang="en-US" sz="1400" b="1" dirty="0" err="1" smtClean="0">
                <a:solidFill>
                  <a:srgbClr val="B85C00"/>
                </a:solidFill>
                <a:latin typeface="Arial" charset="0"/>
              </a:rPr>
              <a:t>Füle</a:t>
            </a:r>
            <a:r>
              <a:rPr lang="fr-BE" altLang="en-US" sz="1400" dirty="0" smtClean="0">
                <a:solidFill>
                  <a:schemeClr val="tx1"/>
                </a:solidFill>
                <a:latin typeface="Arial" charset="0"/>
              </a:rPr>
              <a:t> </a:t>
            </a:r>
          </a:p>
          <a:p>
            <a:pPr algn="ctr"/>
            <a:r>
              <a:rPr lang="fr-BE" altLang="en-US" sz="1400" b="1" dirty="0" err="1" smtClean="0">
                <a:solidFill>
                  <a:srgbClr val="003366"/>
                </a:solidFill>
                <a:latin typeface="Arial" charset="0"/>
              </a:rPr>
              <a:t>Enlargement</a:t>
            </a:r>
            <a:r>
              <a:rPr lang="fr-BE" altLang="en-US" sz="1400" b="1" dirty="0" smtClean="0">
                <a:solidFill>
                  <a:srgbClr val="003366"/>
                </a:solidFill>
                <a:latin typeface="Arial" charset="0"/>
              </a:rPr>
              <a:t> &amp; </a:t>
            </a:r>
          </a:p>
          <a:p>
            <a:pPr algn="ctr"/>
            <a:r>
              <a:rPr lang="fr-BE" altLang="en-US" sz="1400" b="1" dirty="0" err="1" smtClean="0">
                <a:solidFill>
                  <a:srgbClr val="003366"/>
                </a:solidFill>
                <a:latin typeface="Arial" charset="0"/>
              </a:rPr>
              <a:t>Neighbourhood</a:t>
            </a:r>
            <a:r>
              <a:rPr lang="fr-BE" altLang="en-US" sz="1400" b="1" dirty="0" smtClean="0">
                <a:solidFill>
                  <a:srgbClr val="003366"/>
                </a:solidFill>
                <a:latin typeface="Arial" charset="0"/>
              </a:rPr>
              <a:t> Policy</a:t>
            </a:r>
          </a:p>
        </p:txBody>
      </p:sp>
      <p:sp>
        <p:nvSpPr>
          <p:cNvPr id="14" name="TextBox 13"/>
          <p:cNvSpPr txBox="1"/>
          <p:nvPr/>
        </p:nvSpPr>
        <p:spPr>
          <a:xfrm>
            <a:off x="5369483" y="4365104"/>
            <a:ext cx="1901181" cy="1754326"/>
          </a:xfrm>
          <a:prstGeom prst="rect">
            <a:avLst/>
          </a:prstGeom>
          <a:noFill/>
        </p:spPr>
        <p:txBody>
          <a:bodyPr wrap="square" rtlCol="0">
            <a:spAutoFit/>
          </a:bodyPr>
          <a:lstStyle/>
          <a:p>
            <a:pPr algn="ctr">
              <a:spcAft>
                <a:spcPts val="600"/>
              </a:spcAft>
            </a:pPr>
            <a:r>
              <a:rPr lang="es-CO" altLang="en-US" sz="1400" b="1" dirty="0" err="1" smtClean="0">
                <a:solidFill>
                  <a:srgbClr val="B85C00"/>
                </a:solidFill>
                <a:latin typeface="Arial" charset="0"/>
              </a:rPr>
              <a:t>Kristalina</a:t>
            </a:r>
            <a:r>
              <a:rPr lang="es-CO" altLang="en-US" sz="1400" b="1" dirty="0" smtClean="0">
                <a:solidFill>
                  <a:srgbClr val="B85C00"/>
                </a:solidFill>
                <a:latin typeface="Arial" charset="0"/>
              </a:rPr>
              <a:t> </a:t>
            </a:r>
            <a:r>
              <a:rPr lang="es-CO" altLang="en-US" sz="1400" b="1" dirty="0" err="1" smtClean="0">
                <a:solidFill>
                  <a:srgbClr val="B85C00"/>
                </a:solidFill>
                <a:latin typeface="Arial" charset="0"/>
              </a:rPr>
              <a:t>Georgieva</a:t>
            </a:r>
            <a:r>
              <a:rPr lang="en-GB" altLang="en-US" sz="1400" dirty="0" smtClean="0">
                <a:solidFill>
                  <a:schemeClr val="tx1"/>
                </a:solidFill>
                <a:latin typeface="Arial" charset="0"/>
              </a:rPr>
              <a:t> </a:t>
            </a:r>
          </a:p>
          <a:p>
            <a:pPr algn="ctr">
              <a:spcAft>
                <a:spcPts val="600"/>
              </a:spcAft>
            </a:pPr>
            <a:r>
              <a:rPr lang="en-GB" altLang="en-US" sz="1400" b="1" dirty="0" smtClean="0">
                <a:solidFill>
                  <a:srgbClr val="003366"/>
                </a:solidFill>
                <a:latin typeface="Arial" charset="0"/>
              </a:rPr>
              <a:t>Cooperation, Humanitarian aid and Crisis Response</a:t>
            </a:r>
          </a:p>
          <a:p>
            <a:pPr algn="ctr">
              <a:spcAft>
                <a:spcPts val="600"/>
              </a:spcAft>
            </a:pPr>
            <a:endParaRPr lang="en-GB" altLang="en-US" sz="1400" b="1" dirty="0">
              <a:solidFill>
                <a:srgbClr val="003366"/>
              </a:solidFill>
              <a:latin typeface="Arial" charset="0"/>
            </a:endParaRPr>
          </a:p>
        </p:txBody>
      </p:sp>
      <p:sp>
        <p:nvSpPr>
          <p:cNvPr id="15" name="TextBox 14"/>
          <p:cNvSpPr txBox="1"/>
          <p:nvPr/>
        </p:nvSpPr>
        <p:spPr>
          <a:xfrm>
            <a:off x="7063307" y="4372865"/>
            <a:ext cx="1901181" cy="600164"/>
          </a:xfrm>
          <a:prstGeom prst="rect">
            <a:avLst/>
          </a:prstGeom>
          <a:noFill/>
        </p:spPr>
        <p:txBody>
          <a:bodyPr wrap="square" rtlCol="0">
            <a:spAutoFit/>
          </a:bodyPr>
          <a:lstStyle/>
          <a:p>
            <a:pPr algn="ctr">
              <a:spcAft>
                <a:spcPts val="600"/>
              </a:spcAft>
            </a:pPr>
            <a:r>
              <a:rPr lang="en-GB" altLang="en-US" sz="1400" b="1" dirty="0" err="1" smtClean="0">
                <a:solidFill>
                  <a:srgbClr val="B85C00"/>
                </a:solidFill>
                <a:latin typeface="Arial" charset="0"/>
              </a:rPr>
              <a:t>Karel</a:t>
            </a:r>
            <a:r>
              <a:rPr lang="en-GB" altLang="en-US" sz="1400" b="1" dirty="0" smtClean="0">
                <a:solidFill>
                  <a:srgbClr val="B85C00"/>
                </a:solidFill>
                <a:latin typeface="Arial" charset="0"/>
              </a:rPr>
              <a:t> de </a:t>
            </a:r>
            <a:r>
              <a:rPr lang="en-GB" altLang="en-US" sz="1400" b="1" dirty="0" err="1" smtClean="0">
                <a:solidFill>
                  <a:srgbClr val="B85C00"/>
                </a:solidFill>
                <a:latin typeface="Arial" charset="0"/>
              </a:rPr>
              <a:t>Gucht</a:t>
            </a:r>
            <a:r>
              <a:rPr lang="en-GB" altLang="en-US" sz="1400" b="1" dirty="0" smtClean="0">
                <a:solidFill>
                  <a:srgbClr val="BE6D25"/>
                </a:solidFill>
                <a:latin typeface="Arial" charset="0"/>
              </a:rPr>
              <a:t> </a:t>
            </a:r>
          </a:p>
          <a:p>
            <a:pPr algn="ctr"/>
            <a:r>
              <a:rPr lang="en-GB" altLang="en-US" sz="1400" b="1" dirty="0" smtClean="0">
                <a:solidFill>
                  <a:srgbClr val="003366"/>
                </a:solidFill>
                <a:latin typeface="Arial" charset="0"/>
              </a:rPr>
              <a:t>Trade</a:t>
            </a:r>
            <a:endParaRPr lang="en-GB" altLang="en-US" sz="1600" b="1" dirty="0">
              <a:solidFill>
                <a:srgbClr val="BE6D25"/>
              </a:solidFill>
              <a:latin typeface="Arial" charset="0"/>
            </a:endParaRPr>
          </a:p>
        </p:txBody>
      </p:sp>
    </p:spTree>
    <p:extLst>
      <p:ext uri="{BB962C8B-B14F-4D97-AF65-F5344CB8AC3E}">
        <p14:creationId xmlns:p14="http://schemas.microsoft.com/office/powerpoint/2010/main" val="127299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484784"/>
            <a:ext cx="8229600" cy="791691"/>
          </a:xfrm>
        </p:spPr>
        <p:txBody>
          <a:bodyPr anchor="t"/>
          <a:lstStyle/>
          <a:p>
            <a:pPr algn="ctr"/>
            <a:r>
              <a:rPr lang="en-GB" sz="2800" dirty="0" smtClean="0"/>
              <a:t>The new </a:t>
            </a:r>
            <a:r>
              <a:rPr lang="en-GB" sz="2800" dirty="0"/>
              <a:t>Commissioners… if confirmed by the European Parliament</a:t>
            </a:r>
            <a:endParaRPr lang="en-GB" sz="2800" dirty="0">
              <a:solidFill>
                <a:srgbClr val="FF0000"/>
              </a:solidFill>
            </a:endParaRPr>
          </a:p>
        </p:txBody>
      </p:sp>
      <p:sp>
        <p:nvSpPr>
          <p:cNvPr id="9" name="TextBox 8"/>
          <p:cNvSpPr txBox="1"/>
          <p:nvPr/>
        </p:nvSpPr>
        <p:spPr>
          <a:xfrm>
            <a:off x="107504" y="4365104"/>
            <a:ext cx="1872209" cy="1677382"/>
          </a:xfrm>
          <a:prstGeom prst="rect">
            <a:avLst/>
          </a:prstGeom>
          <a:noFill/>
        </p:spPr>
        <p:txBody>
          <a:bodyPr wrap="square" rtlCol="0">
            <a:spAutoFit/>
          </a:bodyPr>
          <a:lstStyle/>
          <a:p>
            <a:pPr algn="ctr">
              <a:spcAft>
                <a:spcPts val="600"/>
              </a:spcAft>
            </a:pPr>
            <a:r>
              <a:rPr lang="es-CO" altLang="en-US" sz="1400" b="1" dirty="0" smtClean="0">
                <a:solidFill>
                  <a:srgbClr val="B85C00"/>
                </a:solidFill>
                <a:latin typeface="Arial" charset="0"/>
              </a:rPr>
              <a:t>Federica Mogherini</a:t>
            </a:r>
          </a:p>
          <a:p>
            <a:pPr algn="ctr"/>
            <a:r>
              <a:rPr lang="fr-BE" altLang="en-US" sz="1400" b="1" dirty="0" smtClean="0">
                <a:solidFill>
                  <a:srgbClr val="003366"/>
                </a:solidFill>
                <a:latin typeface="Arial" charset="0"/>
              </a:rPr>
              <a:t>High Representative of the Union for </a:t>
            </a:r>
            <a:r>
              <a:rPr lang="fr-BE" altLang="en-US" sz="1400" b="1" dirty="0" err="1" smtClean="0">
                <a:solidFill>
                  <a:srgbClr val="003366"/>
                </a:solidFill>
                <a:latin typeface="Arial" charset="0"/>
              </a:rPr>
              <a:t>Foreign</a:t>
            </a:r>
            <a:r>
              <a:rPr lang="fr-BE" altLang="en-US" sz="1400" b="1" dirty="0" smtClean="0">
                <a:solidFill>
                  <a:srgbClr val="003366"/>
                </a:solidFill>
                <a:latin typeface="Arial" charset="0"/>
              </a:rPr>
              <a:t> </a:t>
            </a:r>
            <a:r>
              <a:rPr lang="fr-BE" altLang="en-US" sz="1400" b="1" dirty="0" err="1" smtClean="0">
                <a:solidFill>
                  <a:srgbClr val="003366"/>
                </a:solidFill>
                <a:latin typeface="Arial" charset="0"/>
              </a:rPr>
              <a:t>Affairs</a:t>
            </a:r>
            <a:r>
              <a:rPr lang="fr-BE" altLang="en-US" sz="1400" b="1" dirty="0" smtClean="0">
                <a:solidFill>
                  <a:srgbClr val="003366"/>
                </a:solidFill>
                <a:latin typeface="Arial" charset="0"/>
              </a:rPr>
              <a:t> &amp; Security Policy </a:t>
            </a:r>
          </a:p>
          <a:p>
            <a:pPr algn="ctr"/>
            <a:r>
              <a:rPr lang="fr-BE" altLang="en-US" sz="1400" b="1" dirty="0" smtClean="0">
                <a:solidFill>
                  <a:srgbClr val="003366"/>
                </a:solidFill>
                <a:latin typeface="Arial" charset="0"/>
              </a:rPr>
              <a:t>/ Vice </a:t>
            </a:r>
            <a:r>
              <a:rPr lang="fr-BE" altLang="en-US" sz="1400" b="1" dirty="0" err="1" smtClean="0">
                <a:solidFill>
                  <a:srgbClr val="003366"/>
                </a:solidFill>
                <a:latin typeface="Arial" charset="0"/>
              </a:rPr>
              <a:t>President</a:t>
            </a:r>
            <a:r>
              <a:rPr lang="fr-BE" altLang="en-US" sz="1400" b="1" dirty="0" smtClean="0">
                <a:solidFill>
                  <a:srgbClr val="003366"/>
                </a:solidFill>
                <a:latin typeface="Arial" charset="0"/>
              </a:rPr>
              <a:t> EC</a:t>
            </a:r>
            <a:endParaRPr lang="en-GB" altLang="en-US" sz="1400" b="1" dirty="0">
              <a:solidFill>
                <a:srgbClr val="003366"/>
              </a:solidFill>
              <a:latin typeface="Arial" charset="0"/>
            </a:endParaRPr>
          </a:p>
        </p:txBody>
      </p:sp>
      <p:sp>
        <p:nvSpPr>
          <p:cNvPr id="10" name="TextBox 9"/>
          <p:cNvSpPr txBox="1"/>
          <p:nvPr/>
        </p:nvSpPr>
        <p:spPr>
          <a:xfrm>
            <a:off x="2088309" y="4365103"/>
            <a:ext cx="1619596" cy="1892826"/>
          </a:xfrm>
          <a:prstGeom prst="rect">
            <a:avLst/>
          </a:prstGeom>
          <a:noFill/>
        </p:spPr>
        <p:txBody>
          <a:bodyPr wrap="square" rtlCol="0">
            <a:spAutoFit/>
          </a:bodyPr>
          <a:lstStyle/>
          <a:p>
            <a:pPr algn="ctr">
              <a:spcAft>
                <a:spcPts val="600"/>
              </a:spcAft>
            </a:pPr>
            <a:r>
              <a:rPr lang="es-CO" altLang="en-US" sz="1400" b="1" dirty="0" smtClean="0">
                <a:solidFill>
                  <a:srgbClr val="B85C00"/>
                </a:solidFill>
                <a:latin typeface="Arial" charset="0"/>
              </a:rPr>
              <a:t>Neven Mimica</a:t>
            </a:r>
          </a:p>
          <a:p>
            <a:pPr algn="ctr"/>
            <a:r>
              <a:rPr lang="fr-BE" altLang="en-US" sz="1400" b="1" dirty="0" smtClean="0">
                <a:solidFill>
                  <a:srgbClr val="003366"/>
                </a:solidFill>
                <a:latin typeface="Arial" charset="0"/>
              </a:rPr>
              <a:t>International </a:t>
            </a:r>
            <a:r>
              <a:rPr lang="fr-BE" altLang="en-US" sz="1400" b="1" dirty="0">
                <a:solidFill>
                  <a:srgbClr val="003366"/>
                </a:solidFill>
                <a:latin typeface="Arial" charset="0"/>
              </a:rPr>
              <a:t>C</a:t>
            </a:r>
            <a:r>
              <a:rPr lang="fr-BE" altLang="en-US" sz="1400" b="1" dirty="0" smtClean="0">
                <a:solidFill>
                  <a:srgbClr val="003366"/>
                </a:solidFill>
                <a:latin typeface="Arial" charset="0"/>
              </a:rPr>
              <a:t>ooperation &amp; Development</a:t>
            </a:r>
          </a:p>
          <a:p>
            <a:pPr algn="ctr"/>
            <a:endParaRPr lang="fr-BE" altLang="en-US" sz="1400" b="1" dirty="0">
              <a:solidFill>
                <a:srgbClr val="003366"/>
              </a:solidFill>
              <a:latin typeface="Arial" charset="0"/>
            </a:endParaRPr>
          </a:p>
          <a:p>
            <a:pPr algn="ctr"/>
            <a:endParaRPr lang="fr-BE" altLang="en-US" sz="1400" b="1" dirty="0" smtClean="0">
              <a:solidFill>
                <a:srgbClr val="003366"/>
              </a:solidFill>
              <a:latin typeface="Arial" charset="0"/>
            </a:endParaRPr>
          </a:p>
          <a:p>
            <a:pPr algn="ctr"/>
            <a:endParaRPr lang="fr-BE" altLang="en-US" sz="1400" b="1" dirty="0">
              <a:solidFill>
                <a:srgbClr val="003366"/>
              </a:solidFill>
              <a:latin typeface="Arial" charset="0"/>
            </a:endParaRPr>
          </a:p>
          <a:p>
            <a:pPr algn="ctr"/>
            <a:endParaRPr lang="fr-BE" altLang="en-US" sz="1400" b="1" dirty="0">
              <a:solidFill>
                <a:srgbClr val="003366"/>
              </a:solidFill>
              <a:latin typeface="Arial" charset="0"/>
            </a:endParaRPr>
          </a:p>
        </p:txBody>
      </p:sp>
      <p:sp>
        <p:nvSpPr>
          <p:cNvPr id="11" name="TextBox 10"/>
          <p:cNvSpPr txBox="1"/>
          <p:nvPr/>
        </p:nvSpPr>
        <p:spPr>
          <a:xfrm>
            <a:off x="3840794" y="4365104"/>
            <a:ext cx="1609930" cy="1461939"/>
          </a:xfrm>
          <a:prstGeom prst="rect">
            <a:avLst/>
          </a:prstGeom>
          <a:noFill/>
        </p:spPr>
        <p:txBody>
          <a:bodyPr wrap="square" rtlCol="0">
            <a:spAutoFit/>
          </a:bodyPr>
          <a:lstStyle/>
          <a:p>
            <a:pPr algn="ctr">
              <a:spcAft>
                <a:spcPts val="600"/>
              </a:spcAft>
            </a:pPr>
            <a:r>
              <a:rPr lang="es-CO" altLang="en-US" sz="1400" b="1" dirty="0" smtClean="0">
                <a:solidFill>
                  <a:srgbClr val="B85C00"/>
                </a:solidFill>
                <a:latin typeface="Arial" charset="0"/>
              </a:rPr>
              <a:t>Johannes Hahn</a:t>
            </a:r>
            <a:r>
              <a:rPr lang="fr-BE" altLang="en-US" sz="1400" dirty="0" smtClean="0">
                <a:solidFill>
                  <a:schemeClr val="tx1"/>
                </a:solidFill>
                <a:latin typeface="Arial" charset="0"/>
              </a:rPr>
              <a:t> </a:t>
            </a:r>
          </a:p>
          <a:p>
            <a:pPr algn="ctr"/>
            <a:r>
              <a:rPr lang="fr-BE" altLang="en-US" sz="1400" b="1" dirty="0" err="1" smtClean="0">
                <a:solidFill>
                  <a:srgbClr val="003366"/>
                </a:solidFill>
                <a:latin typeface="Arial" charset="0"/>
              </a:rPr>
              <a:t>European</a:t>
            </a:r>
            <a:r>
              <a:rPr lang="fr-BE" altLang="en-US" sz="1400" b="1" dirty="0" smtClean="0">
                <a:solidFill>
                  <a:srgbClr val="003366"/>
                </a:solidFill>
                <a:latin typeface="Arial" charset="0"/>
              </a:rPr>
              <a:t> </a:t>
            </a:r>
          </a:p>
          <a:p>
            <a:pPr algn="ctr"/>
            <a:r>
              <a:rPr lang="fr-BE" altLang="en-US" sz="1400" b="1" dirty="0" err="1" smtClean="0">
                <a:solidFill>
                  <a:srgbClr val="003366"/>
                </a:solidFill>
                <a:latin typeface="Arial" charset="0"/>
              </a:rPr>
              <a:t>Neighbourhood</a:t>
            </a:r>
            <a:r>
              <a:rPr lang="fr-BE" altLang="en-US" sz="1400" b="1" dirty="0" smtClean="0">
                <a:solidFill>
                  <a:srgbClr val="003366"/>
                </a:solidFill>
                <a:latin typeface="Arial" charset="0"/>
              </a:rPr>
              <a:t> Policy &amp; </a:t>
            </a:r>
            <a:r>
              <a:rPr lang="fr-BE" altLang="en-US" sz="1400" b="1" dirty="0" err="1" smtClean="0">
                <a:solidFill>
                  <a:srgbClr val="003366"/>
                </a:solidFill>
                <a:latin typeface="Arial" charset="0"/>
              </a:rPr>
              <a:t>Enlargement</a:t>
            </a:r>
            <a:r>
              <a:rPr lang="fr-BE" altLang="en-US" sz="1400" b="1" dirty="0" smtClean="0">
                <a:solidFill>
                  <a:srgbClr val="003366"/>
                </a:solidFill>
                <a:latin typeface="Arial" charset="0"/>
              </a:rPr>
              <a:t> </a:t>
            </a:r>
            <a:r>
              <a:rPr lang="fr-BE" altLang="en-US" sz="1400" b="1" dirty="0" err="1" smtClean="0">
                <a:solidFill>
                  <a:srgbClr val="003366"/>
                </a:solidFill>
                <a:latin typeface="Arial" charset="0"/>
              </a:rPr>
              <a:t>Negotiations</a:t>
            </a:r>
            <a:endParaRPr lang="fr-BE" altLang="en-US" sz="1400" b="1" dirty="0" smtClean="0">
              <a:solidFill>
                <a:srgbClr val="003366"/>
              </a:solidFill>
              <a:latin typeface="Arial" charset="0"/>
            </a:endParaRPr>
          </a:p>
        </p:txBody>
      </p:sp>
      <p:sp>
        <p:nvSpPr>
          <p:cNvPr id="14" name="TextBox 13"/>
          <p:cNvSpPr txBox="1"/>
          <p:nvPr/>
        </p:nvSpPr>
        <p:spPr>
          <a:xfrm>
            <a:off x="5733628" y="4365104"/>
            <a:ext cx="1502668" cy="1538883"/>
          </a:xfrm>
          <a:prstGeom prst="rect">
            <a:avLst/>
          </a:prstGeom>
          <a:noFill/>
        </p:spPr>
        <p:txBody>
          <a:bodyPr wrap="square" rtlCol="0">
            <a:spAutoFit/>
          </a:bodyPr>
          <a:lstStyle/>
          <a:p>
            <a:pPr algn="ctr">
              <a:spcAft>
                <a:spcPts val="600"/>
              </a:spcAft>
            </a:pPr>
            <a:r>
              <a:rPr lang="es-CO" altLang="en-US" sz="1400" b="1" dirty="0" err="1" smtClean="0">
                <a:solidFill>
                  <a:srgbClr val="B85C00"/>
                </a:solidFill>
                <a:latin typeface="Arial" charset="0"/>
              </a:rPr>
              <a:t>Christos</a:t>
            </a:r>
            <a:r>
              <a:rPr lang="es-CO" altLang="en-US" sz="1400" b="1" dirty="0" smtClean="0">
                <a:solidFill>
                  <a:srgbClr val="B85C00"/>
                </a:solidFill>
                <a:latin typeface="Arial" charset="0"/>
              </a:rPr>
              <a:t> </a:t>
            </a:r>
            <a:r>
              <a:rPr lang="es-CO" altLang="en-US" sz="1400" b="1" dirty="0" err="1" smtClean="0">
                <a:solidFill>
                  <a:srgbClr val="B85C00"/>
                </a:solidFill>
                <a:latin typeface="Arial" charset="0"/>
              </a:rPr>
              <a:t>Stylianides</a:t>
            </a:r>
            <a:r>
              <a:rPr lang="en-GB" altLang="en-US" sz="1400" dirty="0" smtClean="0">
                <a:solidFill>
                  <a:schemeClr val="tx1"/>
                </a:solidFill>
                <a:latin typeface="Arial" charset="0"/>
              </a:rPr>
              <a:t> </a:t>
            </a:r>
          </a:p>
          <a:p>
            <a:pPr algn="ctr">
              <a:spcAft>
                <a:spcPts val="600"/>
              </a:spcAft>
            </a:pPr>
            <a:r>
              <a:rPr lang="en-GB" altLang="en-US" sz="1400" b="1" dirty="0" smtClean="0">
                <a:solidFill>
                  <a:srgbClr val="003366"/>
                </a:solidFill>
                <a:latin typeface="Arial" charset="0"/>
              </a:rPr>
              <a:t>Humanitarian Aid and Crisis Management</a:t>
            </a:r>
          </a:p>
          <a:p>
            <a:pPr algn="ctr">
              <a:spcAft>
                <a:spcPts val="600"/>
              </a:spcAft>
            </a:pPr>
            <a:endParaRPr lang="en-GB" altLang="en-US" sz="1400" b="1" dirty="0">
              <a:solidFill>
                <a:srgbClr val="003366"/>
              </a:solidFill>
              <a:latin typeface="Arial" charset="0"/>
            </a:endParaRPr>
          </a:p>
        </p:txBody>
      </p:sp>
      <p:sp>
        <p:nvSpPr>
          <p:cNvPr id="15" name="TextBox 14"/>
          <p:cNvSpPr txBox="1"/>
          <p:nvPr/>
        </p:nvSpPr>
        <p:spPr>
          <a:xfrm>
            <a:off x="7452320" y="4372865"/>
            <a:ext cx="1368152" cy="815608"/>
          </a:xfrm>
          <a:prstGeom prst="rect">
            <a:avLst/>
          </a:prstGeom>
          <a:noFill/>
        </p:spPr>
        <p:txBody>
          <a:bodyPr wrap="square" rtlCol="0">
            <a:spAutoFit/>
          </a:bodyPr>
          <a:lstStyle/>
          <a:p>
            <a:pPr algn="ctr">
              <a:spcAft>
                <a:spcPts val="600"/>
              </a:spcAft>
            </a:pPr>
            <a:r>
              <a:rPr lang="en-GB" altLang="en-US" sz="1400" b="1" dirty="0" smtClean="0">
                <a:solidFill>
                  <a:srgbClr val="B85C00"/>
                </a:solidFill>
                <a:latin typeface="Arial" charset="0"/>
              </a:rPr>
              <a:t>Cecilia </a:t>
            </a:r>
            <a:r>
              <a:rPr lang="en-GB" altLang="en-US" sz="1400" b="1" dirty="0" err="1" smtClean="0">
                <a:solidFill>
                  <a:srgbClr val="B85C00"/>
                </a:solidFill>
                <a:latin typeface="Arial" charset="0"/>
              </a:rPr>
              <a:t>Malmström</a:t>
            </a:r>
            <a:endParaRPr lang="en-GB" altLang="en-US" sz="1400" b="1" dirty="0" smtClean="0">
              <a:solidFill>
                <a:srgbClr val="BE6D25"/>
              </a:solidFill>
              <a:latin typeface="Arial" charset="0"/>
            </a:endParaRPr>
          </a:p>
          <a:p>
            <a:pPr algn="ctr"/>
            <a:r>
              <a:rPr lang="en-GB" altLang="en-US" sz="1400" b="1" dirty="0" smtClean="0">
                <a:solidFill>
                  <a:srgbClr val="003366"/>
                </a:solidFill>
                <a:latin typeface="Arial" charset="0"/>
              </a:rPr>
              <a:t>Trade</a:t>
            </a:r>
            <a:endParaRPr lang="en-GB" altLang="en-US" sz="1600" b="1" dirty="0">
              <a:solidFill>
                <a:srgbClr val="BE6D25"/>
              </a:solidFill>
              <a:latin typeface="Arial" charset="0"/>
            </a:endParaRPr>
          </a:p>
        </p:txBody>
      </p:sp>
      <p:pic>
        <p:nvPicPr>
          <p:cNvPr id="1027" name="Picture 3" descr="C:\Users\erdetsy\AppData\Local\Local Documents - no backup\Pictures\mogherin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55646"/>
            <a:ext cx="1584176" cy="15086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erdetsy\AppData\Local\Local Documents - no backup\Pictures\mimic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7976" y="2655647"/>
            <a:ext cx="1422005" cy="150866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erdetsy\AppData\Local\Local Documents - no backup\Pictures\hah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0794" y="2655647"/>
            <a:ext cx="1440160" cy="150866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erdetsy\AppData\Local\Local Documents - no backup\Pictures\malmstrom.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71612" y="2636895"/>
            <a:ext cx="1368152" cy="15274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erdetsy\AppData\Local\Local Documents - no backup\Pictures\stylianide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3628" y="2655647"/>
            <a:ext cx="1440018" cy="1508669"/>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erdetsy\AppData\Local\Local Documents - no backup\Pictures\120px-Drapeau_de_la_Croatie_svg.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86089" y="2655647"/>
            <a:ext cx="413892" cy="20160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erdetsy\AppData\Local\Local Documents - no backup\Pictures\120px-Drapeau_de_l'Italie_sv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02177" y="2655647"/>
            <a:ext cx="333519" cy="192448"/>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erdetsy\AppData\Local\Local Documents - no backup\Pictures\Drap Austria.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15518" y="2655647"/>
            <a:ext cx="365436" cy="19197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erdetsy\AppData\Local\Local Documents - no backup\Pictures\Drap Chypr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12761" y="2655646"/>
            <a:ext cx="412291" cy="17351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erdetsy\AppData\Local\Local Documents - no backup\Pictures\SWEDEN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511351" y="2636895"/>
            <a:ext cx="328413" cy="192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239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08720"/>
            <a:ext cx="10225136" cy="6624736"/>
          </a:xfrm>
        </p:spPr>
        <p:txBody>
          <a:bodyPr/>
          <a:lstStyle/>
          <a:p>
            <a:pPr marL="0" indent="0">
              <a:buNone/>
            </a:pPr>
            <a:r>
              <a:rPr lang="fr-BE" sz="34400" b="1" i="0" dirty="0"/>
              <a:t>3</a:t>
            </a:r>
            <a:endParaRPr lang="en-GB" sz="34400" b="1" i="0" dirty="0"/>
          </a:p>
        </p:txBody>
      </p:sp>
      <p:sp>
        <p:nvSpPr>
          <p:cNvPr id="4" name="TextBox 3"/>
          <p:cNvSpPr txBox="1"/>
          <p:nvPr/>
        </p:nvSpPr>
        <p:spPr>
          <a:xfrm>
            <a:off x="3923928" y="2924943"/>
            <a:ext cx="4464496" cy="1200329"/>
          </a:xfrm>
          <a:prstGeom prst="rect">
            <a:avLst/>
          </a:prstGeom>
          <a:noFill/>
        </p:spPr>
        <p:txBody>
          <a:bodyPr wrap="square" rtlCol="0">
            <a:spAutoFit/>
          </a:bodyPr>
          <a:lstStyle/>
          <a:p>
            <a:r>
              <a:rPr lang="en-GB" sz="3600" b="1" dirty="0" smtClean="0"/>
              <a:t>How do we deliver aid?</a:t>
            </a:r>
            <a:endParaRPr lang="en-GB" sz="3600" b="1" dirty="0"/>
          </a:p>
        </p:txBody>
      </p:sp>
    </p:spTree>
    <p:extLst>
      <p:ext uri="{BB962C8B-B14F-4D97-AF65-F5344CB8AC3E}">
        <p14:creationId xmlns:p14="http://schemas.microsoft.com/office/powerpoint/2010/main" val="219513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shutterstock_36509788.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755576" y="2132856"/>
            <a:ext cx="7460917" cy="4307046"/>
          </a:xfrm>
          <a:prstGeom prst="rect">
            <a:avLst/>
          </a:prstGeom>
          <a:noFill/>
          <a:extLst>
            <a:ext uri="{909E8E84-426E-40DD-AFC4-6F175D3DCCD1}">
              <a14:hiddenFill xmlns:a14="http://schemas.microsoft.com/office/drawing/2010/main">
                <a:solidFill>
                  <a:srgbClr val="FFFFFF"/>
                </a:solidFill>
              </a14:hiddenFill>
            </a:ext>
          </a:extLst>
        </p:spPr>
      </p:pic>
      <p:sp>
        <p:nvSpPr>
          <p:cNvPr id="18" name="Arc 17"/>
          <p:cNvSpPr/>
          <p:nvPr/>
        </p:nvSpPr>
        <p:spPr bwMode="auto">
          <a:xfrm rot="19293985">
            <a:off x="2263240" y="3744081"/>
            <a:ext cx="3099674" cy="1760997"/>
          </a:xfrm>
          <a:prstGeom prst="arc">
            <a:avLst>
              <a:gd name="adj1" fmla="val 14840106"/>
              <a:gd name="adj2" fmla="val 19978030"/>
            </a:avLst>
          </a:prstGeom>
          <a:noFill/>
          <a:ln w="38100" cap="flat" cmpd="sng" algn="ctr">
            <a:solidFill>
              <a:srgbClr val="A3601D"/>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7" name="Arc 6"/>
          <p:cNvSpPr/>
          <p:nvPr/>
        </p:nvSpPr>
        <p:spPr bwMode="auto">
          <a:xfrm rot="21321644">
            <a:off x="1913616" y="3315673"/>
            <a:ext cx="3440446" cy="3007281"/>
          </a:xfrm>
          <a:prstGeom prst="arc">
            <a:avLst>
              <a:gd name="adj1" fmla="val 12044330"/>
              <a:gd name="adj2" fmla="val 18150993"/>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8" name="Arc 7"/>
          <p:cNvSpPr/>
          <p:nvPr/>
        </p:nvSpPr>
        <p:spPr bwMode="auto">
          <a:xfrm rot="19569326">
            <a:off x="2855010" y="3497073"/>
            <a:ext cx="3358499" cy="2208098"/>
          </a:xfrm>
          <a:prstGeom prst="arc">
            <a:avLst>
              <a:gd name="adj1" fmla="val 11790621"/>
              <a:gd name="adj2" fmla="val 17813144"/>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2D5EC1"/>
              </a:solidFill>
              <a:effectLst/>
              <a:latin typeface="Verdana" pitchFamily="34" charset="0"/>
            </a:endParaRPr>
          </a:p>
        </p:txBody>
      </p:sp>
      <p:sp>
        <p:nvSpPr>
          <p:cNvPr id="9" name="Arc 8"/>
          <p:cNvSpPr/>
          <p:nvPr/>
        </p:nvSpPr>
        <p:spPr bwMode="auto">
          <a:xfrm flipH="1">
            <a:off x="4355976" y="2726830"/>
            <a:ext cx="2304256" cy="1501631"/>
          </a:xfrm>
          <a:prstGeom prst="arc">
            <a:avLst>
              <a:gd name="adj1" fmla="val 12425040"/>
              <a:gd name="adj2" fmla="val 0"/>
            </a:avLst>
          </a:prstGeom>
          <a:noFill/>
          <a:ln w="38100" cap="flat" cmpd="sng" algn="ctr">
            <a:solidFill>
              <a:srgbClr val="BF4B36"/>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pitchFamily="34" charset="0"/>
            </a:endParaRPr>
          </a:p>
        </p:txBody>
      </p:sp>
      <p:sp>
        <p:nvSpPr>
          <p:cNvPr id="10" name="Arc 9"/>
          <p:cNvSpPr/>
          <p:nvPr/>
        </p:nvSpPr>
        <p:spPr bwMode="auto">
          <a:xfrm rot="1410839" flipH="1">
            <a:off x="3710408" y="3377413"/>
            <a:ext cx="3252544" cy="2494331"/>
          </a:xfrm>
          <a:prstGeom prst="arc">
            <a:avLst>
              <a:gd name="adj1" fmla="val 14533613"/>
              <a:gd name="adj2" fmla="val 19978030"/>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2D5EC1"/>
              </a:solidFill>
              <a:effectLst/>
              <a:latin typeface="Verdana" pitchFamily="34" charset="0"/>
            </a:endParaRPr>
          </a:p>
        </p:txBody>
      </p:sp>
      <p:sp>
        <p:nvSpPr>
          <p:cNvPr id="11" name="Arc 10"/>
          <p:cNvSpPr/>
          <p:nvPr/>
        </p:nvSpPr>
        <p:spPr bwMode="auto">
          <a:xfrm rot="2485132" flipH="1">
            <a:off x="2759651" y="3241022"/>
            <a:ext cx="2106886" cy="1630560"/>
          </a:xfrm>
          <a:prstGeom prst="arc">
            <a:avLst>
              <a:gd name="adj1" fmla="val 11363680"/>
              <a:gd name="adj2" fmla="val 16518754"/>
            </a:avLst>
          </a:prstGeom>
          <a:noFill/>
          <a:ln w="38100" cap="flat" cmpd="sng" algn="ctr">
            <a:solidFill>
              <a:srgbClr val="A3601D"/>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solidFill>
                  <a:srgbClr val="A3601D"/>
                </a:solidFill>
              </a:ln>
              <a:solidFill>
                <a:srgbClr val="A3601D"/>
              </a:solidFill>
              <a:effectLst/>
              <a:latin typeface="Verdana" pitchFamily="34" charset="0"/>
            </a:endParaRPr>
          </a:p>
        </p:txBody>
      </p:sp>
      <p:sp>
        <p:nvSpPr>
          <p:cNvPr id="12" name="Arc 11"/>
          <p:cNvSpPr/>
          <p:nvPr/>
        </p:nvSpPr>
        <p:spPr bwMode="auto">
          <a:xfrm rot="2135665" flipH="1">
            <a:off x="2741461" y="3959965"/>
            <a:ext cx="4865832" cy="2279770"/>
          </a:xfrm>
          <a:prstGeom prst="arc">
            <a:avLst>
              <a:gd name="adj1" fmla="val 13621277"/>
              <a:gd name="adj2" fmla="val 19869097"/>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3" name="Arc 12"/>
          <p:cNvSpPr/>
          <p:nvPr/>
        </p:nvSpPr>
        <p:spPr bwMode="auto">
          <a:xfrm rot="3437546" flipH="1">
            <a:off x="2171599" y="2728440"/>
            <a:ext cx="2196421" cy="2369279"/>
          </a:xfrm>
          <a:prstGeom prst="arc">
            <a:avLst>
              <a:gd name="adj1" fmla="val 13913315"/>
              <a:gd name="adj2" fmla="val 15535533"/>
            </a:avLst>
          </a:prstGeom>
          <a:noFill/>
          <a:ln w="38100" cap="flat" cmpd="sng" algn="ctr">
            <a:solidFill>
              <a:srgbClr val="BF4B36"/>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4" name="Arc 13"/>
          <p:cNvSpPr/>
          <p:nvPr/>
        </p:nvSpPr>
        <p:spPr bwMode="auto">
          <a:xfrm rot="1872564" flipH="1">
            <a:off x="2461284" y="3337328"/>
            <a:ext cx="2703585" cy="2655858"/>
          </a:xfrm>
          <a:prstGeom prst="arc">
            <a:avLst>
              <a:gd name="adj1" fmla="val 10158622"/>
              <a:gd name="adj2" fmla="val 16518754"/>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2D5EC1"/>
              </a:solidFill>
              <a:effectLst/>
              <a:latin typeface="Verdana" pitchFamily="34" charset="0"/>
            </a:endParaRPr>
          </a:p>
        </p:txBody>
      </p:sp>
      <p:sp>
        <p:nvSpPr>
          <p:cNvPr id="20" name="Arc 19"/>
          <p:cNvSpPr/>
          <p:nvPr/>
        </p:nvSpPr>
        <p:spPr bwMode="auto">
          <a:xfrm rot="1777304" flipH="1">
            <a:off x="3935916" y="3932641"/>
            <a:ext cx="4031395" cy="1359457"/>
          </a:xfrm>
          <a:prstGeom prst="arc">
            <a:avLst>
              <a:gd name="adj1" fmla="val 11608846"/>
              <a:gd name="adj2" fmla="val 21205133"/>
            </a:avLst>
          </a:prstGeom>
          <a:noFill/>
          <a:ln w="38100" cap="flat" cmpd="sng" algn="ctr">
            <a:solidFill>
              <a:srgbClr val="A3601D"/>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solidFill>
                  <a:srgbClr val="A3601D"/>
                </a:solidFill>
              </a:ln>
              <a:solidFill>
                <a:srgbClr val="A3601D"/>
              </a:solidFill>
              <a:effectLst/>
              <a:latin typeface="Verdana" pitchFamily="34" charset="0"/>
            </a:endParaRPr>
          </a:p>
        </p:txBody>
      </p:sp>
      <p:sp>
        <p:nvSpPr>
          <p:cNvPr id="3" name="Oval 2"/>
          <p:cNvSpPr/>
          <p:nvPr/>
        </p:nvSpPr>
        <p:spPr bwMode="auto">
          <a:xfrm>
            <a:off x="4283968" y="3381375"/>
            <a:ext cx="144016" cy="144016"/>
          </a:xfrm>
          <a:prstGeom prst="ellipse">
            <a:avLst/>
          </a:prstGeom>
          <a:solidFill>
            <a:schemeClr val="tx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21" name="Group 20"/>
          <p:cNvGrpSpPr/>
          <p:nvPr/>
        </p:nvGrpSpPr>
        <p:grpSpPr>
          <a:xfrm>
            <a:off x="225446" y="5549287"/>
            <a:ext cx="2258322" cy="967060"/>
            <a:chOff x="753899" y="5326159"/>
            <a:chExt cx="2065026" cy="967060"/>
          </a:xfrm>
        </p:grpSpPr>
        <p:sp>
          <p:nvSpPr>
            <p:cNvPr id="22" name="Oval 21"/>
            <p:cNvSpPr/>
            <p:nvPr/>
          </p:nvSpPr>
          <p:spPr bwMode="auto">
            <a:xfrm>
              <a:off x="762819" y="5410572"/>
              <a:ext cx="123794" cy="108012"/>
            </a:xfrm>
            <a:prstGeom prst="ellipse">
              <a:avLst/>
            </a:prstGeom>
            <a:solidFill>
              <a:srgbClr val="BF4B36"/>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3" name="Oval 22"/>
            <p:cNvSpPr/>
            <p:nvPr/>
          </p:nvSpPr>
          <p:spPr bwMode="auto">
            <a:xfrm>
              <a:off x="762819" y="5703510"/>
              <a:ext cx="123794" cy="108012"/>
            </a:xfrm>
            <a:prstGeom prst="ellipse">
              <a:avLst/>
            </a:prstGeom>
            <a:solidFill>
              <a:srgbClr val="2D5EC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4" name="Oval 23"/>
            <p:cNvSpPr/>
            <p:nvPr/>
          </p:nvSpPr>
          <p:spPr bwMode="auto">
            <a:xfrm>
              <a:off x="753899" y="6008091"/>
              <a:ext cx="123794" cy="108012"/>
            </a:xfrm>
            <a:prstGeom prst="ellipse">
              <a:avLst/>
            </a:prstGeom>
            <a:solidFill>
              <a:srgbClr val="A3601D"/>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7" name="TextBox 26"/>
            <p:cNvSpPr txBox="1"/>
            <p:nvPr/>
          </p:nvSpPr>
          <p:spPr>
            <a:xfrm>
              <a:off x="858365" y="5326159"/>
              <a:ext cx="1960560" cy="461665"/>
            </a:xfrm>
            <a:prstGeom prst="rect">
              <a:avLst/>
            </a:prstGeom>
            <a:noFill/>
          </p:spPr>
          <p:txBody>
            <a:bodyPr wrap="square" rtlCol="0">
              <a:spAutoFit/>
            </a:bodyPr>
            <a:lstStyle/>
            <a:p>
              <a:r>
                <a:rPr lang="en-GB" sz="800" b="1" dirty="0" smtClean="0">
                  <a:solidFill>
                    <a:schemeClr val="tx1"/>
                  </a:solidFill>
                </a:rPr>
                <a:t>European Neighbourhood and Partnership Instruments (ENPI)</a:t>
              </a:r>
              <a:endParaRPr lang="en-GB" sz="800" b="1" dirty="0">
                <a:solidFill>
                  <a:schemeClr val="tx1"/>
                </a:solidFill>
              </a:endParaRPr>
            </a:p>
          </p:txBody>
        </p:sp>
        <p:sp>
          <p:nvSpPr>
            <p:cNvPr id="28" name="TextBox 27"/>
            <p:cNvSpPr txBox="1"/>
            <p:nvPr/>
          </p:nvSpPr>
          <p:spPr>
            <a:xfrm>
              <a:off x="850117" y="5625938"/>
              <a:ext cx="1766660" cy="338554"/>
            </a:xfrm>
            <a:prstGeom prst="rect">
              <a:avLst/>
            </a:prstGeom>
            <a:noFill/>
          </p:spPr>
          <p:txBody>
            <a:bodyPr wrap="square" rtlCol="0">
              <a:spAutoFit/>
            </a:bodyPr>
            <a:lstStyle/>
            <a:p>
              <a:r>
                <a:rPr lang="en-GB" sz="800" b="1" dirty="0" smtClean="0">
                  <a:solidFill>
                    <a:schemeClr val="tx1"/>
                  </a:solidFill>
                </a:rPr>
                <a:t>Development Cooperation Instrument (DCI)</a:t>
              </a:r>
              <a:endParaRPr lang="en-GB" sz="800" b="1" dirty="0">
                <a:solidFill>
                  <a:schemeClr val="tx1"/>
                </a:solidFill>
              </a:endParaRPr>
            </a:p>
          </p:txBody>
        </p:sp>
        <p:sp>
          <p:nvSpPr>
            <p:cNvPr id="29" name="TextBox 28"/>
            <p:cNvSpPr txBox="1"/>
            <p:nvPr/>
          </p:nvSpPr>
          <p:spPr>
            <a:xfrm>
              <a:off x="838732" y="5954665"/>
              <a:ext cx="1856156" cy="338554"/>
            </a:xfrm>
            <a:prstGeom prst="rect">
              <a:avLst/>
            </a:prstGeom>
            <a:noFill/>
          </p:spPr>
          <p:txBody>
            <a:bodyPr wrap="square" rtlCol="0">
              <a:spAutoFit/>
            </a:bodyPr>
            <a:lstStyle/>
            <a:p>
              <a:r>
                <a:rPr lang="en-GB" sz="800" b="1" dirty="0" smtClean="0">
                  <a:solidFill>
                    <a:schemeClr val="tx1"/>
                  </a:solidFill>
                </a:rPr>
                <a:t>European Development Fund (EDF)</a:t>
              </a:r>
              <a:endParaRPr lang="en-GB" sz="800" b="1" dirty="0">
                <a:solidFill>
                  <a:schemeClr val="tx1"/>
                </a:solidFill>
              </a:endParaRPr>
            </a:p>
          </p:txBody>
        </p:sp>
      </p:grpSp>
      <p:sp>
        <p:nvSpPr>
          <p:cNvPr id="34" name="Title 1"/>
          <p:cNvSpPr>
            <a:spLocks noGrp="1"/>
          </p:cNvSpPr>
          <p:nvPr>
            <p:ph type="title"/>
          </p:nvPr>
        </p:nvSpPr>
        <p:spPr>
          <a:xfrm>
            <a:off x="395288" y="1074291"/>
            <a:ext cx="7921128" cy="936625"/>
          </a:xfrm>
        </p:spPr>
        <p:txBody>
          <a:bodyPr/>
          <a:lstStyle/>
          <a:p>
            <a:r>
              <a:rPr lang="en-GB" sz="2800" dirty="0" smtClean="0"/>
              <a:t>Geographical coverage financial instruments</a:t>
            </a:r>
            <a:endParaRPr lang="en-GB" sz="2800" dirty="0"/>
          </a:p>
        </p:txBody>
      </p:sp>
      <p:sp>
        <p:nvSpPr>
          <p:cNvPr id="46" name="TextBox 45"/>
          <p:cNvSpPr txBox="1"/>
          <p:nvPr/>
        </p:nvSpPr>
        <p:spPr>
          <a:xfrm>
            <a:off x="5960516" y="3062282"/>
            <a:ext cx="1399432" cy="238363"/>
          </a:xfrm>
          <a:prstGeom prst="roundRect">
            <a:avLst/>
          </a:prstGeom>
          <a:solidFill>
            <a:schemeClr val="bg1"/>
          </a:solidFill>
          <a:ln w="19050">
            <a:solidFill>
              <a:srgbClr val="BF4B36"/>
            </a:solidFill>
          </a:ln>
        </p:spPr>
        <p:txBody>
          <a:bodyPr wrap="square" rtlCol="0">
            <a:spAutoFit/>
          </a:bodyPr>
          <a:lstStyle/>
          <a:p>
            <a:pPr algn="ctr"/>
            <a:r>
              <a:rPr lang="en-GB" sz="800" b="1" dirty="0" smtClean="0">
                <a:solidFill>
                  <a:srgbClr val="BF4B36"/>
                </a:solidFill>
              </a:rPr>
              <a:t>Eastern Europe</a:t>
            </a:r>
            <a:endParaRPr lang="en-GB" sz="800" b="1" dirty="0">
              <a:solidFill>
                <a:srgbClr val="BF4B36"/>
              </a:solidFill>
            </a:endParaRPr>
          </a:p>
        </p:txBody>
      </p:sp>
      <p:sp>
        <p:nvSpPr>
          <p:cNvPr id="47" name="TextBox 46"/>
          <p:cNvSpPr txBox="1"/>
          <p:nvPr/>
        </p:nvSpPr>
        <p:spPr>
          <a:xfrm>
            <a:off x="3563888" y="4046668"/>
            <a:ext cx="1082177" cy="238363"/>
          </a:xfrm>
          <a:prstGeom prst="roundRect">
            <a:avLst/>
          </a:prstGeom>
          <a:solidFill>
            <a:schemeClr val="bg1"/>
          </a:solidFill>
          <a:ln w="19050">
            <a:solidFill>
              <a:srgbClr val="BF4B36"/>
            </a:solidFill>
          </a:ln>
        </p:spPr>
        <p:txBody>
          <a:bodyPr wrap="square" rtlCol="0">
            <a:spAutoFit/>
          </a:bodyPr>
          <a:lstStyle/>
          <a:p>
            <a:pPr algn="ctr"/>
            <a:r>
              <a:rPr lang="en-GB" sz="800" b="1" dirty="0" smtClean="0">
                <a:solidFill>
                  <a:srgbClr val="BF4B36"/>
                </a:solidFill>
              </a:rPr>
              <a:t>Mediterranean</a:t>
            </a:r>
            <a:endParaRPr lang="en-GB" sz="800" b="1" dirty="0">
              <a:solidFill>
                <a:srgbClr val="BF4B36"/>
              </a:solidFill>
            </a:endParaRPr>
          </a:p>
        </p:txBody>
      </p:sp>
      <p:sp>
        <p:nvSpPr>
          <p:cNvPr id="48" name="TextBox 47"/>
          <p:cNvSpPr txBox="1"/>
          <p:nvPr/>
        </p:nvSpPr>
        <p:spPr>
          <a:xfrm>
            <a:off x="4112238" y="4640988"/>
            <a:ext cx="648072" cy="238363"/>
          </a:xfrm>
          <a:prstGeom prst="roundRect">
            <a:avLst/>
          </a:prstGeom>
          <a:solidFill>
            <a:schemeClr val="bg1"/>
          </a:solidFill>
          <a:ln w="19050">
            <a:solidFill>
              <a:srgbClr val="A3601D"/>
            </a:solidFill>
          </a:ln>
        </p:spPr>
        <p:txBody>
          <a:bodyPr wrap="square" rtlCol="0">
            <a:spAutoFit/>
          </a:bodyPr>
          <a:lstStyle/>
          <a:p>
            <a:pPr algn="ctr"/>
            <a:r>
              <a:rPr lang="en-GB" sz="800" b="1" dirty="0" smtClean="0">
                <a:solidFill>
                  <a:srgbClr val="A3601D"/>
                </a:solidFill>
              </a:rPr>
              <a:t>Africa</a:t>
            </a:r>
            <a:endParaRPr lang="en-GB" sz="800" b="1" dirty="0">
              <a:solidFill>
                <a:srgbClr val="A3601D"/>
              </a:solidFill>
            </a:endParaRPr>
          </a:p>
        </p:txBody>
      </p:sp>
      <p:sp>
        <p:nvSpPr>
          <p:cNvPr id="49" name="TextBox 48"/>
          <p:cNvSpPr txBox="1"/>
          <p:nvPr/>
        </p:nvSpPr>
        <p:spPr>
          <a:xfrm>
            <a:off x="2249591" y="4199678"/>
            <a:ext cx="820004" cy="238363"/>
          </a:xfrm>
          <a:prstGeom prst="roundRect">
            <a:avLst/>
          </a:prstGeom>
          <a:solidFill>
            <a:schemeClr val="bg1"/>
          </a:solidFill>
          <a:ln w="19050">
            <a:solidFill>
              <a:srgbClr val="A3601D"/>
            </a:solidFill>
          </a:ln>
        </p:spPr>
        <p:txBody>
          <a:bodyPr wrap="square" rtlCol="0">
            <a:spAutoFit/>
          </a:bodyPr>
          <a:lstStyle/>
          <a:p>
            <a:pPr algn="ctr"/>
            <a:r>
              <a:rPr lang="en-GB" sz="800" b="1" dirty="0" smtClean="0">
                <a:solidFill>
                  <a:srgbClr val="A3601D"/>
                </a:solidFill>
              </a:rPr>
              <a:t>Caribbean</a:t>
            </a:r>
            <a:endParaRPr lang="en-GB" sz="800" b="1" dirty="0">
              <a:solidFill>
                <a:srgbClr val="A3601D"/>
              </a:solidFill>
            </a:endParaRPr>
          </a:p>
        </p:txBody>
      </p:sp>
      <p:sp>
        <p:nvSpPr>
          <p:cNvPr id="50" name="TextBox 49"/>
          <p:cNvSpPr txBox="1"/>
          <p:nvPr/>
        </p:nvSpPr>
        <p:spPr>
          <a:xfrm>
            <a:off x="7492148" y="5094300"/>
            <a:ext cx="648072" cy="238363"/>
          </a:xfrm>
          <a:prstGeom prst="roundRect">
            <a:avLst/>
          </a:prstGeom>
          <a:solidFill>
            <a:schemeClr val="bg1"/>
          </a:solidFill>
          <a:ln w="19050">
            <a:solidFill>
              <a:srgbClr val="A3601D"/>
            </a:solidFill>
          </a:ln>
        </p:spPr>
        <p:txBody>
          <a:bodyPr wrap="square" rtlCol="0">
            <a:spAutoFit/>
          </a:bodyPr>
          <a:lstStyle/>
          <a:p>
            <a:pPr algn="ctr"/>
            <a:r>
              <a:rPr lang="en-GB" sz="800" b="1" dirty="0" smtClean="0">
                <a:solidFill>
                  <a:srgbClr val="A3601D"/>
                </a:solidFill>
              </a:rPr>
              <a:t>Pacific</a:t>
            </a:r>
            <a:endParaRPr lang="en-GB" sz="800" b="1" dirty="0">
              <a:solidFill>
                <a:srgbClr val="A3601D"/>
              </a:solidFill>
            </a:endParaRPr>
          </a:p>
        </p:txBody>
      </p:sp>
      <p:sp>
        <p:nvSpPr>
          <p:cNvPr id="51" name="TextBox 50"/>
          <p:cNvSpPr txBox="1"/>
          <p:nvPr/>
        </p:nvSpPr>
        <p:spPr>
          <a:xfrm>
            <a:off x="6444208" y="3793897"/>
            <a:ext cx="570034" cy="238363"/>
          </a:xfrm>
          <a:prstGeom prst="roundRect">
            <a:avLst/>
          </a:prstGeom>
          <a:solidFill>
            <a:schemeClr val="bg1"/>
          </a:solidFill>
          <a:ln w="19050">
            <a:solidFill>
              <a:srgbClr val="2D5EC1"/>
            </a:solidFill>
          </a:ln>
        </p:spPr>
        <p:txBody>
          <a:bodyPr wrap="square" rtlCol="0">
            <a:spAutoFit/>
          </a:bodyPr>
          <a:lstStyle/>
          <a:p>
            <a:pPr algn="ctr"/>
            <a:r>
              <a:rPr lang="en-GB" sz="800" b="1" dirty="0" smtClean="0">
                <a:solidFill>
                  <a:srgbClr val="2D5EC1"/>
                </a:solidFill>
              </a:rPr>
              <a:t>Asia</a:t>
            </a:r>
            <a:endParaRPr lang="en-GB" sz="800" b="1" dirty="0">
              <a:solidFill>
                <a:srgbClr val="2D5EC1"/>
              </a:solidFill>
            </a:endParaRPr>
          </a:p>
        </p:txBody>
      </p:sp>
      <p:sp>
        <p:nvSpPr>
          <p:cNvPr id="52" name="TextBox 51"/>
          <p:cNvSpPr txBox="1"/>
          <p:nvPr/>
        </p:nvSpPr>
        <p:spPr>
          <a:xfrm>
            <a:off x="1130820" y="4436048"/>
            <a:ext cx="1012226" cy="238363"/>
          </a:xfrm>
          <a:prstGeom prst="roundRect">
            <a:avLst/>
          </a:prstGeom>
          <a:solidFill>
            <a:schemeClr val="bg1"/>
          </a:solidFill>
          <a:ln w="19050">
            <a:solidFill>
              <a:srgbClr val="2D5EC1"/>
            </a:solidFill>
          </a:ln>
        </p:spPr>
        <p:txBody>
          <a:bodyPr wrap="square" rtlCol="0">
            <a:spAutoFit/>
          </a:bodyPr>
          <a:lstStyle/>
          <a:p>
            <a:pPr algn="ctr"/>
            <a:r>
              <a:rPr lang="en-GB" sz="800" b="1" dirty="0" smtClean="0">
                <a:solidFill>
                  <a:srgbClr val="2D5EC1"/>
                </a:solidFill>
              </a:rPr>
              <a:t>Latin America</a:t>
            </a:r>
            <a:endParaRPr lang="en-GB" sz="800" b="1" dirty="0">
              <a:solidFill>
                <a:srgbClr val="2D5EC1"/>
              </a:solidFill>
            </a:endParaRPr>
          </a:p>
        </p:txBody>
      </p:sp>
      <p:sp>
        <p:nvSpPr>
          <p:cNvPr id="53" name="TextBox 52"/>
          <p:cNvSpPr txBox="1"/>
          <p:nvPr/>
        </p:nvSpPr>
        <p:spPr>
          <a:xfrm>
            <a:off x="3813094" y="5610703"/>
            <a:ext cx="983126" cy="238363"/>
          </a:xfrm>
          <a:prstGeom prst="roundRect">
            <a:avLst/>
          </a:prstGeom>
          <a:solidFill>
            <a:schemeClr val="bg1"/>
          </a:solidFill>
          <a:ln w="19050">
            <a:solidFill>
              <a:srgbClr val="2D5EC1"/>
            </a:solidFill>
          </a:ln>
        </p:spPr>
        <p:txBody>
          <a:bodyPr wrap="square" rtlCol="0">
            <a:spAutoFit/>
          </a:bodyPr>
          <a:lstStyle/>
          <a:p>
            <a:pPr algn="ctr"/>
            <a:r>
              <a:rPr lang="en-GB" sz="800" b="1" dirty="0" smtClean="0">
                <a:solidFill>
                  <a:srgbClr val="2D5EC1"/>
                </a:solidFill>
              </a:rPr>
              <a:t>South Africa</a:t>
            </a:r>
            <a:endParaRPr lang="en-GB" sz="800" b="1" dirty="0">
              <a:solidFill>
                <a:srgbClr val="2D5EC1"/>
              </a:solidFill>
            </a:endParaRPr>
          </a:p>
        </p:txBody>
      </p:sp>
      <p:sp>
        <p:nvSpPr>
          <p:cNvPr id="54" name="TextBox 53"/>
          <p:cNvSpPr txBox="1"/>
          <p:nvPr/>
        </p:nvSpPr>
        <p:spPr>
          <a:xfrm>
            <a:off x="2153480" y="5126227"/>
            <a:ext cx="1012226" cy="238363"/>
          </a:xfrm>
          <a:prstGeom prst="roundRect">
            <a:avLst/>
          </a:prstGeom>
          <a:solidFill>
            <a:schemeClr val="bg1"/>
          </a:solidFill>
          <a:ln w="19050">
            <a:solidFill>
              <a:srgbClr val="2D5EC1"/>
            </a:solidFill>
          </a:ln>
        </p:spPr>
        <p:txBody>
          <a:bodyPr wrap="square" rtlCol="0">
            <a:spAutoFit/>
          </a:bodyPr>
          <a:lstStyle/>
          <a:p>
            <a:pPr algn="ctr"/>
            <a:r>
              <a:rPr lang="en-GB" sz="800" b="1" dirty="0" smtClean="0">
                <a:solidFill>
                  <a:srgbClr val="2D5EC1"/>
                </a:solidFill>
              </a:rPr>
              <a:t>Latin America</a:t>
            </a:r>
            <a:endParaRPr lang="en-GB" sz="800" b="1" dirty="0">
              <a:solidFill>
                <a:srgbClr val="2D5EC1"/>
              </a:solidFill>
            </a:endParaRPr>
          </a:p>
        </p:txBody>
      </p:sp>
      <p:sp>
        <p:nvSpPr>
          <p:cNvPr id="55" name="TextBox 54"/>
          <p:cNvSpPr txBox="1"/>
          <p:nvPr/>
        </p:nvSpPr>
        <p:spPr>
          <a:xfrm>
            <a:off x="6376739" y="4879351"/>
            <a:ext cx="570034" cy="238363"/>
          </a:xfrm>
          <a:prstGeom prst="roundRect">
            <a:avLst/>
          </a:prstGeom>
          <a:solidFill>
            <a:schemeClr val="bg1"/>
          </a:solidFill>
          <a:ln w="19050">
            <a:solidFill>
              <a:srgbClr val="2D5EC1"/>
            </a:solidFill>
          </a:ln>
        </p:spPr>
        <p:txBody>
          <a:bodyPr wrap="square" rtlCol="0">
            <a:spAutoFit/>
          </a:bodyPr>
          <a:lstStyle/>
          <a:p>
            <a:pPr algn="ctr"/>
            <a:r>
              <a:rPr lang="en-GB" sz="800" b="1" dirty="0" smtClean="0">
                <a:solidFill>
                  <a:srgbClr val="2D5EC1"/>
                </a:solidFill>
              </a:rPr>
              <a:t>Asia</a:t>
            </a:r>
            <a:endParaRPr lang="en-GB" sz="800" b="1" dirty="0">
              <a:solidFill>
                <a:srgbClr val="2D5EC1"/>
              </a:solidFill>
            </a:endParaRPr>
          </a:p>
        </p:txBody>
      </p:sp>
    </p:spTree>
    <p:extLst>
      <p:ext uri="{BB962C8B-B14F-4D97-AF65-F5344CB8AC3E}">
        <p14:creationId xmlns:p14="http://schemas.microsoft.com/office/powerpoint/2010/main" val="335052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animEffect transition="in" filter="fade">
                                      <p:cBhvr>
                                        <p:cTn id="26" dur="500"/>
                                        <p:tgtEl>
                                          <p:spTgt spid="4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54"/>
                                        </p:tgtEl>
                                        <p:attrNameLst>
                                          <p:attrName>style.visibility</p:attrName>
                                        </p:attrNameLst>
                                      </p:cBhvr>
                                      <p:to>
                                        <p:strVal val="visible"/>
                                      </p:to>
                                    </p:set>
                                    <p:anim calcmode="lin" valueType="num">
                                      <p:cBhvr>
                                        <p:cTn id="48" dur="500" fill="hold"/>
                                        <p:tgtEl>
                                          <p:spTgt spid="54"/>
                                        </p:tgtEl>
                                        <p:attrNameLst>
                                          <p:attrName>ppt_w</p:attrName>
                                        </p:attrNameLst>
                                      </p:cBhvr>
                                      <p:tavLst>
                                        <p:tav tm="0">
                                          <p:val>
                                            <p:fltVal val="0"/>
                                          </p:val>
                                        </p:tav>
                                        <p:tav tm="100000">
                                          <p:val>
                                            <p:strVal val="#ppt_w"/>
                                          </p:val>
                                        </p:tav>
                                      </p:tavLst>
                                    </p:anim>
                                    <p:anim calcmode="lin" valueType="num">
                                      <p:cBhvr>
                                        <p:cTn id="49" dur="500" fill="hold"/>
                                        <p:tgtEl>
                                          <p:spTgt spid="54"/>
                                        </p:tgtEl>
                                        <p:attrNameLst>
                                          <p:attrName>ppt_h</p:attrName>
                                        </p:attrNameLst>
                                      </p:cBhvr>
                                      <p:tavLst>
                                        <p:tav tm="0">
                                          <p:val>
                                            <p:fltVal val="0"/>
                                          </p:val>
                                        </p:tav>
                                        <p:tav tm="100000">
                                          <p:val>
                                            <p:strVal val="#ppt_h"/>
                                          </p:val>
                                        </p:tav>
                                      </p:tavLst>
                                    </p:anim>
                                    <p:animEffect transition="in" filter="fade">
                                      <p:cBhvr>
                                        <p:cTn id="50" dur="500"/>
                                        <p:tgtEl>
                                          <p:spTgt spid="5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down)">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down)">
                                      <p:cBhvr>
                                        <p:cTn id="79" dur="500"/>
                                        <p:tgtEl>
                                          <p:spTgt spid="10"/>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p:cTn id="84" dur="500" fill="hold"/>
                                        <p:tgtEl>
                                          <p:spTgt spid="51"/>
                                        </p:tgtEl>
                                        <p:attrNameLst>
                                          <p:attrName>ppt_w</p:attrName>
                                        </p:attrNameLst>
                                      </p:cBhvr>
                                      <p:tavLst>
                                        <p:tav tm="0">
                                          <p:val>
                                            <p:fltVal val="0"/>
                                          </p:val>
                                        </p:tav>
                                        <p:tav tm="100000">
                                          <p:val>
                                            <p:strVal val="#ppt_w"/>
                                          </p:val>
                                        </p:tav>
                                      </p:tavLst>
                                    </p:anim>
                                    <p:anim calcmode="lin" valueType="num">
                                      <p:cBhvr>
                                        <p:cTn id="85" dur="500" fill="hold"/>
                                        <p:tgtEl>
                                          <p:spTgt spid="51"/>
                                        </p:tgtEl>
                                        <p:attrNameLst>
                                          <p:attrName>ppt_h</p:attrName>
                                        </p:attrNameLst>
                                      </p:cBhvr>
                                      <p:tavLst>
                                        <p:tav tm="0">
                                          <p:val>
                                            <p:fltVal val="0"/>
                                          </p:val>
                                        </p:tav>
                                        <p:tav tm="100000">
                                          <p:val>
                                            <p:strVal val="#ppt_h"/>
                                          </p:val>
                                        </p:tav>
                                      </p:tavLst>
                                    </p:anim>
                                    <p:animEffect transition="in" filter="fade">
                                      <p:cBhvr>
                                        <p:cTn id="86" dur="500"/>
                                        <p:tgtEl>
                                          <p:spTgt spid="5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down)">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49"/>
                                        </p:tgtEl>
                                        <p:attrNameLst>
                                          <p:attrName>style.visibility</p:attrName>
                                        </p:attrNameLst>
                                      </p:cBhvr>
                                      <p:to>
                                        <p:strVal val="visible"/>
                                      </p:to>
                                    </p:set>
                                    <p:anim calcmode="lin" valueType="num">
                                      <p:cBhvr>
                                        <p:cTn id="96" dur="500" fill="hold"/>
                                        <p:tgtEl>
                                          <p:spTgt spid="49"/>
                                        </p:tgtEl>
                                        <p:attrNameLst>
                                          <p:attrName>ppt_w</p:attrName>
                                        </p:attrNameLst>
                                      </p:cBhvr>
                                      <p:tavLst>
                                        <p:tav tm="0">
                                          <p:val>
                                            <p:fltVal val="0"/>
                                          </p:val>
                                        </p:tav>
                                        <p:tav tm="100000">
                                          <p:val>
                                            <p:strVal val="#ppt_w"/>
                                          </p:val>
                                        </p:tav>
                                      </p:tavLst>
                                    </p:anim>
                                    <p:anim calcmode="lin" valueType="num">
                                      <p:cBhvr>
                                        <p:cTn id="97" dur="500" fill="hold"/>
                                        <p:tgtEl>
                                          <p:spTgt spid="49"/>
                                        </p:tgtEl>
                                        <p:attrNameLst>
                                          <p:attrName>ppt_h</p:attrName>
                                        </p:attrNameLst>
                                      </p:cBhvr>
                                      <p:tavLst>
                                        <p:tav tm="0">
                                          <p:val>
                                            <p:fltVal val="0"/>
                                          </p:val>
                                        </p:tav>
                                        <p:tav tm="100000">
                                          <p:val>
                                            <p:strVal val="#ppt_h"/>
                                          </p:val>
                                        </p:tav>
                                      </p:tavLst>
                                    </p:anim>
                                    <p:animEffect transition="in" filter="fade">
                                      <p:cBhvr>
                                        <p:cTn id="98" dur="500"/>
                                        <p:tgtEl>
                                          <p:spTgt spid="4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1"/>
                                        </p:tgtEl>
                                        <p:attrNameLst>
                                          <p:attrName>style.visibility</p:attrName>
                                        </p:attrNameLst>
                                      </p:cBhvr>
                                      <p:to>
                                        <p:strVal val="visible"/>
                                      </p:to>
                                    </p:set>
                                    <p:animEffect transition="in" filter="wipe(down)">
                                      <p:cBhvr>
                                        <p:cTn id="103" dur="500"/>
                                        <p:tgtEl>
                                          <p:spTgt spid="11"/>
                                        </p:tgtEl>
                                      </p:cBhvr>
                                    </p:animEffect>
                                  </p:childTnLst>
                                </p:cTn>
                              </p:par>
                            </p:childTnLst>
                          </p:cTn>
                        </p:par>
                      </p:childTnLst>
                    </p:cTn>
                  </p:par>
                  <p:par>
                    <p:cTn id="104" fill="hold">
                      <p:stCondLst>
                        <p:cond delay="indefinite"/>
                      </p:stCondLst>
                      <p:childTnLst>
                        <p:par>
                          <p:cTn id="105" fill="hold">
                            <p:stCondLst>
                              <p:cond delay="0"/>
                            </p:stCondLst>
                            <p:childTnLst>
                              <p:par>
                                <p:cTn id="106" presetID="53" presetClass="entr" presetSubtype="16" fill="hold" grpId="0" nodeType="click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20"/>
                                        </p:tgtEl>
                                        <p:attrNameLst>
                                          <p:attrName>style.visibility</p:attrName>
                                        </p:attrNameLst>
                                      </p:cBhvr>
                                      <p:to>
                                        <p:strVal val="visible"/>
                                      </p:to>
                                    </p:set>
                                    <p:animEffect transition="in" filter="wipe(down)">
                                      <p:cBhvr>
                                        <p:cTn id="115" dur="500"/>
                                        <p:tgtEl>
                                          <p:spTgt spid="20"/>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50"/>
                                        </p:tgtEl>
                                        <p:attrNameLst>
                                          <p:attrName>style.visibility</p:attrName>
                                        </p:attrNameLst>
                                      </p:cBhvr>
                                      <p:to>
                                        <p:strVal val="visible"/>
                                      </p:to>
                                    </p:set>
                                    <p:anim calcmode="lin" valueType="num">
                                      <p:cBhvr>
                                        <p:cTn id="120" dur="500" fill="hold"/>
                                        <p:tgtEl>
                                          <p:spTgt spid="50"/>
                                        </p:tgtEl>
                                        <p:attrNameLst>
                                          <p:attrName>ppt_w</p:attrName>
                                        </p:attrNameLst>
                                      </p:cBhvr>
                                      <p:tavLst>
                                        <p:tav tm="0">
                                          <p:val>
                                            <p:fltVal val="0"/>
                                          </p:val>
                                        </p:tav>
                                        <p:tav tm="100000">
                                          <p:val>
                                            <p:strVal val="#ppt_w"/>
                                          </p:val>
                                        </p:tav>
                                      </p:tavLst>
                                    </p:anim>
                                    <p:anim calcmode="lin" valueType="num">
                                      <p:cBhvr>
                                        <p:cTn id="121" dur="500" fill="hold"/>
                                        <p:tgtEl>
                                          <p:spTgt spid="50"/>
                                        </p:tgtEl>
                                        <p:attrNameLst>
                                          <p:attrName>ppt_h</p:attrName>
                                        </p:attrNameLst>
                                      </p:cBhvr>
                                      <p:tavLst>
                                        <p:tav tm="0">
                                          <p:val>
                                            <p:fltVal val="0"/>
                                          </p:val>
                                        </p:tav>
                                        <p:tav tm="100000">
                                          <p:val>
                                            <p:strVal val="#ppt_h"/>
                                          </p:val>
                                        </p:tav>
                                      </p:tavLst>
                                    </p:anim>
                                    <p:animEffect transition="in" filter="fade">
                                      <p:cBhvr>
                                        <p:cTn id="1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8" grpId="0" animBg="1"/>
      <p:bldP spid="9" grpId="0" animBg="1"/>
      <p:bldP spid="10" grpId="0" animBg="1"/>
      <p:bldP spid="11" grpId="0" animBg="1"/>
      <p:bldP spid="12" grpId="0" animBg="1"/>
      <p:bldP spid="13" grpId="0" animBg="1"/>
      <p:bldP spid="14" grpId="0" animBg="1"/>
      <p:bldP spid="20"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Aid delivery methods</a:t>
            </a:r>
            <a:endParaRPr lang="en-GB" sz="2800" dirty="0"/>
          </a:p>
        </p:txBody>
      </p:sp>
      <p:sp>
        <p:nvSpPr>
          <p:cNvPr id="3" name="Content Placeholder 2"/>
          <p:cNvSpPr>
            <a:spLocks noGrp="1"/>
          </p:cNvSpPr>
          <p:nvPr>
            <p:ph idx="1"/>
          </p:nvPr>
        </p:nvSpPr>
        <p:spPr>
          <a:xfrm>
            <a:off x="457200" y="2492375"/>
            <a:ext cx="5842992" cy="3529013"/>
          </a:xfrm>
        </p:spPr>
        <p:txBody>
          <a:bodyPr/>
          <a:lstStyle/>
          <a:p>
            <a:pPr marL="0" indent="0">
              <a:buNone/>
            </a:pPr>
            <a:r>
              <a:rPr lang="en-GB" sz="2000" b="1" i="0" dirty="0" smtClean="0"/>
              <a:t>Projects</a:t>
            </a:r>
            <a:endParaRPr lang="en-GB" b="1" i="0" dirty="0" smtClean="0"/>
          </a:p>
          <a:p>
            <a:pPr marL="0" indent="0">
              <a:buNone/>
            </a:pPr>
            <a:r>
              <a:rPr lang="en-GB" sz="1400" dirty="0" smtClean="0"/>
              <a:t>A series of activities aimed at bringing about clearly specified objectives within a defined timeframe and a defined budget.</a:t>
            </a:r>
          </a:p>
          <a:p>
            <a:pPr marL="0" indent="0">
              <a:buNone/>
            </a:pPr>
            <a:endParaRPr lang="en-GB" sz="1400" dirty="0" smtClean="0"/>
          </a:p>
          <a:p>
            <a:pPr marL="0" indent="0">
              <a:buNone/>
            </a:pPr>
            <a:r>
              <a:rPr lang="en-GB" sz="2000" b="1" i="0" dirty="0" smtClean="0"/>
              <a:t>Sector policy support</a:t>
            </a:r>
          </a:p>
          <a:p>
            <a:pPr marL="0" indent="0">
              <a:buNone/>
            </a:pPr>
            <a:r>
              <a:rPr lang="en-GB" sz="1400" dirty="0" smtClean="0"/>
              <a:t>Programmes which support the partner government’s programme for a specific sector (health, education, transport, etc.). Implemented through sector budget support (SBS), pooled funding or project approach.</a:t>
            </a:r>
          </a:p>
          <a:p>
            <a:pPr marL="0" indent="0">
              <a:buNone/>
            </a:pPr>
            <a:endParaRPr lang="en-GB" sz="1400" b="1" i="0" dirty="0" smtClean="0"/>
          </a:p>
          <a:p>
            <a:pPr marL="0" indent="0">
              <a:buNone/>
            </a:pPr>
            <a:r>
              <a:rPr lang="en-GB" sz="2000" b="1" i="0" dirty="0" smtClean="0"/>
              <a:t>General budget support</a:t>
            </a:r>
          </a:p>
          <a:p>
            <a:pPr marL="0" indent="0">
              <a:buNone/>
            </a:pPr>
            <a:r>
              <a:rPr lang="en-GB" sz="1400" dirty="0" smtClean="0"/>
              <a:t>Large money transfer to the national treasury of a partner country in support of a national development policy. Use of country procedures.</a:t>
            </a:r>
            <a:endParaRPr lang="en-GB" sz="1400" dirty="0"/>
          </a:p>
          <a:p>
            <a:pPr marL="0" indent="0">
              <a:buNone/>
            </a:pPr>
            <a:endParaRPr lang="en-GB" sz="2000" b="1" i="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1008" y="2492896"/>
            <a:ext cx="1386640" cy="9275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5" name="TextBox 4"/>
          <p:cNvSpPr txBox="1"/>
          <p:nvPr/>
        </p:nvSpPr>
        <p:spPr>
          <a:xfrm>
            <a:off x="6372200" y="3501008"/>
            <a:ext cx="2304256" cy="230832"/>
          </a:xfrm>
          <a:prstGeom prst="rect">
            <a:avLst/>
          </a:prstGeom>
          <a:noFill/>
        </p:spPr>
        <p:txBody>
          <a:bodyPr wrap="square" rtlCol="0">
            <a:spAutoFit/>
          </a:bodyPr>
          <a:lstStyle/>
          <a:p>
            <a:pPr algn="ctr"/>
            <a:r>
              <a:rPr lang="en-GB" sz="900" i="1" dirty="0" smtClean="0"/>
              <a:t>Sustainable energy</a:t>
            </a:r>
            <a:endParaRPr lang="en-GB" sz="900" i="1"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9452"/>
          <a:stretch/>
        </p:blipFill>
        <p:spPr>
          <a:xfrm>
            <a:off x="6831008" y="3874343"/>
            <a:ext cx="1386640" cy="9402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7" name="TextBox 6"/>
          <p:cNvSpPr txBox="1"/>
          <p:nvPr/>
        </p:nvSpPr>
        <p:spPr>
          <a:xfrm>
            <a:off x="6500556" y="4926360"/>
            <a:ext cx="2065749" cy="230832"/>
          </a:xfrm>
          <a:prstGeom prst="rect">
            <a:avLst/>
          </a:prstGeom>
          <a:noFill/>
        </p:spPr>
        <p:txBody>
          <a:bodyPr wrap="square" rtlCol="0">
            <a:spAutoFit/>
          </a:bodyPr>
          <a:lstStyle/>
          <a:p>
            <a:pPr algn="ctr"/>
            <a:r>
              <a:rPr lang="en-GB" sz="900" i="1" dirty="0" smtClean="0"/>
              <a:t>Health sector budget support</a:t>
            </a:r>
            <a:endParaRPr lang="en-GB" sz="900" i="1" dirty="0"/>
          </a:p>
        </p:txBody>
      </p:sp>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t="11908"/>
          <a:stretch/>
        </p:blipFill>
        <p:spPr>
          <a:xfrm>
            <a:off x="6831008" y="5367700"/>
            <a:ext cx="1386640" cy="9147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9" name="TextBox 8"/>
          <p:cNvSpPr txBox="1"/>
          <p:nvPr/>
        </p:nvSpPr>
        <p:spPr>
          <a:xfrm>
            <a:off x="6381303" y="6381328"/>
            <a:ext cx="2304256" cy="230832"/>
          </a:xfrm>
          <a:prstGeom prst="rect">
            <a:avLst/>
          </a:prstGeom>
          <a:noFill/>
        </p:spPr>
        <p:txBody>
          <a:bodyPr wrap="square" rtlCol="0">
            <a:spAutoFit/>
          </a:bodyPr>
          <a:lstStyle/>
          <a:p>
            <a:pPr algn="ctr"/>
            <a:r>
              <a:rPr lang="en-GB" sz="900" i="1" dirty="0" smtClean="0"/>
              <a:t>General budget support</a:t>
            </a:r>
            <a:endParaRPr lang="en-GB" sz="900" i="1" dirty="0"/>
          </a:p>
        </p:txBody>
      </p:sp>
    </p:spTree>
    <p:extLst>
      <p:ext uri="{BB962C8B-B14F-4D97-AF65-F5344CB8AC3E}">
        <p14:creationId xmlns:p14="http://schemas.microsoft.com/office/powerpoint/2010/main" val="182382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08720"/>
            <a:ext cx="10225136" cy="6624736"/>
          </a:xfrm>
        </p:spPr>
        <p:txBody>
          <a:bodyPr/>
          <a:lstStyle/>
          <a:p>
            <a:pPr marL="0" indent="0">
              <a:buNone/>
            </a:pPr>
            <a:r>
              <a:rPr lang="fr-BE" sz="34400" b="1" i="0" dirty="0"/>
              <a:t>4</a:t>
            </a:r>
            <a:endParaRPr lang="en-GB" sz="34400" b="1" i="0" dirty="0"/>
          </a:p>
        </p:txBody>
      </p:sp>
      <p:sp>
        <p:nvSpPr>
          <p:cNvPr id="4" name="TextBox 3"/>
          <p:cNvSpPr txBox="1"/>
          <p:nvPr/>
        </p:nvSpPr>
        <p:spPr>
          <a:xfrm>
            <a:off x="3923928" y="2924943"/>
            <a:ext cx="4680520" cy="1200329"/>
          </a:xfrm>
          <a:prstGeom prst="rect">
            <a:avLst/>
          </a:prstGeom>
          <a:noFill/>
        </p:spPr>
        <p:txBody>
          <a:bodyPr wrap="square" rtlCol="0">
            <a:spAutoFit/>
          </a:bodyPr>
          <a:lstStyle/>
          <a:p>
            <a:r>
              <a:rPr lang="en-GB" sz="3600" b="1" dirty="0" smtClean="0"/>
              <a:t>Current and future challenges</a:t>
            </a:r>
            <a:endParaRPr lang="en-GB" sz="3600" b="1" dirty="0"/>
          </a:p>
        </p:txBody>
      </p:sp>
    </p:spTree>
    <p:extLst>
      <p:ext uri="{BB962C8B-B14F-4D97-AF65-F5344CB8AC3E}">
        <p14:creationId xmlns:p14="http://schemas.microsoft.com/office/powerpoint/2010/main" val="139317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457200" y="2301875"/>
            <a:ext cx="4546848" cy="388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None/>
            </a:pPr>
            <a:r>
              <a:rPr lang="en-GB" sz="1600" b="1" i="0" kern="0" dirty="0" smtClean="0"/>
              <a:t>Aiming at :</a:t>
            </a:r>
          </a:p>
          <a:p>
            <a:pPr marL="0" indent="0">
              <a:buNone/>
            </a:pPr>
            <a:endParaRPr lang="en-GB" sz="1200" i="0" kern="0" dirty="0" smtClean="0"/>
          </a:p>
          <a:p>
            <a:pPr marL="0" indent="0">
              <a:buNone/>
            </a:pPr>
            <a:r>
              <a:rPr lang="en-GB" sz="1200" b="1" i="0" kern="0" dirty="0" smtClean="0"/>
              <a:t>Working in areas where we can have the most impact</a:t>
            </a:r>
          </a:p>
          <a:p>
            <a:pPr marL="0" indent="0">
              <a:buNone/>
            </a:pPr>
            <a:endParaRPr lang="en-GB" sz="1200" b="1" i="0" kern="0" dirty="0" smtClean="0"/>
          </a:p>
          <a:p>
            <a:pPr marL="0" indent="0">
              <a:buNone/>
            </a:pPr>
            <a:r>
              <a:rPr lang="en-GB" sz="1200" b="1" i="0" kern="0" dirty="0" smtClean="0"/>
              <a:t>A better joint working with other Member States</a:t>
            </a:r>
          </a:p>
          <a:p>
            <a:pPr marL="0" indent="0">
              <a:buNone/>
            </a:pPr>
            <a:endParaRPr lang="en-GB" sz="1200" b="1" i="0" kern="0" dirty="0" smtClean="0"/>
          </a:p>
          <a:p>
            <a:pPr marL="0" indent="0">
              <a:buNone/>
            </a:pPr>
            <a:r>
              <a:rPr lang="en-GB" sz="1200" b="1" i="0" kern="0" dirty="0" smtClean="0"/>
              <a:t>Simplifying programming process</a:t>
            </a:r>
          </a:p>
          <a:p>
            <a:pPr marL="0" indent="0">
              <a:buNone/>
            </a:pPr>
            <a:endParaRPr lang="en-GB" sz="1200" b="1" i="0" kern="0" dirty="0" smtClean="0"/>
          </a:p>
          <a:p>
            <a:pPr marL="0" indent="0">
              <a:buNone/>
            </a:pPr>
            <a:r>
              <a:rPr lang="en-GB" sz="1200" b="1" i="0" kern="0" dirty="0" smtClean="0"/>
              <a:t>Working in a maximum of three sectors per country</a:t>
            </a:r>
          </a:p>
          <a:p>
            <a:pPr marL="0" indent="0">
              <a:buNone/>
            </a:pPr>
            <a:endParaRPr lang="en-GB" sz="1200" b="1" i="0" kern="0" dirty="0" smtClean="0"/>
          </a:p>
          <a:p>
            <a:pPr marL="0" indent="0">
              <a:buNone/>
            </a:pPr>
            <a:r>
              <a:rPr lang="en-GB" sz="1200" b="1" i="0" kern="0" dirty="0" smtClean="0"/>
              <a:t>Promoting innovative financial instruments: blending loans and grants…</a:t>
            </a:r>
          </a:p>
          <a:p>
            <a:pPr marL="0" indent="0">
              <a:buNone/>
            </a:pPr>
            <a:endParaRPr lang="en-GB" sz="1200" b="1" i="0" kern="0" dirty="0" smtClean="0"/>
          </a:p>
          <a:p>
            <a:pPr marL="0" indent="0">
              <a:buNone/>
            </a:pPr>
            <a:r>
              <a:rPr lang="en-GB" sz="1200" b="1" i="0" kern="0" dirty="0" smtClean="0"/>
              <a:t>Partnering with private sector</a:t>
            </a:r>
          </a:p>
          <a:p>
            <a:pPr marL="0" indent="0">
              <a:buNone/>
            </a:pPr>
            <a:endParaRPr lang="en-GB" sz="1200" b="1" i="0" kern="0" dirty="0" smtClean="0"/>
          </a:p>
          <a:p>
            <a:pPr marL="0" indent="0">
              <a:buNone/>
            </a:pPr>
            <a:r>
              <a:rPr lang="en-GB" sz="1200" b="1" i="0" kern="0" dirty="0" smtClean="0"/>
              <a:t>Coherent EU policies favouring Development</a:t>
            </a:r>
          </a:p>
          <a:p>
            <a:r>
              <a:rPr lang="en-GB" sz="1200" i="0" kern="0" dirty="0" smtClean="0"/>
              <a:t> </a:t>
            </a:r>
          </a:p>
          <a:p>
            <a:pPr marL="0" indent="0">
              <a:buFontTx/>
              <a:buNone/>
            </a:pPr>
            <a:endParaRPr lang="en-GB" sz="1200" i="0" kern="0" dirty="0"/>
          </a:p>
        </p:txBody>
      </p:sp>
      <p:sp>
        <p:nvSpPr>
          <p:cNvPr id="5" name="Title 1"/>
          <p:cNvSpPr txBox="1">
            <a:spLocks/>
          </p:cNvSpPr>
          <p:nvPr/>
        </p:nvSpPr>
        <p:spPr bwMode="auto">
          <a:xfrm>
            <a:off x="395536"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sz="2800" kern="0" dirty="0" smtClean="0"/>
              <a:t>Agenda for change</a:t>
            </a:r>
            <a:endParaRPr lang="en-GB" sz="2800" kern="0" dirty="0"/>
          </a:p>
        </p:txBody>
      </p:sp>
      <p:sp>
        <p:nvSpPr>
          <p:cNvPr id="7" name="Rectangle 6"/>
          <p:cNvSpPr/>
          <p:nvPr/>
        </p:nvSpPr>
        <p:spPr>
          <a:xfrm>
            <a:off x="3275856" y="6021288"/>
            <a:ext cx="5436096" cy="430887"/>
          </a:xfrm>
          <a:prstGeom prst="rect">
            <a:avLst/>
          </a:prstGeom>
        </p:spPr>
        <p:txBody>
          <a:bodyPr wrap="square">
            <a:spAutoFit/>
          </a:bodyPr>
          <a:lstStyle/>
          <a:p>
            <a:pPr algn="r"/>
            <a:r>
              <a:rPr lang="en-GB" sz="1050" dirty="0"/>
              <a:t>https://www.youtube.com/watch?v=6lqz8xW4fLA</a:t>
            </a:r>
          </a:p>
          <a:p>
            <a:pPr algn="r"/>
            <a:r>
              <a:rPr lang="en-GB" sz="1050" dirty="0" smtClean="0"/>
              <a:t>http</a:t>
            </a:r>
            <a:r>
              <a:rPr lang="en-GB" sz="1050" dirty="0"/>
              <a:t>://ec.europa.eu/europeaid/news/agenda_for_change_en.htm</a:t>
            </a:r>
          </a:p>
        </p:txBody>
      </p:sp>
      <p:pic>
        <p:nvPicPr>
          <p:cNvPr id="8" name="Content Placeholder 7">
            <a:hlinkClick r:id="rId3"/>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932040" y="2564904"/>
            <a:ext cx="3562175" cy="2082439"/>
          </a:xfrm>
          <a:prstGeom prst="rect">
            <a:avLst/>
          </a:prstGeom>
        </p:spPr>
      </p:pic>
    </p:spTree>
    <p:extLst>
      <p:ext uri="{BB962C8B-B14F-4D97-AF65-F5344CB8AC3E}">
        <p14:creationId xmlns:p14="http://schemas.microsoft.com/office/powerpoint/2010/main" val="62348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barn(inVertical)">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barn(inVertical)">
                                      <p:cBhvr>
                                        <p:cTn id="17" dur="500"/>
                                        <p:tgtEl>
                                          <p:spTgt spid="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barn(inVertical)">
                                      <p:cBhvr>
                                        <p:cTn id="22" dur="500"/>
                                        <p:tgtEl>
                                          <p:spTgt spid="4">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animEffect transition="in" filter="barn(inVertical)">
                                      <p:cBhvr>
                                        <p:cTn id="27" dur="500"/>
                                        <p:tgtEl>
                                          <p:spTgt spid="4">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12" end="12"/>
                                            </p:txEl>
                                          </p:spTgt>
                                        </p:tgtEl>
                                        <p:attrNameLst>
                                          <p:attrName>style.visibility</p:attrName>
                                        </p:attrNameLst>
                                      </p:cBhvr>
                                      <p:to>
                                        <p:strVal val="visible"/>
                                      </p:to>
                                    </p:set>
                                    <p:animEffect transition="in" filter="barn(inVertical)">
                                      <p:cBhvr>
                                        <p:cTn id="32" dur="500"/>
                                        <p:tgtEl>
                                          <p:spTgt spid="4">
                                            <p:txEl>
                                              <p:pRg st="12"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14" end="14"/>
                                            </p:txEl>
                                          </p:spTgt>
                                        </p:tgtEl>
                                        <p:attrNameLst>
                                          <p:attrName>style.visibility</p:attrName>
                                        </p:attrNameLst>
                                      </p:cBhvr>
                                      <p:to>
                                        <p:strVal val="visible"/>
                                      </p:to>
                                    </p:set>
                                    <p:animEffect transition="in" filter="barn(inVertical)">
                                      <p:cBhvr>
                                        <p:cTn id="37"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Agenda for change</a:t>
            </a:r>
            <a:endParaRPr lang="en-GB" sz="2800" dirty="0"/>
          </a:p>
        </p:txBody>
      </p:sp>
      <p:sp>
        <p:nvSpPr>
          <p:cNvPr id="3" name="Content Placeholder 2"/>
          <p:cNvSpPr>
            <a:spLocks noGrp="1"/>
          </p:cNvSpPr>
          <p:nvPr>
            <p:ph idx="1"/>
          </p:nvPr>
        </p:nvSpPr>
        <p:spPr>
          <a:xfrm>
            <a:off x="2699792" y="2775245"/>
            <a:ext cx="3624712" cy="1368673"/>
          </a:xfrm>
        </p:spPr>
        <p:txBody>
          <a:bodyPr/>
          <a:lstStyle/>
          <a:p>
            <a:pPr marL="0" lvl="0" indent="0" algn="ctr">
              <a:buNone/>
            </a:pPr>
            <a:r>
              <a:rPr lang="en-GB" sz="2000" b="1" i="0" dirty="0" smtClean="0"/>
              <a:t>Objective #1</a:t>
            </a:r>
          </a:p>
          <a:p>
            <a:pPr marL="0" lvl="0" indent="0" algn="ctr">
              <a:buNone/>
            </a:pPr>
            <a:r>
              <a:rPr lang="en-GB" sz="2000" i="0" dirty="0" smtClean="0"/>
              <a:t>Genuine</a:t>
            </a:r>
            <a:r>
              <a:rPr lang="en-GB" sz="2000" i="0" dirty="0"/>
              <a:t>, political and democratic reforms, and good </a:t>
            </a:r>
            <a:r>
              <a:rPr lang="en-GB" sz="2000" i="0" dirty="0" smtClean="0"/>
              <a:t>governance</a:t>
            </a:r>
            <a:endParaRPr lang="en-GB" sz="1800" dirty="0" smtClean="0"/>
          </a:p>
          <a:p>
            <a:r>
              <a:rPr lang="en-GB" sz="1600" dirty="0" smtClean="0"/>
              <a:t> </a:t>
            </a:r>
            <a:endParaRPr lang="en-GB" sz="1600" dirty="0"/>
          </a:p>
          <a:p>
            <a:pPr marL="0" indent="0">
              <a:buNone/>
            </a:pPr>
            <a:endParaRPr lang="en-GB" sz="1600" i="0" dirty="0"/>
          </a:p>
        </p:txBody>
      </p:sp>
      <p:sp>
        <p:nvSpPr>
          <p:cNvPr id="5" name="TextBox 4"/>
          <p:cNvSpPr txBox="1"/>
          <p:nvPr/>
        </p:nvSpPr>
        <p:spPr>
          <a:xfrm>
            <a:off x="350646" y="4011929"/>
            <a:ext cx="1947969" cy="369332"/>
          </a:xfrm>
          <a:prstGeom prst="rect">
            <a:avLst/>
          </a:prstGeom>
          <a:noFill/>
        </p:spPr>
        <p:txBody>
          <a:bodyPr wrap="none" rtlCol="0">
            <a:spAutoFit/>
          </a:bodyPr>
          <a:lstStyle/>
          <a:p>
            <a:pPr algn="ctr"/>
            <a:r>
              <a:rPr lang="en-GB" sz="1800" b="1" dirty="0">
                <a:solidFill>
                  <a:srgbClr val="C00000"/>
                </a:solidFill>
              </a:rPr>
              <a:t>Human rights</a:t>
            </a:r>
          </a:p>
        </p:txBody>
      </p:sp>
      <p:sp>
        <p:nvSpPr>
          <p:cNvPr id="6" name="TextBox 5"/>
          <p:cNvSpPr txBox="1"/>
          <p:nvPr/>
        </p:nvSpPr>
        <p:spPr>
          <a:xfrm>
            <a:off x="1974363" y="5935910"/>
            <a:ext cx="1944216" cy="369332"/>
          </a:xfrm>
          <a:prstGeom prst="rect">
            <a:avLst/>
          </a:prstGeom>
          <a:noFill/>
        </p:spPr>
        <p:txBody>
          <a:bodyPr wrap="square" rtlCol="0">
            <a:spAutoFit/>
          </a:bodyPr>
          <a:lstStyle/>
          <a:p>
            <a:pPr algn="ctr"/>
            <a:r>
              <a:rPr lang="en-GB" sz="1800" b="1" dirty="0">
                <a:solidFill>
                  <a:srgbClr val="2D5EC1"/>
                </a:solidFill>
              </a:rPr>
              <a:t>Civil society</a:t>
            </a:r>
          </a:p>
        </p:txBody>
      </p:sp>
      <p:sp>
        <p:nvSpPr>
          <p:cNvPr id="7" name="TextBox 6"/>
          <p:cNvSpPr txBox="1"/>
          <p:nvPr/>
        </p:nvSpPr>
        <p:spPr>
          <a:xfrm>
            <a:off x="5135643" y="5951115"/>
            <a:ext cx="1819088" cy="400110"/>
          </a:xfrm>
          <a:prstGeom prst="rect">
            <a:avLst/>
          </a:prstGeom>
          <a:noFill/>
        </p:spPr>
        <p:txBody>
          <a:bodyPr wrap="square" rtlCol="0">
            <a:spAutoFit/>
          </a:bodyPr>
          <a:lstStyle/>
          <a:p>
            <a:pPr algn="ctr"/>
            <a:r>
              <a:rPr lang="en-GB" sz="2000" b="1" dirty="0" smtClean="0">
                <a:solidFill>
                  <a:srgbClr val="FFD624"/>
                </a:solidFill>
              </a:rPr>
              <a:t>Rule </a:t>
            </a:r>
            <a:r>
              <a:rPr lang="en-GB" sz="1800" b="1" dirty="0" smtClean="0">
                <a:solidFill>
                  <a:srgbClr val="FFD624"/>
                </a:solidFill>
              </a:rPr>
              <a:t>of</a:t>
            </a:r>
            <a:r>
              <a:rPr lang="en-GB" sz="2000" b="1" dirty="0" smtClean="0">
                <a:solidFill>
                  <a:srgbClr val="FFD624"/>
                </a:solidFill>
              </a:rPr>
              <a:t> law</a:t>
            </a:r>
            <a:endParaRPr lang="en-GB" sz="2000" b="1" dirty="0">
              <a:solidFill>
                <a:srgbClr val="FFD624"/>
              </a:solidFill>
            </a:endParaRPr>
          </a:p>
        </p:txBody>
      </p:sp>
      <p:sp>
        <p:nvSpPr>
          <p:cNvPr id="8" name="TextBox 7"/>
          <p:cNvSpPr txBox="1"/>
          <p:nvPr/>
        </p:nvSpPr>
        <p:spPr>
          <a:xfrm>
            <a:off x="6722864" y="3913535"/>
            <a:ext cx="1855093" cy="369332"/>
          </a:xfrm>
          <a:prstGeom prst="rect">
            <a:avLst/>
          </a:prstGeom>
          <a:noFill/>
        </p:spPr>
        <p:txBody>
          <a:bodyPr wrap="square" rtlCol="0">
            <a:spAutoFit/>
          </a:bodyPr>
          <a:lstStyle/>
          <a:p>
            <a:pPr algn="ctr"/>
            <a:r>
              <a:rPr lang="en-GB" sz="1800" b="1" dirty="0">
                <a:solidFill>
                  <a:srgbClr val="A3601D"/>
                </a:solidFill>
              </a:rPr>
              <a:t>Democracy</a:t>
            </a:r>
            <a:endParaRPr lang="en-GB" sz="2000" b="1" dirty="0">
              <a:solidFill>
                <a:srgbClr val="A3601D"/>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5356" y="2783035"/>
            <a:ext cx="1600338" cy="10597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t="4434" b="5682"/>
          <a:stretch/>
        </p:blipFill>
        <p:spPr>
          <a:xfrm>
            <a:off x="548988" y="2783035"/>
            <a:ext cx="1551287" cy="1044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5018" y="4726024"/>
            <a:ext cx="1600338" cy="1066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2905" y="4756568"/>
            <a:ext cx="1607132" cy="10363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664436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395536"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sz="2800" kern="0" dirty="0" smtClean="0"/>
              <a:t>Agenda for change</a:t>
            </a:r>
            <a:endParaRPr lang="en-GB" sz="2800" kern="0" dirty="0"/>
          </a:p>
        </p:txBody>
      </p:sp>
      <p:sp>
        <p:nvSpPr>
          <p:cNvPr id="7" name="Content Placeholder 2"/>
          <p:cNvSpPr txBox="1">
            <a:spLocks/>
          </p:cNvSpPr>
          <p:nvPr/>
        </p:nvSpPr>
        <p:spPr bwMode="auto">
          <a:xfrm>
            <a:off x="2733006" y="2526161"/>
            <a:ext cx="3554660" cy="136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2000" b="1" i="0" kern="0" dirty="0" smtClean="0"/>
              <a:t>Objective #2</a:t>
            </a:r>
          </a:p>
          <a:p>
            <a:pPr marL="0" indent="0" algn="ctr">
              <a:buFontTx/>
              <a:buNone/>
            </a:pPr>
            <a:r>
              <a:rPr lang="en-GB" sz="2000" i="0" kern="0" dirty="0" smtClean="0"/>
              <a:t>Stimulating inclusive and sustainable growth for human development</a:t>
            </a:r>
            <a:endParaRPr lang="en-GB" sz="1800" kern="0" dirty="0" smtClean="0"/>
          </a:p>
          <a:p>
            <a:r>
              <a:rPr lang="en-GB" sz="1600" kern="0" dirty="0" smtClean="0"/>
              <a:t> </a:t>
            </a:r>
          </a:p>
          <a:p>
            <a:pPr marL="0" indent="0">
              <a:buFontTx/>
              <a:buNone/>
            </a:pPr>
            <a:endParaRPr lang="en-GB" sz="1600" i="0" kern="0" dirty="0"/>
          </a:p>
        </p:txBody>
      </p:sp>
      <p:sp>
        <p:nvSpPr>
          <p:cNvPr id="10" name="TextBox 9"/>
          <p:cNvSpPr txBox="1"/>
          <p:nvPr/>
        </p:nvSpPr>
        <p:spPr>
          <a:xfrm>
            <a:off x="168077" y="3823785"/>
            <a:ext cx="2160240" cy="738664"/>
          </a:xfrm>
          <a:prstGeom prst="rect">
            <a:avLst/>
          </a:prstGeom>
          <a:noFill/>
        </p:spPr>
        <p:txBody>
          <a:bodyPr wrap="square" rtlCol="0">
            <a:spAutoFit/>
          </a:bodyPr>
          <a:lstStyle/>
          <a:p>
            <a:pPr algn="ctr"/>
            <a:r>
              <a:rPr lang="en-GB" sz="1400" b="1" dirty="0">
                <a:solidFill>
                  <a:srgbClr val="C00000"/>
                </a:solidFill>
              </a:rPr>
              <a:t>Social protection, health education and jobs</a:t>
            </a:r>
          </a:p>
        </p:txBody>
      </p:sp>
      <p:sp>
        <p:nvSpPr>
          <p:cNvPr id="11" name="TextBox 10"/>
          <p:cNvSpPr txBox="1"/>
          <p:nvPr/>
        </p:nvSpPr>
        <p:spPr>
          <a:xfrm>
            <a:off x="4404991" y="5947162"/>
            <a:ext cx="3168352" cy="738664"/>
          </a:xfrm>
          <a:prstGeom prst="rect">
            <a:avLst/>
          </a:prstGeom>
          <a:noFill/>
        </p:spPr>
        <p:txBody>
          <a:bodyPr wrap="square" rtlCol="0">
            <a:spAutoFit/>
          </a:bodyPr>
          <a:lstStyle/>
          <a:p>
            <a:pPr algn="ctr"/>
            <a:r>
              <a:rPr lang="en-GB" sz="1400" b="1" dirty="0">
                <a:solidFill>
                  <a:srgbClr val="2D5EC1"/>
                </a:solidFill>
              </a:rPr>
              <a:t>The business environment, regional integration and world markets</a:t>
            </a:r>
          </a:p>
        </p:txBody>
      </p:sp>
      <p:sp>
        <p:nvSpPr>
          <p:cNvPr id="12" name="TextBox 11"/>
          <p:cNvSpPr txBox="1"/>
          <p:nvPr/>
        </p:nvSpPr>
        <p:spPr>
          <a:xfrm>
            <a:off x="6881120" y="3894834"/>
            <a:ext cx="1985392" cy="523220"/>
          </a:xfrm>
          <a:prstGeom prst="rect">
            <a:avLst/>
          </a:prstGeom>
          <a:noFill/>
        </p:spPr>
        <p:txBody>
          <a:bodyPr wrap="square" rtlCol="0">
            <a:spAutoFit/>
          </a:bodyPr>
          <a:lstStyle/>
          <a:p>
            <a:pPr algn="ctr"/>
            <a:r>
              <a:rPr lang="en-GB" sz="1400" b="1" dirty="0">
                <a:solidFill>
                  <a:srgbClr val="A3601D"/>
                </a:solidFill>
              </a:rPr>
              <a:t>Sustainable </a:t>
            </a:r>
            <a:r>
              <a:rPr lang="en-GB" sz="1400" b="1" dirty="0" smtClean="0">
                <a:solidFill>
                  <a:srgbClr val="A3601D"/>
                </a:solidFill>
              </a:rPr>
              <a:t>agriculture</a:t>
            </a:r>
            <a:endParaRPr lang="en-GB" sz="1400" b="1" dirty="0">
              <a:solidFill>
                <a:srgbClr val="A3601D"/>
              </a:solidFill>
            </a:endParaRPr>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4308"/>
          <a:stretch/>
        </p:blipFill>
        <p:spPr>
          <a:xfrm>
            <a:off x="7008837" y="2521057"/>
            <a:ext cx="1740725" cy="12127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3901"/>
          <a:stretch/>
        </p:blipFill>
        <p:spPr>
          <a:xfrm>
            <a:off x="2178624" y="4562449"/>
            <a:ext cx="1730788" cy="12449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r="5459"/>
          <a:stretch/>
        </p:blipFill>
        <p:spPr>
          <a:xfrm>
            <a:off x="5097215" y="4562449"/>
            <a:ext cx="1783905" cy="1253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b="4682"/>
          <a:stretch/>
        </p:blipFill>
        <p:spPr>
          <a:xfrm>
            <a:off x="425503" y="2520956"/>
            <a:ext cx="1699047" cy="12128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18" name="Rectangle 17"/>
          <p:cNvSpPr/>
          <p:nvPr/>
        </p:nvSpPr>
        <p:spPr>
          <a:xfrm>
            <a:off x="1981066" y="5961687"/>
            <a:ext cx="2121093" cy="307777"/>
          </a:xfrm>
          <a:prstGeom prst="rect">
            <a:avLst/>
          </a:prstGeom>
        </p:spPr>
        <p:txBody>
          <a:bodyPr wrap="none">
            <a:spAutoFit/>
          </a:bodyPr>
          <a:lstStyle/>
          <a:p>
            <a:r>
              <a:rPr lang="en-GB" sz="1400" b="1" dirty="0" smtClean="0">
                <a:solidFill>
                  <a:srgbClr val="FFD624"/>
                </a:solidFill>
              </a:rPr>
              <a:t>Sustainable energy</a:t>
            </a:r>
            <a:endParaRPr lang="en-GB" sz="1400" b="1" dirty="0">
              <a:solidFill>
                <a:srgbClr val="FFD624"/>
              </a:solidFill>
            </a:endParaRPr>
          </a:p>
        </p:txBody>
      </p:sp>
    </p:spTree>
    <p:extLst>
      <p:ext uri="{BB962C8B-B14F-4D97-AF65-F5344CB8AC3E}">
        <p14:creationId xmlns:p14="http://schemas.microsoft.com/office/powerpoint/2010/main" val="82674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38" t="9848" r="3292"/>
          <a:stretch/>
        </p:blipFill>
        <p:spPr bwMode="auto">
          <a:xfrm>
            <a:off x="323528" y="2608336"/>
            <a:ext cx="8460432" cy="3601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GB" sz="2800" dirty="0" smtClean="0"/>
              <a:t>Challenges at international level</a:t>
            </a:r>
            <a:endParaRPr lang="en-GB" sz="2800" dirty="0"/>
          </a:p>
        </p:txBody>
      </p:sp>
      <p:sp>
        <p:nvSpPr>
          <p:cNvPr id="5" name="TextBox 4"/>
          <p:cNvSpPr txBox="1"/>
          <p:nvPr/>
        </p:nvSpPr>
        <p:spPr>
          <a:xfrm>
            <a:off x="5271864" y="6525269"/>
            <a:ext cx="3528392" cy="307777"/>
          </a:xfrm>
          <a:prstGeom prst="rect">
            <a:avLst/>
          </a:prstGeom>
          <a:noFill/>
        </p:spPr>
        <p:txBody>
          <a:bodyPr wrap="square" rtlCol="0">
            <a:spAutoFit/>
          </a:bodyPr>
          <a:lstStyle/>
          <a:p>
            <a:pPr>
              <a:buClrTx/>
              <a:buFontTx/>
              <a:buNone/>
            </a:pPr>
            <a:r>
              <a:rPr lang="fr-BE" altLang="en-US" sz="700" dirty="0">
                <a:solidFill>
                  <a:schemeClr val="tx1"/>
                </a:solidFill>
              </a:rPr>
              <a:t>Source: </a:t>
            </a:r>
            <a:r>
              <a:rPr lang="en-GB" altLang="en-US" sz="700" dirty="0">
                <a:solidFill>
                  <a:schemeClr val="tx1"/>
                </a:solidFill>
              </a:rPr>
              <a:t>2011 OECD report on division of labour: addressing cross-country fragmentation of aid, November 2011</a:t>
            </a:r>
          </a:p>
        </p:txBody>
      </p:sp>
      <p:sp>
        <p:nvSpPr>
          <p:cNvPr id="7" name="Rectangle 6"/>
          <p:cNvSpPr/>
          <p:nvPr/>
        </p:nvSpPr>
        <p:spPr>
          <a:xfrm>
            <a:off x="415854" y="2069988"/>
            <a:ext cx="4187365" cy="307777"/>
          </a:xfrm>
          <a:prstGeom prst="rect">
            <a:avLst/>
          </a:prstGeom>
        </p:spPr>
        <p:txBody>
          <a:bodyPr wrap="none">
            <a:spAutoFit/>
          </a:bodyPr>
          <a:lstStyle/>
          <a:p>
            <a:pPr marL="0" indent="0">
              <a:buNone/>
            </a:pPr>
            <a:r>
              <a:rPr lang="en-GB" sz="1400" b="1" dirty="0" smtClean="0"/>
              <a:t>Too many donors in too many countries</a:t>
            </a:r>
            <a:endParaRPr lang="en-GB" sz="1400" b="1" dirty="0"/>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38" t="9848" r="3292"/>
          <a:stretch/>
        </p:blipFill>
        <p:spPr bwMode="auto">
          <a:xfrm>
            <a:off x="324619" y="2799500"/>
            <a:ext cx="8460432" cy="3601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49738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08720"/>
            <a:ext cx="10225136" cy="6624736"/>
          </a:xfrm>
        </p:spPr>
        <p:txBody>
          <a:bodyPr/>
          <a:lstStyle/>
          <a:p>
            <a:pPr marL="0" indent="0">
              <a:buNone/>
            </a:pPr>
            <a:r>
              <a:rPr lang="fr-BE" sz="34400" b="1" i="0" dirty="0"/>
              <a:t>1</a:t>
            </a:r>
            <a:endParaRPr lang="en-GB" sz="34400" b="1" i="0" dirty="0"/>
          </a:p>
        </p:txBody>
      </p:sp>
      <p:sp>
        <p:nvSpPr>
          <p:cNvPr id="4" name="TextBox 3"/>
          <p:cNvSpPr txBox="1"/>
          <p:nvPr/>
        </p:nvSpPr>
        <p:spPr>
          <a:xfrm>
            <a:off x="3923928" y="2924943"/>
            <a:ext cx="4464496" cy="1200329"/>
          </a:xfrm>
          <a:prstGeom prst="rect">
            <a:avLst/>
          </a:prstGeom>
          <a:noFill/>
        </p:spPr>
        <p:txBody>
          <a:bodyPr wrap="square" rtlCol="0">
            <a:spAutoFit/>
          </a:bodyPr>
          <a:lstStyle/>
          <a:p>
            <a:r>
              <a:rPr lang="en-GB" sz="3600" b="1" dirty="0" smtClean="0"/>
              <a:t>EU development aid in figures</a:t>
            </a:r>
            <a:endParaRPr lang="en-GB" sz="3600" b="1" dirty="0"/>
          </a:p>
        </p:txBody>
      </p:sp>
    </p:spTree>
    <p:extLst>
      <p:ext uri="{BB962C8B-B14F-4D97-AF65-F5344CB8AC3E}">
        <p14:creationId xmlns:p14="http://schemas.microsoft.com/office/powerpoint/2010/main" val="367269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38" t="9848" r="3292"/>
          <a:stretch/>
        </p:blipFill>
        <p:spPr bwMode="auto">
          <a:xfrm>
            <a:off x="324619" y="2799500"/>
            <a:ext cx="8460432" cy="3601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a:spLocks noGrp="1"/>
          </p:cNvSpPr>
          <p:nvPr>
            <p:ph type="title"/>
          </p:nvPr>
        </p:nvSpPr>
        <p:spPr>
          <a:xfrm>
            <a:off x="395288" y="1339850"/>
            <a:ext cx="8229600" cy="936625"/>
          </a:xfrm>
        </p:spPr>
        <p:txBody>
          <a:bodyPr/>
          <a:lstStyle/>
          <a:p>
            <a:r>
              <a:rPr lang="en-GB" sz="2800" dirty="0" smtClean="0"/>
              <a:t>Challenges at international level</a:t>
            </a:r>
            <a:endParaRPr lang="en-GB" sz="2800" dirty="0"/>
          </a:p>
        </p:txBody>
      </p:sp>
      <p:sp>
        <p:nvSpPr>
          <p:cNvPr id="9" name="Rectangle 8"/>
          <p:cNvSpPr/>
          <p:nvPr/>
        </p:nvSpPr>
        <p:spPr>
          <a:xfrm>
            <a:off x="415854" y="2069988"/>
            <a:ext cx="5689378" cy="307777"/>
          </a:xfrm>
          <a:prstGeom prst="rect">
            <a:avLst/>
          </a:prstGeom>
        </p:spPr>
        <p:txBody>
          <a:bodyPr wrap="none">
            <a:spAutoFit/>
          </a:bodyPr>
          <a:lstStyle/>
          <a:p>
            <a:pPr marL="0" indent="0">
              <a:buNone/>
            </a:pPr>
            <a:r>
              <a:rPr lang="en-GB" sz="1400" b="1" dirty="0" smtClean="0"/>
              <a:t>Case study: Aid fragmentation in Mozambique (2008)</a:t>
            </a:r>
            <a:endParaRPr lang="en-GB" sz="1400" b="1" dirty="0"/>
          </a:p>
        </p:txBody>
      </p:sp>
      <p:sp>
        <p:nvSpPr>
          <p:cNvPr id="10" name="Oval 9"/>
          <p:cNvSpPr/>
          <p:nvPr/>
        </p:nvSpPr>
        <p:spPr bwMode="auto">
          <a:xfrm flipV="1">
            <a:off x="4789115" y="5072399"/>
            <a:ext cx="144016" cy="153730"/>
          </a:xfrm>
          <a:prstGeom prst="ellipse">
            <a:avLst/>
          </a:prstGeom>
          <a:solidFill>
            <a:srgbClr val="FFD62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smtClean="0">
              <a:ln>
                <a:noFill/>
              </a:ln>
              <a:solidFill>
                <a:srgbClr val="0F5494"/>
              </a:solidFill>
              <a:effectLst/>
              <a:latin typeface="Verdana" pitchFamily="34" charset="0"/>
            </a:endParaRPr>
          </a:p>
        </p:txBody>
      </p:sp>
      <p:sp>
        <p:nvSpPr>
          <p:cNvPr id="14" name="TextBox 13"/>
          <p:cNvSpPr txBox="1"/>
          <p:nvPr/>
        </p:nvSpPr>
        <p:spPr>
          <a:xfrm>
            <a:off x="7884465" y="3489452"/>
            <a:ext cx="771898" cy="200055"/>
          </a:xfrm>
          <a:prstGeom prst="rect">
            <a:avLst/>
          </a:prstGeom>
          <a:noFill/>
        </p:spPr>
        <p:txBody>
          <a:bodyPr wrap="square" rtlCol="0">
            <a:spAutoFit/>
          </a:bodyPr>
          <a:lstStyle/>
          <a:p>
            <a:r>
              <a:rPr lang="en-GB" sz="700" b="1" dirty="0" smtClean="0"/>
              <a:t>Japan 2%</a:t>
            </a:r>
            <a:endParaRPr lang="en-GB" sz="700" b="1" dirty="0"/>
          </a:p>
        </p:txBody>
      </p:sp>
      <p:sp>
        <p:nvSpPr>
          <p:cNvPr id="15" name="TextBox 14"/>
          <p:cNvSpPr txBox="1"/>
          <p:nvPr/>
        </p:nvSpPr>
        <p:spPr>
          <a:xfrm>
            <a:off x="1767030" y="3140338"/>
            <a:ext cx="849558" cy="200055"/>
          </a:xfrm>
          <a:prstGeom prst="rect">
            <a:avLst/>
          </a:prstGeom>
          <a:noFill/>
        </p:spPr>
        <p:txBody>
          <a:bodyPr wrap="square" rtlCol="0">
            <a:spAutoFit/>
          </a:bodyPr>
          <a:lstStyle/>
          <a:p>
            <a:r>
              <a:rPr lang="en-GB" sz="700" b="1" dirty="0" smtClean="0"/>
              <a:t>Portugal 1%</a:t>
            </a:r>
            <a:endParaRPr lang="en-GB" sz="700" b="1" dirty="0"/>
          </a:p>
        </p:txBody>
      </p:sp>
      <p:sp>
        <p:nvSpPr>
          <p:cNvPr id="16" name="TextBox 15"/>
          <p:cNvSpPr txBox="1"/>
          <p:nvPr/>
        </p:nvSpPr>
        <p:spPr>
          <a:xfrm>
            <a:off x="1784570" y="3431681"/>
            <a:ext cx="792088" cy="200055"/>
          </a:xfrm>
          <a:prstGeom prst="rect">
            <a:avLst/>
          </a:prstGeom>
          <a:noFill/>
        </p:spPr>
        <p:txBody>
          <a:bodyPr wrap="square" rtlCol="0">
            <a:spAutoFit/>
          </a:bodyPr>
          <a:lstStyle/>
          <a:p>
            <a:r>
              <a:rPr lang="en-GB" sz="700" b="1" dirty="0" smtClean="0"/>
              <a:t>France 1%</a:t>
            </a:r>
            <a:endParaRPr lang="en-GB" sz="700" b="1" dirty="0"/>
          </a:p>
        </p:txBody>
      </p:sp>
      <p:sp>
        <p:nvSpPr>
          <p:cNvPr id="17" name="TextBox 16"/>
          <p:cNvSpPr txBox="1"/>
          <p:nvPr/>
        </p:nvSpPr>
        <p:spPr>
          <a:xfrm>
            <a:off x="6428134" y="5891007"/>
            <a:ext cx="1061864" cy="215444"/>
          </a:xfrm>
          <a:prstGeom prst="rect">
            <a:avLst/>
          </a:prstGeom>
          <a:noFill/>
        </p:spPr>
        <p:txBody>
          <a:bodyPr wrap="square" rtlCol="0">
            <a:spAutoFit/>
          </a:bodyPr>
          <a:lstStyle/>
          <a:p>
            <a:r>
              <a:rPr lang="en-GB" sz="800" b="1" dirty="0" smtClean="0"/>
              <a:t>10 donors 5%</a:t>
            </a:r>
            <a:endParaRPr lang="en-GB" sz="800" b="1" dirty="0"/>
          </a:p>
        </p:txBody>
      </p:sp>
      <p:sp>
        <p:nvSpPr>
          <p:cNvPr id="18" name="TextBox 17"/>
          <p:cNvSpPr txBox="1"/>
          <p:nvPr/>
        </p:nvSpPr>
        <p:spPr>
          <a:xfrm>
            <a:off x="7608105" y="5553290"/>
            <a:ext cx="792088" cy="415498"/>
          </a:xfrm>
          <a:prstGeom prst="rect">
            <a:avLst/>
          </a:prstGeom>
          <a:noFill/>
        </p:spPr>
        <p:txBody>
          <a:bodyPr wrap="square" rtlCol="0">
            <a:spAutoFit/>
          </a:bodyPr>
          <a:lstStyle/>
          <a:p>
            <a:r>
              <a:rPr lang="en-GB" sz="1050" b="1" dirty="0" smtClean="0"/>
              <a:t>IDA 19%</a:t>
            </a:r>
            <a:endParaRPr lang="en-GB" sz="1050" b="1" dirty="0"/>
          </a:p>
        </p:txBody>
      </p:sp>
      <p:sp>
        <p:nvSpPr>
          <p:cNvPr id="19" name="TextBox 18"/>
          <p:cNvSpPr txBox="1"/>
          <p:nvPr/>
        </p:nvSpPr>
        <p:spPr>
          <a:xfrm>
            <a:off x="5636046" y="2557112"/>
            <a:ext cx="792088" cy="246221"/>
          </a:xfrm>
          <a:prstGeom prst="rect">
            <a:avLst/>
          </a:prstGeom>
          <a:noFill/>
        </p:spPr>
        <p:txBody>
          <a:bodyPr wrap="square" rtlCol="0">
            <a:spAutoFit/>
          </a:bodyPr>
          <a:lstStyle/>
          <a:p>
            <a:r>
              <a:rPr lang="en-GB" sz="1000" b="1" dirty="0" smtClean="0"/>
              <a:t>EC 12%</a:t>
            </a:r>
            <a:endParaRPr lang="en-GB" sz="1000" b="1" dirty="0"/>
          </a:p>
        </p:txBody>
      </p:sp>
      <p:sp>
        <p:nvSpPr>
          <p:cNvPr id="20" name="TextBox 19"/>
          <p:cNvSpPr txBox="1"/>
          <p:nvPr/>
        </p:nvSpPr>
        <p:spPr>
          <a:xfrm>
            <a:off x="7092377" y="2713490"/>
            <a:ext cx="792088" cy="230832"/>
          </a:xfrm>
          <a:prstGeom prst="rect">
            <a:avLst/>
          </a:prstGeom>
          <a:noFill/>
        </p:spPr>
        <p:txBody>
          <a:bodyPr wrap="square" rtlCol="0">
            <a:spAutoFit/>
          </a:bodyPr>
          <a:lstStyle/>
          <a:p>
            <a:r>
              <a:rPr lang="en-GB" sz="900" b="1" dirty="0" err="1" smtClean="0"/>
              <a:t>AfDF</a:t>
            </a:r>
            <a:r>
              <a:rPr lang="en-GB" sz="900" b="1" dirty="0" smtClean="0"/>
              <a:t> 7%</a:t>
            </a:r>
            <a:endParaRPr lang="en-GB" sz="900" b="1" dirty="0"/>
          </a:p>
        </p:txBody>
      </p:sp>
      <p:sp>
        <p:nvSpPr>
          <p:cNvPr id="21" name="TextBox 20"/>
          <p:cNvSpPr txBox="1"/>
          <p:nvPr/>
        </p:nvSpPr>
        <p:spPr>
          <a:xfrm>
            <a:off x="2904369" y="2855735"/>
            <a:ext cx="792088" cy="230832"/>
          </a:xfrm>
          <a:prstGeom prst="rect">
            <a:avLst/>
          </a:prstGeom>
          <a:noFill/>
        </p:spPr>
        <p:txBody>
          <a:bodyPr wrap="square" rtlCol="0">
            <a:spAutoFit/>
          </a:bodyPr>
          <a:lstStyle/>
          <a:p>
            <a:r>
              <a:rPr lang="en-GB" sz="900" b="1" dirty="0" smtClean="0"/>
              <a:t>UK 7%</a:t>
            </a:r>
            <a:endParaRPr lang="en-GB" sz="900" b="1" dirty="0"/>
          </a:p>
        </p:txBody>
      </p:sp>
      <p:sp>
        <p:nvSpPr>
          <p:cNvPr id="22" name="TextBox 21"/>
          <p:cNvSpPr txBox="1"/>
          <p:nvPr/>
        </p:nvSpPr>
        <p:spPr>
          <a:xfrm>
            <a:off x="2256659" y="2564904"/>
            <a:ext cx="991344" cy="230832"/>
          </a:xfrm>
          <a:prstGeom prst="rect">
            <a:avLst/>
          </a:prstGeom>
          <a:noFill/>
        </p:spPr>
        <p:txBody>
          <a:bodyPr wrap="square" rtlCol="0">
            <a:spAutoFit/>
          </a:bodyPr>
          <a:lstStyle/>
          <a:p>
            <a:r>
              <a:rPr lang="en-GB" sz="900" b="1" dirty="0" smtClean="0"/>
              <a:t>Sweden 7%</a:t>
            </a:r>
            <a:endParaRPr lang="en-GB" sz="900" b="1" dirty="0"/>
          </a:p>
        </p:txBody>
      </p:sp>
      <p:sp>
        <p:nvSpPr>
          <p:cNvPr id="23" name="TextBox 22"/>
          <p:cNvSpPr txBox="1"/>
          <p:nvPr/>
        </p:nvSpPr>
        <p:spPr>
          <a:xfrm>
            <a:off x="444479" y="4262255"/>
            <a:ext cx="792088" cy="215444"/>
          </a:xfrm>
          <a:prstGeom prst="rect">
            <a:avLst/>
          </a:prstGeom>
          <a:noFill/>
        </p:spPr>
        <p:txBody>
          <a:bodyPr wrap="square" rtlCol="0">
            <a:spAutoFit/>
          </a:bodyPr>
          <a:lstStyle/>
          <a:p>
            <a:r>
              <a:rPr lang="en-GB" sz="800" b="1" dirty="0" smtClean="0"/>
              <a:t>USA 6%</a:t>
            </a:r>
            <a:endParaRPr lang="en-GB" sz="800" b="1" dirty="0"/>
          </a:p>
        </p:txBody>
      </p:sp>
      <p:sp>
        <p:nvSpPr>
          <p:cNvPr id="24" name="TextBox 23"/>
          <p:cNvSpPr txBox="1"/>
          <p:nvPr/>
        </p:nvSpPr>
        <p:spPr>
          <a:xfrm>
            <a:off x="1879330" y="2848476"/>
            <a:ext cx="1044624" cy="215444"/>
          </a:xfrm>
          <a:prstGeom prst="rect">
            <a:avLst/>
          </a:prstGeom>
          <a:noFill/>
        </p:spPr>
        <p:txBody>
          <a:bodyPr wrap="square" rtlCol="0">
            <a:spAutoFit/>
          </a:bodyPr>
          <a:lstStyle/>
          <a:p>
            <a:r>
              <a:rPr lang="en-GB" sz="800" b="1" dirty="0" smtClean="0"/>
              <a:t>Denmark 5%</a:t>
            </a:r>
            <a:endParaRPr lang="en-GB" sz="800" b="1" dirty="0"/>
          </a:p>
        </p:txBody>
      </p:sp>
      <p:sp>
        <p:nvSpPr>
          <p:cNvPr id="25" name="TextBox 24"/>
          <p:cNvSpPr txBox="1"/>
          <p:nvPr/>
        </p:nvSpPr>
        <p:spPr>
          <a:xfrm>
            <a:off x="4393071" y="2498046"/>
            <a:ext cx="936104" cy="215444"/>
          </a:xfrm>
          <a:prstGeom prst="rect">
            <a:avLst/>
          </a:prstGeom>
          <a:noFill/>
        </p:spPr>
        <p:txBody>
          <a:bodyPr wrap="square" rtlCol="0">
            <a:spAutoFit/>
          </a:bodyPr>
          <a:lstStyle/>
          <a:p>
            <a:r>
              <a:rPr lang="en-GB" sz="800" b="1" dirty="0" smtClean="0"/>
              <a:t>Norway 5%</a:t>
            </a:r>
            <a:endParaRPr lang="en-GB" sz="800" b="1" dirty="0"/>
          </a:p>
        </p:txBody>
      </p:sp>
      <p:sp>
        <p:nvSpPr>
          <p:cNvPr id="26" name="TextBox 25"/>
          <p:cNvSpPr txBox="1"/>
          <p:nvPr/>
        </p:nvSpPr>
        <p:spPr>
          <a:xfrm>
            <a:off x="2576658" y="3150287"/>
            <a:ext cx="1224136" cy="215444"/>
          </a:xfrm>
          <a:prstGeom prst="rect">
            <a:avLst/>
          </a:prstGeom>
          <a:noFill/>
        </p:spPr>
        <p:txBody>
          <a:bodyPr wrap="square" rtlCol="0">
            <a:spAutoFit/>
          </a:bodyPr>
          <a:lstStyle/>
          <a:p>
            <a:r>
              <a:rPr lang="en-GB" sz="800" b="1" dirty="0" smtClean="0"/>
              <a:t>Netherlands 5%</a:t>
            </a:r>
            <a:endParaRPr lang="en-GB" sz="800" b="1" dirty="0"/>
          </a:p>
        </p:txBody>
      </p:sp>
      <p:sp>
        <p:nvSpPr>
          <p:cNvPr id="27" name="TextBox 26"/>
          <p:cNvSpPr txBox="1"/>
          <p:nvPr/>
        </p:nvSpPr>
        <p:spPr>
          <a:xfrm>
            <a:off x="4554835" y="5998578"/>
            <a:ext cx="967732" cy="215444"/>
          </a:xfrm>
          <a:prstGeom prst="rect">
            <a:avLst/>
          </a:prstGeom>
          <a:noFill/>
        </p:spPr>
        <p:txBody>
          <a:bodyPr wrap="square" rtlCol="0">
            <a:spAutoFit/>
          </a:bodyPr>
          <a:lstStyle/>
          <a:p>
            <a:r>
              <a:rPr lang="en-GB" sz="800" b="1" dirty="0" smtClean="0"/>
              <a:t>Canada 4%</a:t>
            </a:r>
            <a:endParaRPr lang="en-GB" sz="800" b="1" dirty="0"/>
          </a:p>
        </p:txBody>
      </p:sp>
      <p:sp>
        <p:nvSpPr>
          <p:cNvPr id="28" name="TextBox 27"/>
          <p:cNvSpPr txBox="1"/>
          <p:nvPr/>
        </p:nvSpPr>
        <p:spPr>
          <a:xfrm>
            <a:off x="2483530" y="3775243"/>
            <a:ext cx="967732" cy="215444"/>
          </a:xfrm>
          <a:prstGeom prst="rect">
            <a:avLst/>
          </a:prstGeom>
          <a:noFill/>
        </p:spPr>
        <p:txBody>
          <a:bodyPr wrap="square" rtlCol="0">
            <a:spAutoFit/>
          </a:bodyPr>
          <a:lstStyle/>
          <a:p>
            <a:r>
              <a:rPr lang="en-GB" sz="800" b="1" dirty="0" smtClean="0"/>
              <a:t>Germany 4%</a:t>
            </a:r>
            <a:endParaRPr lang="en-GB" sz="800" b="1" dirty="0"/>
          </a:p>
        </p:txBody>
      </p:sp>
      <p:sp>
        <p:nvSpPr>
          <p:cNvPr id="29" name="TextBox 28"/>
          <p:cNvSpPr txBox="1"/>
          <p:nvPr/>
        </p:nvSpPr>
        <p:spPr>
          <a:xfrm>
            <a:off x="2562676" y="3457989"/>
            <a:ext cx="967732" cy="215444"/>
          </a:xfrm>
          <a:prstGeom prst="rect">
            <a:avLst/>
          </a:prstGeom>
          <a:noFill/>
        </p:spPr>
        <p:txBody>
          <a:bodyPr wrap="square" rtlCol="0">
            <a:spAutoFit/>
          </a:bodyPr>
          <a:lstStyle/>
          <a:p>
            <a:r>
              <a:rPr lang="en-GB" sz="800" b="1" dirty="0" smtClean="0"/>
              <a:t>Ireland 4%</a:t>
            </a:r>
            <a:endParaRPr lang="en-GB" sz="800" b="1" dirty="0"/>
          </a:p>
        </p:txBody>
      </p:sp>
      <p:sp>
        <p:nvSpPr>
          <p:cNvPr id="30" name="TextBox 29"/>
          <p:cNvSpPr txBox="1"/>
          <p:nvPr/>
        </p:nvSpPr>
        <p:spPr>
          <a:xfrm>
            <a:off x="3281470" y="2621822"/>
            <a:ext cx="765727" cy="200055"/>
          </a:xfrm>
          <a:prstGeom prst="rect">
            <a:avLst/>
          </a:prstGeom>
          <a:noFill/>
        </p:spPr>
        <p:txBody>
          <a:bodyPr wrap="square" rtlCol="0">
            <a:spAutoFit/>
          </a:bodyPr>
          <a:lstStyle/>
          <a:p>
            <a:r>
              <a:rPr lang="en-GB" sz="700" b="1" dirty="0" smtClean="0"/>
              <a:t>Finland 2%</a:t>
            </a:r>
            <a:endParaRPr lang="en-GB" sz="700" b="1" dirty="0"/>
          </a:p>
        </p:txBody>
      </p:sp>
      <p:sp>
        <p:nvSpPr>
          <p:cNvPr id="31" name="TextBox 30"/>
          <p:cNvSpPr txBox="1"/>
          <p:nvPr/>
        </p:nvSpPr>
        <p:spPr>
          <a:xfrm>
            <a:off x="3680024" y="2943578"/>
            <a:ext cx="707657" cy="200055"/>
          </a:xfrm>
          <a:prstGeom prst="rect">
            <a:avLst/>
          </a:prstGeom>
          <a:noFill/>
        </p:spPr>
        <p:txBody>
          <a:bodyPr wrap="square" rtlCol="0">
            <a:spAutoFit/>
          </a:bodyPr>
          <a:lstStyle/>
          <a:p>
            <a:r>
              <a:rPr lang="en-GB" sz="700" b="1" dirty="0" smtClean="0"/>
              <a:t>Italy 2%</a:t>
            </a:r>
            <a:endParaRPr lang="en-GB" sz="700" b="1" dirty="0"/>
          </a:p>
        </p:txBody>
      </p:sp>
      <p:sp>
        <p:nvSpPr>
          <p:cNvPr id="32" name="Rectangle 31"/>
          <p:cNvSpPr/>
          <p:nvPr/>
        </p:nvSpPr>
        <p:spPr>
          <a:xfrm>
            <a:off x="1889094" y="3687441"/>
            <a:ext cx="673582" cy="200055"/>
          </a:xfrm>
          <a:prstGeom prst="rect">
            <a:avLst/>
          </a:prstGeom>
        </p:spPr>
        <p:txBody>
          <a:bodyPr wrap="none">
            <a:spAutoFit/>
          </a:bodyPr>
          <a:lstStyle/>
          <a:p>
            <a:r>
              <a:rPr lang="en-GB" sz="700" b="1" dirty="0" smtClean="0"/>
              <a:t>Spain 2%</a:t>
            </a:r>
            <a:endParaRPr lang="en-GB" sz="700" b="1" dirty="0"/>
          </a:p>
        </p:txBody>
      </p:sp>
      <p:sp>
        <p:nvSpPr>
          <p:cNvPr id="33" name="Rectangle 32"/>
          <p:cNvSpPr/>
          <p:nvPr/>
        </p:nvSpPr>
        <p:spPr>
          <a:xfrm>
            <a:off x="4252289" y="2719548"/>
            <a:ext cx="990977" cy="200055"/>
          </a:xfrm>
          <a:prstGeom prst="rect">
            <a:avLst/>
          </a:prstGeom>
        </p:spPr>
        <p:txBody>
          <a:bodyPr wrap="none">
            <a:spAutoFit/>
          </a:bodyPr>
          <a:lstStyle/>
          <a:p>
            <a:r>
              <a:rPr lang="en-GB" sz="700" b="1" dirty="0" smtClean="0"/>
              <a:t>Switzerland 2%</a:t>
            </a:r>
            <a:endParaRPr lang="en-GB" sz="700" b="1" dirty="0"/>
          </a:p>
        </p:txBody>
      </p:sp>
      <p:sp>
        <p:nvSpPr>
          <p:cNvPr id="34" name="Arc 33"/>
          <p:cNvSpPr/>
          <p:nvPr/>
        </p:nvSpPr>
        <p:spPr bwMode="auto">
          <a:xfrm rot="13405637">
            <a:off x="3114458" y="2330460"/>
            <a:ext cx="4391843" cy="2745855"/>
          </a:xfrm>
          <a:prstGeom prst="arc">
            <a:avLst>
              <a:gd name="adj1" fmla="val 14914946"/>
              <a:gd name="adj2" fmla="val 19377972"/>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5" name="Arc 34"/>
          <p:cNvSpPr/>
          <p:nvPr/>
        </p:nvSpPr>
        <p:spPr bwMode="auto">
          <a:xfrm rot="17275504">
            <a:off x="4486963" y="2741792"/>
            <a:ext cx="4391843" cy="3628530"/>
          </a:xfrm>
          <a:prstGeom prst="arc">
            <a:avLst>
              <a:gd name="adj1" fmla="val 14321088"/>
              <a:gd name="adj2" fmla="val 18868397"/>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6" name="Arc 35"/>
          <p:cNvSpPr/>
          <p:nvPr/>
        </p:nvSpPr>
        <p:spPr bwMode="auto">
          <a:xfrm rot="19078726">
            <a:off x="4665787" y="3129028"/>
            <a:ext cx="4480847" cy="3450893"/>
          </a:xfrm>
          <a:prstGeom prst="arc">
            <a:avLst>
              <a:gd name="adj1" fmla="val 12974402"/>
              <a:gd name="adj2" fmla="val 18868397"/>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7" name="Arc 36"/>
          <p:cNvSpPr/>
          <p:nvPr/>
        </p:nvSpPr>
        <p:spPr bwMode="auto">
          <a:xfrm rot="20487269">
            <a:off x="4699476" y="3817582"/>
            <a:ext cx="4940721" cy="1974791"/>
          </a:xfrm>
          <a:prstGeom prst="arc">
            <a:avLst>
              <a:gd name="adj1" fmla="val 11506928"/>
              <a:gd name="adj2" fmla="val 18868397"/>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8" name="Arc 37"/>
          <p:cNvSpPr/>
          <p:nvPr/>
        </p:nvSpPr>
        <p:spPr bwMode="auto">
          <a:xfrm rot="1672640">
            <a:off x="4276649" y="5424497"/>
            <a:ext cx="4940721" cy="2264764"/>
          </a:xfrm>
          <a:prstGeom prst="arc">
            <a:avLst>
              <a:gd name="adj1" fmla="val 11506928"/>
              <a:gd name="adj2" fmla="val 17018423"/>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9" name="Arc 38"/>
          <p:cNvSpPr/>
          <p:nvPr/>
        </p:nvSpPr>
        <p:spPr bwMode="auto">
          <a:xfrm rot="2615133">
            <a:off x="3802511" y="5952167"/>
            <a:ext cx="4940721" cy="2264764"/>
          </a:xfrm>
          <a:prstGeom prst="arc">
            <a:avLst>
              <a:gd name="adj1" fmla="val 11506928"/>
              <a:gd name="adj2" fmla="val 14472566"/>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0" name="Arc 39"/>
          <p:cNvSpPr/>
          <p:nvPr/>
        </p:nvSpPr>
        <p:spPr bwMode="auto">
          <a:xfrm rot="11395391">
            <a:off x="743666" y="3012818"/>
            <a:ext cx="4391843" cy="2466133"/>
          </a:xfrm>
          <a:prstGeom prst="arc">
            <a:avLst>
              <a:gd name="adj1" fmla="val 11827538"/>
              <a:gd name="adj2" fmla="val 20590294"/>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1" name="TextBox 40"/>
          <p:cNvSpPr txBox="1"/>
          <p:nvPr/>
        </p:nvSpPr>
        <p:spPr>
          <a:xfrm>
            <a:off x="371002" y="3036909"/>
            <a:ext cx="960637" cy="215444"/>
          </a:xfrm>
          <a:prstGeom prst="rect">
            <a:avLst/>
          </a:prstGeom>
          <a:noFill/>
        </p:spPr>
        <p:txBody>
          <a:bodyPr wrap="square" rtlCol="0">
            <a:spAutoFit/>
          </a:bodyPr>
          <a:lstStyle/>
          <a:p>
            <a:r>
              <a:rPr lang="en-GB" sz="800" b="1" dirty="0" smtClean="0"/>
              <a:t>Canada 4%</a:t>
            </a:r>
            <a:endParaRPr lang="en-GB" sz="800" b="1" dirty="0"/>
          </a:p>
        </p:txBody>
      </p:sp>
      <p:sp>
        <p:nvSpPr>
          <p:cNvPr id="42" name="Arc 41"/>
          <p:cNvSpPr/>
          <p:nvPr/>
        </p:nvSpPr>
        <p:spPr bwMode="auto">
          <a:xfrm rot="11395391">
            <a:off x="641859" y="2190905"/>
            <a:ext cx="8627945" cy="2958331"/>
          </a:xfrm>
          <a:prstGeom prst="arc">
            <a:avLst>
              <a:gd name="adj1" fmla="val 16162402"/>
              <a:gd name="adj2" fmla="val 21267325"/>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3" name="Arc 42"/>
          <p:cNvSpPr/>
          <p:nvPr/>
        </p:nvSpPr>
        <p:spPr bwMode="auto">
          <a:xfrm rot="15832156">
            <a:off x="3547322" y="3307683"/>
            <a:ext cx="4391843" cy="2097011"/>
          </a:xfrm>
          <a:prstGeom prst="arc">
            <a:avLst>
              <a:gd name="adj1" fmla="val 14519872"/>
              <a:gd name="adj2" fmla="val 19948242"/>
            </a:avLst>
          </a:prstGeom>
          <a:noFill/>
          <a:ln w="38100" cap="flat" cmpd="sng" algn="ctr">
            <a:solidFill>
              <a:srgbClr val="FFD624"/>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4" name="TextBox 43"/>
          <p:cNvSpPr txBox="1"/>
          <p:nvPr/>
        </p:nvSpPr>
        <p:spPr>
          <a:xfrm>
            <a:off x="5271864" y="6525269"/>
            <a:ext cx="3528392" cy="307777"/>
          </a:xfrm>
          <a:prstGeom prst="rect">
            <a:avLst/>
          </a:prstGeom>
          <a:noFill/>
        </p:spPr>
        <p:txBody>
          <a:bodyPr wrap="square" rtlCol="0">
            <a:spAutoFit/>
          </a:bodyPr>
          <a:lstStyle/>
          <a:p>
            <a:pPr>
              <a:buClrTx/>
              <a:buFontTx/>
              <a:buNone/>
            </a:pPr>
            <a:r>
              <a:rPr lang="fr-BE" altLang="en-US" sz="700" dirty="0">
                <a:solidFill>
                  <a:schemeClr val="tx1"/>
                </a:solidFill>
              </a:rPr>
              <a:t>Source: </a:t>
            </a:r>
            <a:r>
              <a:rPr lang="en-GB" altLang="en-US" sz="700" dirty="0">
                <a:solidFill>
                  <a:schemeClr val="tx1"/>
                </a:solidFill>
              </a:rPr>
              <a:t>2011 OECD report on division of labour: addressing cross-country fragmentation of aid, November 2011</a:t>
            </a:r>
          </a:p>
        </p:txBody>
      </p:sp>
    </p:spTree>
    <p:extLst>
      <p:ext uri="{BB962C8B-B14F-4D97-AF65-F5344CB8AC3E}">
        <p14:creationId xmlns:p14="http://schemas.microsoft.com/office/powerpoint/2010/main" val="114734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down)">
                                      <p:cBhvr>
                                        <p:cTn id="26" dur="500"/>
                                        <p:tgtEl>
                                          <p:spTgt spid="3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down)">
                                      <p:cBhvr>
                                        <p:cTn id="42" dur="500"/>
                                        <p:tgtEl>
                                          <p:spTgt spid="38"/>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down)">
                                      <p:cBhvr>
                                        <p:cTn id="50" dur="500"/>
                                        <p:tgtEl>
                                          <p:spTgt spid="3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down)">
                                      <p:cBhvr>
                                        <p:cTn id="58" dur="500"/>
                                        <p:tgtEl>
                                          <p:spTgt spid="40"/>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down)">
                                      <p:cBhvr>
                                        <p:cTn id="66" dur="500"/>
                                        <p:tgtEl>
                                          <p:spTgt spid="4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down)">
                                      <p:cBhvr>
                                        <p:cTn id="69" dur="500"/>
                                        <p:tgtEl>
                                          <p:spTgt spid="4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down)">
                                      <p:cBhvr>
                                        <p:cTn id="74" dur="500"/>
                                        <p:tgtEl>
                                          <p:spTgt spid="34"/>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down)">
                                      <p:cBhvr>
                                        <p:cTn id="77" dur="500"/>
                                        <p:tgtEl>
                                          <p:spTgt spid="28"/>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down)">
                                      <p:cBhvr>
                                        <p:cTn id="80" dur="500"/>
                                        <p:tgtEl>
                                          <p:spTgt spid="32"/>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down)">
                                      <p:cBhvr>
                                        <p:cTn id="86" dur="500"/>
                                        <p:tgtEl>
                                          <p:spTgt spid="29"/>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down)">
                                      <p:cBhvr>
                                        <p:cTn id="89" dur="500"/>
                                        <p:tgtEl>
                                          <p:spTgt spid="26"/>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down)">
                                      <p:cBhvr>
                                        <p:cTn id="95" dur="500"/>
                                        <p:tgtEl>
                                          <p:spTgt spid="24"/>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down)">
                                      <p:cBhvr>
                                        <p:cTn id="101" dur="500"/>
                                        <p:tgtEl>
                                          <p:spTgt spid="31"/>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2"/>
                                        </p:tgtEl>
                                        <p:attrNameLst>
                                          <p:attrName>style.visibility</p:attrName>
                                        </p:attrNameLst>
                                      </p:cBhvr>
                                      <p:to>
                                        <p:strVal val="visible"/>
                                      </p:to>
                                    </p:set>
                                    <p:animEffect transition="in" filter="wipe(down)">
                                      <p:cBhvr>
                                        <p:cTn id="104" dur="500"/>
                                        <p:tgtEl>
                                          <p:spTgt spid="22"/>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wipe(down)">
                                      <p:cBhvr>
                                        <p:cTn id="10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8" grpId="0"/>
      <p:bldP spid="29" grpId="0"/>
      <p:bldP spid="30" grpId="0"/>
      <p:bldP spid="31" grpId="0"/>
      <p:bldP spid="32" grpId="0"/>
      <p:bldP spid="33" grpId="0"/>
      <p:bldP spid="34" grpId="0" animBg="1"/>
      <p:bldP spid="35" grpId="0" animBg="1"/>
      <p:bldP spid="36" grpId="0" animBg="1"/>
      <p:bldP spid="37" grpId="0" animBg="1"/>
      <p:bldP spid="38" grpId="0" animBg="1"/>
      <p:bldP spid="39" grpId="0" animBg="1"/>
      <p:bldP spid="40" grpId="0" animBg="1"/>
      <p:bldP spid="41" grpId="0"/>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a:t>Challenges at international level</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3083"/>
          <a:stretch/>
        </p:blipFill>
        <p:spPr bwMode="auto">
          <a:xfrm>
            <a:off x="415854" y="2708920"/>
            <a:ext cx="8243164" cy="3870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15854" y="2069988"/>
            <a:ext cx="4695516" cy="307777"/>
          </a:xfrm>
          <a:prstGeom prst="rect">
            <a:avLst/>
          </a:prstGeom>
        </p:spPr>
        <p:txBody>
          <a:bodyPr wrap="none">
            <a:spAutoFit/>
          </a:bodyPr>
          <a:lstStyle/>
          <a:p>
            <a:pPr marL="0" indent="0">
              <a:buNone/>
            </a:pPr>
            <a:r>
              <a:rPr lang="en-GB" sz="1400" b="1" dirty="0" smtClean="0"/>
              <a:t>Global progress towards achieving the MDGs</a:t>
            </a:r>
            <a:endParaRPr lang="en-GB" sz="1400" b="1" dirty="0"/>
          </a:p>
        </p:txBody>
      </p:sp>
    </p:spTree>
    <p:extLst>
      <p:ext uri="{BB962C8B-B14F-4D97-AF65-F5344CB8AC3E}">
        <p14:creationId xmlns:p14="http://schemas.microsoft.com/office/powerpoint/2010/main" val="250631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The EU response</a:t>
            </a:r>
            <a:endParaRPr lang="en-GB" sz="2800"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b="74110"/>
          <a:stretch/>
        </p:blipFill>
        <p:spPr bwMode="auto">
          <a:xfrm>
            <a:off x="1403648" y="4496056"/>
            <a:ext cx="1546888" cy="1524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25890" b="50000"/>
          <a:stretch/>
        </p:blipFill>
        <p:spPr bwMode="auto">
          <a:xfrm>
            <a:off x="2981901" y="4600853"/>
            <a:ext cx="1546888" cy="1419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b="25000"/>
          <a:stretch/>
        </p:blipFill>
        <p:spPr bwMode="auto">
          <a:xfrm>
            <a:off x="4502505" y="4581128"/>
            <a:ext cx="1546888" cy="1471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4133" r="50000"/>
          <a:stretch/>
        </p:blipFill>
        <p:spPr bwMode="auto">
          <a:xfrm>
            <a:off x="6049393" y="4574654"/>
            <a:ext cx="1546888" cy="1522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2342265" y="2132856"/>
            <a:ext cx="4320480" cy="1461939"/>
          </a:xfrm>
          <a:prstGeom prst="rect">
            <a:avLst/>
          </a:prstGeom>
          <a:noFill/>
        </p:spPr>
        <p:txBody>
          <a:bodyPr wrap="square" rtlCol="0">
            <a:spAutoFit/>
          </a:bodyPr>
          <a:lstStyle/>
          <a:p>
            <a:pPr algn="ctr">
              <a:spcAft>
                <a:spcPts val="600"/>
              </a:spcAft>
            </a:pPr>
            <a:r>
              <a:rPr lang="en-GB" sz="4400" b="1" dirty="0" smtClean="0">
                <a:solidFill>
                  <a:srgbClr val="BF4B36"/>
                </a:solidFill>
              </a:rPr>
              <a:t>€1 billion </a:t>
            </a:r>
          </a:p>
          <a:p>
            <a:pPr algn="ctr"/>
            <a:r>
              <a:rPr lang="en-GB" sz="2000" b="1" dirty="0" smtClean="0"/>
              <a:t>MDG initiative to target the off-track MDGs</a:t>
            </a:r>
            <a:endParaRPr lang="en-GB" sz="2000" b="1" dirty="0"/>
          </a:p>
        </p:txBody>
      </p:sp>
      <p:sp>
        <p:nvSpPr>
          <p:cNvPr id="13" name="Down Arrow 12"/>
          <p:cNvSpPr/>
          <p:nvPr/>
        </p:nvSpPr>
        <p:spPr bwMode="auto">
          <a:xfrm>
            <a:off x="4216371" y="3724722"/>
            <a:ext cx="572267" cy="792088"/>
          </a:xfrm>
          <a:prstGeom prst="downArrow">
            <a:avLst/>
          </a:prstGeom>
          <a:solidFill>
            <a:srgbClr val="BF4B36"/>
          </a:solidFill>
          <a:ln w="9525" cap="flat" cmpd="sng" algn="ctr">
            <a:solidFill>
              <a:srgbClr val="BF4B3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4" name="Down Arrow 13"/>
          <p:cNvSpPr/>
          <p:nvPr/>
        </p:nvSpPr>
        <p:spPr bwMode="auto">
          <a:xfrm rot="1921271">
            <a:off x="2972981" y="3697580"/>
            <a:ext cx="572267" cy="792088"/>
          </a:xfrm>
          <a:prstGeom prst="downArrow">
            <a:avLst/>
          </a:prstGeom>
          <a:solidFill>
            <a:srgbClr val="BF4B36"/>
          </a:solidFill>
          <a:ln w="9525" cap="flat" cmpd="sng" algn="ctr">
            <a:solidFill>
              <a:srgbClr val="BF4B3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5" name="Down Arrow 14"/>
          <p:cNvSpPr/>
          <p:nvPr/>
        </p:nvSpPr>
        <p:spPr bwMode="auto">
          <a:xfrm rot="19678729" flipH="1">
            <a:off x="5471423" y="3686254"/>
            <a:ext cx="572267" cy="792088"/>
          </a:xfrm>
          <a:prstGeom prst="downArrow">
            <a:avLst/>
          </a:prstGeom>
          <a:solidFill>
            <a:srgbClr val="BF4B36"/>
          </a:solidFill>
          <a:ln w="9525" cap="flat" cmpd="sng" algn="ctr">
            <a:solidFill>
              <a:srgbClr val="BF4B3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335331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randombar(horizontal)">
                                      <p:cBhvr>
                                        <p:cTn id="10" dur="500"/>
                                        <p:tgtEl>
                                          <p:spTgt spid="1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par>
                                <p:cTn id="27" presetID="14" presetClass="entr" presetSubtype="1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par>
                                <p:cTn id="30" presetID="14" presetClass="entr" presetSubtype="1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Beyond 2015 – A decent life for all</a:t>
            </a:r>
            <a:endParaRPr lang="en-GB" sz="2800" dirty="0"/>
          </a:p>
        </p:txBody>
      </p:sp>
      <p:sp>
        <p:nvSpPr>
          <p:cNvPr id="3" name="Content Placeholder 2"/>
          <p:cNvSpPr>
            <a:spLocks noGrp="1"/>
          </p:cNvSpPr>
          <p:nvPr>
            <p:ph idx="1"/>
          </p:nvPr>
        </p:nvSpPr>
        <p:spPr/>
        <p:txBody>
          <a:bodyPr/>
          <a:lstStyle/>
          <a:p>
            <a:pPr marL="0" indent="0">
              <a:buNone/>
            </a:pPr>
            <a:r>
              <a:rPr lang="en-GB" altLang="en-US" sz="2000" i="0" dirty="0"/>
              <a:t>Building blocks for a post-2015 </a:t>
            </a:r>
            <a:r>
              <a:rPr lang="en-GB" altLang="en-US" sz="2000" i="0" dirty="0" smtClean="0"/>
              <a:t>framework:</a:t>
            </a:r>
          </a:p>
          <a:p>
            <a:pPr marL="0" indent="0">
              <a:spcBef>
                <a:spcPts val="600"/>
              </a:spcBef>
              <a:buNone/>
            </a:pPr>
            <a:r>
              <a:rPr lang="en-GB" altLang="en-US" sz="3600" i="0" dirty="0" smtClean="0">
                <a:solidFill>
                  <a:srgbClr val="BF4B36"/>
                </a:solidFill>
              </a:rPr>
              <a:t>1</a:t>
            </a:r>
            <a:r>
              <a:rPr lang="en-GB" altLang="en-US" sz="3600" i="0" dirty="0" smtClean="0"/>
              <a:t> </a:t>
            </a:r>
          </a:p>
          <a:p>
            <a:pPr marL="0" indent="0">
              <a:spcBef>
                <a:spcPts val="600"/>
              </a:spcBef>
              <a:buNone/>
            </a:pPr>
            <a:r>
              <a:rPr lang="en-GB" altLang="en-US" sz="3600" i="0" dirty="0" smtClean="0">
                <a:solidFill>
                  <a:srgbClr val="2D5EC1"/>
                </a:solidFill>
              </a:rPr>
              <a:t>2</a:t>
            </a:r>
            <a:r>
              <a:rPr lang="en-GB" altLang="en-US" sz="3600" i="0" dirty="0" smtClean="0"/>
              <a:t> </a:t>
            </a:r>
          </a:p>
          <a:p>
            <a:pPr marL="0" indent="0">
              <a:spcBef>
                <a:spcPts val="600"/>
              </a:spcBef>
              <a:buNone/>
            </a:pPr>
            <a:r>
              <a:rPr lang="en-GB" altLang="en-US" sz="3600" i="0" dirty="0" smtClean="0">
                <a:solidFill>
                  <a:srgbClr val="FFD624"/>
                </a:solidFill>
              </a:rPr>
              <a:t>3</a:t>
            </a:r>
            <a:endParaRPr lang="en-GB" altLang="en-US" sz="2000" i="0" dirty="0"/>
          </a:p>
          <a:p>
            <a:pPr marL="0" indent="0">
              <a:spcBef>
                <a:spcPts val="600"/>
              </a:spcBef>
              <a:buNone/>
            </a:pPr>
            <a:r>
              <a:rPr lang="en-GB" altLang="en-US" sz="3600" i="0" dirty="0" smtClean="0">
                <a:solidFill>
                  <a:srgbClr val="A3601D"/>
                </a:solidFill>
              </a:rPr>
              <a:t>4</a:t>
            </a:r>
            <a:r>
              <a:rPr lang="en-GB" altLang="en-US" sz="2000" i="0" dirty="0" smtClean="0"/>
              <a:t> </a:t>
            </a:r>
          </a:p>
          <a:p>
            <a:pPr marL="0" indent="0">
              <a:spcBef>
                <a:spcPts val="600"/>
              </a:spcBef>
              <a:buNone/>
            </a:pPr>
            <a:r>
              <a:rPr lang="en-GB" altLang="en-US" sz="3600" i="0" dirty="0" smtClean="0">
                <a:solidFill>
                  <a:srgbClr val="1BB0E8"/>
                </a:solidFill>
              </a:rPr>
              <a:t>5</a:t>
            </a:r>
            <a:endParaRPr lang="en-GB" altLang="en-US" dirty="0"/>
          </a:p>
        </p:txBody>
      </p:sp>
      <p:sp>
        <p:nvSpPr>
          <p:cNvPr id="4" name="Rectangle 3"/>
          <p:cNvSpPr/>
          <p:nvPr/>
        </p:nvSpPr>
        <p:spPr>
          <a:xfrm>
            <a:off x="971600" y="3068960"/>
            <a:ext cx="6840760" cy="2964914"/>
          </a:xfrm>
          <a:prstGeom prst="rect">
            <a:avLst/>
          </a:prstGeom>
        </p:spPr>
        <p:txBody>
          <a:bodyPr wrap="square">
            <a:spAutoFit/>
          </a:bodyPr>
          <a:lstStyle/>
          <a:p>
            <a:pPr marL="0" indent="0">
              <a:spcBef>
                <a:spcPts val="2500"/>
              </a:spcBef>
              <a:buNone/>
            </a:pPr>
            <a:r>
              <a:rPr lang="en-GB" altLang="en-US" sz="2000" dirty="0" smtClean="0">
                <a:latin typeface="+mn-lt"/>
                <a:cs typeface="+mn-cs"/>
              </a:rPr>
              <a:t>Basic </a:t>
            </a:r>
            <a:r>
              <a:rPr lang="en-GB" altLang="en-US" sz="2000" dirty="0">
                <a:latin typeface="+mn-lt"/>
                <a:cs typeface="+mn-cs"/>
              </a:rPr>
              <a:t>living standards for </a:t>
            </a:r>
            <a:r>
              <a:rPr lang="en-GB" altLang="en-US" sz="2000" dirty="0" smtClean="0">
                <a:latin typeface="+mn-lt"/>
                <a:cs typeface="+mn-cs"/>
              </a:rPr>
              <a:t>all</a:t>
            </a:r>
          </a:p>
          <a:p>
            <a:pPr marL="0" indent="0">
              <a:spcBef>
                <a:spcPts val="2500"/>
              </a:spcBef>
              <a:buNone/>
            </a:pPr>
            <a:r>
              <a:rPr lang="en-GB" altLang="en-US" sz="2000" dirty="0" smtClean="0">
                <a:latin typeface="+mn-lt"/>
                <a:cs typeface="+mn-cs"/>
              </a:rPr>
              <a:t>Promoting </a:t>
            </a:r>
            <a:r>
              <a:rPr lang="en-GB" altLang="en-US" sz="2000" dirty="0">
                <a:latin typeface="+mn-lt"/>
                <a:cs typeface="+mn-cs"/>
              </a:rPr>
              <a:t>“drivers” of inclusive, sustainable </a:t>
            </a:r>
            <a:r>
              <a:rPr lang="en-GB" altLang="en-US" sz="2000" dirty="0" smtClean="0">
                <a:latin typeface="+mn-lt"/>
                <a:cs typeface="+mn-cs"/>
              </a:rPr>
              <a:t>growth</a:t>
            </a:r>
          </a:p>
          <a:p>
            <a:pPr marL="0" indent="0">
              <a:spcBef>
                <a:spcPts val="2500"/>
              </a:spcBef>
              <a:buNone/>
            </a:pPr>
            <a:r>
              <a:rPr lang="en-GB" altLang="en-US" sz="2000" dirty="0" smtClean="0">
                <a:latin typeface="+mn-lt"/>
                <a:cs typeface="+mn-cs"/>
              </a:rPr>
              <a:t>More </a:t>
            </a:r>
            <a:r>
              <a:rPr lang="en-GB" altLang="en-US" sz="2000" dirty="0">
                <a:latin typeface="+mn-lt"/>
                <a:cs typeface="+mn-cs"/>
              </a:rPr>
              <a:t>sustainable management of natural </a:t>
            </a:r>
            <a:r>
              <a:rPr lang="en-GB" altLang="en-US" sz="2000" dirty="0" smtClean="0">
                <a:latin typeface="+mn-lt"/>
                <a:cs typeface="+mn-cs"/>
              </a:rPr>
              <a:t>resources</a:t>
            </a:r>
          </a:p>
          <a:p>
            <a:pPr marL="0" indent="0">
              <a:spcBef>
                <a:spcPts val="2500"/>
              </a:spcBef>
              <a:buNone/>
            </a:pPr>
            <a:r>
              <a:rPr lang="en-GB" altLang="en-US" sz="2000" dirty="0" smtClean="0">
                <a:latin typeface="+mn-lt"/>
                <a:cs typeface="+mn-cs"/>
              </a:rPr>
              <a:t>Equality</a:t>
            </a:r>
            <a:r>
              <a:rPr lang="en-GB" altLang="en-US" sz="2000" dirty="0">
                <a:latin typeface="+mn-lt"/>
                <a:cs typeface="+mn-cs"/>
              </a:rPr>
              <a:t>, equity and justice </a:t>
            </a:r>
            <a:endParaRPr lang="en-GB" altLang="en-US" sz="2000" dirty="0" smtClean="0">
              <a:latin typeface="+mn-lt"/>
              <a:cs typeface="+mn-cs"/>
            </a:endParaRPr>
          </a:p>
          <a:p>
            <a:pPr marL="0" indent="0">
              <a:spcBef>
                <a:spcPts val="2500"/>
              </a:spcBef>
              <a:buNone/>
            </a:pPr>
            <a:r>
              <a:rPr lang="en-GB" altLang="en-US" sz="2000" dirty="0" smtClean="0">
                <a:latin typeface="+mn-lt"/>
                <a:cs typeface="+mn-cs"/>
              </a:rPr>
              <a:t>Tackling </a:t>
            </a:r>
            <a:r>
              <a:rPr lang="en-GB" altLang="en-US" sz="2000" dirty="0">
                <a:latin typeface="+mn-lt"/>
                <a:cs typeface="+mn-cs"/>
              </a:rPr>
              <a:t>insecurity and state fragility</a:t>
            </a:r>
          </a:p>
        </p:txBody>
      </p:sp>
    </p:spTree>
    <p:extLst>
      <p:ext uri="{BB962C8B-B14F-4D97-AF65-F5344CB8AC3E}">
        <p14:creationId xmlns:p14="http://schemas.microsoft.com/office/powerpoint/2010/main" val="386667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ipe(down)">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wipe(down)">
                                      <p:cBhvr>
                                        <p:cTn id="26" dur="500"/>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4">
                                            <p:txEl>
                                              <p:pRg st="2" end="2"/>
                                            </p:txEl>
                                          </p:spTgt>
                                        </p:tgtEl>
                                        <p:attrNameLst>
                                          <p:attrName>style.visibility</p:attrName>
                                        </p:attrNameLst>
                                      </p:cBhvr>
                                      <p:to>
                                        <p:strVal val="visible"/>
                                      </p:to>
                                    </p:set>
                                    <p:animEffect transition="in" filter="wipe(down)">
                                      <p:cBhvr>
                                        <p:cTn id="38" dur="500"/>
                                        <p:tgtEl>
                                          <p:spTgt spid="4">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anim calcmode="lin" valueType="num">
                                      <p:cBhvr>
                                        <p:cTn id="4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4">
                                            <p:txEl>
                                              <p:pRg st="3" end="3"/>
                                            </p:txEl>
                                          </p:spTgt>
                                        </p:tgtEl>
                                        <p:attrNameLst>
                                          <p:attrName>style.visibility</p:attrName>
                                        </p:attrNameLst>
                                      </p:cBhvr>
                                      <p:to>
                                        <p:strVal val="visible"/>
                                      </p:to>
                                    </p:set>
                                    <p:animEffect transition="in" filter="wipe(down)">
                                      <p:cBhvr>
                                        <p:cTn id="50" dur="500"/>
                                        <p:tgtEl>
                                          <p:spTgt spid="4">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Effect transition="in" filter="fade">
                                      <p:cBhvr>
                                        <p:cTn id="55" dur="1000"/>
                                        <p:tgtEl>
                                          <p:spTgt spid="3">
                                            <p:txEl>
                                              <p:pRg st="5" end="5"/>
                                            </p:txEl>
                                          </p:spTgt>
                                        </p:tgtEl>
                                      </p:cBhvr>
                                    </p:animEffect>
                                    <p:anim calcmode="lin" valueType="num">
                                      <p:cBhvr>
                                        <p:cTn id="5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wipe(down)">
                                      <p:cBhvr>
                                        <p:cTn id="6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08720"/>
            <a:ext cx="10225136" cy="6624736"/>
          </a:xfrm>
        </p:spPr>
        <p:txBody>
          <a:bodyPr/>
          <a:lstStyle/>
          <a:p>
            <a:pPr marL="0" indent="0">
              <a:buNone/>
            </a:pPr>
            <a:r>
              <a:rPr lang="fr-BE" sz="34400" b="1" i="0" dirty="0"/>
              <a:t>5</a:t>
            </a:r>
            <a:endParaRPr lang="en-GB" sz="34400" b="1" i="0" dirty="0"/>
          </a:p>
        </p:txBody>
      </p:sp>
      <p:sp>
        <p:nvSpPr>
          <p:cNvPr id="5" name="TextBox 4"/>
          <p:cNvSpPr txBox="1"/>
          <p:nvPr/>
        </p:nvSpPr>
        <p:spPr>
          <a:xfrm>
            <a:off x="3923928" y="2708920"/>
            <a:ext cx="4392488" cy="1754326"/>
          </a:xfrm>
          <a:prstGeom prst="rect">
            <a:avLst/>
          </a:prstGeom>
          <a:noFill/>
        </p:spPr>
        <p:txBody>
          <a:bodyPr wrap="square" rtlCol="0">
            <a:spAutoFit/>
          </a:bodyPr>
          <a:lstStyle/>
          <a:p>
            <a:r>
              <a:rPr lang="en-GB" sz="3600" b="1" dirty="0" smtClean="0"/>
              <a:t>Communication activities and tools</a:t>
            </a:r>
            <a:endParaRPr lang="en-GB" sz="3600" b="1" dirty="0"/>
          </a:p>
        </p:txBody>
      </p:sp>
    </p:spTree>
    <p:extLst>
      <p:ext uri="{BB962C8B-B14F-4D97-AF65-F5344CB8AC3E}">
        <p14:creationId xmlns:p14="http://schemas.microsoft.com/office/powerpoint/2010/main" val="1969770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U:\shutterstock_3650978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412776"/>
            <a:ext cx="8627218" cy="49803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sz="2800" dirty="0" smtClean="0"/>
              <a:t>Public opinion</a:t>
            </a:r>
            <a:endParaRPr lang="en-GB" sz="2800" dirty="0"/>
          </a:p>
        </p:txBody>
      </p:sp>
      <p:sp>
        <p:nvSpPr>
          <p:cNvPr id="3" name="Content Placeholder 2"/>
          <p:cNvSpPr>
            <a:spLocks noGrp="1"/>
          </p:cNvSpPr>
          <p:nvPr>
            <p:ph idx="1"/>
          </p:nvPr>
        </p:nvSpPr>
        <p:spPr>
          <a:xfrm>
            <a:off x="241176" y="2852936"/>
            <a:ext cx="2890664" cy="2304777"/>
          </a:xfrm>
        </p:spPr>
        <p:txBody>
          <a:bodyPr/>
          <a:lstStyle/>
          <a:p>
            <a:pPr marL="0" indent="0" algn="ctr">
              <a:buNone/>
            </a:pPr>
            <a:r>
              <a:rPr lang="en-GB" sz="7200" b="1" i="0" dirty="0" smtClean="0"/>
              <a:t>83%</a:t>
            </a:r>
          </a:p>
          <a:p>
            <a:pPr marL="0" indent="0" algn="ctr">
              <a:buNone/>
            </a:pPr>
            <a:r>
              <a:rPr lang="en-GB" sz="1600" i="0" dirty="0" smtClean="0"/>
              <a:t>of Europeans believe development aid is important</a:t>
            </a:r>
          </a:p>
          <a:p>
            <a:pPr marL="0" indent="0">
              <a:buNone/>
            </a:pPr>
            <a:endParaRPr lang="en-GB" sz="6600" b="1" i="0" dirty="0"/>
          </a:p>
        </p:txBody>
      </p:sp>
      <p:sp>
        <p:nvSpPr>
          <p:cNvPr id="4" name="Content Placeholder 2"/>
          <p:cNvSpPr txBox="1">
            <a:spLocks/>
          </p:cNvSpPr>
          <p:nvPr/>
        </p:nvSpPr>
        <p:spPr bwMode="auto">
          <a:xfrm>
            <a:off x="6156176" y="2852936"/>
            <a:ext cx="2736304" cy="238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7200" b="1" i="0" kern="0" dirty="0" smtClean="0">
                <a:solidFill>
                  <a:srgbClr val="BF4B36"/>
                </a:solidFill>
              </a:rPr>
              <a:t>61%</a:t>
            </a:r>
          </a:p>
          <a:p>
            <a:pPr marL="0" indent="0" algn="ctr">
              <a:buFontTx/>
              <a:buNone/>
            </a:pPr>
            <a:r>
              <a:rPr lang="en-GB" sz="1600" i="0" kern="0" dirty="0" smtClean="0"/>
              <a:t>believe that Europe should increase aid</a:t>
            </a:r>
          </a:p>
        </p:txBody>
      </p:sp>
      <p:sp>
        <p:nvSpPr>
          <p:cNvPr id="5" name="Content Placeholder 2"/>
          <p:cNvSpPr txBox="1">
            <a:spLocks/>
          </p:cNvSpPr>
          <p:nvPr/>
        </p:nvSpPr>
        <p:spPr bwMode="auto">
          <a:xfrm>
            <a:off x="3203848" y="2852936"/>
            <a:ext cx="2664296" cy="295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7200" b="1" i="0" kern="0" dirty="0" smtClean="0">
                <a:solidFill>
                  <a:srgbClr val="FFD624"/>
                </a:solidFill>
              </a:rPr>
              <a:t>2/3</a:t>
            </a:r>
          </a:p>
          <a:p>
            <a:pPr marL="0" indent="0" algn="ctr">
              <a:buFontTx/>
              <a:buNone/>
            </a:pPr>
            <a:r>
              <a:rPr lang="en-GB" sz="1600" i="0" kern="0" dirty="0" smtClean="0"/>
              <a:t>think that tackling poverty in developing countries should be one of the main priorities of the EU</a:t>
            </a:r>
          </a:p>
          <a:p>
            <a:pPr marL="0" indent="0">
              <a:buFontTx/>
              <a:buNone/>
            </a:pPr>
            <a:endParaRPr lang="en-GB" sz="6600" b="1" i="0" kern="0" dirty="0"/>
          </a:p>
        </p:txBody>
      </p:sp>
      <p:sp>
        <p:nvSpPr>
          <p:cNvPr id="8" name="TextBox 7"/>
          <p:cNvSpPr txBox="1"/>
          <p:nvPr/>
        </p:nvSpPr>
        <p:spPr>
          <a:xfrm>
            <a:off x="5249366" y="6581383"/>
            <a:ext cx="3528392" cy="200055"/>
          </a:xfrm>
          <a:prstGeom prst="rect">
            <a:avLst/>
          </a:prstGeom>
          <a:noFill/>
        </p:spPr>
        <p:txBody>
          <a:bodyPr wrap="square" rtlCol="0">
            <a:spAutoFit/>
          </a:bodyPr>
          <a:lstStyle/>
          <a:p>
            <a:r>
              <a:rPr lang="en-GB" sz="700" dirty="0" smtClean="0">
                <a:solidFill>
                  <a:schemeClr val="tx1"/>
                </a:solidFill>
              </a:rPr>
              <a:t>Source: 2013 Special </a:t>
            </a:r>
            <a:r>
              <a:rPr lang="en-GB" sz="700" dirty="0" err="1" smtClean="0">
                <a:solidFill>
                  <a:schemeClr val="tx1"/>
                </a:solidFill>
              </a:rPr>
              <a:t>Eurobarometer</a:t>
            </a:r>
            <a:r>
              <a:rPr lang="en-GB" sz="700" dirty="0" smtClean="0">
                <a:solidFill>
                  <a:schemeClr val="tx1"/>
                </a:solidFill>
              </a:rPr>
              <a:t> figures (published on 26/11/2013)</a:t>
            </a:r>
            <a:endParaRPr lang="en-GB" sz="700" dirty="0">
              <a:solidFill>
                <a:schemeClr val="tx1"/>
              </a:solidFill>
            </a:endParaRPr>
          </a:p>
        </p:txBody>
      </p:sp>
    </p:spTree>
    <p:extLst>
      <p:ext uri="{BB962C8B-B14F-4D97-AF65-F5344CB8AC3E}">
        <p14:creationId xmlns:p14="http://schemas.microsoft.com/office/powerpoint/2010/main" val="266600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5">
                                            <p:txEl>
                                              <p:pRg st="0" end="0"/>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 calcmode="lin" valueType="num">
                                      <p:cBhvr>
                                        <p:cTn id="2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p:cTn id="31"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33" dur="500"/>
                                        <p:tgtEl>
                                          <p:spTgt spid="4">
                                            <p:txEl>
                                              <p:pRg st="0" end="0"/>
                                            </p:txEl>
                                          </p:spTgt>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xEl>
                                              <p:pRg st="1" end="1"/>
                                            </p:txEl>
                                          </p:spTgt>
                                        </p:tgtEl>
                                        <p:attrNameLst>
                                          <p:attrName>style.visibility</p:attrName>
                                        </p:attrNameLst>
                                      </p:cBhvr>
                                      <p:to>
                                        <p:strVal val="visible"/>
                                      </p:to>
                                    </p:set>
                                    <p:anim calcmode="lin" valueType="num">
                                      <p:cBhvr>
                                        <p:cTn id="36"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37"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3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95288" y="1341438"/>
            <a:ext cx="8229600" cy="936625"/>
          </a:xfrm>
        </p:spPr>
        <p:txBody>
          <a:bodyPr/>
          <a:lstStyle/>
          <a:p>
            <a:pPr indent="0" eaLnBrk="1" hangingPunct="1"/>
            <a:r>
              <a:rPr lang="en-GB" altLang="en-US" sz="2800" smtClean="0">
                <a:solidFill>
                  <a:srgbClr val="A3601D"/>
                </a:solidFill>
              </a:rPr>
              <a:t>… so why communicate?</a:t>
            </a:r>
          </a:p>
        </p:txBody>
      </p:sp>
      <p:sp>
        <p:nvSpPr>
          <p:cNvPr id="6147" name="Content Placeholder 2"/>
          <p:cNvSpPr>
            <a:spLocks noGrp="1"/>
          </p:cNvSpPr>
          <p:nvPr>
            <p:ph idx="1"/>
          </p:nvPr>
        </p:nvSpPr>
        <p:spPr/>
        <p:txBody>
          <a:bodyPr/>
          <a:lstStyle/>
          <a:p>
            <a:r>
              <a:rPr lang="en-GB" altLang="en-US" smtClean="0"/>
              <a:t>Public scrutiny of aid is greater than ever.</a:t>
            </a:r>
          </a:p>
          <a:p>
            <a:endParaRPr lang="en-GB" altLang="en-US" smtClean="0"/>
          </a:p>
          <a:p>
            <a:r>
              <a:rPr lang="en-GB" altLang="en-US" smtClean="0"/>
              <a:t>We have a success story to tell on why Europe makes a difference.</a:t>
            </a:r>
          </a:p>
          <a:p>
            <a:endParaRPr lang="en-GB" altLang="en-US" smtClean="0"/>
          </a:p>
          <a:p>
            <a:r>
              <a:rPr lang="en-GB" altLang="en-US" smtClean="0"/>
              <a:t>The work we do speaks to everybody.</a:t>
            </a:r>
          </a:p>
          <a:p>
            <a:endParaRPr lang="en-GB" altLang="en-US" smtClean="0"/>
          </a:p>
        </p:txBody>
      </p:sp>
    </p:spTree>
    <p:extLst>
      <p:ext uri="{BB962C8B-B14F-4D97-AF65-F5344CB8AC3E}">
        <p14:creationId xmlns:p14="http://schemas.microsoft.com/office/powerpoint/2010/main" val="8719661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err="1" smtClean="0"/>
              <a:t>EuropeAid’s</a:t>
            </a:r>
            <a:r>
              <a:rPr lang="en-GB" sz="2800" dirty="0" smtClean="0"/>
              <a:t> communication strategy</a:t>
            </a:r>
            <a:endParaRPr lang="en-GB" sz="2800" dirty="0"/>
          </a:p>
        </p:txBody>
      </p:sp>
      <p:sp>
        <p:nvSpPr>
          <p:cNvPr id="3" name="Content Placeholder 2"/>
          <p:cNvSpPr>
            <a:spLocks noGrp="1"/>
          </p:cNvSpPr>
          <p:nvPr>
            <p:ph idx="1"/>
          </p:nvPr>
        </p:nvSpPr>
        <p:spPr>
          <a:xfrm>
            <a:off x="2051720" y="3356992"/>
            <a:ext cx="6635080" cy="2780172"/>
          </a:xfrm>
        </p:spPr>
        <p:txBody>
          <a:bodyPr/>
          <a:lstStyle/>
          <a:p>
            <a:pPr marL="0" indent="0">
              <a:buNone/>
            </a:pPr>
            <a:r>
              <a:rPr lang="en-GB" sz="2000" i="0" dirty="0" smtClean="0"/>
              <a:t>Focus on the visibility of EU </a:t>
            </a:r>
            <a:r>
              <a:rPr lang="en-GB" sz="2000" b="1" i="0" dirty="0" smtClean="0"/>
              <a:t>cooperation results</a:t>
            </a:r>
          </a:p>
          <a:p>
            <a:pPr marL="0" indent="0">
              <a:buNone/>
            </a:pPr>
            <a:endParaRPr lang="en-GB" sz="2000" i="0" dirty="0" smtClean="0"/>
          </a:p>
          <a:p>
            <a:pPr marL="0" indent="0">
              <a:buNone/>
            </a:pPr>
            <a:r>
              <a:rPr lang="en-GB" sz="2000" b="1" i="0" dirty="0" smtClean="0"/>
              <a:t>Invest more in digital media</a:t>
            </a:r>
          </a:p>
          <a:p>
            <a:pPr marL="0" indent="0">
              <a:buNone/>
            </a:pPr>
            <a:endParaRPr lang="en-GB" sz="2000" b="1" i="0" dirty="0" smtClean="0"/>
          </a:p>
          <a:p>
            <a:pPr marL="0" indent="0">
              <a:buNone/>
            </a:pPr>
            <a:r>
              <a:rPr lang="en-GB" sz="2000" b="1" i="0" dirty="0" smtClean="0"/>
              <a:t>Work in partnership</a:t>
            </a:r>
          </a:p>
          <a:p>
            <a:pPr marL="0" indent="0">
              <a:buNone/>
            </a:pPr>
            <a:endParaRPr lang="en-GB" sz="2000" b="1" i="0" dirty="0" smtClean="0"/>
          </a:p>
          <a:p>
            <a:pPr marL="0" indent="0">
              <a:buNone/>
            </a:pPr>
            <a:r>
              <a:rPr lang="en-GB" sz="2000" b="1" i="0" dirty="0" smtClean="0"/>
              <a:t>Develop a culture of communication</a:t>
            </a:r>
            <a:endParaRPr lang="en-GB" sz="2000" b="1" i="0" dirty="0"/>
          </a:p>
        </p:txBody>
      </p:sp>
      <p:sp>
        <p:nvSpPr>
          <p:cNvPr id="5" name="TextBox 4"/>
          <p:cNvSpPr txBox="1"/>
          <p:nvPr/>
        </p:nvSpPr>
        <p:spPr>
          <a:xfrm>
            <a:off x="409567" y="2016671"/>
            <a:ext cx="2664296" cy="230832"/>
          </a:xfrm>
          <a:prstGeom prst="rect">
            <a:avLst/>
          </a:prstGeom>
          <a:noFill/>
        </p:spPr>
        <p:txBody>
          <a:bodyPr wrap="square" rtlCol="0">
            <a:spAutoFit/>
          </a:bodyPr>
          <a:lstStyle/>
          <a:p>
            <a:r>
              <a:rPr lang="en-GB" sz="900" b="1" dirty="0" smtClean="0"/>
              <a:t>Adopted in 2012</a:t>
            </a:r>
            <a:endParaRPr lang="en-GB" sz="900" b="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661" y="4275089"/>
            <a:ext cx="1202162" cy="801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7" name="TextBox 6"/>
          <p:cNvSpPr txBox="1"/>
          <p:nvPr/>
        </p:nvSpPr>
        <p:spPr>
          <a:xfrm>
            <a:off x="409567" y="2492896"/>
            <a:ext cx="5904656" cy="584775"/>
          </a:xfrm>
          <a:prstGeom prst="rect">
            <a:avLst/>
          </a:prstGeom>
          <a:noFill/>
        </p:spPr>
        <p:txBody>
          <a:bodyPr wrap="square" rtlCol="0">
            <a:spAutoFit/>
          </a:bodyPr>
          <a:lstStyle/>
          <a:p>
            <a:r>
              <a:rPr lang="en-GB" sz="2000" b="1" dirty="0"/>
              <a:t>Main targets:</a:t>
            </a:r>
            <a:r>
              <a:rPr lang="en-GB" sz="2000" dirty="0"/>
              <a:t> Stakeholders and multipliers</a:t>
            </a:r>
            <a:endParaRPr lang="en-GB" sz="2000" b="1" dirty="0"/>
          </a:p>
          <a:p>
            <a:endParaRPr lang="en-GB" dirty="0"/>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3235"/>
          <a:stretch/>
        </p:blipFill>
        <p:spPr>
          <a:xfrm>
            <a:off x="518642" y="5284018"/>
            <a:ext cx="1202163" cy="7811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b="13970"/>
          <a:stretch/>
        </p:blipFill>
        <p:spPr>
          <a:xfrm>
            <a:off x="518660" y="3284984"/>
            <a:ext cx="1202163" cy="801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659413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2800" dirty="0" smtClean="0"/>
              <a:t>Key messages</a:t>
            </a:r>
            <a:endParaRPr lang="en-GB" sz="2800" dirty="0"/>
          </a:p>
        </p:txBody>
      </p:sp>
      <p:sp>
        <p:nvSpPr>
          <p:cNvPr id="3" name="Content Placeholder 2"/>
          <p:cNvSpPr>
            <a:spLocks noGrp="1"/>
          </p:cNvSpPr>
          <p:nvPr>
            <p:ph idx="1"/>
          </p:nvPr>
        </p:nvSpPr>
        <p:spPr/>
        <p:txBody>
          <a:bodyPr/>
          <a:lstStyle/>
          <a:p>
            <a:pPr marL="0" indent="0" algn="ctr">
              <a:buNone/>
            </a:pPr>
            <a:r>
              <a:rPr lang="en-GB" i="0" dirty="0" smtClean="0"/>
              <a:t>EU development aid works and is transparent</a:t>
            </a:r>
          </a:p>
          <a:p>
            <a:pPr marL="0" indent="0" algn="ctr">
              <a:buNone/>
            </a:pPr>
            <a:endParaRPr lang="en-GB" i="0" dirty="0" smtClean="0"/>
          </a:p>
          <a:p>
            <a:pPr marL="0" indent="0" algn="ctr">
              <a:buNone/>
            </a:pPr>
            <a:r>
              <a:rPr lang="en-GB" i="0" dirty="0" smtClean="0"/>
              <a:t>EU aid helps to bring about long-term change</a:t>
            </a:r>
          </a:p>
          <a:p>
            <a:pPr marL="0" indent="0" algn="ctr">
              <a:buNone/>
            </a:pPr>
            <a:endParaRPr lang="en-GB" i="0" dirty="0" smtClean="0"/>
          </a:p>
          <a:p>
            <a:pPr marL="0" indent="0" algn="ctr">
              <a:buNone/>
            </a:pPr>
            <a:r>
              <a:rPr lang="en-GB" i="0" dirty="0" smtClean="0"/>
              <a:t>European cooperation is a win-win solution – it benefits EU citizens too</a:t>
            </a:r>
            <a:endParaRPr lang="en-GB" i="0" dirty="0"/>
          </a:p>
        </p:txBody>
      </p:sp>
    </p:spTree>
    <p:extLst>
      <p:ext uri="{BB962C8B-B14F-4D97-AF65-F5344CB8AC3E}">
        <p14:creationId xmlns:p14="http://schemas.microsoft.com/office/powerpoint/2010/main" val="71596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5" presetClass="emph" presetSubtype="0" nodeType="clickEffect">
                                  <p:stCondLst>
                                    <p:cond delay="0"/>
                                  </p:stCondLst>
                                  <p:iterate type="lt">
                                    <p:tmAbs val="25"/>
                                  </p:iterate>
                                  <p:childTnLst>
                                    <p:set>
                                      <p:cBhvr override="childStyle">
                                        <p:cTn id="10" dur="indefinite"/>
                                        <p:tgtEl>
                                          <p:spTgt spid="3">
                                            <p:txEl>
                                              <p:pRg st="2" end="2"/>
                                            </p:txEl>
                                          </p:spTgt>
                                        </p:tgtEl>
                                        <p:attrNameLst>
                                          <p:attrName>style.fontWeight</p:attrName>
                                        </p:attrNameLst>
                                      </p:cBhvr>
                                      <p:to>
                                        <p:strVal val="bold"/>
                                      </p:to>
                                    </p:set>
                                  </p:childTnLst>
                                </p:cTn>
                              </p:par>
                            </p:childTnLst>
                          </p:cTn>
                        </p:par>
                      </p:childTnLst>
                    </p:cTn>
                  </p:par>
                  <p:par>
                    <p:cTn id="11" fill="hold">
                      <p:stCondLst>
                        <p:cond delay="indefinite"/>
                      </p:stCondLst>
                      <p:childTnLst>
                        <p:par>
                          <p:cTn id="12" fill="hold">
                            <p:stCondLst>
                              <p:cond delay="0"/>
                            </p:stCondLst>
                            <p:childTnLst>
                              <p:par>
                                <p:cTn id="13" presetID="15" presetClass="emph" presetSubtype="0" nodeType="clickEffect">
                                  <p:stCondLst>
                                    <p:cond delay="0"/>
                                  </p:stCondLst>
                                  <p:iterate type="lt">
                                    <p:tmAbs val="25"/>
                                  </p:iterate>
                                  <p:childTnLst>
                                    <p:set>
                                      <p:cBhvr override="childStyle">
                                        <p:cTn id="14" dur="indefinite"/>
                                        <p:tgtEl>
                                          <p:spTgt spid="3">
                                            <p:txEl>
                                              <p:pRg st="4" end="4"/>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A win-win solution</a:t>
            </a:r>
            <a:endParaRPr lang="en-GB" sz="2800" dirty="0"/>
          </a:p>
        </p:txBody>
      </p:sp>
      <p:sp>
        <p:nvSpPr>
          <p:cNvPr id="3" name="Content Placeholder 2"/>
          <p:cNvSpPr>
            <a:spLocks noGrp="1"/>
          </p:cNvSpPr>
          <p:nvPr>
            <p:ph idx="1"/>
          </p:nvPr>
        </p:nvSpPr>
        <p:spPr>
          <a:xfrm>
            <a:off x="2267744" y="2348880"/>
            <a:ext cx="6419056" cy="3672509"/>
          </a:xfrm>
        </p:spPr>
        <p:txBody>
          <a:bodyPr/>
          <a:lstStyle/>
          <a:p>
            <a:pPr marL="0" indent="0">
              <a:buNone/>
            </a:pPr>
            <a:r>
              <a:rPr lang="en-GB" altLang="en-US" sz="2000" b="1" i="0" dirty="0" smtClean="0"/>
              <a:t>Aid </a:t>
            </a:r>
            <a:r>
              <a:rPr lang="en-GB" altLang="en-US" sz="2000" b="1" i="0" dirty="0"/>
              <a:t>stimulates inclusive growth </a:t>
            </a:r>
            <a:r>
              <a:rPr lang="en-GB" altLang="en-US" sz="2000" i="0" dirty="0"/>
              <a:t>in developing countries and boosts trade with Europe </a:t>
            </a:r>
          </a:p>
          <a:p>
            <a:pPr marL="0" indent="0">
              <a:buNone/>
            </a:pPr>
            <a:endParaRPr lang="en-GB" altLang="en-US" sz="2000" b="1" i="0" dirty="0" smtClean="0"/>
          </a:p>
          <a:p>
            <a:pPr marL="0" indent="0">
              <a:buNone/>
            </a:pPr>
            <a:endParaRPr lang="en-GB" altLang="en-US" sz="2000" b="1" i="0" dirty="0"/>
          </a:p>
          <a:p>
            <a:pPr marL="0" indent="0">
              <a:buNone/>
            </a:pPr>
            <a:r>
              <a:rPr lang="en-GB" altLang="en-US" sz="2000" b="1" i="0" dirty="0" smtClean="0"/>
              <a:t>Issues </a:t>
            </a:r>
            <a:r>
              <a:rPr lang="en-GB" altLang="en-US" sz="2000" b="1" i="0" dirty="0"/>
              <a:t>that affect us all </a:t>
            </a:r>
            <a:r>
              <a:rPr lang="en-GB" altLang="en-US" sz="2000" i="0" dirty="0"/>
              <a:t>can be tackled in </a:t>
            </a:r>
            <a:r>
              <a:rPr lang="en-GB" altLang="en-US" sz="2000" i="0" dirty="0" smtClean="0"/>
              <a:t>advance (climate change, migration…)</a:t>
            </a:r>
          </a:p>
          <a:p>
            <a:endParaRPr lang="en-GB" altLang="en-US" sz="2000" i="0" dirty="0"/>
          </a:p>
          <a:p>
            <a:pPr marL="0" indent="0">
              <a:buNone/>
            </a:pPr>
            <a:r>
              <a:rPr lang="en-GB" altLang="en-US" sz="2000" b="1" i="0" dirty="0" smtClean="0"/>
              <a:t>The EU </a:t>
            </a:r>
            <a:r>
              <a:rPr lang="en-GB" altLang="en-US" sz="2000" b="1" i="0" dirty="0"/>
              <a:t>has an added value</a:t>
            </a:r>
            <a:r>
              <a:rPr lang="en-GB" altLang="en-US" sz="2000" i="0" dirty="0"/>
              <a:t>: acting as one makes financial sense and can save money</a:t>
            </a:r>
          </a:p>
          <a:p>
            <a:pPr marL="0" indent="0">
              <a:buNone/>
            </a:pPr>
            <a:endParaRPr lang="en-GB" sz="2000" b="1" i="0" dirty="0"/>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341" r="5341"/>
          <a:stretch/>
        </p:blipFill>
        <p:spPr bwMode="auto">
          <a:xfrm>
            <a:off x="599639" y="5301208"/>
            <a:ext cx="1376995" cy="10312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99639" y="3861048"/>
            <a:ext cx="1376995" cy="10312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44" r="5044"/>
          <a:stretch/>
        </p:blipFill>
        <p:spPr bwMode="auto">
          <a:xfrm>
            <a:off x="599639" y="2420888"/>
            <a:ext cx="1376995" cy="10312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Tree>
    <p:extLst>
      <p:ext uri="{BB962C8B-B14F-4D97-AF65-F5344CB8AC3E}">
        <p14:creationId xmlns:p14="http://schemas.microsoft.com/office/powerpoint/2010/main" val="364913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arn(inVertic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shutterstock_36509788.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643124" y="2129839"/>
            <a:ext cx="7460917" cy="430704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95288" y="1074291"/>
            <a:ext cx="7076320" cy="936625"/>
          </a:xfrm>
        </p:spPr>
        <p:txBody>
          <a:bodyPr/>
          <a:lstStyle/>
          <a:p>
            <a:r>
              <a:rPr lang="en-GB" sz="2800" dirty="0" smtClean="0"/>
              <a:t>EU: largest donor in the world</a:t>
            </a:r>
            <a:endParaRPr lang="en-GB" sz="2800" dirty="0"/>
          </a:p>
        </p:txBody>
      </p:sp>
      <p:grpSp>
        <p:nvGrpSpPr>
          <p:cNvPr id="12" name="Group 11"/>
          <p:cNvGrpSpPr/>
          <p:nvPr/>
        </p:nvGrpSpPr>
        <p:grpSpPr>
          <a:xfrm>
            <a:off x="6556893" y="4274288"/>
            <a:ext cx="811540" cy="791291"/>
            <a:chOff x="4045539" y="2766889"/>
            <a:chExt cx="656088" cy="639718"/>
          </a:xfrm>
        </p:grpSpPr>
        <p:sp>
          <p:nvSpPr>
            <p:cNvPr id="13" name="Teardrop 12"/>
            <p:cNvSpPr/>
            <p:nvPr/>
          </p:nvSpPr>
          <p:spPr bwMode="auto">
            <a:xfrm rot="7959464">
              <a:off x="4053725" y="2770039"/>
              <a:ext cx="639718" cy="633418"/>
            </a:xfrm>
            <a:prstGeom prst="teardrop">
              <a:avLst/>
            </a:prstGeom>
            <a:solidFill>
              <a:schemeClr val="bg1"/>
            </a:solidFill>
            <a:ln w="28575" cap="flat" cmpd="sng" algn="ctr">
              <a:solidFill>
                <a:srgbClr val="FFD624"/>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pitchFamily="34" charset="0"/>
              </a:endParaRPr>
            </a:p>
          </p:txBody>
        </p:sp>
        <p:sp>
          <p:nvSpPr>
            <p:cNvPr id="14" name="TextBox 13"/>
            <p:cNvSpPr txBox="1"/>
            <p:nvPr/>
          </p:nvSpPr>
          <p:spPr>
            <a:xfrm>
              <a:off x="4045539" y="2902083"/>
              <a:ext cx="656088" cy="323468"/>
            </a:xfrm>
            <a:prstGeom prst="rect">
              <a:avLst/>
            </a:prstGeom>
            <a:noFill/>
            <a:ln>
              <a:noFill/>
            </a:ln>
          </p:spPr>
          <p:txBody>
            <a:bodyPr wrap="square" rtlCol="0">
              <a:spAutoFit/>
            </a:bodyPr>
            <a:lstStyle/>
            <a:p>
              <a:pPr algn="ctr"/>
              <a:r>
                <a:rPr lang="en-GB" sz="2000" b="1" dirty="0" smtClean="0">
                  <a:solidFill>
                    <a:schemeClr val="tx1"/>
                  </a:solidFill>
                  <a:latin typeface="Franklin Gothic Demi" panose="020B0703020102020204" pitchFamily="34" charset="0"/>
                </a:rPr>
                <a:t>48</a:t>
              </a:r>
              <a:endParaRPr lang="en-GB" sz="1600" b="1" dirty="0" smtClean="0">
                <a:solidFill>
                  <a:schemeClr val="tx1"/>
                </a:solidFill>
                <a:latin typeface="Franklin Gothic Demi" panose="020B0703020102020204" pitchFamily="34" charset="0"/>
              </a:endParaRPr>
            </a:p>
          </p:txBody>
        </p:sp>
      </p:grpSp>
      <p:grpSp>
        <p:nvGrpSpPr>
          <p:cNvPr id="8" name="Group 7"/>
          <p:cNvGrpSpPr/>
          <p:nvPr/>
        </p:nvGrpSpPr>
        <p:grpSpPr>
          <a:xfrm>
            <a:off x="3792624" y="2455641"/>
            <a:ext cx="923389" cy="900349"/>
            <a:chOff x="4045538" y="2766890"/>
            <a:chExt cx="656088" cy="639718"/>
          </a:xfrm>
        </p:grpSpPr>
        <p:sp>
          <p:nvSpPr>
            <p:cNvPr id="6" name="Teardrop 5"/>
            <p:cNvSpPr/>
            <p:nvPr/>
          </p:nvSpPr>
          <p:spPr bwMode="auto">
            <a:xfrm rot="7959464">
              <a:off x="4053724" y="2770040"/>
              <a:ext cx="639718" cy="633418"/>
            </a:xfrm>
            <a:prstGeom prst="teardrop">
              <a:avLst/>
            </a:prstGeom>
            <a:solidFill>
              <a:schemeClr val="bg1"/>
            </a:solidFill>
            <a:ln w="28575" cap="flat" cmpd="sng" algn="ctr">
              <a:solidFill>
                <a:srgbClr val="BF4B3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pitchFamily="34" charset="0"/>
              </a:endParaRPr>
            </a:p>
          </p:txBody>
        </p:sp>
        <p:sp>
          <p:nvSpPr>
            <p:cNvPr id="7" name="TextBox 6"/>
            <p:cNvSpPr txBox="1"/>
            <p:nvPr/>
          </p:nvSpPr>
          <p:spPr>
            <a:xfrm>
              <a:off x="4045538" y="2902083"/>
              <a:ext cx="656088" cy="328023"/>
            </a:xfrm>
            <a:prstGeom prst="rect">
              <a:avLst/>
            </a:prstGeom>
            <a:noFill/>
          </p:spPr>
          <p:txBody>
            <a:bodyPr wrap="square" rtlCol="0">
              <a:spAutoFit/>
            </a:bodyPr>
            <a:lstStyle/>
            <a:p>
              <a:pPr algn="ctr"/>
              <a:r>
                <a:rPr lang="en-GB" sz="2400" b="1" dirty="0" smtClean="0">
                  <a:solidFill>
                    <a:schemeClr val="tx1"/>
                  </a:solidFill>
                  <a:latin typeface="Franklin Gothic Demi" panose="020B0703020102020204" pitchFamily="34" charset="0"/>
                </a:rPr>
                <a:t>57</a:t>
              </a:r>
              <a:endParaRPr lang="en-GB" sz="1800" b="1" dirty="0" smtClean="0">
                <a:solidFill>
                  <a:schemeClr val="tx1"/>
                </a:solidFill>
                <a:latin typeface="Franklin Gothic Demi" panose="020B0703020102020204" pitchFamily="34" charset="0"/>
              </a:endParaRPr>
            </a:p>
          </p:txBody>
        </p:sp>
      </p:grpSp>
      <p:grpSp>
        <p:nvGrpSpPr>
          <p:cNvPr id="16" name="Group 15"/>
          <p:cNvGrpSpPr/>
          <p:nvPr/>
        </p:nvGrpSpPr>
        <p:grpSpPr>
          <a:xfrm>
            <a:off x="1741715" y="3193290"/>
            <a:ext cx="674496" cy="657666"/>
            <a:chOff x="4045539" y="2766890"/>
            <a:chExt cx="656088" cy="639718"/>
          </a:xfrm>
        </p:grpSpPr>
        <p:sp>
          <p:nvSpPr>
            <p:cNvPr id="17" name="Teardrop 16"/>
            <p:cNvSpPr/>
            <p:nvPr/>
          </p:nvSpPr>
          <p:spPr bwMode="auto">
            <a:xfrm rot="7959464">
              <a:off x="4053724" y="2770040"/>
              <a:ext cx="639718" cy="633418"/>
            </a:xfrm>
            <a:prstGeom prst="teardrop">
              <a:avLst/>
            </a:prstGeom>
            <a:solidFill>
              <a:schemeClr val="bg1"/>
            </a:solidFill>
            <a:ln w="28575" cap="flat" cmpd="sng" algn="ctr">
              <a:solidFill>
                <a:srgbClr val="99CCFF"/>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pitchFamily="34" charset="0"/>
              </a:endParaRPr>
            </a:p>
          </p:txBody>
        </p:sp>
        <p:sp>
          <p:nvSpPr>
            <p:cNvPr id="18" name="TextBox 17"/>
            <p:cNvSpPr txBox="1"/>
            <p:nvPr/>
          </p:nvSpPr>
          <p:spPr>
            <a:xfrm>
              <a:off x="4045539" y="2902083"/>
              <a:ext cx="656088" cy="329315"/>
            </a:xfrm>
            <a:prstGeom prst="rect">
              <a:avLst/>
            </a:prstGeom>
            <a:noFill/>
            <a:ln>
              <a:noFill/>
            </a:ln>
          </p:spPr>
          <p:txBody>
            <a:bodyPr wrap="square" rtlCol="0">
              <a:spAutoFit/>
            </a:bodyPr>
            <a:lstStyle/>
            <a:p>
              <a:pPr algn="ctr"/>
              <a:r>
                <a:rPr lang="en-GB" sz="1600" b="1" dirty="0" smtClean="0">
                  <a:solidFill>
                    <a:schemeClr val="tx1"/>
                  </a:solidFill>
                  <a:latin typeface="Franklin Gothic Demi" panose="020B0703020102020204" pitchFamily="34" charset="0"/>
                </a:rPr>
                <a:t>24</a:t>
              </a:r>
              <a:endParaRPr lang="en-GB" b="1" dirty="0" smtClean="0">
                <a:solidFill>
                  <a:schemeClr val="tx1"/>
                </a:solidFill>
                <a:latin typeface="Franklin Gothic Demi" panose="020B0703020102020204" pitchFamily="34" charset="0"/>
              </a:endParaRPr>
            </a:p>
          </p:txBody>
        </p:sp>
      </p:grpSp>
      <p:grpSp>
        <p:nvGrpSpPr>
          <p:cNvPr id="19" name="Group 18"/>
          <p:cNvGrpSpPr/>
          <p:nvPr/>
        </p:nvGrpSpPr>
        <p:grpSpPr>
          <a:xfrm>
            <a:off x="6948260" y="3253549"/>
            <a:ext cx="523348" cy="510290"/>
            <a:chOff x="4045538" y="2766890"/>
            <a:chExt cx="656089" cy="639718"/>
          </a:xfrm>
        </p:grpSpPr>
        <p:sp>
          <p:nvSpPr>
            <p:cNvPr id="20" name="Teardrop 19"/>
            <p:cNvSpPr/>
            <p:nvPr/>
          </p:nvSpPr>
          <p:spPr bwMode="auto">
            <a:xfrm rot="7959464">
              <a:off x="4053724" y="2770040"/>
              <a:ext cx="639718" cy="633418"/>
            </a:xfrm>
            <a:prstGeom prst="teardrop">
              <a:avLst/>
            </a:prstGeom>
            <a:solidFill>
              <a:schemeClr val="bg1"/>
            </a:solidFill>
            <a:ln w="28575" cap="flat" cmpd="sng" algn="ctr">
              <a:solidFill>
                <a:srgbClr val="A3601D"/>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pitchFamily="34" charset="0"/>
              </a:endParaRPr>
            </a:p>
          </p:txBody>
        </p:sp>
        <p:sp>
          <p:nvSpPr>
            <p:cNvPr id="21" name="TextBox 20"/>
            <p:cNvSpPr txBox="1"/>
            <p:nvPr/>
          </p:nvSpPr>
          <p:spPr>
            <a:xfrm>
              <a:off x="4045538" y="2874957"/>
              <a:ext cx="656089" cy="385840"/>
            </a:xfrm>
            <a:prstGeom prst="rect">
              <a:avLst/>
            </a:prstGeom>
            <a:noFill/>
            <a:ln>
              <a:noFill/>
            </a:ln>
          </p:spPr>
          <p:txBody>
            <a:bodyPr wrap="square" rtlCol="0">
              <a:spAutoFit/>
            </a:bodyPr>
            <a:lstStyle/>
            <a:p>
              <a:pPr algn="ctr"/>
              <a:r>
                <a:rPr lang="fr-BE" sz="1400" b="1" dirty="0">
                  <a:solidFill>
                    <a:schemeClr val="tx1"/>
                  </a:solidFill>
                  <a:latin typeface="Franklin Gothic Demi" panose="020B0703020102020204" pitchFamily="34" charset="0"/>
                </a:rPr>
                <a:t>9</a:t>
              </a:r>
              <a:endParaRPr lang="en-GB" b="1" dirty="0" smtClean="0">
                <a:solidFill>
                  <a:schemeClr val="tx1"/>
                </a:solidFill>
                <a:latin typeface="Franklin Gothic Demi" panose="020B0703020102020204" pitchFamily="34" charset="0"/>
              </a:endParaRPr>
            </a:p>
          </p:txBody>
        </p:sp>
      </p:grpSp>
      <p:grpSp>
        <p:nvGrpSpPr>
          <p:cNvPr id="22" name="Group 21"/>
          <p:cNvGrpSpPr/>
          <p:nvPr/>
        </p:nvGrpSpPr>
        <p:grpSpPr>
          <a:xfrm>
            <a:off x="1398198" y="2732465"/>
            <a:ext cx="526501" cy="433088"/>
            <a:chOff x="3984733" y="2766890"/>
            <a:chExt cx="777699" cy="639718"/>
          </a:xfrm>
        </p:grpSpPr>
        <p:sp>
          <p:nvSpPr>
            <p:cNvPr id="23" name="Teardrop 22"/>
            <p:cNvSpPr/>
            <p:nvPr/>
          </p:nvSpPr>
          <p:spPr bwMode="auto">
            <a:xfrm rot="7959464">
              <a:off x="4053724" y="2770040"/>
              <a:ext cx="639718" cy="633418"/>
            </a:xfrm>
            <a:prstGeom prst="teardrop">
              <a:avLst/>
            </a:prstGeom>
            <a:solidFill>
              <a:schemeClr val="bg1"/>
            </a:solidFill>
            <a:ln w="28575" cap="flat" cmpd="sng" algn="ctr">
              <a:solidFill>
                <a:srgbClr val="2D5EC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pitchFamily="34" charset="0"/>
              </a:endParaRPr>
            </a:p>
          </p:txBody>
        </p:sp>
        <p:sp>
          <p:nvSpPr>
            <p:cNvPr id="24" name="TextBox 23"/>
            <p:cNvSpPr txBox="1"/>
            <p:nvPr/>
          </p:nvSpPr>
          <p:spPr>
            <a:xfrm>
              <a:off x="3984733" y="2858652"/>
              <a:ext cx="777699" cy="409158"/>
            </a:xfrm>
            <a:prstGeom prst="rect">
              <a:avLst/>
            </a:prstGeom>
            <a:noFill/>
            <a:ln>
              <a:noFill/>
            </a:ln>
          </p:spPr>
          <p:txBody>
            <a:bodyPr wrap="square" rtlCol="0">
              <a:spAutoFit/>
            </a:bodyPr>
            <a:lstStyle/>
            <a:p>
              <a:pPr algn="ctr"/>
              <a:r>
                <a:rPr lang="en-GB" b="1" dirty="0" smtClean="0">
                  <a:solidFill>
                    <a:schemeClr val="tx1"/>
                  </a:solidFill>
                  <a:latin typeface="Franklin Gothic Demi" panose="020B0703020102020204" pitchFamily="34" charset="0"/>
                </a:rPr>
                <a:t>4</a:t>
              </a:r>
            </a:p>
          </p:txBody>
        </p:sp>
      </p:grpSp>
      <p:grpSp>
        <p:nvGrpSpPr>
          <p:cNvPr id="5" name="Group 4"/>
          <p:cNvGrpSpPr/>
          <p:nvPr/>
        </p:nvGrpSpPr>
        <p:grpSpPr>
          <a:xfrm>
            <a:off x="467544" y="5319901"/>
            <a:ext cx="1657861" cy="853777"/>
            <a:chOff x="753899" y="5326159"/>
            <a:chExt cx="1657861" cy="853777"/>
          </a:xfrm>
        </p:grpSpPr>
        <p:sp>
          <p:nvSpPr>
            <p:cNvPr id="25" name="Oval 24"/>
            <p:cNvSpPr/>
            <p:nvPr/>
          </p:nvSpPr>
          <p:spPr bwMode="auto">
            <a:xfrm>
              <a:off x="755576" y="5379875"/>
              <a:ext cx="123794" cy="108012"/>
            </a:xfrm>
            <a:prstGeom prst="ellipse">
              <a:avLst/>
            </a:prstGeom>
            <a:solidFill>
              <a:srgbClr val="BF4B36"/>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6" name="Oval 25"/>
            <p:cNvSpPr/>
            <p:nvPr/>
          </p:nvSpPr>
          <p:spPr bwMode="auto">
            <a:xfrm>
              <a:off x="755576" y="5531056"/>
              <a:ext cx="123794" cy="108012"/>
            </a:xfrm>
            <a:prstGeom prst="ellipse">
              <a:avLst/>
            </a:prstGeom>
            <a:solidFill>
              <a:srgbClr val="FFD62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7" name="Oval 26"/>
            <p:cNvSpPr/>
            <p:nvPr/>
          </p:nvSpPr>
          <p:spPr bwMode="auto">
            <a:xfrm>
              <a:off x="755576" y="5694819"/>
              <a:ext cx="123794" cy="108012"/>
            </a:xfrm>
            <a:prstGeom prst="ellipse">
              <a:avLst/>
            </a:prstGeom>
            <a:solidFill>
              <a:srgbClr val="99CCFF"/>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8" name="Oval 27"/>
            <p:cNvSpPr/>
            <p:nvPr/>
          </p:nvSpPr>
          <p:spPr bwMode="auto">
            <a:xfrm>
              <a:off x="755576" y="5865808"/>
              <a:ext cx="123794" cy="108012"/>
            </a:xfrm>
            <a:prstGeom prst="ellipse">
              <a:avLst/>
            </a:prstGeom>
            <a:solidFill>
              <a:srgbClr val="A3601D"/>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29" name="Oval 28"/>
            <p:cNvSpPr/>
            <p:nvPr/>
          </p:nvSpPr>
          <p:spPr bwMode="auto">
            <a:xfrm>
              <a:off x="753899" y="6018208"/>
              <a:ext cx="123794" cy="108012"/>
            </a:xfrm>
            <a:prstGeom prst="ellipse">
              <a:avLst/>
            </a:prstGeom>
            <a:solidFill>
              <a:srgbClr val="2D5EC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 name="TextBox 2"/>
            <p:cNvSpPr txBox="1"/>
            <p:nvPr/>
          </p:nvSpPr>
          <p:spPr>
            <a:xfrm>
              <a:off x="919888" y="5326159"/>
              <a:ext cx="770115" cy="215444"/>
            </a:xfrm>
            <a:prstGeom prst="rect">
              <a:avLst/>
            </a:prstGeom>
            <a:noFill/>
          </p:spPr>
          <p:txBody>
            <a:bodyPr wrap="square" rtlCol="0">
              <a:spAutoFit/>
            </a:bodyPr>
            <a:lstStyle/>
            <a:p>
              <a:r>
                <a:rPr lang="en-GB" sz="800" b="1" dirty="0" smtClean="0">
                  <a:solidFill>
                    <a:schemeClr val="tx1"/>
                  </a:solidFill>
                </a:rPr>
                <a:t>EU28</a:t>
              </a:r>
              <a:endParaRPr lang="en-GB" sz="800" b="1" dirty="0">
                <a:solidFill>
                  <a:schemeClr val="tx1"/>
                </a:solidFill>
              </a:endParaRPr>
            </a:p>
          </p:txBody>
        </p:sp>
        <p:sp>
          <p:nvSpPr>
            <p:cNvPr id="31" name="TextBox 30"/>
            <p:cNvSpPr txBox="1"/>
            <p:nvPr/>
          </p:nvSpPr>
          <p:spPr>
            <a:xfrm>
              <a:off x="859447" y="5473547"/>
              <a:ext cx="1552313" cy="215444"/>
            </a:xfrm>
            <a:prstGeom prst="rect">
              <a:avLst/>
            </a:prstGeom>
            <a:noFill/>
          </p:spPr>
          <p:txBody>
            <a:bodyPr wrap="square" rtlCol="0">
              <a:spAutoFit/>
            </a:bodyPr>
            <a:lstStyle/>
            <a:p>
              <a:r>
                <a:rPr lang="en-GB" sz="800" b="1" dirty="0" smtClean="0">
                  <a:solidFill>
                    <a:schemeClr val="tx1"/>
                  </a:solidFill>
                </a:rPr>
                <a:t>Non-EU DAC members</a:t>
              </a:r>
              <a:endParaRPr lang="en-GB" sz="800" b="1" dirty="0">
                <a:solidFill>
                  <a:schemeClr val="tx1"/>
                </a:solidFill>
              </a:endParaRPr>
            </a:p>
          </p:txBody>
        </p:sp>
        <p:sp>
          <p:nvSpPr>
            <p:cNvPr id="32" name="TextBox 31"/>
            <p:cNvSpPr txBox="1"/>
            <p:nvPr/>
          </p:nvSpPr>
          <p:spPr>
            <a:xfrm>
              <a:off x="865488" y="5633078"/>
              <a:ext cx="770115" cy="215444"/>
            </a:xfrm>
            <a:prstGeom prst="rect">
              <a:avLst/>
            </a:prstGeom>
            <a:noFill/>
          </p:spPr>
          <p:txBody>
            <a:bodyPr wrap="square" rtlCol="0">
              <a:spAutoFit/>
            </a:bodyPr>
            <a:lstStyle/>
            <a:p>
              <a:r>
                <a:rPr lang="en-GB" sz="800" b="1" dirty="0" smtClean="0">
                  <a:solidFill>
                    <a:schemeClr val="tx1"/>
                  </a:solidFill>
                </a:rPr>
                <a:t>USA</a:t>
              </a:r>
              <a:endParaRPr lang="en-GB" sz="800" b="1" dirty="0">
                <a:solidFill>
                  <a:schemeClr val="tx1"/>
                </a:solidFill>
              </a:endParaRPr>
            </a:p>
          </p:txBody>
        </p:sp>
        <p:sp>
          <p:nvSpPr>
            <p:cNvPr id="33" name="TextBox 32"/>
            <p:cNvSpPr txBox="1"/>
            <p:nvPr/>
          </p:nvSpPr>
          <p:spPr>
            <a:xfrm>
              <a:off x="848918" y="5805264"/>
              <a:ext cx="770115" cy="215444"/>
            </a:xfrm>
            <a:prstGeom prst="rect">
              <a:avLst/>
            </a:prstGeom>
            <a:noFill/>
          </p:spPr>
          <p:txBody>
            <a:bodyPr wrap="square" rtlCol="0">
              <a:spAutoFit/>
            </a:bodyPr>
            <a:lstStyle/>
            <a:p>
              <a:r>
                <a:rPr lang="en-GB" sz="800" b="1" dirty="0" smtClean="0">
                  <a:solidFill>
                    <a:schemeClr val="tx1"/>
                  </a:solidFill>
                </a:rPr>
                <a:t>Japan</a:t>
              </a:r>
              <a:endParaRPr lang="en-GB" sz="800" b="1" dirty="0">
                <a:solidFill>
                  <a:schemeClr val="tx1"/>
                </a:solidFill>
              </a:endParaRPr>
            </a:p>
          </p:txBody>
        </p:sp>
        <p:sp>
          <p:nvSpPr>
            <p:cNvPr id="34" name="TextBox 33"/>
            <p:cNvSpPr txBox="1"/>
            <p:nvPr/>
          </p:nvSpPr>
          <p:spPr>
            <a:xfrm>
              <a:off x="850117" y="5964492"/>
              <a:ext cx="770115" cy="215444"/>
            </a:xfrm>
            <a:prstGeom prst="rect">
              <a:avLst/>
            </a:prstGeom>
            <a:noFill/>
          </p:spPr>
          <p:txBody>
            <a:bodyPr wrap="square" rtlCol="0">
              <a:spAutoFit/>
            </a:bodyPr>
            <a:lstStyle/>
            <a:p>
              <a:r>
                <a:rPr lang="en-GB" sz="800" b="1" dirty="0" smtClean="0">
                  <a:solidFill>
                    <a:schemeClr val="tx1"/>
                  </a:solidFill>
                </a:rPr>
                <a:t>Canada</a:t>
              </a:r>
              <a:endParaRPr lang="en-GB" sz="800" b="1" dirty="0">
                <a:solidFill>
                  <a:schemeClr val="tx1"/>
                </a:solidFill>
              </a:endParaRPr>
            </a:p>
          </p:txBody>
        </p:sp>
      </p:grpSp>
      <p:sp>
        <p:nvSpPr>
          <p:cNvPr id="9" name="TextBox 8"/>
          <p:cNvSpPr txBox="1"/>
          <p:nvPr/>
        </p:nvSpPr>
        <p:spPr>
          <a:xfrm>
            <a:off x="5271864" y="6381328"/>
            <a:ext cx="3528392" cy="200055"/>
          </a:xfrm>
          <a:prstGeom prst="rect">
            <a:avLst/>
          </a:prstGeom>
          <a:noFill/>
        </p:spPr>
        <p:txBody>
          <a:bodyPr wrap="square" rtlCol="0">
            <a:spAutoFit/>
          </a:bodyPr>
          <a:lstStyle/>
          <a:p>
            <a:r>
              <a:rPr lang="en-GB" sz="700" dirty="0" smtClean="0">
                <a:solidFill>
                  <a:schemeClr val="tx1"/>
                </a:solidFill>
              </a:rPr>
              <a:t>Sources: DAC  &amp; European Commission</a:t>
            </a:r>
            <a:endParaRPr lang="en-GB" sz="700" dirty="0">
              <a:solidFill>
                <a:schemeClr val="tx1"/>
              </a:solidFill>
            </a:endParaRPr>
          </a:p>
        </p:txBody>
      </p:sp>
      <p:sp>
        <p:nvSpPr>
          <p:cNvPr id="10" name="TextBox 9"/>
          <p:cNvSpPr txBox="1"/>
          <p:nvPr/>
        </p:nvSpPr>
        <p:spPr>
          <a:xfrm>
            <a:off x="409566" y="1773982"/>
            <a:ext cx="3211901" cy="230832"/>
          </a:xfrm>
          <a:prstGeom prst="rect">
            <a:avLst/>
          </a:prstGeom>
          <a:noFill/>
        </p:spPr>
        <p:txBody>
          <a:bodyPr wrap="square" rtlCol="0">
            <a:spAutoFit/>
          </a:bodyPr>
          <a:lstStyle/>
          <a:p>
            <a:r>
              <a:rPr lang="en-GB" sz="900" b="1" dirty="0" smtClean="0"/>
              <a:t>2013 ODA net disbursements (billion euro)</a:t>
            </a:r>
            <a:endParaRPr lang="en-GB" sz="900" b="1" dirty="0"/>
          </a:p>
        </p:txBody>
      </p:sp>
    </p:spTree>
    <p:extLst>
      <p:ext uri="{BB962C8B-B14F-4D97-AF65-F5344CB8AC3E}">
        <p14:creationId xmlns:p14="http://schemas.microsoft.com/office/powerpoint/2010/main" val="330377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ppt_w</p:attrName>
                                        </p:attrNameLst>
                                      </p:cBhvr>
                                      <p:tavLst>
                                        <p:tav tm="0" fmla="#ppt_w*sin(2.5*pi*$)">
                                          <p:val>
                                            <p:fltVal val="0"/>
                                          </p:val>
                                        </p:tav>
                                        <p:tav tm="100000">
                                          <p:val>
                                            <p:fltVal val="1"/>
                                          </p:val>
                                        </p:tav>
                                      </p:tavLst>
                                    </p:anim>
                                    <p:anim calcmode="lin" valueType="num">
                                      <p:cBhvr>
                                        <p:cTn id="9" dur="2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2000"/>
                                        <p:tgtEl>
                                          <p:spTgt spid="19"/>
                                        </p:tgtEl>
                                      </p:cBhvr>
                                    </p:animEffect>
                                    <p:anim calcmode="lin" valueType="num">
                                      <p:cBhvr>
                                        <p:cTn id="15" dur="2000" fill="hold"/>
                                        <p:tgtEl>
                                          <p:spTgt spid="19"/>
                                        </p:tgtEl>
                                        <p:attrNameLst>
                                          <p:attrName>ppt_w</p:attrName>
                                        </p:attrNameLst>
                                      </p:cBhvr>
                                      <p:tavLst>
                                        <p:tav tm="0" fmla="#ppt_w*sin(2.5*pi*$)">
                                          <p:val>
                                            <p:fltVal val="0"/>
                                          </p:val>
                                        </p:tav>
                                        <p:tav tm="100000">
                                          <p:val>
                                            <p:fltVal val="1"/>
                                          </p:val>
                                        </p:tav>
                                      </p:tavLst>
                                    </p:anim>
                                    <p:anim calcmode="lin" valueType="num">
                                      <p:cBhvr>
                                        <p:cTn id="16"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2000"/>
                                        <p:tgtEl>
                                          <p:spTgt spid="16"/>
                                        </p:tgtEl>
                                      </p:cBhvr>
                                    </p:animEffect>
                                    <p:anim calcmode="lin" valueType="num">
                                      <p:cBhvr>
                                        <p:cTn id="22" dur="2000" fill="hold"/>
                                        <p:tgtEl>
                                          <p:spTgt spid="16"/>
                                        </p:tgtEl>
                                        <p:attrNameLst>
                                          <p:attrName>ppt_w</p:attrName>
                                        </p:attrNameLst>
                                      </p:cBhvr>
                                      <p:tavLst>
                                        <p:tav tm="0" fmla="#ppt_w*sin(2.5*pi*$)">
                                          <p:val>
                                            <p:fltVal val="0"/>
                                          </p:val>
                                        </p:tav>
                                        <p:tav tm="100000">
                                          <p:val>
                                            <p:fltVal val="1"/>
                                          </p:val>
                                        </p:tav>
                                      </p:tavLst>
                                    </p:anim>
                                    <p:anim calcmode="lin" valueType="num">
                                      <p:cBhvr>
                                        <p:cTn id="23"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000"/>
                                        <p:tgtEl>
                                          <p:spTgt spid="12"/>
                                        </p:tgtEl>
                                      </p:cBhvr>
                                    </p:animEffect>
                                    <p:anim calcmode="lin" valueType="num">
                                      <p:cBhvr>
                                        <p:cTn id="29" dur="2000" fill="hold"/>
                                        <p:tgtEl>
                                          <p:spTgt spid="12"/>
                                        </p:tgtEl>
                                        <p:attrNameLst>
                                          <p:attrName>ppt_w</p:attrName>
                                        </p:attrNameLst>
                                      </p:cBhvr>
                                      <p:tavLst>
                                        <p:tav tm="0" fmla="#ppt_w*sin(2.5*pi*$)">
                                          <p:val>
                                            <p:fltVal val="0"/>
                                          </p:val>
                                        </p:tav>
                                        <p:tav tm="100000">
                                          <p:val>
                                            <p:fltVal val="1"/>
                                          </p:val>
                                        </p:tav>
                                      </p:tavLst>
                                    </p:anim>
                                    <p:anim calcmode="lin" valueType="num">
                                      <p:cBhvr>
                                        <p:cTn id="30"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000"/>
                                        <p:tgtEl>
                                          <p:spTgt spid="8"/>
                                        </p:tgtEl>
                                      </p:cBhvr>
                                    </p:animEffect>
                                    <p:anim calcmode="lin" valueType="num">
                                      <p:cBhvr>
                                        <p:cTn id="36" dur="2000" fill="hold"/>
                                        <p:tgtEl>
                                          <p:spTgt spid="8"/>
                                        </p:tgtEl>
                                        <p:attrNameLst>
                                          <p:attrName>ppt_w</p:attrName>
                                        </p:attrNameLst>
                                      </p:cBhvr>
                                      <p:tavLst>
                                        <p:tav tm="0" fmla="#ppt_w*sin(2.5*pi*$)">
                                          <p:val>
                                            <p:fltVal val="0"/>
                                          </p:val>
                                        </p:tav>
                                        <p:tav tm="100000">
                                          <p:val>
                                            <p:fltVal val="1"/>
                                          </p:val>
                                        </p:tav>
                                      </p:tavLst>
                                    </p:anim>
                                    <p:anim calcmode="lin" valueType="num">
                                      <p:cBhvr>
                                        <p:cTn id="37"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95288" y="1339850"/>
            <a:ext cx="8229600" cy="793750"/>
          </a:xfrm>
        </p:spPr>
        <p:txBody>
          <a:bodyPr/>
          <a:lstStyle/>
          <a:p>
            <a:pPr indent="0" eaLnBrk="1" hangingPunct="1"/>
            <a:r>
              <a:rPr lang="fr-BE" altLang="en-US" sz="3200" dirty="0" smtClean="0">
                <a:solidFill>
                  <a:srgbClr val="2D5EC1"/>
                </a:solidFill>
              </a:rPr>
              <a:t>Communication : </a:t>
            </a:r>
            <a:r>
              <a:rPr lang="fr-BE" altLang="en-US" sz="3200" dirty="0" err="1" smtClean="0">
                <a:solidFill>
                  <a:srgbClr val="2D5EC1"/>
                </a:solidFill>
              </a:rPr>
              <a:t>Who</a:t>
            </a:r>
            <a:r>
              <a:rPr lang="fr-BE" altLang="en-US" sz="3200" dirty="0" smtClean="0">
                <a:solidFill>
                  <a:srgbClr val="2D5EC1"/>
                </a:solidFill>
              </a:rPr>
              <a:t> </a:t>
            </a:r>
            <a:r>
              <a:rPr lang="fr-BE" altLang="en-US" sz="3200" dirty="0" err="1" smtClean="0">
                <a:solidFill>
                  <a:srgbClr val="2D5EC1"/>
                </a:solidFill>
              </a:rPr>
              <a:t>does</a:t>
            </a:r>
            <a:r>
              <a:rPr lang="fr-BE" altLang="en-US" sz="3200" dirty="0" smtClean="0">
                <a:solidFill>
                  <a:srgbClr val="2D5EC1"/>
                </a:solidFill>
              </a:rPr>
              <a:t> </a:t>
            </a:r>
            <a:r>
              <a:rPr lang="fr-BE" altLang="en-US" sz="3200" dirty="0" err="1" smtClean="0">
                <a:solidFill>
                  <a:srgbClr val="2D5EC1"/>
                </a:solidFill>
              </a:rPr>
              <a:t>what</a:t>
            </a:r>
            <a:r>
              <a:rPr lang="fr-BE" altLang="en-US" sz="3200" dirty="0" smtClean="0">
                <a:solidFill>
                  <a:srgbClr val="2D5EC1"/>
                </a:solidFill>
              </a:rPr>
              <a:t>?</a:t>
            </a:r>
            <a:endParaRPr lang="en-GB" altLang="en-US" dirty="0" smtClean="0">
              <a:solidFill>
                <a:srgbClr val="2D5EC1"/>
              </a:solidFill>
            </a:endParaRPr>
          </a:p>
        </p:txBody>
      </p:sp>
      <p:sp>
        <p:nvSpPr>
          <p:cNvPr id="3" name="Content Placeholder 2"/>
          <p:cNvSpPr>
            <a:spLocks noGrp="1"/>
          </p:cNvSpPr>
          <p:nvPr>
            <p:ph idx="1"/>
          </p:nvPr>
        </p:nvSpPr>
        <p:spPr>
          <a:xfrm>
            <a:off x="467544" y="2060848"/>
            <a:ext cx="8229600" cy="3744516"/>
          </a:xfrm>
        </p:spPr>
        <p:txBody>
          <a:bodyPr/>
          <a:lstStyle/>
          <a:p>
            <a:pPr marL="180975" indent="-180975">
              <a:lnSpc>
                <a:spcPts val="2800"/>
              </a:lnSpc>
              <a:spcBef>
                <a:spcPct val="0"/>
              </a:spcBef>
              <a:buClrTx/>
              <a:buFont typeface="Times" charset="0"/>
              <a:buChar char="•"/>
              <a:defRPr/>
            </a:pPr>
            <a:r>
              <a:rPr lang="fr-BE" sz="1600" b="1" i="0" dirty="0" smtClean="0">
                <a:solidFill>
                  <a:srgbClr val="FFFFFF"/>
                </a:solidFill>
              </a:rPr>
              <a:t>In</a:t>
            </a:r>
            <a:endParaRPr lang="fr-BE" sz="1600" dirty="0" smtClean="0"/>
          </a:p>
          <a:p>
            <a:pPr marL="180975" indent="-180975">
              <a:lnSpc>
                <a:spcPts val="2800"/>
              </a:lnSpc>
              <a:spcBef>
                <a:spcPct val="0"/>
              </a:spcBef>
              <a:buClrTx/>
              <a:buFont typeface="Times" charset="0"/>
              <a:buChar char="•"/>
              <a:defRPr/>
            </a:pPr>
            <a:r>
              <a:rPr lang="en-US" sz="1800" b="1" i="0" dirty="0" err="1" smtClean="0">
                <a:solidFill>
                  <a:srgbClr val="003399"/>
                </a:solidFill>
              </a:rPr>
              <a:t>EuropeAid</a:t>
            </a:r>
            <a:r>
              <a:rPr lang="fr-BE" sz="1800" b="1" i="0" dirty="0" smtClean="0">
                <a:solidFill>
                  <a:srgbClr val="003399"/>
                </a:solidFill>
              </a:rPr>
              <a:t>, Unit 05:</a:t>
            </a:r>
            <a:r>
              <a:rPr lang="fr-BE" sz="1800" i="0" dirty="0" smtClean="0">
                <a:solidFill>
                  <a:srgbClr val="003399"/>
                </a:solidFill>
              </a:rPr>
              <a:t> manages </a:t>
            </a:r>
            <a:r>
              <a:rPr lang="fr-BE" sz="1800" i="0" dirty="0" err="1" smtClean="0">
                <a:solidFill>
                  <a:srgbClr val="003399"/>
                </a:solidFill>
              </a:rPr>
              <a:t>strategy</a:t>
            </a:r>
            <a:r>
              <a:rPr lang="fr-BE" sz="1800" i="0" dirty="0" smtClean="0">
                <a:solidFill>
                  <a:srgbClr val="003399"/>
                </a:solidFill>
              </a:rPr>
              <a:t>, </a:t>
            </a:r>
            <a:r>
              <a:rPr lang="fr-BE" sz="1800" i="0" dirty="0" err="1" smtClean="0">
                <a:solidFill>
                  <a:srgbClr val="003399"/>
                </a:solidFill>
              </a:rPr>
              <a:t>coordinates</a:t>
            </a:r>
            <a:r>
              <a:rPr lang="fr-BE" sz="1800" i="0" dirty="0" smtClean="0">
                <a:solidFill>
                  <a:srgbClr val="003399"/>
                </a:solidFill>
              </a:rPr>
              <a:t> </a:t>
            </a:r>
            <a:r>
              <a:rPr lang="fr-BE" sz="1800" i="0" dirty="0" err="1" smtClean="0">
                <a:solidFill>
                  <a:srgbClr val="003399"/>
                </a:solidFill>
              </a:rPr>
              <a:t>activities</a:t>
            </a:r>
            <a:r>
              <a:rPr lang="fr-BE" sz="1800" i="0" dirty="0" smtClean="0">
                <a:solidFill>
                  <a:srgbClr val="003399"/>
                </a:solidFill>
              </a:rPr>
              <a:t>, </a:t>
            </a:r>
            <a:r>
              <a:rPr lang="fr-BE" sz="1800" i="0" dirty="0" err="1" smtClean="0">
                <a:solidFill>
                  <a:srgbClr val="003399"/>
                </a:solidFill>
              </a:rPr>
              <a:t>provides</a:t>
            </a:r>
            <a:r>
              <a:rPr lang="fr-BE" sz="1800" i="0" dirty="0" smtClean="0">
                <a:solidFill>
                  <a:srgbClr val="003399"/>
                </a:solidFill>
              </a:rPr>
              <a:t> </a:t>
            </a:r>
            <a:r>
              <a:rPr lang="fr-BE" sz="1800" i="0" dirty="0" err="1" smtClean="0">
                <a:solidFill>
                  <a:srgbClr val="003399"/>
                </a:solidFill>
              </a:rPr>
              <a:t>tools</a:t>
            </a:r>
            <a:r>
              <a:rPr lang="fr-BE" sz="1800" i="0" dirty="0" smtClean="0">
                <a:solidFill>
                  <a:srgbClr val="003399"/>
                </a:solidFill>
              </a:rPr>
              <a:t> and </a:t>
            </a:r>
            <a:r>
              <a:rPr lang="fr-BE" sz="1800" i="0" dirty="0" err="1" smtClean="0">
                <a:solidFill>
                  <a:srgbClr val="003399"/>
                </a:solidFill>
              </a:rPr>
              <a:t>offers</a:t>
            </a:r>
            <a:r>
              <a:rPr lang="fr-BE" sz="1800" i="0" dirty="0" smtClean="0">
                <a:solidFill>
                  <a:srgbClr val="003399"/>
                </a:solidFill>
              </a:rPr>
              <a:t> </a:t>
            </a:r>
            <a:r>
              <a:rPr lang="fr-BE" sz="1800" i="0" dirty="0" err="1" smtClean="0">
                <a:solidFill>
                  <a:srgbClr val="003399"/>
                </a:solidFill>
              </a:rPr>
              <a:t>advice</a:t>
            </a:r>
            <a:r>
              <a:rPr lang="fr-BE" sz="1800" i="0" dirty="0" smtClean="0">
                <a:solidFill>
                  <a:srgbClr val="003399"/>
                </a:solidFill>
              </a:rPr>
              <a:t>  </a:t>
            </a:r>
            <a:endParaRPr lang="en-GB" sz="1800" b="1" i="0" dirty="0" smtClean="0">
              <a:solidFill>
                <a:srgbClr val="003399"/>
              </a:solidFill>
            </a:endParaRPr>
          </a:p>
          <a:p>
            <a:pPr marL="180975" indent="-180975">
              <a:lnSpc>
                <a:spcPts val="2800"/>
              </a:lnSpc>
              <a:spcBef>
                <a:spcPct val="0"/>
              </a:spcBef>
              <a:buClrTx/>
              <a:buFont typeface="Times" charset="0"/>
              <a:buChar char="•"/>
              <a:defRPr/>
            </a:pPr>
            <a:r>
              <a:rPr lang="fr-BE" sz="1800" b="1" i="0" dirty="0" err="1" smtClean="0">
                <a:solidFill>
                  <a:srgbClr val="003399"/>
                </a:solidFill>
              </a:rPr>
              <a:t>EuropeAid</a:t>
            </a:r>
            <a:r>
              <a:rPr lang="fr-BE" sz="1800" b="1" i="0" dirty="0" smtClean="0">
                <a:solidFill>
                  <a:srgbClr val="003399"/>
                </a:solidFill>
              </a:rPr>
              <a:t> communication </a:t>
            </a:r>
            <a:r>
              <a:rPr lang="fr-BE" sz="1800" b="1" i="0" dirty="0" err="1" smtClean="0">
                <a:solidFill>
                  <a:srgbClr val="003399"/>
                </a:solidFill>
              </a:rPr>
              <a:t>coordinators</a:t>
            </a:r>
            <a:r>
              <a:rPr lang="fr-BE" sz="1800" b="1" i="0" dirty="0" smtClean="0">
                <a:solidFill>
                  <a:srgbClr val="003399"/>
                </a:solidFill>
              </a:rPr>
              <a:t> (COMCORD)</a:t>
            </a:r>
            <a:r>
              <a:rPr lang="fr-BE" sz="1800" i="0" dirty="0" smtClean="0">
                <a:solidFill>
                  <a:srgbClr val="003399"/>
                </a:solidFill>
              </a:rPr>
              <a:t>: </a:t>
            </a:r>
            <a:r>
              <a:rPr lang="fr-BE" sz="1800" i="0" dirty="0" err="1" smtClean="0">
                <a:solidFill>
                  <a:srgbClr val="003399"/>
                </a:solidFill>
              </a:rPr>
              <a:t>each</a:t>
            </a:r>
            <a:r>
              <a:rPr lang="fr-BE" sz="1800" i="0" dirty="0" smtClean="0">
                <a:solidFill>
                  <a:srgbClr val="003399"/>
                </a:solidFill>
              </a:rPr>
              <a:t> </a:t>
            </a:r>
            <a:r>
              <a:rPr lang="fr-BE" sz="1800" i="0" dirty="0" err="1" smtClean="0">
                <a:solidFill>
                  <a:srgbClr val="003399"/>
                </a:solidFill>
              </a:rPr>
              <a:t>Directorate</a:t>
            </a:r>
            <a:r>
              <a:rPr lang="fr-BE" sz="1800" i="0" dirty="0" smtClean="0">
                <a:solidFill>
                  <a:srgbClr val="003399"/>
                </a:solidFill>
              </a:rPr>
              <a:t> has one</a:t>
            </a:r>
          </a:p>
          <a:p>
            <a:pPr marL="180975" indent="-180975">
              <a:lnSpc>
                <a:spcPts val="2800"/>
              </a:lnSpc>
              <a:spcBef>
                <a:spcPct val="0"/>
              </a:spcBef>
              <a:buClrTx/>
              <a:buFont typeface="Times" charset="0"/>
              <a:buChar char="•"/>
              <a:defRPr/>
            </a:pPr>
            <a:r>
              <a:rPr lang="fr-BE" sz="1800" b="1" i="0" dirty="0" err="1" smtClean="0">
                <a:solidFill>
                  <a:srgbClr val="003399"/>
                </a:solidFill>
              </a:rPr>
              <a:t>Press</a:t>
            </a:r>
            <a:r>
              <a:rPr lang="fr-BE" sz="1800" b="1" i="0" dirty="0" smtClean="0">
                <a:solidFill>
                  <a:srgbClr val="003399"/>
                </a:solidFill>
              </a:rPr>
              <a:t> and Information </a:t>
            </a:r>
            <a:r>
              <a:rPr lang="fr-BE" sz="1800" b="1" i="0" dirty="0" err="1" smtClean="0">
                <a:solidFill>
                  <a:srgbClr val="003399"/>
                </a:solidFill>
              </a:rPr>
              <a:t>officers</a:t>
            </a:r>
            <a:r>
              <a:rPr lang="fr-BE" sz="1800" b="1" i="0" dirty="0" smtClean="0">
                <a:solidFill>
                  <a:srgbClr val="003399"/>
                </a:solidFill>
              </a:rPr>
              <a:t> (PIO): </a:t>
            </a:r>
            <a:r>
              <a:rPr lang="fr-BE" sz="1800" i="0" dirty="0" err="1" smtClean="0">
                <a:solidFill>
                  <a:srgbClr val="003399"/>
                </a:solidFill>
              </a:rPr>
              <a:t>based</a:t>
            </a:r>
            <a:r>
              <a:rPr lang="fr-BE" sz="1800" i="0" dirty="0" smtClean="0">
                <a:solidFill>
                  <a:srgbClr val="003399"/>
                </a:solidFill>
              </a:rPr>
              <a:t> in </a:t>
            </a:r>
            <a:r>
              <a:rPr lang="fr-BE" sz="1800" i="0" dirty="0" err="1" smtClean="0">
                <a:solidFill>
                  <a:srgbClr val="003399"/>
                </a:solidFill>
              </a:rPr>
              <a:t>Delegations</a:t>
            </a:r>
            <a:r>
              <a:rPr lang="fr-BE" sz="1800" i="0" dirty="0" smtClean="0">
                <a:solidFill>
                  <a:srgbClr val="003399"/>
                </a:solidFill>
              </a:rPr>
              <a:t> (EEAS)</a:t>
            </a:r>
          </a:p>
          <a:p>
            <a:pPr marL="180975" indent="-180975">
              <a:lnSpc>
                <a:spcPts val="2800"/>
              </a:lnSpc>
              <a:spcBef>
                <a:spcPct val="0"/>
              </a:spcBef>
              <a:buClrTx/>
              <a:buFont typeface="Times" charset="0"/>
              <a:buChar char="•"/>
              <a:defRPr/>
            </a:pPr>
            <a:r>
              <a:rPr lang="fr-BE" sz="1800" b="1" i="0" dirty="0" smtClean="0">
                <a:solidFill>
                  <a:srgbClr val="003399"/>
                </a:solidFill>
              </a:rPr>
              <a:t>Communication </a:t>
            </a:r>
            <a:r>
              <a:rPr lang="fr-BE" sz="1800" b="1" i="0" dirty="0" err="1" smtClean="0">
                <a:solidFill>
                  <a:srgbClr val="003399"/>
                </a:solidFill>
              </a:rPr>
              <a:t>coordinators</a:t>
            </a:r>
            <a:r>
              <a:rPr lang="fr-BE" sz="1800" b="1" i="0" dirty="0" smtClean="0">
                <a:solidFill>
                  <a:srgbClr val="003399"/>
                </a:solidFill>
              </a:rPr>
              <a:t> in </a:t>
            </a:r>
            <a:r>
              <a:rPr lang="fr-BE" sz="1800" b="1" i="0" dirty="0" err="1">
                <a:solidFill>
                  <a:srgbClr val="003399"/>
                </a:solidFill>
              </a:rPr>
              <a:t>D</a:t>
            </a:r>
            <a:r>
              <a:rPr lang="fr-BE" sz="1800" b="1" i="0" dirty="0" err="1" smtClean="0">
                <a:solidFill>
                  <a:srgbClr val="003399"/>
                </a:solidFill>
              </a:rPr>
              <a:t>elegation</a:t>
            </a:r>
            <a:r>
              <a:rPr lang="fr-BE" sz="1800" b="1" i="0" dirty="0" smtClean="0">
                <a:solidFill>
                  <a:srgbClr val="003399"/>
                </a:solidFill>
              </a:rPr>
              <a:t> </a:t>
            </a:r>
            <a:r>
              <a:rPr lang="fr-BE" sz="1800" i="0" dirty="0" smtClean="0">
                <a:solidFill>
                  <a:srgbClr val="003399"/>
                </a:solidFill>
              </a:rPr>
              <a:t>: </a:t>
            </a:r>
            <a:r>
              <a:rPr lang="fr-BE" sz="1800" i="0" dirty="0" err="1" smtClean="0">
                <a:solidFill>
                  <a:srgbClr val="003399"/>
                </a:solidFill>
              </a:rPr>
              <a:t>based</a:t>
            </a:r>
            <a:r>
              <a:rPr lang="fr-BE" sz="1800" i="0" dirty="0" smtClean="0">
                <a:solidFill>
                  <a:srgbClr val="003399"/>
                </a:solidFill>
              </a:rPr>
              <a:t> in </a:t>
            </a:r>
            <a:r>
              <a:rPr lang="fr-BE" sz="1800" i="0" dirty="0" err="1" smtClean="0">
                <a:solidFill>
                  <a:srgbClr val="003399"/>
                </a:solidFill>
              </a:rPr>
              <a:t>Delegation</a:t>
            </a:r>
            <a:r>
              <a:rPr lang="fr-BE" sz="1800" i="0" dirty="0" smtClean="0">
                <a:solidFill>
                  <a:srgbClr val="003399"/>
                </a:solidFill>
              </a:rPr>
              <a:t> </a:t>
            </a:r>
            <a:r>
              <a:rPr lang="fr-BE" sz="1800" i="0" dirty="0" err="1" smtClean="0">
                <a:solidFill>
                  <a:srgbClr val="003399"/>
                </a:solidFill>
              </a:rPr>
              <a:t>operational</a:t>
            </a:r>
            <a:r>
              <a:rPr lang="fr-BE" sz="1800" i="0" dirty="0" smtClean="0">
                <a:solidFill>
                  <a:srgbClr val="003399"/>
                </a:solidFill>
              </a:rPr>
              <a:t> sections (DEVCO)</a:t>
            </a:r>
          </a:p>
          <a:p>
            <a:pPr marL="180975" indent="-180975">
              <a:lnSpc>
                <a:spcPts val="2800"/>
              </a:lnSpc>
              <a:spcBef>
                <a:spcPct val="0"/>
              </a:spcBef>
              <a:buClrTx/>
              <a:buFont typeface="Times" charset="0"/>
              <a:buChar char="•"/>
              <a:defRPr/>
            </a:pPr>
            <a:r>
              <a:rPr lang="fr-BE" sz="1800" b="1" i="0" dirty="0" err="1" smtClean="0">
                <a:solidFill>
                  <a:srgbClr val="003399"/>
                </a:solidFill>
              </a:rPr>
              <a:t>Projects</a:t>
            </a:r>
            <a:r>
              <a:rPr lang="fr-BE" sz="1800" b="1" i="0" dirty="0" smtClean="0">
                <a:solidFill>
                  <a:srgbClr val="003399"/>
                </a:solidFill>
              </a:rPr>
              <a:t> </a:t>
            </a:r>
            <a:r>
              <a:rPr lang="fr-BE" sz="1800" i="0" dirty="0" smtClean="0">
                <a:solidFill>
                  <a:srgbClr val="003399"/>
                </a:solidFill>
              </a:rPr>
              <a:t>have an obligation to carry out communication and </a:t>
            </a:r>
            <a:r>
              <a:rPr lang="fr-BE" sz="1800" i="0" dirty="0" err="1" smtClean="0">
                <a:solidFill>
                  <a:srgbClr val="003399"/>
                </a:solidFill>
              </a:rPr>
              <a:t>visibility</a:t>
            </a:r>
            <a:r>
              <a:rPr lang="fr-BE" sz="1800" i="0" dirty="0" smtClean="0">
                <a:solidFill>
                  <a:srgbClr val="003399"/>
                </a:solidFill>
              </a:rPr>
              <a:t> actions </a:t>
            </a:r>
          </a:p>
          <a:p>
            <a:pPr eaLnBrk="1" hangingPunct="1">
              <a:defRPr/>
            </a:pPr>
            <a:endParaRPr lang="en-GB" dirty="0" smtClean="0"/>
          </a:p>
        </p:txBody>
      </p:sp>
    </p:spTree>
    <p:extLst>
      <p:ext uri="{BB962C8B-B14F-4D97-AF65-F5344CB8AC3E}">
        <p14:creationId xmlns:p14="http://schemas.microsoft.com/office/powerpoint/2010/main" val="19430023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3"/>
          <p:cNvSpPr>
            <a:spLocks noChangeArrowheads="1"/>
          </p:cNvSpPr>
          <p:nvPr/>
        </p:nvSpPr>
        <p:spPr bwMode="auto">
          <a:xfrm>
            <a:off x="323850" y="1628775"/>
            <a:ext cx="1863725" cy="854075"/>
          </a:xfrm>
          <a:prstGeom prst="roundRect">
            <a:avLst>
              <a:gd name="adj" fmla="val 1666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pPr algn="ctr">
              <a:spcBef>
                <a:spcPct val="50000"/>
              </a:spcBef>
            </a:pPr>
            <a:r>
              <a:rPr lang="fr-BE" altLang="en-US" b="1" dirty="0">
                <a:solidFill>
                  <a:schemeClr val="accent2"/>
                </a:solidFill>
              </a:rPr>
              <a:t>PROJECTS</a:t>
            </a:r>
          </a:p>
          <a:p>
            <a:pPr algn="ctr">
              <a:spcBef>
                <a:spcPct val="50000"/>
              </a:spcBef>
            </a:pPr>
            <a:r>
              <a:rPr lang="fr-BE" altLang="en-US" b="1" dirty="0">
                <a:solidFill>
                  <a:schemeClr val="accent2"/>
                </a:solidFill>
              </a:rPr>
              <a:t>Project leader</a:t>
            </a:r>
          </a:p>
        </p:txBody>
      </p:sp>
      <p:sp>
        <p:nvSpPr>
          <p:cNvPr id="12291" name="Line 6"/>
          <p:cNvSpPr>
            <a:spLocks noChangeShapeType="1"/>
          </p:cNvSpPr>
          <p:nvPr/>
        </p:nvSpPr>
        <p:spPr bwMode="auto">
          <a:xfrm>
            <a:off x="4211638" y="2420938"/>
            <a:ext cx="0" cy="576262"/>
          </a:xfrm>
          <a:prstGeom prst="line">
            <a:avLst/>
          </a:prstGeom>
          <a:noFill/>
          <a:ln w="38100">
            <a:solidFill>
              <a:schemeClr val="accent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2292" name="Text Box 7"/>
          <p:cNvSpPr txBox="1">
            <a:spLocks noChangeArrowheads="1"/>
          </p:cNvSpPr>
          <p:nvPr/>
        </p:nvSpPr>
        <p:spPr bwMode="auto">
          <a:xfrm>
            <a:off x="2484438" y="4652963"/>
            <a:ext cx="1619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F5494"/>
                </a:solidFill>
                <a:latin typeface="Verdana" pitchFamily="34" charset="0"/>
                <a:cs typeface="Arial" charset="0"/>
              </a:defRPr>
            </a:lvl1pPr>
            <a:lvl2pPr marL="742950" indent="-285750" eaLnBrk="0" hangingPunct="0">
              <a:defRPr sz="1200">
                <a:solidFill>
                  <a:srgbClr val="0F5494"/>
                </a:solidFill>
                <a:latin typeface="Verdana" pitchFamily="34" charset="0"/>
                <a:cs typeface="Arial" charset="0"/>
              </a:defRPr>
            </a:lvl2pPr>
            <a:lvl3pPr marL="1143000" indent="-228600" eaLnBrk="0" hangingPunct="0">
              <a:defRPr sz="1200">
                <a:solidFill>
                  <a:srgbClr val="0F5494"/>
                </a:solidFill>
                <a:latin typeface="Verdana" pitchFamily="34" charset="0"/>
                <a:cs typeface="Arial" charset="0"/>
              </a:defRPr>
            </a:lvl3pPr>
            <a:lvl4pPr marL="1600200" indent="-228600" eaLnBrk="0" hangingPunct="0">
              <a:defRPr sz="1200">
                <a:solidFill>
                  <a:srgbClr val="0F5494"/>
                </a:solidFill>
                <a:latin typeface="Verdana" pitchFamily="34" charset="0"/>
                <a:cs typeface="Arial" charset="0"/>
              </a:defRPr>
            </a:lvl4pPr>
            <a:lvl5pPr marL="2057400" indent="-228600" eaLnBrk="0" hangingPunct="0">
              <a:defRPr sz="1200">
                <a:solidFill>
                  <a:srgbClr val="0F5494"/>
                </a:solidFill>
                <a:latin typeface="Verdana" pitchFamily="34" charset="0"/>
                <a:cs typeface="Arial" charset="0"/>
              </a:defRPr>
            </a:lvl5pPr>
            <a:lvl6pPr marL="2514600" indent="-228600" eaLnBrk="0" fontAlgn="base" hangingPunct="0">
              <a:spcBef>
                <a:spcPct val="0"/>
              </a:spcBef>
              <a:spcAft>
                <a:spcPct val="0"/>
              </a:spcAft>
              <a:defRPr sz="1200">
                <a:solidFill>
                  <a:srgbClr val="0F5494"/>
                </a:solidFill>
                <a:latin typeface="Verdana" pitchFamily="34" charset="0"/>
                <a:cs typeface="Arial" charset="0"/>
              </a:defRPr>
            </a:lvl6pPr>
            <a:lvl7pPr marL="2971800" indent="-228600" eaLnBrk="0" fontAlgn="base" hangingPunct="0">
              <a:spcBef>
                <a:spcPct val="0"/>
              </a:spcBef>
              <a:spcAft>
                <a:spcPct val="0"/>
              </a:spcAft>
              <a:defRPr sz="1200">
                <a:solidFill>
                  <a:srgbClr val="0F5494"/>
                </a:solidFill>
                <a:latin typeface="Verdana" pitchFamily="34" charset="0"/>
                <a:cs typeface="Arial" charset="0"/>
              </a:defRPr>
            </a:lvl7pPr>
            <a:lvl8pPr marL="3429000" indent="-228600" eaLnBrk="0" fontAlgn="base" hangingPunct="0">
              <a:spcBef>
                <a:spcPct val="0"/>
              </a:spcBef>
              <a:spcAft>
                <a:spcPct val="0"/>
              </a:spcAft>
              <a:defRPr sz="1200">
                <a:solidFill>
                  <a:srgbClr val="0F5494"/>
                </a:solidFill>
                <a:latin typeface="Verdana" pitchFamily="34" charset="0"/>
                <a:cs typeface="Arial" charset="0"/>
              </a:defRPr>
            </a:lvl8pPr>
            <a:lvl9pPr marL="3886200" indent="-228600" eaLnBrk="0" fontAlgn="base" hangingPunct="0">
              <a:spcBef>
                <a:spcPct val="0"/>
              </a:spcBef>
              <a:spcAft>
                <a:spcPct val="0"/>
              </a:spcAft>
              <a:defRPr sz="1200">
                <a:solidFill>
                  <a:srgbClr val="0F5494"/>
                </a:solidFill>
                <a:latin typeface="Verdana" pitchFamily="34" charset="0"/>
                <a:cs typeface="Arial" charset="0"/>
              </a:defRPr>
            </a:lvl9pPr>
          </a:lstStyle>
          <a:p>
            <a:pPr eaLnBrk="1" hangingPunct="1">
              <a:spcBef>
                <a:spcPct val="50000"/>
              </a:spcBef>
            </a:pPr>
            <a:r>
              <a:rPr lang="fr-BE" altLang="en-US" sz="1400" b="1">
                <a:solidFill>
                  <a:srgbClr val="E7B400"/>
                </a:solidFill>
                <a:latin typeface="Arial" charset="0"/>
              </a:rPr>
              <a:t>DISSEMINATION</a:t>
            </a:r>
            <a:endParaRPr lang="en-GB" altLang="en-US" sz="1400" b="1">
              <a:solidFill>
                <a:srgbClr val="E7B400"/>
              </a:solidFill>
              <a:latin typeface="Arial" charset="0"/>
            </a:endParaRPr>
          </a:p>
        </p:txBody>
      </p:sp>
      <p:sp>
        <p:nvSpPr>
          <p:cNvPr id="12293" name="AutoShape 8"/>
          <p:cNvSpPr>
            <a:spLocks noChangeArrowheads="1"/>
          </p:cNvSpPr>
          <p:nvPr/>
        </p:nvSpPr>
        <p:spPr bwMode="auto">
          <a:xfrm rot="5400000">
            <a:off x="7192169" y="4918869"/>
            <a:ext cx="227013" cy="714375"/>
          </a:xfrm>
          <a:prstGeom prst="rightArrow">
            <a:avLst>
              <a:gd name="adj1" fmla="val 50000"/>
              <a:gd name="adj2" fmla="val 41375"/>
            </a:avLst>
          </a:prstGeom>
          <a:solidFill>
            <a:srgbClr val="E7B400"/>
          </a:solidFill>
          <a:ln w="9525">
            <a:solidFill>
              <a:schemeClr val="tx1"/>
            </a:solidFill>
            <a:miter lim="800000"/>
            <a:headEnd/>
            <a:tailEnd/>
          </a:ln>
        </p:spPr>
        <p:txBody>
          <a:bodyPr wrap="none" anchor="ctr"/>
          <a:lstStyle/>
          <a:p>
            <a:endParaRPr lang="fr-BE" altLang="en-US"/>
          </a:p>
        </p:txBody>
      </p:sp>
      <p:sp>
        <p:nvSpPr>
          <p:cNvPr id="12294" name="Text Box 9"/>
          <p:cNvSpPr txBox="1">
            <a:spLocks noChangeArrowheads="1"/>
          </p:cNvSpPr>
          <p:nvPr/>
        </p:nvSpPr>
        <p:spPr bwMode="auto">
          <a:xfrm>
            <a:off x="5364163" y="5084763"/>
            <a:ext cx="1619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F5494"/>
                </a:solidFill>
                <a:latin typeface="Verdana" pitchFamily="34" charset="0"/>
                <a:cs typeface="Arial" charset="0"/>
              </a:defRPr>
            </a:lvl1pPr>
            <a:lvl2pPr marL="742950" indent="-285750" eaLnBrk="0" hangingPunct="0">
              <a:defRPr sz="1200">
                <a:solidFill>
                  <a:srgbClr val="0F5494"/>
                </a:solidFill>
                <a:latin typeface="Verdana" pitchFamily="34" charset="0"/>
                <a:cs typeface="Arial" charset="0"/>
              </a:defRPr>
            </a:lvl2pPr>
            <a:lvl3pPr marL="1143000" indent="-228600" eaLnBrk="0" hangingPunct="0">
              <a:defRPr sz="1200">
                <a:solidFill>
                  <a:srgbClr val="0F5494"/>
                </a:solidFill>
                <a:latin typeface="Verdana" pitchFamily="34" charset="0"/>
                <a:cs typeface="Arial" charset="0"/>
              </a:defRPr>
            </a:lvl3pPr>
            <a:lvl4pPr marL="1600200" indent="-228600" eaLnBrk="0" hangingPunct="0">
              <a:defRPr sz="1200">
                <a:solidFill>
                  <a:srgbClr val="0F5494"/>
                </a:solidFill>
                <a:latin typeface="Verdana" pitchFamily="34" charset="0"/>
                <a:cs typeface="Arial" charset="0"/>
              </a:defRPr>
            </a:lvl4pPr>
            <a:lvl5pPr marL="2057400" indent="-228600" eaLnBrk="0" hangingPunct="0">
              <a:defRPr sz="1200">
                <a:solidFill>
                  <a:srgbClr val="0F5494"/>
                </a:solidFill>
                <a:latin typeface="Verdana" pitchFamily="34" charset="0"/>
                <a:cs typeface="Arial" charset="0"/>
              </a:defRPr>
            </a:lvl5pPr>
            <a:lvl6pPr marL="2514600" indent="-228600" eaLnBrk="0" fontAlgn="base" hangingPunct="0">
              <a:spcBef>
                <a:spcPct val="0"/>
              </a:spcBef>
              <a:spcAft>
                <a:spcPct val="0"/>
              </a:spcAft>
              <a:defRPr sz="1200">
                <a:solidFill>
                  <a:srgbClr val="0F5494"/>
                </a:solidFill>
                <a:latin typeface="Verdana" pitchFamily="34" charset="0"/>
                <a:cs typeface="Arial" charset="0"/>
              </a:defRPr>
            </a:lvl6pPr>
            <a:lvl7pPr marL="2971800" indent="-228600" eaLnBrk="0" fontAlgn="base" hangingPunct="0">
              <a:spcBef>
                <a:spcPct val="0"/>
              </a:spcBef>
              <a:spcAft>
                <a:spcPct val="0"/>
              </a:spcAft>
              <a:defRPr sz="1200">
                <a:solidFill>
                  <a:srgbClr val="0F5494"/>
                </a:solidFill>
                <a:latin typeface="Verdana" pitchFamily="34" charset="0"/>
                <a:cs typeface="Arial" charset="0"/>
              </a:defRPr>
            </a:lvl7pPr>
            <a:lvl8pPr marL="3429000" indent="-228600" eaLnBrk="0" fontAlgn="base" hangingPunct="0">
              <a:spcBef>
                <a:spcPct val="0"/>
              </a:spcBef>
              <a:spcAft>
                <a:spcPct val="0"/>
              </a:spcAft>
              <a:defRPr sz="1200">
                <a:solidFill>
                  <a:srgbClr val="0F5494"/>
                </a:solidFill>
                <a:latin typeface="Verdana" pitchFamily="34" charset="0"/>
                <a:cs typeface="Arial" charset="0"/>
              </a:defRPr>
            </a:lvl8pPr>
            <a:lvl9pPr marL="3886200" indent="-228600" eaLnBrk="0" fontAlgn="base" hangingPunct="0">
              <a:spcBef>
                <a:spcPct val="0"/>
              </a:spcBef>
              <a:spcAft>
                <a:spcPct val="0"/>
              </a:spcAft>
              <a:defRPr sz="1200">
                <a:solidFill>
                  <a:srgbClr val="0F5494"/>
                </a:solidFill>
                <a:latin typeface="Verdana" pitchFamily="34" charset="0"/>
                <a:cs typeface="Arial" charset="0"/>
              </a:defRPr>
            </a:lvl9pPr>
          </a:lstStyle>
          <a:p>
            <a:pPr eaLnBrk="1" hangingPunct="1">
              <a:spcBef>
                <a:spcPct val="50000"/>
              </a:spcBef>
            </a:pPr>
            <a:r>
              <a:rPr lang="fr-BE" altLang="en-US" sz="1400" b="1">
                <a:solidFill>
                  <a:srgbClr val="E7B400"/>
                </a:solidFill>
                <a:latin typeface="Arial" charset="0"/>
              </a:rPr>
              <a:t>DISSEMINATION</a:t>
            </a:r>
            <a:endParaRPr lang="en-GB" altLang="en-US" sz="1400" b="1">
              <a:solidFill>
                <a:srgbClr val="E7B400"/>
              </a:solidFill>
              <a:latin typeface="Arial" charset="0"/>
            </a:endParaRPr>
          </a:p>
        </p:txBody>
      </p:sp>
      <p:sp>
        <p:nvSpPr>
          <p:cNvPr id="12295" name="AutoShape 10"/>
          <p:cNvSpPr>
            <a:spLocks noChangeArrowheads="1"/>
          </p:cNvSpPr>
          <p:nvPr/>
        </p:nvSpPr>
        <p:spPr bwMode="auto">
          <a:xfrm rot="5400000">
            <a:off x="3815556" y="4742657"/>
            <a:ext cx="792163" cy="431800"/>
          </a:xfrm>
          <a:prstGeom prst="rightArrow">
            <a:avLst>
              <a:gd name="adj1" fmla="val 50000"/>
              <a:gd name="adj2" fmla="val 45575"/>
            </a:avLst>
          </a:prstGeom>
          <a:solidFill>
            <a:srgbClr val="E7B400"/>
          </a:solidFill>
          <a:ln w="9525">
            <a:solidFill>
              <a:schemeClr val="tx1"/>
            </a:solidFill>
            <a:miter lim="800000"/>
            <a:headEnd/>
            <a:tailEnd/>
          </a:ln>
        </p:spPr>
        <p:txBody>
          <a:bodyPr wrap="none" anchor="ctr"/>
          <a:lstStyle/>
          <a:p>
            <a:endParaRPr lang="fr-BE" altLang="en-US"/>
          </a:p>
        </p:txBody>
      </p:sp>
      <p:sp>
        <p:nvSpPr>
          <p:cNvPr id="12296" name="Line 11"/>
          <p:cNvSpPr>
            <a:spLocks noChangeShapeType="1"/>
          </p:cNvSpPr>
          <p:nvPr/>
        </p:nvSpPr>
        <p:spPr bwMode="auto">
          <a:xfrm flipH="1">
            <a:off x="2268538" y="2133600"/>
            <a:ext cx="503237" cy="0"/>
          </a:xfrm>
          <a:prstGeom prst="line">
            <a:avLst/>
          </a:prstGeom>
          <a:noFill/>
          <a:ln w="9525">
            <a:solidFill>
              <a:schemeClr val="accent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2297" name="Line 13"/>
          <p:cNvSpPr>
            <a:spLocks noChangeShapeType="1"/>
          </p:cNvSpPr>
          <p:nvPr/>
        </p:nvSpPr>
        <p:spPr bwMode="auto">
          <a:xfrm flipH="1">
            <a:off x="5541963" y="1536700"/>
            <a:ext cx="1368425" cy="0"/>
          </a:xfrm>
          <a:prstGeom prst="line">
            <a:avLst/>
          </a:prstGeom>
          <a:noFill/>
          <a:ln w="38100">
            <a:solidFill>
              <a:srgbClr val="9933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2298" name="Line 14"/>
          <p:cNvSpPr>
            <a:spLocks noChangeShapeType="1"/>
          </p:cNvSpPr>
          <p:nvPr/>
        </p:nvSpPr>
        <p:spPr bwMode="auto">
          <a:xfrm>
            <a:off x="6877050" y="1536700"/>
            <a:ext cx="0" cy="1512888"/>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99" name="Line 15"/>
          <p:cNvSpPr>
            <a:spLocks noChangeShapeType="1"/>
          </p:cNvSpPr>
          <p:nvPr/>
        </p:nvSpPr>
        <p:spPr bwMode="auto">
          <a:xfrm>
            <a:off x="5454650" y="3429000"/>
            <a:ext cx="719138" cy="0"/>
          </a:xfrm>
          <a:prstGeom prst="line">
            <a:avLst/>
          </a:prstGeom>
          <a:noFill/>
          <a:ln w="38100">
            <a:solidFill>
              <a:srgbClr val="99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2300" name="Text Box 16"/>
          <p:cNvSpPr txBox="1">
            <a:spLocks noChangeArrowheads="1"/>
          </p:cNvSpPr>
          <p:nvPr/>
        </p:nvSpPr>
        <p:spPr bwMode="auto">
          <a:xfrm>
            <a:off x="6156325" y="1844675"/>
            <a:ext cx="2160588" cy="2951577"/>
          </a:xfrm>
          <a:prstGeom prst="rect">
            <a:avLst/>
          </a:prstGeom>
          <a:solidFill>
            <a:srgbClr val="FF9900"/>
          </a:solidFill>
          <a:ln w="9525">
            <a:solidFill>
              <a:srgbClr val="C0C0C0"/>
            </a:solidFill>
            <a:miter lim="800000"/>
            <a:headEnd/>
            <a:tailEnd/>
          </a:ln>
        </p:spPr>
        <p:txBody>
          <a:bodyPr>
            <a:spAutoFit/>
          </a:bodyPr>
          <a:lstStyle>
            <a:lvl1pPr eaLnBrk="0" hangingPunct="0">
              <a:defRPr sz="1200">
                <a:solidFill>
                  <a:srgbClr val="0F5494"/>
                </a:solidFill>
                <a:latin typeface="Verdana" pitchFamily="34" charset="0"/>
                <a:cs typeface="Arial" charset="0"/>
              </a:defRPr>
            </a:lvl1pPr>
            <a:lvl2pPr marL="742950" indent="-285750" eaLnBrk="0" hangingPunct="0">
              <a:defRPr sz="1200">
                <a:solidFill>
                  <a:srgbClr val="0F5494"/>
                </a:solidFill>
                <a:latin typeface="Verdana" pitchFamily="34" charset="0"/>
                <a:cs typeface="Arial" charset="0"/>
              </a:defRPr>
            </a:lvl2pPr>
            <a:lvl3pPr marL="1143000" indent="-228600" eaLnBrk="0" hangingPunct="0">
              <a:defRPr sz="1200">
                <a:solidFill>
                  <a:srgbClr val="0F5494"/>
                </a:solidFill>
                <a:latin typeface="Verdana" pitchFamily="34" charset="0"/>
                <a:cs typeface="Arial" charset="0"/>
              </a:defRPr>
            </a:lvl3pPr>
            <a:lvl4pPr marL="1600200" indent="-228600" eaLnBrk="0" hangingPunct="0">
              <a:defRPr sz="1200">
                <a:solidFill>
                  <a:srgbClr val="0F5494"/>
                </a:solidFill>
                <a:latin typeface="Verdana" pitchFamily="34" charset="0"/>
                <a:cs typeface="Arial" charset="0"/>
              </a:defRPr>
            </a:lvl4pPr>
            <a:lvl5pPr marL="2057400" indent="-228600" eaLnBrk="0" hangingPunct="0">
              <a:defRPr sz="1200">
                <a:solidFill>
                  <a:srgbClr val="0F5494"/>
                </a:solidFill>
                <a:latin typeface="Verdana" pitchFamily="34" charset="0"/>
                <a:cs typeface="Arial" charset="0"/>
              </a:defRPr>
            </a:lvl5pPr>
            <a:lvl6pPr marL="2514600" indent="-228600" eaLnBrk="0" fontAlgn="base" hangingPunct="0">
              <a:spcBef>
                <a:spcPct val="0"/>
              </a:spcBef>
              <a:spcAft>
                <a:spcPct val="0"/>
              </a:spcAft>
              <a:defRPr sz="1200">
                <a:solidFill>
                  <a:srgbClr val="0F5494"/>
                </a:solidFill>
                <a:latin typeface="Verdana" pitchFamily="34" charset="0"/>
                <a:cs typeface="Arial" charset="0"/>
              </a:defRPr>
            </a:lvl6pPr>
            <a:lvl7pPr marL="2971800" indent="-228600" eaLnBrk="0" fontAlgn="base" hangingPunct="0">
              <a:spcBef>
                <a:spcPct val="0"/>
              </a:spcBef>
              <a:spcAft>
                <a:spcPct val="0"/>
              </a:spcAft>
              <a:defRPr sz="1200">
                <a:solidFill>
                  <a:srgbClr val="0F5494"/>
                </a:solidFill>
                <a:latin typeface="Verdana" pitchFamily="34" charset="0"/>
                <a:cs typeface="Arial" charset="0"/>
              </a:defRPr>
            </a:lvl7pPr>
            <a:lvl8pPr marL="3429000" indent="-228600" eaLnBrk="0" fontAlgn="base" hangingPunct="0">
              <a:spcBef>
                <a:spcPct val="0"/>
              </a:spcBef>
              <a:spcAft>
                <a:spcPct val="0"/>
              </a:spcAft>
              <a:defRPr sz="1200">
                <a:solidFill>
                  <a:srgbClr val="0F5494"/>
                </a:solidFill>
                <a:latin typeface="Verdana" pitchFamily="34" charset="0"/>
                <a:cs typeface="Arial" charset="0"/>
              </a:defRPr>
            </a:lvl8pPr>
            <a:lvl9pPr marL="3886200" indent="-228600" eaLnBrk="0" fontAlgn="base" hangingPunct="0">
              <a:spcBef>
                <a:spcPct val="0"/>
              </a:spcBef>
              <a:spcAft>
                <a:spcPct val="0"/>
              </a:spcAft>
              <a:defRPr sz="1200">
                <a:solidFill>
                  <a:srgbClr val="0F5494"/>
                </a:solidFill>
                <a:latin typeface="Verdana" pitchFamily="34" charset="0"/>
                <a:cs typeface="Arial" charset="0"/>
              </a:defRPr>
            </a:lvl9pPr>
          </a:lstStyle>
          <a:p>
            <a:pPr algn="ctr" eaLnBrk="1" hangingPunct="1">
              <a:spcBef>
                <a:spcPct val="50000"/>
              </a:spcBef>
            </a:pPr>
            <a:r>
              <a:rPr lang="fr-BE" altLang="en-US" sz="2800" b="1" dirty="0">
                <a:solidFill>
                  <a:srgbClr val="003399"/>
                </a:solidFill>
                <a:latin typeface="Arial" charset="0"/>
              </a:rPr>
              <a:t>HQ- BX</a:t>
            </a:r>
          </a:p>
          <a:p>
            <a:pPr algn="ctr" eaLnBrk="1" hangingPunct="1">
              <a:spcBef>
                <a:spcPct val="50000"/>
              </a:spcBef>
            </a:pPr>
            <a:r>
              <a:rPr lang="fr-BE" altLang="en-US" sz="1400" b="1" dirty="0">
                <a:solidFill>
                  <a:schemeClr val="tx1"/>
                </a:solidFill>
                <a:latin typeface="Arial" charset="0"/>
              </a:rPr>
              <a:t>DG ECHO, ENV, TRADE..</a:t>
            </a:r>
          </a:p>
          <a:p>
            <a:pPr algn="ctr" eaLnBrk="1" hangingPunct="1">
              <a:lnSpc>
                <a:spcPct val="90000"/>
              </a:lnSpc>
              <a:spcBef>
                <a:spcPct val="50000"/>
              </a:spcBef>
            </a:pPr>
            <a:r>
              <a:rPr lang="fr-BE" altLang="en-US" sz="1400" b="1" dirty="0">
                <a:solidFill>
                  <a:schemeClr val="tx1"/>
                </a:solidFill>
                <a:latin typeface="Arial" charset="0"/>
              </a:rPr>
              <a:t>DEVCO</a:t>
            </a:r>
          </a:p>
          <a:p>
            <a:pPr algn="ctr" eaLnBrk="1" hangingPunct="1">
              <a:lnSpc>
                <a:spcPct val="90000"/>
              </a:lnSpc>
              <a:spcBef>
                <a:spcPct val="50000"/>
              </a:spcBef>
            </a:pPr>
            <a:endParaRPr lang="fr-BE" altLang="en-US" sz="1400" b="1" dirty="0">
              <a:solidFill>
                <a:schemeClr val="tx1"/>
              </a:solidFill>
              <a:latin typeface="Arial" charset="0"/>
            </a:endParaRPr>
          </a:p>
          <a:p>
            <a:pPr algn="ctr" eaLnBrk="1" hangingPunct="1">
              <a:lnSpc>
                <a:spcPct val="90000"/>
              </a:lnSpc>
              <a:spcBef>
                <a:spcPct val="50000"/>
              </a:spcBef>
            </a:pPr>
            <a:r>
              <a:rPr lang="fr-BE" altLang="en-US" sz="1400" b="1" dirty="0">
                <a:solidFill>
                  <a:schemeClr val="tx1"/>
                </a:solidFill>
                <a:latin typeface="Arial" charset="0"/>
              </a:rPr>
              <a:t>Communication</a:t>
            </a:r>
          </a:p>
          <a:p>
            <a:pPr algn="ctr" eaLnBrk="1" hangingPunct="1">
              <a:lnSpc>
                <a:spcPct val="90000"/>
              </a:lnSpc>
              <a:spcBef>
                <a:spcPct val="50000"/>
              </a:spcBef>
            </a:pPr>
            <a:r>
              <a:rPr lang="fr-BE" altLang="en-US" sz="1400" b="1" dirty="0" smtClean="0">
                <a:solidFill>
                  <a:schemeClr val="tx1"/>
                </a:solidFill>
                <a:latin typeface="Arial" charset="0"/>
              </a:rPr>
              <a:t>Uni</a:t>
            </a:r>
            <a:r>
              <a:rPr lang="fr-BE" altLang="en-US" b="1" dirty="0" smtClean="0">
                <a:solidFill>
                  <a:schemeClr val="tx1"/>
                </a:solidFill>
                <a:latin typeface="Arial" charset="0"/>
              </a:rPr>
              <a:t>t</a:t>
            </a:r>
          </a:p>
          <a:p>
            <a:pPr algn="ctr" eaLnBrk="1" hangingPunct="1">
              <a:lnSpc>
                <a:spcPct val="90000"/>
              </a:lnSpc>
              <a:spcBef>
                <a:spcPct val="50000"/>
              </a:spcBef>
            </a:pPr>
            <a:endParaRPr lang="fr-BE" altLang="en-US" b="1" dirty="0">
              <a:solidFill>
                <a:schemeClr val="tx1"/>
              </a:solidFill>
              <a:latin typeface="Arial" charset="0"/>
            </a:endParaRPr>
          </a:p>
          <a:p>
            <a:pPr algn="ctr" eaLnBrk="1" hangingPunct="1">
              <a:lnSpc>
                <a:spcPct val="90000"/>
              </a:lnSpc>
              <a:spcBef>
                <a:spcPct val="50000"/>
              </a:spcBef>
            </a:pPr>
            <a:r>
              <a:rPr lang="fr-BE" altLang="en-US" b="1" dirty="0" smtClean="0">
                <a:solidFill>
                  <a:schemeClr val="tx1"/>
                </a:solidFill>
                <a:latin typeface="Arial" charset="0"/>
              </a:rPr>
              <a:t>COMCORDS in </a:t>
            </a:r>
            <a:r>
              <a:rPr lang="fr-BE" altLang="en-US" b="1" dirty="0" err="1" smtClean="0">
                <a:solidFill>
                  <a:schemeClr val="tx1"/>
                </a:solidFill>
                <a:latin typeface="Arial" charset="0"/>
              </a:rPr>
              <a:t>Directorates</a:t>
            </a:r>
            <a:endParaRPr lang="fr-BE" altLang="en-US" b="1" dirty="0">
              <a:solidFill>
                <a:schemeClr val="tx1"/>
              </a:solidFill>
              <a:latin typeface="Arial" charset="0"/>
            </a:endParaRPr>
          </a:p>
        </p:txBody>
      </p:sp>
      <p:sp>
        <p:nvSpPr>
          <p:cNvPr id="12301" name="AutoShape 17"/>
          <p:cNvSpPr>
            <a:spLocks noChangeArrowheads="1"/>
          </p:cNvSpPr>
          <p:nvPr/>
        </p:nvSpPr>
        <p:spPr bwMode="auto">
          <a:xfrm>
            <a:off x="5724525" y="5516563"/>
            <a:ext cx="2951163" cy="388937"/>
          </a:xfrm>
          <a:prstGeom prst="flowChartAlternateProcess">
            <a:avLst/>
          </a:prstGeom>
          <a:solidFill>
            <a:srgbClr val="96969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46800" rIns="90000" bIns="46800">
            <a:spAutoFit/>
          </a:bodyPr>
          <a:lstStyle/>
          <a:p>
            <a:pPr algn="ctr">
              <a:spcBef>
                <a:spcPct val="50000"/>
              </a:spcBef>
            </a:pPr>
            <a:r>
              <a:rPr lang="fr-BE" altLang="en-US" b="1">
                <a:solidFill>
                  <a:srgbClr val="103C72"/>
                </a:solidFill>
              </a:rPr>
              <a:t>EU audience</a:t>
            </a:r>
          </a:p>
        </p:txBody>
      </p:sp>
      <p:sp>
        <p:nvSpPr>
          <p:cNvPr id="12302" name="AutoShape 19"/>
          <p:cNvSpPr>
            <a:spLocks noChangeArrowheads="1"/>
          </p:cNvSpPr>
          <p:nvPr/>
        </p:nvSpPr>
        <p:spPr bwMode="auto">
          <a:xfrm>
            <a:off x="468313" y="5589588"/>
            <a:ext cx="4821237" cy="388937"/>
          </a:xfrm>
          <a:prstGeom prst="flowChartAlternateProcess">
            <a:avLst/>
          </a:prstGeom>
          <a:solidFill>
            <a:srgbClr val="96969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46800" rIns="90000" bIns="46800">
            <a:spAutoFit/>
          </a:bodyPr>
          <a:lstStyle/>
          <a:p>
            <a:pPr algn="ctr">
              <a:spcBef>
                <a:spcPct val="50000"/>
              </a:spcBef>
            </a:pPr>
            <a:r>
              <a:rPr lang="fr-BE" altLang="en-US" b="1">
                <a:solidFill>
                  <a:srgbClr val="103C72"/>
                </a:solidFill>
              </a:rPr>
              <a:t>Local Audience </a:t>
            </a:r>
          </a:p>
        </p:txBody>
      </p:sp>
      <p:sp>
        <p:nvSpPr>
          <p:cNvPr id="12303" name="Line 20"/>
          <p:cNvSpPr>
            <a:spLocks noChangeShapeType="1"/>
          </p:cNvSpPr>
          <p:nvPr/>
        </p:nvSpPr>
        <p:spPr bwMode="auto">
          <a:xfrm flipH="1">
            <a:off x="4643438" y="4149725"/>
            <a:ext cx="1512887" cy="1439863"/>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lIns="90000" tIns="46800" rIns="90000" bIns="46800" anchor="ctr">
            <a:spAutoFit/>
          </a:bodyPr>
          <a:lstStyle/>
          <a:p>
            <a:endParaRPr lang="en-GB"/>
          </a:p>
        </p:txBody>
      </p:sp>
      <p:sp>
        <p:nvSpPr>
          <p:cNvPr id="12304" name="Line 21"/>
          <p:cNvSpPr>
            <a:spLocks noChangeShapeType="1"/>
          </p:cNvSpPr>
          <p:nvPr/>
        </p:nvSpPr>
        <p:spPr bwMode="auto">
          <a:xfrm>
            <a:off x="1187450" y="2492375"/>
            <a:ext cx="0" cy="3024188"/>
          </a:xfrm>
          <a:prstGeom prst="line">
            <a:avLst/>
          </a:prstGeom>
          <a:noFill/>
          <a:ln w="12700">
            <a:solidFill>
              <a:srgbClr val="969696"/>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spAutoFit/>
          </a:bodyPr>
          <a:lstStyle/>
          <a:p>
            <a:endParaRPr lang="en-GB"/>
          </a:p>
        </p:txBody>
      </p:sp>
      <p:sp>
        <p:nvSpPr>
          <p:cNvPr id="12305" name="Rectangle 24"/>
          <p:cNvSpPr>
            <a:spLocks noChangeArrowheads="1"/>
          </p:cNvSpPr>
          <p:nvPr/>
        </p:nvSpPr>
        <p:spPr bwMode="auto">
          <a:xfrm>
            <a:off x="7162800" y="1257300"/>
            <a:ext cx="1000125"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p>
            <a:r>
              <a:rPr lang="fr-BE" altLang="en-US" sz="1400" b="1">
                <a:solidFill>
                  <a:schemeClr val="bg1"/>
                </a:solidFill>
              </a:rPr>
              <a:t>EEA</a:t>
            </a:r>
          </a:p>
          <a:p>
            <a:r>
              <a:rPr lang="fr-BE" altLang="en-US" sz="1400" b="1">
                <a:solidFill>
                  <a:schemeClr val="bg1"/>
                </a:solidFill>
              </a:rPr>
              <a:t>     </a:t>
            </a:r>
            <a:r>
              <a:rPr lang="fr-BE" altLang="en-US" sz="1400" b="1">
                <a:solidFill>
                  <a:srgbClr val="003399"/>
                </a:solidFill>
              </a:rPr>
              <a:t>EEAS</a:t>
            </a:r>
            <a:endParaRPr lang="en-GB" altLang="en-US" sz="1400" b="1">
              <a:solidFill>
                <a:schemeClr val="bg1"/>
              </a:solidFill>
            </a:endParaRPr>
          </a:p>
        </p:txBody>
      </p:sp>
      <p:sp>
        <p:nvSpPr>
          <p:cNvPr id="12306" name="Rectangle 2"/>
          <p:cNvSpPr>
            <a:spLocks noChangeArrowheads="1"/>
          </p:cNvSpPr>
          <p:nvPr/>
        </p:nvSpPr>
        <p:spPr bwMode="auto">
          <a:xfrm>
            <a:off x="2916238" y="1406525"/>
            <a:ext cx="2519362" cy="3024188"/>
          </a:xfrm>
          <a:prstGeom prst="rect">
            <a:avLst/>
          </a:prstGeom>
          <a:solidFill>
            <a:srgbClr val="FFCC00">
              <a:alpha val="83136"/>
            </a:srgbClr>
          </a:solidFill>
          <a:ln w="9525">
            <a:solidFill>
              <a:srgbClr val="FFCC00">
                <a:alpha val="74901"/>
              </a:srgbClr>
            </a:solidFill>
            <a:miter lim="800000"/>
            <a:headEnd/>
            <a:tailEnd/>
          </a:ln>
        </p:spPr>
        <p:txBody>
          <a:bodyPr wrap="none" anchor="ctr"/>
          <a:lstStyle/>
          <a:p>
            <a:endParaRPr lang="fr-BE" altLang="en-US"/>
          </a:p>
        </p:txBody>
      </p:sp>
      <p:sp>
        <p:nvSpPr>
          <p:cNvPr id="26" name="Text Box 12"/>
          <p:cNvSpPr txBox="1">
            <a:spLocks noChangeArrowheads="1"/>
          </p:cNvSpPr>
          <p:nvPr/>
        </p:nvSpPr>
        <p:spPr bwMode="auto">
          <a:xfrm>
            <a:off x="3076575" y="1487488"/>
            <a:ext cx="2305050" cy="376237"/>
          </a:xfrm>
          <a:prstGeom prst="rect">
            <a:avLst/>
          </a:prstGeom>
          <a:solidFill>
            <a:srgbClr val="FFFF99"/>
          </a:solidFill>
          <a:ln w="9525">
            <a:solidFill>
              <a:srgbClr val="FFCC00"/>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auto">
              <a:spcBef>
                <a:spcPct val="50000"/>
              </a:spcBef>
              <a:spcAft>
                <a:spcPts val="0"/>
              </a:spcAft>
              <a:defRPr/>
            </a:pPr>
            <a:r>
              <a:rPr lang="fr-BE" sz="1800" b="1" kern="0" dirty="0" smtClean="0">
                <a:solidFill>
                  <a:srgbClr val="000000"/>
                </a:solidFill>
                <a:cs typeface="+mn-cs"/>
              </a:rPr>
              <a:t>Head of </a:t>
            </a:r>
            <a:r>
              <a:rPr lang="fr-BE" sz="1800" b="1" kern="0" dirty="0" err="1" smtClean="0">
                <a:solidFill>
                  <a:srgbClr val="000000"/>
                </a:solidFill>
                <a:cs typeface="+mn-cs"/>
              </a:rPr>
              <a:t>Delegation</a:t>
            </a:r>
            <a:endParaRPr lang="en-GB" sz="1800" b="1" kern="0" dirty="0" smtClean="0">
              <a:solidFill>
                <a:srgbClr val="000000"/>
              </a:solidFill>
              <a:cs typeface="+mn-cs"/>
            </a:endParaRPr>
          </a:p>
        </p:txBody>
      </p:sp>
      <p:sp>
        <p:nvSpPr>
          <p:cNvPr id="27" name="Text Box 4"/>
          <p:cNvSpPr txBox="1">
            <a:spLocks noChangeArrowheads="1"/>
          </p:cNvSpPr>
          <p:nvPr/>
        </p:nvSpPr>
        <p:spPr bwMode="auto">
          <a:xfrm>
            <a:off x="3294063" y="2133600"/>
            <a:ext cx="1925637" cy="1200329"/>
          </a:xfrm>
          <a:prstGeom prst="rect">
            <a:avLst/>
          </a:prstGeom>
          <a:solidFill>
            <a:srgbClr val="FFFF99"/>
          </a:solidFill>
          <a:ln w="9525">
            <a:solidFill>
              <a:srgbClr val="FFCC00"/>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auto">
              <a:spcBef>
                <a:spcPct val="50000"/>
              </a:spcBef>
              <a:spcAft>
                <a:spcPts val="0"/>
              </a:spcAft>
              <a:defRPr/>
            </a:pPr>
            <a:r>
              <a:rPr lang="fr-BE" sz="1800" b="1" kern="0" dirty="0" err="1" smtClean="0">
                <a:solidFill>
                  <a:srgbClr val="000000"/>
                </a:solidFill>
                <a:cs typeface="+mn-cs"/>
              </a:rPr>
              <a:t>Operation</a:t>
            </a:r>
            <a:endParaRPr lang="fr-BE" sz="1800" b="1" kern="0" dirty="0" smtClean="0">
              <a:solidFill>
                <a:srgbClr val="000000"/>
              </a:solidFill>
              <a:cs typeface="+mn-cs"/>
            </a:endParaRPr>
          </a:p>
          <a:p>
            <a:pPr algn="ctr" fontAlgn="auto">
              <a:spcBef>
                <a:spcPct val="50000"/>
              </a:spcBef>
              <a:spcAft>
                <a:spcPts val="0"/>
              </a:spcAft>
              <a:defRPr/>
            </a:pPr>
            <a:r>
              <a:rPr lang="fr-BE" sz="1800" b="1" kern="0" dirty="0" smtClean="0">
                <a:solidFill>
                  <a:srgbClr val="000000"/>
                </a:solidFill>
                <a:cs typeface="+mn-cs"/>
              </a:rPr>
              <a:t>Section</a:t>
            </a:r>
          </a:p>
          <a:p>
            <a:pPr algn="ctr" fontAlgn="auto">
              <a:spcBef>
                <a:spcPct val="50000"/>
              </a:spcBef>
              <a:spcAft>
                <a:spcPts val="0"/>
              </a:spcAft>
              <a:defRPr/>
            </a:pPr>
            <a:r>
              <a:rPr lang="fr-BE" sz="1800" b="1" kern="0" dirty="0" err="1" smtClean="0">
                <a:solidFill>
                  <a:srgbClr val="000000"/>
                </a:solidFill>
                <a:cs typeface="+mn-cs"/>
              </a:rPr>
              <a:t>COMCORDs</a:t>
            </a:r>
            <a:endParaRPr lang="en-GB" sz="1800" b="1" kern="0" dirty="0" smtClean="0">
              <a:solidFill>
                <a:srgbClr val="000000"/>
              </a:solidFill>
              <a:cs typeface="+mn-cs"/>
            </a:endParaRPr>
          </a:p>
        </p:txBody>
      </p:sp>
      <p:sp>
        <p:nvSpPr>
          <p:cNvPr id="28" name="Text Box 5"/>
          <p:cNvSpPr txBox="1">
            <a:spLocks noChangeArrowheads="1"/>
          </p:cNvSpPr>
          <p:nvPr/>
        </p:nvSpPr>
        <p:spPr bwMode="auto">
          <a:xfrm>
            <a:off x="3429000" y="3492500"/>
            <a:ext cx="1655763" cy="650875"/>
          </a:xfrm>
          <a:prstGeom prst="rect">
            <a:avLst/>
          </a:prstGeom>
          <a:solidFill>
            <a:srgbClr val="FFFF99"/>
          </a:solidFill>
          <a:ln w="9525">
            <a:solidFill>
              <a:srgbClr val="FFCC00"/>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auto">
              <a:spcBef>
                <a:spcPct val="50000"/>
              </a:spcBef>
              <a:spcAft>
                <a:spcPts val="0"/>
              </a:spcAft>
              <a:defRPr/>
            </a:pPr>
            <a:r>
              <a:rPr lang="fr-BE" sz="1800" b="1" kern="0" dirty="0" err="1" smtClean="0">
                <a:solidFill>
                  <a:srgbClr val="000000"/>
                </a:solidFill>
                <a:cs typeface="+mn-cs"/>
              </a:rPr>
              <a:t>Press</a:t>
            </a:r>
            <a:r>
              <a:rPr lang="fr-BE" sz="1800" b="1" kern="0" dirty="0" smtClean="0">
                <a:solidFill>
                  <a:srgbClr val="000000"/>
                </a:solidFill>
                <a:cs typeface="+mn-cs"/>
              </a:rPr>
              <a:t> &amp; Info </a:t>
            </a:r>
            <a:r>
              <a:rPr lang="fr-BE" sz="1800" b="1" kern="0" dirty="0" err="1" smtClean="0">
                <a:solidFill>
                  <a:srgbClr val="000000"/>
                </a:solidFill>
                <a:cs typeface="+mn-cs"/>
              </a:rPr>
              <a:t>officers</a:t>
            </a:r>
            <a:endParaRPr lang="en-GB" sz="1800" b="1" kern="0" dirty="0" smtClean="0">
              <a:solidFill>
                <a:srgbClr val="000000"/>
              </a:solidFill>
              <a:cs typeface="+mn-cs"/>
            </a:endParaRPr>
          </a:p>
        </p:txBody>
      </p:sp>
      <p:sp>
        <p:nvSpPr>
          <p:cNvPr id="29" name="Line 6"/>
          <p:cNvSpPr>
            <a:spLocks noChangeShapeType="1"/>
          </p:cNvSpPr>
          <p:nvPr/>
        </p:nvSpPr>
        <p:spPr bwMode="auto">
          <a:xfrm>
            <a:off x="4267200" y="2951163"/>
            <a:ext cx="0" cy="541337"/>
          </a:xfrm>
          <a:prstGeom prst="line">
            <a:avLst/>
          </a:prstGeom>
          <a:noFill/>
          <a:ln w="38100">
            <a:solidFill>
              <a:srgbClr val="BBE0E3"/>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en-GB" sz="1800" kern="0">
              <a:solidFill>
                <a:sysClr val="windowText" lastClr="000000"/>
              </a:solidFill>
              <a:cs typeface="+mn-cs"/>
            </a:endParaRPr>
          </a:p>
        </p:txBody>
      </p:sp>
    </p:spTree>
    <p:extLst>
      <p:ext uri="{BB962C8B-B14F-4D97-AF65-F5344CB8AC3E}">
        <p14:creationId xmlns:p14="http://schemas.microsoft.com/office/powerpoint/2010/main" val="28566508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indent="0" eaLnBrk="1" hangingPunct="1"/>
            <a:r>
              <a:rPr lang="en-GB" altLang="en-US" sz="3200" dirty="0" smtClean="0">
                <a:solidFill>
                  <a:srgbClr val="2D5EC1"/>
                </a:solidFill>
              </a:rPr>
              <a:t>Communication: your role in it…</a:t>
            </a:r>
          </a:p>
        </p:txBody>
      </p:sp>
      <p:sp>
        <p:nvSpPr>
          <p:cNvPr id="13315" name="Content Placeholder 2"/>
          <p:cNvSpPr>
            <a:spLocks noGrp="1"/>
          </p:cNvSpPr>
          <p:nvPr>
            <p:ph idx="1"/>
          </p:nvPr>
        </p:nvSpPr>
        <p:spPr/>
        <p:txBody>
          <a:bodyPr/>
          <a:lstStyle/>
          <a:p>
            <a:pPr lvl="1" eaLnBrk="1" hangingPunct="1">
              <a:lnSpc>
                <a:spcPct val="110000"/>
              </a:lnSpc>
              <a:spcAft>
                <a:spcPct val="20000"/>
              </a:spcAft>
              <a:buFont typeface="Verdana" pitchFamily="34" charset="0"/>
              <a:buChar char="•"/>
            </a:pPr>
            <a:r>
              <a:rPr lang="fr-BE" altLang="en-US" sz="1800" b="0" dirty="0" err="1" smtClean="0">
                <a:solidFill>
                  <a:srgbClr val="003399"/>
                </a:solidFill>
              </a:rPr>
              <a:t>Inform</a:t>
            </a:r>
            <a:r>
              <a:rPr lang="fr-BE" altLang="en-US" sz="1800" b="0" dirty="0" smtClean="0">
                <a:solidFill>
                  <a:srgbClr val="003399"/>
                </a:solidFill>
              </a:rPr>
              <a:t> </a:t>
            </a:r>
            <a:r>
              <a:rPr lang="fr-BE" altLang="en-US" sz="1800" b="0" dirty="0" err="1" smtClean="0">
                <a:solidFill>
                  <a:srgbClr val="003399"/>
                </a:solidFill>
              </a:rPr>
              <a:t>your</a:t>
            </a:r>
            <a:r>
              <a:rPr lang="fr-BE" altLang="en-US" sz="1800" b="0" dirty="0" smtClean="0">
                <a:solidFill>
                  <a:srgbClr val="003399"/>
                </a:solidFill>
              </a:rPr>
              <a:t> Communication </a:t>
            </a:r>
            <a:r>
              <a:rPr lang="fr-BE" altLang="en-US" sz="1800" b="0" dirty="0" err="1" smtClean="0">
                <a:solidFill>
                  <a:srgbClr val="003399"/>
                </a:solidFill>
              </a:rPr>
              <a:t>coordinator</a:t>
            </a:r>
            <a:r>
              <a:rPr lang="fr-BE" altLang="en-US" sz="1800" b="0" dirty="0" smtClean="0">
                <a:solidFill>
                  <a:srgbClr val="003399"/>
                </a:solidFill>
              </a:rPr>
              <a:t> about  </a:t>
            </a:r>
            <a:r>
              <a:rPr lang="fr-BE" altLang="en-US" sz="1800" dirty="0" smtClean="0">
                <a:solidFill>
                  <a:srgbClr val="003399"/>
                </a:solidFill>
              </a:rPr>
              <a:t>Info/Com </a:t>
            </a:r>
            <a:r>
              <a:rPr lang="fr-BE" altLang="en-US" sz="1800" dirty="0" err="1" smtClean="0">
                <a:solidFill>
                  <a:srgbClr val="003399"/>
                </a:solidFill>
              </a:rPr>
              <a:t>opportunities</a:t>
            </a:r>
            <a:r>
              <a:rPr lang="fr-BE" altLang="en-US" sz="1800" dirty="0" smtClean="0">
                <a:solidFill>
                  <a:srgbClr val="003399"/>
                </a:solidFill>
              </a:rPr>
              <a:t> </a:t>
            </a:r>
          </a:p>
          <a:p>
            <a:pPr lvl="1" eaLnBrk="1" hangingPunct="1">
              <a:lnSpc>
                <a:spcPct val="110000"/>
              </a:lnSpc>
              <a:spcAft>
                <a:spcPct val="20000"/>
              </a:spcAft>
              <a:buFont typeface="Verdana" pitchFamily="34" charset="0"/>
              <a:buChar char="•"/>
            </a:pPr>
            <a:r>
              <a:rPr lang="fr-BE" altLang="en-US" sz="1800" b="0" dirty="0" err="1" smtClean="0">
                <a:solidFill>
                  <a:srgbClr val="003399"/>
                </a:solidFill>
              </a:rPr>
              <a:t>Consult</a:t>
            </a:r>
            <a:r>
              <a:rPr lang="fr-BE" altLang="en-US" sz="1800" b="0" dirty="0" smtClean="0">
                <a:solidFill>
                  <a:srgbClr val="003399"/>
                </a:solidFill>
              </a:rPr>
              <a:t> </a:t>
            </a:r>
            <a:r>
              <a:rPr lang="fr-BE" altLang="en-US" sz="1800" b="0" dirty="0" err="1" smtClean="0">
                <a:solidFill>
                  <a:srgbClr val="003399"/>
                </a:solidFill>
              </a:rPr>
              <a:t>him</a:t>
            </a:r>
            <a:r>
              <a:rPr lang="fr-BE" altLang="en-US" sz="1800" b="0" dirty="0" smtClean="0">
                <a:solidFill>
                  <a:srgbClr val="003399"/>
                </a:solidFill>
              </a:rPr>
              <a:t>/</a:t>
            </a:r>
            <a:r>
              <a:rPr lang="fr-BE" altLang="en-US" sz="1800" b="0" dirty="0" err="1" smtClean="0">
                <a:solidFill>
                  <a:srgbClr val="003399"/>
                </a:solidFill>
              </a:rPr>
              <a:t>her</a:t>
            </a:r>
            <a:r>
              <a:rPr lang="fr-BE" altLang="en-US" sz="1800" b="0" dirty="0" smtClean="0">
                <a:solidFill>
                  <a:srgbClr val="003399"/>
                </a:solidFill>
              </a:rPr>
              <a:t> </a:t>
            </a:r>
            <a:r>
              <a:rPr lang="fr-BE" altLang="en-US" sz="1800" b="0" dirty="0" err="1" smtClean="0">
                <a:solidFill>
                  <a:srgbClr val="003399"/>
                </a:solidFill>
              </a:rPr>
              <a:t>upstream</a:t>
            </a:r>
            <a:r>
              <a:rPr lang="fr-BE" altLang="en-US" sz="1800" b="0" dirty="0" smtClean="0">
                <a:solidFill>
                  <a:srgbClr val="003399"/>
                </a:solidFill>
              </a:rPr>
              <a:t> </a:t>
            </a:r>
            <a:r>
              <a:rPr lang="fr-BE" altLang="en-US" sz="1800" b="0" dirty="0" err="1" smtClean="0">
                <a:solidFill>
                  <a:srgbClr val="003399"/>
                </a:solidFill>
              </a:rPr>
              <a:t>when</a:t>
            </a:r>
            <a:r>
              <a:rPr lang="fr-BE" altLang="en-US" sz="1800" b="0" dirty="0" smtClean="0">
                <a:solidFill>
                  <a:srgbClr val="003399"/>
                </a:solidFill>
              </a:rPr>
              <a:t> </a:t>
            </a:r>
            <a:r>
              <a:rPr lang="fr-BE" altLang="en-US" sz="1800" b="0" dirty="0" err="1" smtClean="0">
                <a:solidFill>
                  <a:srgbClr val="003399"/>
                </a:solidFill>
              </a:rPr>
              <a:t>producing</a:t>
            </a:r>
            <a:r>
              <a:rPr lang="fr-BE" altLang="en-US" sz="1800" b="0" dirty="0" smtClean="0">
                <a:solidFill>
                  <a:srgbClr val="003399"/>
                </a:solidFill>
              </a:rPr>
              <a:t> communication </a:t>
            </a:r>
            <a:r>
              <a:rPr lang="fr-BE" altLang="en-US" sz="1800" b="0" dirty="0" err="1" smtClean="0">
                <a:solidFill>
                  <a:srgbClr val="003399"/>
                </a:solidFill>
              </a:rPr>
              <a:t>material</a:t>
            </a:r>
            <a:endParaRPr lang="fr-BE" altLang="en-US" sz="1800" b="0" dirty="0" smtClean="0">
              <a:solidFill>
                <a:srgbClr val="003399"/>
              </a:solidFill>
            </a:endParaRPr>
          </a:p>
          <a:p>
            <a:pPr lvl="1" eaLnBrk="1" hangingPunct="1">
              <a:lnSpc>
                <a:spcPct val="110000"/>
              </a:lnSpc>
              <a:spcAft>
                <a:spcPct val="20000"/>
              </a:spcAft>
              <a:buFont typeface="Verdana" pitchFamily="34" charset="0"/>
              <a:buChar char="•"/>
            </a:pPr>
            <a:r>
              <a:rPr lang="fr-BE" altLang="en-US" sz="1800" b="0" dirty="0" err="1" smtClean="0">
                <a:solidFill>
                  <a:srgbClr val="003399"/>
                </a:solidFill>
              </a:rPr>
              <a:t>Keep</a:t>
            </a:r>
            <a:r>
              <a:rPr lang="fr-BE" altLang="en-US" sz="1800" b="0" dirty="0" smtClean="0">
                <a:solidFill>
                  <a:srgbClr val="003399"/>
                </a:solidFill>
              </a:rPr>
              <a:t> </a:t>
            </a:r>
            <a:r>
              <a:rPr lang="fr-BE" altLang="en-US" sz="1800" dirty="0" err="1" smtClean="0">
                <a:solidFill>
                  <a:srgbClr val="003399"/>
                </a:solidFill>
              </a:rPr>
              <a:t>webpages</a:t>
            </a:r>
            <a:r>
              <a:rPr lang="fr-BE" altLang="en-US" sz="1800" b="0" dirty="0" smtClean="0">
                <a:solidFill>
                  <a:srgbClr val="003399"/>
                </a:solidFill>
              </a:rPr>
              <a:t> up to date (internet and intranet)</a:t>
            </a:r>
          </a:p>
          <a:p>
            <a:pPr lvl="1" eaLnBrk="1" hangingPunct="1">
              <a:lnSpc>
                <a:spcPct val="110000"/>
              </a:lnSpc>
              <a:spcAft>
                <a:spcPct val="20000"/>
              </a:spcAft>
              <a:buFont typeface="Verdana" pitchFamily="34" charset="0"/>
              <a:buChar char="•"/>
            </a:pPr>
            <a:r>
              <a:rPr lang="fr-BE" altLang="en-US" sz="1800" dirty="0" smtClean="0">
                <a:solidFill>
                  <a:srgbClr val="003399"/>
                </a:solidFill>
              </a:rPr>
              <a:t>Be proactive </a:t>
            </a:r>
            <a:r>
              <a:rPr lang="fr-BE" altLang="en-US" sz="1800" b="0" dirty="0" smtClean="0">
                <a:solidFill>
                  <a:srgbClr val="003399"/>
                </a:solidFill>
              </a:rPr>
              <a:t>to </a:t>
            </a:r>
            <a:r>
              <a:rPr lang="fr-BE" altLang="en-US" sz="1800" b="0" dirty="0" err="1" smtClean="0">
                <a:solidFill>
                  <a:srgbClr val="003399"/>
                </a:solidFill>
              </a:rPr>
              <a:t>produce</a:t>
            </a:r>
            <a:r>
              <a:rPr lang="fr-BE" altLang="en-US" sz="1800" b="0" dirty="0" smtClean="0">
                <a:solidFill>
                  <a:srgbClr val="003399"/>
                </a:solidFill>
              </a:rPr>
              <a:t> and </a:t>
            </a:r>
            <a:r>
              <a:rPr lang="fr-BE" altLang="en-US" sz="1800" b="0" dirty="0" err="1" smtClean="0">
                <a:solidFill>
                  <a:srgbClr val="003399"/>
                </a:solidFill>
              </a:rPr>
              <a:t>promote</a:t>
            </a:r>
            <a:r>
              <a:rPr lang="fr-BE" altLang="en-US" sz="1800" b="0" dirty="0" smtClean="0">
                <a:solidFill>
                  <a:srgbClr val="003399"/>
                </a:solidFill>
              </a:rPr>
              <a:t> « </a:t>
            </a:r>
            <a:r>
              <a:rPr lang="fr-BE" altLang="en-US" sz="1800" b="0" dirty="0" err="1" smtClean="0">
                <a:solidFill>
                  <a:srgbClr val="003399"/>
                </a:solidFill>
              </a:rPr>
              <a:t>results</a:t>
            </a:r>
            <a:r>
              <a:rPr lang="fr-BE" altLang="en-US" sz="1800" b="0" dirty="0" smtClean="0">
                <a:solidFill>
                  <a:srgbClr val="003399"/>
                </a:solidFill>
              </a:rPr>
              <a:t> </a:t>
            </a:r>
            <a:r>
              <a:rPr lang="fr-BE" altLang="en-US" sz="1800" b="0" dirty="0" err="1" smtClean="0">
                <a:solidFill>
                  <a:srgbClr val="003399"/>
                </a:solidFill>
              </a:rPr>
              <a:t>showing</a:t>
            </a:r>
            <a:r>
              <a:rPr lang="fr-BE" altLang="en-US" sz="1800" b="0" dirty="0" smtClean="0">
                <a:solidFill>
                  <a:srgbClr val="003399"/>
                </a:solidFill>
              </a:rPr>
              <a:t> » cases </a:t>
            </a:r>
            <a:r>
              <a:rPr lang="fr-BE" altLang="en-US" sz="1800" b="0" dirty="0" err="1" smtClean="0">
                <a:solidFill>
                  <a:srgbClr val="003399"/>
                </a:solidFill>
              </a:rPr>
              <a:t>studies</a:t>
            </a:r>
            <a:r>
              <a:rPr lang="fr-BE" altLang="en-US" sz="1800" b="0" dirty="0" smtClean="0">
                <a:solidFill>
                  <a:srgbClr val="003399"/>
                </a:solidFill>
              </a:rPr>
              <a:t>, and good </a:t>
            </a:r>
            <a:r>
              <a:rPr lang="fr-BE" altLang="en-US" sz="1800" b="0" dirty="0" err="1" smtClean="0">
                <a:solidFill>
                  <a:srgbClr val="003399"/>
                </a:solidFill>
              </a:rPr>
              <a:t>pictures</a:t>
            </a:r>
            <a:r>
              <a:rPr lang="fr-BE" altLang="en-US" sz="1800" b="0" dirty="0" smtClean="0">
                <a:solidFill>
                  <a:srgbClr val="003399"/>
                </a:solidFill>
              </a:rPr>
              <a:t> and </a:t>
            </a:r>
            <a:r>
              <a:rPr lang="fr-BE" altLang="en-US" sz="1800" b="0" dirty="0" err="1" smtClean="0">
                <a:solidFill>
                  <a:srgbClr val="003399"/>
                </a:solidFill>
              </a:rPr>
              <a:t>video</a:t>
            </a:r>
            <a:r>
              <a:rPr lang="fr-BE" altLang="en-US" sz="1800" b="0" dirty="0" smtClean="0">
                <a:solidFill>
                  <a:srgbClr val="003399"/>
                </a:solidFill>
              </a:rPr>
              <a:t> </a:t>
            </a:r>
            <a:r>
              <a:rPr lang="fr-BE" altLang="en-US" sz="1800" b="0" dirty="0" err="1" smtClean="0">
                <a:solidFill>
                  <a:srgbClr val="003399"/>
                </a:solidFill>
              </a:rPr>
              <a:t>material</a:t>
            </a:r>
            <a:endParaRPr lang="fr-BE" altLang="en-US" sz="1800" b="0" dirty="0" smtClean="0">
              <a:solidFill>
                <a:srgbClr val="003399"/>
              </a:solidFill>
            </a:endParaRPr>
          </a:p>
          <a:p>
            <a:pPr lvl="1" eaLnBrk="1" hangingPunct="1">
              <a:lnSpc>
                <a:spcPct val="110000"/>
              </a:lnSpc>
              <a:spcAft>
                <a:spcPct val="20000"/>
              </a:spcAft>
              <a:buFont typeface="Verdana" pitchFamily="34" charset="0"/>
              <a:buChar char="•"/>
            </a:pPr>
            <a:r>
              <a:rPr lang="fr-BE" altLang="en-US" sz="1800" b="0" dirty="0" err="1" smtClean="0">
                <a:solidFill>
                  <a:srgbClr val="003399"/>
                </a:solidFill>
              </a:rPr>
              <a:t>Participate</a:t>
            </a:r>
            <a:r>
              <a:rPr lang="fr-BE" altLang="en-US" sz="1800" b="0" dirty="0" smtClean="0">
                <a:solidFill>
                  <a:srgbClr val="003399"/>
                </a:solidFill>
              </a:rPr>
              <a:t> and </a:t>
            </a:r>
            <a:r>
              <a:rPr lang="fr-BE" altLang="en-US" sz="1800" b="0" dirty="0" err="1" smtClean="0">
                <a:solidFill>
                  <a:srgbClr val="003399"/>
                </a:solidFill>
              </a:rPr>
              <a:t>initiate</a:t>
            </a:r>
            <a:r>
              <a:rPr lang="fr-BE" altLang="en-US" sz="1800" b="0" dirty="0" smtClean="0">
                <a:solidFill>
                  <a:srgbClr val="003399"/>
                </a:solidFill>
              </a:rPr>
              <a:t> </a:t>
            </a:r>
            <a:r>
              <a:rPr lang="fr-BE" altLang="en-US" sz="1800" b="0" dirty="0" err="1" smtClean="0">
                <a:solidFill>
                  <a:srgbClr val="003399"/>
                </a:solidFill>
              </a:rPr>
              <a:t>conferences</a:t>
            </a:r>
            <a:r>
              <a:rPr lang="fr-BE" altLang="en-US" sz="1800" b="0" dirty="0" smtClean="0">
                <a:solidFill>
                  <a:srgbClr val="003399"/>
                </a:solidFill>
              </a:rPr>
              <a:t>… etc.</a:t>
            </a:r>
          </a:p>
          <a:p>
            <a:pPr lvl="1" eaLnBrk="1" hangingPunct="1">
              <a:lnSpc>
                <a:spcPct val="110000"/>
              </a:lnSpc>
              <a:spcAft>
                <a:spcPct val="20000"/>
              </a:spcAft>
              <a:buFont typeface="Verdana" pitchFamily="34" charset="0"/>
              <a:buChar char="•"/>
            </a:pPr>
            <a:r>
              <a:rPr lang="fr-BE" altLang="en-US" sz="1800" b="0" dirty="0" err="1" smtClean="0">
                <a:solidFill>
                  <a:srgbClr val="003399"/>
                </a:solidFill>
              </a:rPr>
              <a:t>React</a:t>
            </a:r>
            <a:r>
              <a:rPr lang="fr-BE" altLang="en-US" sz="1800" b="0" dirty="0" smtClean="0">
                <a:solidFill>
                  <a:srgbClr val="003399"/>
                </a:solidFill>
              </a:rPr>
              <a:t> </a:t>
            </a:r>
            <a:r>
              <a:rPr lang="fr-BE" altLang="en-US" sz="1800" b="0" dirty="0" err="1" smtClean="0">
                <a:solidFill>
                  <a:srgbClr val="003399"/>
                </a:solidFill>
              </a:rPr>
              <a:t>quickly</a:t>
            </a:r>
            <a:r>
              <a:rPr lang="fr-BE" altLang="en-US" sz="1800" b="0" dirty="0" smtClean="0">
                <a:solidFill>
                  <a:srgbClr val="003399"/>
                </a:solidFill>
              </a:rPr>
              <a:t> to </a:t>
            </a:r>
            <a:r>
              <a:rPr lang="fr-BE" altLang="en-US" sz="1800" dirty="0" smtClean="0">
                <a:solidFill>
                  <a:srgbClr val="003399"/>
                </a:solidFill>
              </a:rPr>
              <a:t>information </a:t>
            </a:r>
            <a:r>
              <a:rPr lang="fr-BE" altLang="en-US" sz="1800" b="0" dirty="0" err="1" smtClean="0">
                <a:solidFill>
                  <a:srgbClr val="003399"/>
                </a:solidFill>
              </a:rPr>
              <a:t>requests</a:t>
            </a:r>
            <a:endParaRPr lang="en-GB" altLang="en-US" sz="1800" b="0" dirty="0" smtClean="0">
              <a:solidFill>
                <a:srgbClr val="003399"/>
              </a:solidFill>
            </a:endParaRPr>
          </a:p>
          <a:p>
            <a:endParaRPr lang="en-US" altLang="en-US" dirty="0" smtClean="0"/>
          </a:p>
        </p:txBody>
      </p:sp>
    </p:spTree>
    <p:extLst>
      <p:ext uri="{BB962C8B-B14F-4D97-AF65-F5344CB8AC3E}">
        <p14:creationId xmlns:p14="http://schemas.microsoft.com/office/powerpoint/2010/main" val="27289718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95288" y="1339850"/>
            <a:ext cx="8229600" cy="4826000"/>
          </a:xfrm>
        </p:spPr>
        <p:txBody>
          <a:bodyPr/>
          <a:lstStyle/>
          <a:p>
            <a:pPr indent="0" algn="ctr" eaLnBrk="1" hangingPunct="1"/>
            <a:r>
              <a:rPr lang="en-GB" altLang="en-US" sz="3600" dirty="0" smtClean="0">
                <a:solidFill>
                  <a:srgbClr val="2D5EC1"/>
                </a:solidFill>
              </a:rPr>
              <a:t>Communication activities </a:t>
            </a:r>
            <a:br>
              <a:rPr lang="en-GB" altLang="en-US" sz="3600" dirty="0" smtClean="0">
                <a:solidFill>
                  <a:srgbClr val="2D5EC1"/>
                </a:solidFill>
              </a:rPr>
            </a:br>
            <a:r>
              <a:rPr lang="en-GB" altLang="en-US" sz="3600" dirty="0" smtClean="0">
                <a:solidFill>
                  <a:srgbClr val="2D5EC1"/>
                </a:solidFill>
              </a:rPr>
              <a:t>and tools</a:t>
            </a:r>
            <a:endParaRPr lang="en-GB" altLang="en-US" dirty="0" smtClean="0">
              <a:solidFill>
                <a:srgbClr val="2D5EC1"/>
              </a:solidFill>
            </a:endParaRPr>
          </a:p>
        </p:txBody>
      </p:sp>
    </p:spTree>
    <p:extLst>
      <p:ext uri="{BB962C8B-B14F-4D97-AF65-F5344CB8AC3E}">
        <p14:creationId xmlns:p14="http://schemas.microsoft.com/office/powerpoint/2010/main" val="26776792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615" y="1213893"/>
            <a:ext cx="8229600" cy="936625"/>
          </a:xfrm>
        </p:spPr>
        <p:txBody>
          <a:bodyPr/>
          <a:lstStyle/>
          <a:p>
            <a:pPr algn="ctr"/>
            <a:r>
              <a:rPr lang="en-GB" dirty="0" smtClean="0"/>
              <a:t>The Info Point</a:t>
            </a:r>
            <a:endParaRPr lang="en-GB" dirty="0"/>
          </a:p>
        </p:txBody>
      </p:sp>
      <p:sp>
        <p:nvSpPr>
          <p:cNvPr id="3" name="Content Placeholder 2"/>
          <p:cNvSpPr>
            <a:spLocks noGrp="1"/>
          </p:cNvSpPr>
          <p:nvPr>
            <p:ph idx="1"/>
          </p:nvPr>
        </p:nvSpPr>
        <p:spPr>
          <a:xfrm>
            <a:off x="3203848" y="4722054"/>
            <a:ext cx="2664296" cy="576585"/>
          </a:xfrm>
        </p:spPr>
        <p:txBody>
          <a:bodyPr/>
          <a:lstStyle/>
          <a:p>
            <a:pPr marL="0" indent="0" algn="ctr">
              <a:buNone/>
            </a:pPr>
            <a:r>
              <a:rPr lang="en-GB" sz="1400" i="0" dirty="0" smtClean="0"/>
              <a:t>Information, public relations and service centre on external cooperation</a:t>
            </a:r>
          </a:p>
          <a:p>
            <a:pPr marL="0" indent="0">
              <a:buNone/>
            </a:pPr>
            <a:endParaRPr lang="en-GB" sz="1400" i="0" dirty="0"/>
          </a:p>
          <a:p>
            <a:pPr marL="0" indent="0">
              <a:buNone/>
            </a:pPr>
            <a:endParaRPr lang="en-GB" sz="1400" i="0" dirty="0"/>
          </a:p>
        </p:txBody>
      </p:sp>
      <p:sp>
        <p:nvSpPr>
          <p:cNvPr id="4" name="TextBox 3"/>
          <p:cNvSpPr txBox="1"/>
          <p:nvPr/>
        </p:nvSpPr>
        <p:spPr>
          <a:xfrm>
            <a:off x="3126703" y="1912418"/>
            <a:ext cx="2664296" cy="230832"/>
          </a:xfrm>
          <a:prstGeom prst="rect">
            <a:avLst/>
          </a:prstGeom>
          <a:noFill/>
        </p:spPr>
        <p:txBody>
          <a:bodyPr wrap="square" rtlCol="0">
            <a:spAutoFit/>
          </a:bodyPr>
          <a:lstStyle/>
          <a:p>
            <a:pPr algn="ctr"/>
            <a:r>
              <a:rPr lang="en-GB" sz="900" b="1" dirty="0" smtClean="0"/>
              <a:t>Opened in April 2006</a:t>
            </a:r>
            <a:endParaRPr lang="en-GB" sz="900" b="1" dirty="0"/>
          </a:p>
        </p:txBody>
      </p:sp>
      <p:pic>
        <p:nvPicPr>
          <p:cNvPr id="5" name="Picture 12" descr="front">
            <a:hlinkClick r:id="rId3" tooltip="Visite virtuel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2562900"/>
            <a:ext cx="2365990" cy="19622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7" name="TextBox 6"/>
          <p:cNvSpPr txBox="1"/>
          <p:nvPr/>
        </p:nvSpPr>
        <p:spPr>
          <a:xfrm>
            <a:off x="318964" y="2027834"/>
            <a:ext cx="2244402" cy="1323439"/>
          </a:xfrm>
          <a:prstGeom prst="rect">
            <a:avLst/>
          </a:prstGeom>
          <a:noFill/>
        </p:spPr>
        <p:txBody>
          <a:bodyPr wrap="square" rtlCol="0">
            <a:spAutoFit/>
          </a:bodyPr>
          <a:lstStyle/>
          <a:p>
            <a:pPr algn="ctr"/>
            <a:r>
              <a:rPr lang="en-GB" sz="2000" b="1" dirty="0" smtClean="0">
                <a:solidFill>
                  <a:srgbClr val="BF4B36"/>
                </a:solidFill>
              </a:rPr>
              <a:t>6800 visitors in 1</a:t>
            </a:r>
            <a:r>
              <a:rPr lang="en-GB" sz="2000" b="1" baseline="30000" dirty="0" smtClean="0">
                <a:solidFill>
                  <a:srgbClr val="BF4B36"/>
                </a:solidFill>
              </a:rPr>
              <a:t>st</a:t>
            </a:r>
            <a:r>
              <a:rPr lang="en-GB" sz="2000" b="1" dirty="0" smtClean="0">
                <a:solidFill>
                  <a:srgbClr val="BF4B36"/>
                </a:solidFill>
              </a:rPr>
              <a:t> semester 2014</a:t>
            </a:r>
            <a:endParaRPr lang="en-GB" sz="2000" b="1" dirty="0">
              <a:solidFill>
                <a:srgbClr val="BF4B36"/>
              </a:solidFill>
            </a:endParaRPr>
          </a:p>
        </p:txBody>
      </p:sp>
      <p:sp>
        <p:nvSpPr>
          <p:cNvPr id="8" name="TextBox 7"/>
          <p:cNvSpPr txBox="1"/>
          <p:nvPr/>
        </p:nvSpPr>
        <p:spPr>
          <a:xfrm>
            <a:off x="6295628" y="4922471"/>
            <a:ext cx="2244402" cy="1015663"/>
          </a:xfrm>
          <a:prstGeom prst="rect">
            <a:avLst/>
          </a:prstGeom>
          <a:noFill/>
        </p:spPr>
        <p:txBody>
          <a:bodyPr wrap="square" rtlCol="0">
            <a:spAutoFit/>
          </a:bodyPr>
          <a:lstStyle/>
          <a:p>
            <a:pPr algn="ctr"/>
            <a:r>
              <a:rPr lang="en-GB" sz="2000" b="1" dirty="0" smtClean="0">
                <a:solidFill>
                  <a:srgbClr val="FFD624"/>
                </a:solidFill>
              </a:rPr>
              <a:t>4 lunchtime conferences per month</a:t>
            </a:r>
            <a:endParaRPr lang="en-GB" sz="2000" b="1" dirty="0">
              <a:solidFill>
                <a:srgbClr val="FFD624"/>
              </a:solidFill>
            </a:endParaRPr>
          </a:p>
        </p:txBody>
      </p:sp>
      <p:sp>
        <p:nvSpPr>
          <p:cNvPr id="9" name="TextBox 8"/>
          <p:cNvSpPr txBox="1"/>
          <p:nvPr/>
        </p:nvSpPr>
        <p:spPr>
          <a:xfrm>
            <a:off x="462980" y="5298639"/>
            <a:ext cx="2244402" cy="707886"/>
          </a:xfrm>
          <a:prstGeom prst="rect">
            <a:avLst/>
          </a:prstGeom>
          <a:noFill/>
        </p:spPr>
        <p:txBody>
          <a:bodyPr wrap="square" rtlCol="0">
            <a:spAutoFit/>
          </a:bodyPr>
          <a:lstStyle/>
          <a:p>
            <a:pPr marL="0" indent="0" algn="ctr">
              <a:buFontTx/>
              <a:buNone/>
            </a:pPr>
            <a:r>
              <a:rPr lang="en-GB" altLang="en-US" sz="2000" b="1" kern="0" dirty="0">
                <a:solidFill>
                  <a:srgbClr val="A3601D"/>
                </a:solidFill>
              </a:rPr>
              <a:t>Group visits  “à la carte“</a:t>
            </a:r>
          </a:p>
        </p:txBody>
      </p:sp>
      <p:sp>
        <p:nvSpPr>
          <p:cNvPr id="10" name="TextBox 9"/>
          <p:cNvSpPr txBox="1"/>
          <p:nvPr/>
        </p:nvSpPr>
        <p:spPr>
          <a:xfrm>
            <a:off x="111586" y="3491602"/>
            <a:ext cx="2659158" cy="923330"/>
          </a:xfrm>
          <a:prstGeom prst="rect">
            <a:avLst/>
          </a:prstGeom>
          <a:noFill/>
        </p:spPr>
        <p:txBody>
          <a:bodyPr wrap="square" rtlCol="0">
            <a:spAutoFit/>
          </a:bodyPr>
          <a:lstStyle/>
          <a:p>
            <a:pPr marL="0" indent="0" algn="ctr">
              <a:buFontTx/>
              <a:buNone/>
            </a:pPr>
            <a:r>
              <a:rPr lang="en-GB" altLang="en-US" sz="1800" b="1" kern="0" dirty="0">
                <a:solidFill>
                  <a:srgbClr val="1BB0E8"/>
                </a:solidFill>
              </a:rPr>
              <a:t>Seminars, presentations, </a:t>
            </a:r>
            <a:endParaRPr lang="en-GB" altLang="en-US" sz="1800" b="1" kern="0" dirty="0" smtClean="0">
              <a:solidFill>
                <a:srgbClr val="1BB0E8"/>
              </a:solidFill>
            </a:endParaRPr>
          </a:p>
          <a:p>
            <a:pPr marL="0" indent="0" algn="ctr">
              <a:buFontTx/>
              <a:buNone/>
            </a:pPr>
            <a:r>
              <a:rPr lang="en-GB" altLang="en-US" sz="1800" b="1" kern="0" dirty="0" smtClean="0">
                <a:solidFill>
                  <a:srgbClr val="1BB0E8"/>
                </a:solidFill>
              </a:rPr>
              <a:t>film screenings</a:t>
            </a:r>
            <a:endParaRPr lang="en-GB" altLang="en-US" sz="1800" b="1" kern="0" dirty="0">
              <a:solidFill>
                <a:srgbClr val="1BB0E8"/>
              </a:solidFill>
            </a:endParaRPr>
          </a:p>
        </p:txBody>
      </p:sp>
      <p:sp>
        <p:nvSpPr>
          <p:cNvPr id="11" name="TextBox 10"/>
          <p:cNvSpPr txBox="1"/>
          <p:nvPr/>
        </p:nvSpPr>
        <p:spPr>
          <a:xfrm>
            <a:off x="6162997" y="2152775"/>
            <a:ext cx="2659158" cy="1754326"/>
          </a:xfrm>
          <a:prstGeom prst="rect">
            <a:avLst/>
          </a:prstGeom>
          <a:noFill/>
        </p:spPr>
        <p:txBody>
          <a:bodyPr wrap="square" rtlCol="0">
            <a:spAutoFit/>
          </a:bodyPr>
          <a:lstStyle/>
          <a:p>
            <a:pPr marL="0" indent="0" algn="ctr">
              <a:buFontTx/>
              <a:buNone/>
            </a:pPr>
            <a:r>
              <a:rPr lang="en-GB" altLang="en-US" sz="1800" b="1" kern="0" dirty="0"/>
              <a:t>Publications and </a:t>
            </a:r>
            <a:r>
              <a:rPr lang="en-GB" altLang="en-US" sz="1800" b="1" kern="0" dirty="0" smtClean="0"/>
              <a:t>multimedia </a:t>
            </a:r>
            <a:r>
              <a:rPr lang="en-GB" altLang="en-US" sz="1800" b="1" kern="0" dirty="0"/>
              <a:t>products from the </a:t>
            </a:r>
            <a:r>
              <a:rPr lang="fr-BE" altLang="en-US" sz="1800" b="1" kern="0" dirty="0"/>
              <a:t>EU </a:t>
            </a:r>
            <a:r>
              <a:rPr lang="fr-BE" altLang="en-US" sz="1800" b="1" kern="0" dirty="0" err="1"/>
              <a:t>External</a:t>
            </a:r>
            <a:r>
              <a:rPr lang="fr-BE" altLang="en-US" sz="1800" b="1" kern="0" dirty="0"/>
              <a:t>  Relations </a:t>
            </a:r>
            <a:r>
              <a:rPr lang="fr-BE" altLang="en-US" sz="1800" b="1" kern="0" dirty="0" err="1"/>
              <a:t>DGs</a:t>
            </a:r>
            <a:r>
              <a:rPr lang="fr-BE" altLang="en-US" sz="1800" b="1" kern="0" dirty="0"/>
              <a:t> and services</a:t>
            </a:r>
            <a:endParaRPr lang="en-GB" sz="1800" b="1" kern="0" dirty="0"/>
          </a:p>
        </p:txBody>
      </p:sp>
      <p:sp>
        <p:nvSpPr>
          <p:cNvPr id="6" name="Rectangle 5"/>
          <p:cNvSpPr/>
          <p:nvPr/>
        </p:nvSpPr>
        <p:spPr>
          <a:xfrm>
            <a:off x="2940740" y="6006525"/>
            <a:ext cx="3376245" cy="276999"/>
          </a:xfrm>
          <a:prstGeom prst="rect">
            <a:avLst/>
          </a:prstGeom>
        </p:spPr>
        <p:txBody>
          <a:bodyPr wrap="none">
            <a:spAutoFit/>
          </a:bodyPr>
          <a:lstStyle/>
          <a:p>
            <a:r>
              <a:rPr lang="en-GB" dirty="0"/>
              <a:t>http://ec.europa.eu/europeaid/info-point</a:t>
            </a:r>
          </a:p>
        </p:txBody>
      </p:sp>
    </p:spTree>
    <p:extLst>
      <p:ext uri="{BB962C8B-B14F-4D97-AF65-F5344CB8AC3E}">
        <p14:creationId xmlns:p14="http://schemas.microsoft.com/office/powerpoint/2010/main" val="75086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83483">
            <a:off x="5851780" y="5388087"/>
            <a:ext cx="2991072" cy="10045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itle 1"/>
          <p:cNvSpPr>
            <a:spLocks noGrp="1"/>
          </p:cNvSpPr>
          <p:nvPr>
            <p:ph type="title"/>
          </p:nvPr>
        </p:nvSpPr>
        <p:spPr>
          <a:xfrm>
            <a:off x="179512" y="1268760"/>
            <a:ext cx="8856984" cy="1143000"/>
          </a:xfrm>
        </p:spPr>
        <p:txBody>
          <a:bodyPr/>
          <a:lstStyle/>
          <a:p>
            <a:r>
              <a:rPr lang="fr-BE" sz="3200" dirty="0" err="1" smtClean="0"/>
              <a:t>European</a:t>
            </a:r>
            <a:r>
              <a:rPr lang="fr-BE" sz="3200" dirty="0" smtClean="0"/>
              <a:t> </a:t>
            </a:r>
            <a:r>
              <a:rPr lang="fr-BE" sz="3200" dirty="0" err="1" smtClean="0"/>
              <a:t>Year</a:t>
            </a:r>
            <a:r>
              <a:rPr lang="fr-BE" sz="3200" dirty="0" smtClean="0"/>
              <a:t> for </a:t>
            </a:r>
            <a:r>
              <a:rPr lang="fr-BE" sz="3200" dirty="0" err="1" smtClean="0"/>
              <a:t>Development</a:t>
            </a:r>
            <a:r>
              <a:rPr lang="fr-BE" sz="3200" dirty="0" smtClean="0"/>
              <a:t> 2015</a:t>
            </a:r>
            <a:endParaRPr lang="en-GB" sz="3200" dirty="0"/>
          </a:p>
        </p:txBody>
      </p:sp>
      <p:pic>
        <p:nvPicPr>
          <p:cNvPr id="34"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71296">
            <a:off x="5628481" y="3786073"/>
            <a:ext cx="2196856" cy="13716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6533">
            <a:off x="6171838" y="2618005"/>
            <a:ext cx="1380176" cy="11361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251520" y="2492375"/>
            <a:ext cx="6347048" cy="3529013"/>
          </a:xfrm>
        </p:spPr>
        <p:txBody>
          <a:bodyPr/>
          <a:lstStyle/>
          <a:p>
            <a:pPr marL="457200" lvl="0" indent="-457200">
              <a:spcBef>
                <a:spcPts val="0"/>
              </a:spcBef>
              <a:spcAft>
                <a:spcPts val="1200"/>
              </a:spcAft>
              <a:buClr>
                <a:srgbClr val="336699"/>
              </a:buClr>
              <a:buSzPct val="120000"/>
              <a:buFont typeface="Arial" panose="020B0604020202020204" pitchFamily="34" charset="0"/>
              <a:buChar char="•"/>
              <a:defRPr/>
            </a:pPr>
            <a:r>
              <a:rPr lang="en-GB" dirty="0" smtClean="0">
                <a:ea typeface="Verdana" pitchFamily="34" charset="0"/>
                <a:cs typeface="Verdana" pitchFamily="34" charset="0"/>
              </a:rPr>
              <a:t>EYD2015 Motto: </a:t>
            </a:r>
            <a:br>
              <a:rPr lang="en-GB" dirty="0" smtClean="0">
                <a:ea typeface="Verdana" pitchFamily="34" charset="0"/>
                <a:cs typeface="Verdana" pitchFamily="34" charset="0"/>
              </a:rPr>
            </a:br>
            <a:r>
              <a:rPr lang="en-GB" dirty="0" smtClean="0">
                <a:solidFill>
                  <a:srgbClr val="E75113"/>
                </a:solidFill>
                <a:ea typeface="Verdana" pitchFamily="34" charset="0"/>
                <a:cs typeface="Verdana" pitchFamily="34" charset="0"/>
              </a:rPr>
              <a:t>"Our world, our dignity our future"</a:t>
            </a:r>
          </a:p>
          <a:p>
            <a:pPr marL="457200" lvl="0" indent="-457200">
              <a:spcBef>
                <a:spcPts val="0"/>
              </a:spcBef>
              <a:spcAft>
                <a:spcPts val="1200"/>
              </a:spcAft>
              <a:buClr>
                <a:srgbClr val="336699"/>
              </a:buClr>
              <a:buSzPct val="120000"/>
              <a:buFont typeface="Arial" panose="020B0604020202020204" pitchFamily="34" charset="0"/>
              <a:buChar char="•"/>
              <a:defRPr/>
            </a:pPr>
            <a:r>
              <a:rPr lang="en-GB" dirty="0" smtClean="0">
                <a:ea typeface="Verdana" pitchFamily="34" charset="0"/>
                <a:cs typeface="Verdana" pitchFamily="34" charset="0"/>
              </a:rPr>
              <a:t>Main focus: informing </a:t>
            </a:r>
            <a:br>
              <a:rPr lang="en-GB" dirty="0" smtClean="0">
                <a:ea typeface="Verdana" pitchFamily="34" charset="0"/>
                <a:cs typeface="Verdana" pitchFamily="34" charset="0"/>
              </a:rPr>
            </a:br>
            <a:r>
              <a:rPr lang="en-GB" dirty="0" smtClean="0">
                <a:ea typeface="Verdana" pitchFamily="34" charset="0"/>
                <a:cs typeface="Verdana" pitchFamily="34" charset="0"/>
              </a:rPr>
              <a:t>and engaging </a:t>
            </a:r>
            <a:r>
              <a:rPr lang="en-GB" dirty="0" smtClean="0">
                <a:solidFill>
                  <a:srgbClr val="E75113"/>
                </a:solidFill>
                <a:ea typeface="Verdana" pitchFamily="34" charset="0"/>
                <a:cs typeface="Verdana" pitchFamily="34" charset="0"/>
              </a:rPr>
              <a:t>EU citizens  </a:t>
            </a:r>
          </a:p>
          <a:p>
            <a:pPr marL="457200" lvl="0" indent="-457200">
              <a:spcBef>
                <a:spcPts val="0"/>
              </a:spcBef>
              <a:spcAft>
                <a:spcPts val="1200"/>
              </a:spcAft>
              <a:buClr>
                <a:srgbClr val="336699"/>
              </a:buClr>
              <a:buSzPct val="120000"/>
              <a:buFont typeface="Arial" panose="020B0604020202020204" pitchFamily="34" charset="0"/>
              <a:buChar char="•"/>
              <a:defRPr/>
            </a:pPr>
            <a:r>
              <a:rPr lang="en-GB" dirty="0" smtClean="0">
                <a:ea typeface="Verdana" pitchFamily="34" charset="0"/>
                <a:cs typeface="Verdana" pitchFamily="34" charset="0"/>
              </a:rPr>
              <a:t>Campaign at </a:t>
            </a:r>
            <a:r>
              <a:rPr lang="en-GB" dirty="0">
                <a:solidFill>
                  <a:srgbClr val="E75113"/>
                </a:solidFill>
                <a:ea typeface="Verdana" pitchFamily="34" charset="0"/>
                <a:cs typeface="Verdana" pitchFamily="34" charset="0"/>
              </a:rPr>
              <a:t>EU level + </a:t>
            </a:r>
            <a:r>
              <a:rPr lang="en-GB" dirty="0" smtClean="0">
                <a:solidFill>
                  <a:srgbClr val="E75113"/>
                </a:solidFill>
                <a:ea typeface="Verdana" pitchFamily="34" charset="0"/>
                <a:cs typeface="Verdana" pitchFamily="34" charset="0"/>
              </a:rPr>
              <a:t>decentralised:</a:t>
            </a:r>
            <a:r>
              <a:rPr lang="en-GB" dirty="0" smtClean="0">
                <a:ea typeface="Verdana" pitchFamily="34" charset="0"/>
                <a:cs typeface="Verdana" pitchFamily="34" charset="0"/>
              </a:rPr>
              <a:t> </a:t>
            </a:r>
            <a:r>
              <a:rPr lang="en-GB" dirty="0">
                <a:ea typeface="Verdana" pitchFamily="34" charset="0"/>
                <a:cs typeface="Verdana" pitchFamily="34" charset="0"/>
              </a:rPr>
              <a:t>Member States, </a:t>
            </a:r>
            <a:br>
              <a:rPr lang="en-GB" dirty="0">
                <a:ea typeface="Verdana" pitchFamily="34" charset="0"/>
                <a:cs typeface="Verdana" pitchFamily="34" charset="0"/>
              </a:rPr>
            </a:br>
            <a:r>
              <a:rPr lang="en-GB" dirty="0">
                <a:ea typeface="Verdana" pitchFamily="34" charset="0"/>
                <a:cs typeface="Verdana" pitchFamily="34" charset="0"/>
              </a:rPr>
              <a:t>civil society and stakeholders</a:t>
            </a:r>
          </a:p>
          <a:p>
            <a:pPr marL="457200" lvl="0" indent="-457200">
              <a:spcBef>
                <a:spcPts val="0"/>
              </a:spcBef>
              <a:spcAft>
                <a:spcPts val="1200"/>
              </a:spcAft>
              <a:buClr>
                <a:srgbClr val="336699"/>
              </a:buClr>
              <a:buSzPct val="120000"/>
              <a:buFont typeface="Arial" panose="020B0604020202020204" pitchFamily="34" charset="0"/>
              <a:buChar char="•"/>
              <a:defRPr/>
            </a:pPr>
            <a:r>
              <a:rPr lang="fr-BE" dirty="0" err="1">
                <a:solidFill>
                  <a:srgbClr val="E75113"/>
                </a:solidFill>
                <a:ea typeface="Verdana" pitchFamily="34" charset="0"/>
                <a:cs typeface="Verdana" pitchFamily="34" charset="0"/>
              </a:rPr>
              <a:t>Thematic</a:t>
            </a:r>
            <a:r>
              <a:rPr lang="fr-BE" dirty="0">
                <a:solidFill>
                  <a:srgbClr val="E75113"/>
                </a:solidFill>
                <a:ea typeface="Verdana" pitchFamily="34" charset="0"/>
                <a:cs typeface="Verdana" pitchFamily="34" charset="0"/>
              </a:rPr>
              <a:t> </a:t>
            </a:r>
            <a:r>
              <a:rPr lang="fr-BE" dirty="0" err="1">
                <a:solidFill>
                  <a:srgbClr val="E75113"/>
                </a:solidFill>
                <a:ea typeface="Verdana" pitchFamily="34" charset="0"/>
                <a:cs typeface="Verdana" pitchFamily="34" charset="0"/>
              </a:rPr>
              <a:t>months</a:t>
            </a:r>
            <a:r>
              <a:rPr lang="fr-BE" dirty="0" smtClean="0">
                <a:ea typeface="Verdana" pitchFamily="34" charset="0"/>
                <a:cs typeface="Verdana" pitchFamily="34" charset="0"/>
              </a:rPr>
              <a:t>, </a:t>
            </a:r>
            <a:r>
              <a:rPr lang="fr-BE" dirty="0" err="1" smtClean="0">
                <a:ea typeface="Verdana" pitchFamily="34" charset="0"/>
                <a:cs typeface="Verdana" pitchFamily="34" charset="0"/>
              </a:rPr>
              <a:t>e.g</a:t>
            </a:r>
            <a:r>
              <a:rPr lang="fr-BE" dirty="0" smtClean="0">
                <a:ea typeface="Verdana" pitchFamily="34" charset="0"/>
                <a:cs typeface="Verdana" pitchFamily="34" charset="0"/>
              </a:rPr>
              <a:t>. </a:t>
            </a:r>
            <a:r>
              <a:rPr lang="fr-BE" dirty="0" err="1" smtClean="0">
                <a:ea typeface="Verdana" pitchFamily="34" charset="0"/>
                <a:cs typeface="Verdana" pitchFamily="34" charset="0"/>
              </a:rPr>
              <a:t>Women</a:t>
            </a:r>
            <a:r>
              <a:rPr lang="fr-BE" dirty="0" smtClean="0">
                <a:ea typeface="Verdana" pitchFamily="34" charset="0"/>
                <a:cs typeface="Verdana" pitchFamily="34" charset="0"/>
              </a:rPr>
              <a:t> </a:t>
            </a:r>
            <a:br>
              <a:rPr lang="fr-BE" dirty="0" smtClean="0">
                <a:ea typeface="Verdana" pitchFamily="34" charset="0"/>
                <a:cs typeface="Verdana" pitchFamily="34" charset="0"/>
              </a:rPr>
            </a:br>
            <a:r>
              <a:rPr lang="fr-BE" dirty="0" smtClean="0">
                <a:ea typeface="Verdana" pitchFamily="34" charset="0"/>
                <a:cs typeface="Verdana" pitchFamily="34" charset="0"/>
              </a:rPr>
              <a:t>and Girls (March), </a:t>
            </a:r>
            <a:r>
              <a:rPr lang="fr-BE" dirty="0" err="1" smtClean="0">
                <a:ea typeface="Verdana" pitchFamily="34" charset="0"/>
                <a:cs typeface="Verdana" pitchFamily="34" charset="0"/>
              </a:rPr>
              <a:t>Health</a:t>
            </a:r>
            <a:r>
              <a:rPr lang="fr-BE" dirty="0" smtClean="0">
                <a:ea typeface="Verdana" pitchFamily="34" charset="0"/>
                <a:cs typeface="Verdana" pitchFamily="34" charset="0"/>
              </a:rPr>
              <a:t> (April)</a:t>
            </a:r>
            <a:r>
              <a:rPr lang="fr-BE" dirty="0" smtClean="0">
                <a:solidFill>
                  <a:srgbClr val="E75113"/>
                </a:solidFill>
                <a:ea typeface="Verdana" pitchFamily="34" charset="0"/>
                <a:cs typeface="Verdana" pitchFamily="34" charset="0"/>
              </a:rPr>
              <a:t> </a:t>
            </a:r>
            <a:endParaRPr lang="en-GB" dirty="0">
              <a:solidFill>
                <a:srgbClr val="E75113"/>
              </a:solidFill>
              <a:ea typeface="Verdana" pitchFamily="34" charset="0"/>
              <a:cs typeface="Verdana" pitchFamily="34" charset="0"/>
            </a:endParaRPr>
          </a:p>
          <a:p>
            <a:endParaRPr lang="en-GB" dirty="0"/>
          </a:p>
        </p:txBody>
      </p:sp>
      <p:pic>
        <p:nvPicPr>
          <p:cNvPr id="3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7390" y="2325901"/>
            <a:ext cx="1508476" cy="35382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31721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indent="0" eaLnBrk="1" hangingPunct="1"/>
            <a:r>
              <a:rPr lang="en-GB" altLang="en-US" sz="3200" dirty="0" smtClean="0">
                <a:solidFill>
                  <a:srgbClr val="2D5EC1"/>
                </a:solidFill>
              </a:rPr>
              <a:t>External events</a:t>
            </a:r>
            <a:r>
              <a:rPr lang="en-GB" altLang="en-US" sz="3200" b="0" dirty="0" smtClean="0">
                <a:solidFill>
                  <a:srgbClr val="2D5EC1"/>
                </a:solidFill>
              </a:rPr>
              <a:t/>
            </a:r>
            <a:br>
              <a:rPr lang="en-GB" altLang="en-US" sz="3200" b="0" dirty="0" smtClean="0">
                <a:solidFill>
                  <a:srgbClr val="2D5EC1"/>
                </a:solidFill>
              </a:rPr>
            </a:br>
            <a:endParaRPr lang="en-GB" altLang="en-US" dirty="0" smtClean="0">
              <a:solidFill>
                <a:srgbClr val="2D5EC1"/>
              </a:solidFill>
            </a:endParaRPr>
          </a:p>
        </p:txBody>
      </p:sp>
      <p:sp>
        <p:nvSpPr>
          <p:cNvPr id="3" name="Content Placeholder 2"/>
          <p:cNvSpPr>
            <a:spLocks noGrp="1"/>
          </p:cNvSpPr>
          <p:nvPr>
            <p:ph idx="1"/>
          </p:nvPr>
        </p:nvSpPr>
        <p:spPr/>
        <p:txBody>
          <a:bodyPr/>
          <a:lstStyle/>
          <a:p>
            <a:pPr marL="180975" indent="-180975">
              <a:lnSpc>
                <a:spcPts val="2800"/>
              </a:lnSpc>
              <a:spcBef>
                <a:spcPct val="0"/>
              </a:spcBef>
              <a:buClrTx/>
              <a:buFont typeface="Times" charset="0"/>
              <a:buChar char="•"/>
              <a:defRPr/>
            </a:pPr>
            <a:r>
              <a:rPr lang="en-US" sz="2000" b="1" i="0" dirty="0" smtClean="0">
                <a:solidFill>
                  <a:srgbClr val="003399"/>
                </a:solidFill>
              </a:rPr>
              <a:t>European Development Days – June 2015</a:t>
            </a:r>
          </a:p>
          <a:p>
            <a:pPr marL="0" indent="0">
              <a:lnSpc>
                <a:spcPts val="2800"/>
              </a:lnSpc>
              <a:spcBef>
                <a:spcPct val="0"/>
              </a:spcBef>
              <a:buClrTx/>
              <a:buNone/>
              <a:defRPr/>
            </a:pPr>
            <a:r>
              <a:rPr lang="en-US" sz="2000" i="0" dirty="0" smtClean="0">
                <a:solidFill>
                  <a:srgbClr val="003399"/>
                </a:solidFill>
              </a:rPr>
              <a:t>  </a:t>
            </a:r>
            <a:r>
              <a:rPr lang="en-US" sz="2000" dirty="0" smtClean="0">
                <a:solidFill>
                  <a:srgbClr val="003399"/>
                </a:solidFill>
              </a:rPr>
              <a:t>http</a:t>
            </a:r>
            <a:r>
              <a:rPr lang="en-US" sz="2000" dirty="0">
                <a:solidFill>
                  <a:srgbClr val="003399"/>
                </a:solidFill>
              </a:rPr>
              <a:t>://eudevdays.eu/</a:t>
            </a:r>
            <a:endParaRPr lang="en-US" sz="2000" dirty="0" smtClean="0">
              <a:solidFill>
                <a:srgbClr val="003399"/>
              </a:solidFill>
            </a:endParaRPr>
          </a:p>
          <a:p>
            <a:pPr marL="0" indent="0">
              <a:lnSpc>
                <a:spcPts val="2800"/>
              </a:lnSpc>
              <a:spcBef>
                <a:spcPct val="0"/>
              </a:spcBef>
              <a:buClrTx/>
              <a:buNone/>
              <a:defRPr/>
            </a:pPr>
            <a:endParaRPr lang="en-US" sz="2000" i="0" dirty="0" smtClean="0">
              <a:solidFill>
                <a:srgbClr val="003399"/>
              </a:solidFill>
            </a:endParaRPr>
          </a:p>
          <a:p>
            <a:pPr marL="180975" indent="-180975">
              <a:lnSpc>
                <a:spcPts val="2800"/>
              </a:lnSpc>
              <a:spcBef>
                <a:spcPct val="0"/>
              </a:spcBef>
              <a:buClrTx/>
              <a:buFont typeface="Times" charset="0"/>
              <a:buChar char="•"/>
              <a:defRPr/>
            </a:pPr>
            <a:r>
              <a:rPr lang="en-US" sz="2000" b="1" i="0" dirty="0" err="1" smtClean="0">
                <a:solidFill>
                  <a:srgbClr val="003399"/>
                </a:solidFill>
              </a:rPr>
              <a:t>Kapuschinski</a:t>
            </a:r>
            <a:r>
              <a:rPr lang="en-US" sz="2000" b="1" i="0" dirty="0" smtClean="0">
                <a:solidFill>
                  <a:srgbClr val="003399"/>
                </a:solidFill>
              </a:rPr>
              <a:t> lectures</a:t>
            </a:r>
            <a:r>
              <a:rPr lang="en-US" sz="2000" i="0" dirty="0" smtClean="0">
                <a:solidFill>
                  <a:srgbClr val="003399"/>
                </a:solidFill>
              </a:rPr>
              <a:t> : </a:t>
            </a:r>
          </a:p>
          <a:p>
            <a:pPr marL="180975" indent="-180975">
              <a:lnSpc>
                <a:spcPts val="2800"/>
              </a:lnSpc>
              <a:spcBef>
                <a:spcPct val="0"/>
              </a:spcBef>
              <a:buClrTx/>
              <a:buFontTx/>
              <a:buNone/>
              <a:defRPr/>
            </a:pPr>
            <a:r>
              <a:rPr lang="en-US" sz="2000" i="0" dirty="0" smtClean="0">
                <a:solidFill>
                  <a:srgbClr val="003399"/>
                </a:solidFill>
              </a:rPr>
              <a:t>	lectures about development issues and MDGs jointly </a:t>
            </a:r>
            <a:r>
              <a:rPr lang="en-US" sz="2000" i="0" dirty="0" err="1" smtClean="0">
                <a:solidFill>
                  <a:srgbClr val="003399"/>
                </a:solidFill>
              </a:rPr>
              <a:t>organised</a:t>
            </a:r>
            <a:r>
              <a:rPr lang="en-US" sz="2000" i="0" dirty="0" smtClean="0">
                <a:solidFill>
                  <a:srgbClr val="003399"/>
                </a:solidFill>
              </a:rPr>
              <a:t> by EC and UNDP in universities in MS and partner countries. </a:t>
            </a:r>
          </a:p>
          <a:p>
            <a:pPr eaLnBrk="1" hangingPunct="1">
              <a:defRPr/>
            </a:pPr>
            <a:r>
              <a:rPr lang="fr-BE" sz="2000" dirty="0">
                <a:solidFill>
                  <a:srgbClr val="003399"/>
                </a:solidFill>
              </a:rPr>
              <a:t>http://kapuscinskilectures.eu/</a:t>
            </a:r>
          </a:p>
          <a:p>
            <a:pPr eaLnBrk="1" hangingPunct="1">
              <a:defRPr/>
            </a:pPr>
            <a:r>
              <a:rPr lang="fr-BE" sz="2000" dirty="0">
                <a:solidFill>
                  <a:srgbClr val="003399"/>
                </a:solidFill>
              </a:rPr>
              <a:t>https://www.facebook.com/kapuscinskilectures</a:t>
            </a:r>
          </a:p>
          <a:p>
            <a:pPr marL="0" indent="0" eaLnBrk="1" hangingPunct="1">
              <a:buNone/>
              <a:defRPr/>
            </a:pPr>
            <a:endParaRPr lang="fr-BE" dirty="0" smtClean="0">
              <a:solidFill>
                <a:srgbClr val="003399"/>
              </a:solidFill>
            </a:endParaRPr>
          </a:p>
          <a:p>
            <a:pPr eaLnBrk="1" hangingPunct="1">
              <a:defRPr/>
            </a:pPr>
            <a:endParaRPr lang="en-GB" dirty="0" smtClean="0">
              <a:solidFill>
                <a:srgbClr val="003399"/>
              </a:solidFill>
            </a:endParaRPr>
          </a:p>
        </p:txBody>
      </p:sp>
    </p:spTree>
    <p:extLst>
      <p:ext uri="{BB962C8B-B14F-4D97-AF65-F5344CB8AC3E}">
        <p14:creationId xmlns:p14="http://schemas.microsoft.com/office/powerpoint/2010/main" val="39032563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indent="0" eaLnBrk="1" hangingPunct="1"/>
            <a:r>
              <a:rPr lang="en-GB" altLang="en-US" sz="3200" dirty="0" smtClean="0">
                <a:solidFill>
                  <a:srgbClr val="2D5EC1"/>
                </a:solidFill>
              </a:rPr>
              <a:t>Media relations</a:t>
            </a:r>
          </a:p>
        </p:txBody>
      </p:sp>
      <p:sp>
        <p:nvSpPr>
          <p:cNvPr id="3" name="Content Placeholder 2"/>
          <p:cNvSpPr>
            <a:spLocks noGrp="1"/>
          </p:cNvSpPr>
          <p:nvPr>
            <p:ph idx="1"/>
          </p:nvPr>
        </p:nvSpPr>
        <p:spPr>
          <a:xfrm>
            <a:off x="468313" y="2349500"/>
            <a:ext cx="8229600" cy="3384550"/>
          </a:xfrm>
        </p:spPr>
        <p:txBody>
          <a:bodyPr/>
          <a:lstStyle/>
          <a:p>
            <a:pPr marL="180975" indent="-180975">
              <a:lnSpc>
                <a:spcPts val="3000"/>
              </a:lnSpc>
              <a:spcBef>
                <a:spcPct val="0"/>
              </a:spcBef>
              <a:buClrTx/>
              <a:buFont typeface="Times" charset="0"/>
              <a:buChar char="•"/>
              <a:defRPr/>
            </a:pPr>
            <a:r>
              <a:rPr lang="fr-BE" sz="1800" b="1" i="0" dirty="0" err="1">
                <a:solidFill>
                  <a:srgbClr val="003399"/>
                </a:solidFill>
              </a:rPr>
              <a:t>Press</a:t>
            </a:r>
            <a:r>
              <a:rPr lang="fr-BE" sz="1800" b="1" i="0" dirty="0">
                <a:solidFill>
                  <a:srgbClr val="003399"/>
                </a:solidFill>
              </a:rPr>
              <a:t> </a:t>
            </a:r>
            <a:r>
              <a:rPr lang="fr-BE" sz="1800" b="1" i="0" dirty="0" smtClean="0">
                <a:solidFill>
                  <a:srgbClr val="003399"/>
                </a:solidFill>
              </a:rPr>
              <a:t>releases &amp; </a:t>
            </a:r>
            <a:r>
              <a:rPr lang="fr-BE" sz="1800" b="1" i="0" dirty="0" err="1" smtClean="0">
                <a:solidFill>
                  <a:srgbClr val="003399"/>
                </a:solidFill>
              </a:rPr>
              <a:t>statements</a:t>
            </a:r>
            <a:endParaRPr lang="fr-BE" sz="1800" b="1" i="0" dirty="0">
              <a:solidFill>
                <a:srgbClr val="003399"/>
              </a:solidFill>
            </a:endParaRPr>
          </a:p>
          <a:p>
            <a:pPr marL="180975" indent="-180975">
              <a:lnSpc>
                <a:spcPts val="3000"/>
              </a:lnSpc>
              <a:spcBef>
                <a:spcPct val="0"/>
              </a:spcBef>
              <a:buClrTx/>
              <a:buFont typeface="Times" charset="0"/>
              <a:buChar char="•"/>
              <a:defRPr/>
            </a:pPr>
            <a:r>
              <a:rPr lang="fr-BE" sz="1800" b="1" i="0" dirty="0" err="1">
                <a:solidFill>
                  <a:srgbClr val="003399"/>
                </a:solidFill>
              </a:rPr>
              <a:t>Response</a:t>
            </a:r>
            <a:r>
              <a:rPr lang="fr-BE" sz="1800" b="1" i="0" dirty="0">
                <a:solidFill>
                  <a:srgbClr val="003399"/>
                </a:solidFill>
              </a:rPr>
              <a:t> to media </a:t>
            </a:r>
            <a:r>
              <a:rPr lang="fr-BE" sz="1800" b="1" i="0" dirty="0" err="1" smtClean="0">
                <a:solidFill>
                  <a:srgbClr val="003399"/>
                </a:solidFill>
              </a:rPr>
              <a:t>requests</a:t>
            </a:r>
            <a:r>
              <a:rPr lang="fr-BE" sz="1800" b="1" i="0" dirty="0" smtClean="0">
                <a:solidFill>
                  <a:srgbClr val="003399"/>
                </a:solidFill>
              </a:rPr>
              <a:t> (</a:t>
            </a:r>
            <a:r>
              <a:rPr lang="fr-BE" sz="1800" b="1" i="0" dirty="0" err="1" smtClean="0">
                <a:solidFill>
                  <a:srgbClr val="003399"/>
                </a:solidFill>
              </a:rPr>
              <a:t>often</a:t>
            </a:r>
            <a:r>
              <a:rPr lang="fr-BE" sz="1800" b="1" i="0" dirty="0" smtClean="0">
                <a:solidFill>
                  <a:srgbClr val="003399"/>
                </a:solidFill>
              </a:rPr>
              <a:t> URGENT)</a:t>
            </a:r>
            <a:endParaRPr lang="en-GB" sz="1800" i="0" dirty="0">
              <a:solidFill>
                <a:srgbClr val="003399"/>
              </a:solidFill>
            </a:endParaRPr>
          </a:p>
          <a:p>
            <a:pPr marL="180975" indent="-180975">
              <a:lnSpc>
                <a:spcPts val="3000"/>
              </a:lnSpc>
              <a:spcBef>
                <a:spcPct val="0"/>
              </a:spcBef>
              <a:buClrTx/>
              <a:buFont typeface="Times" charset="0"/>
              <a:buChar char="•"/>
              <a:defRPr/>
            </a:pPr>
            <a:r>
              <a:rPr lang="en-GB" sz="1800" b="1" i="0" dirty="0" smtClean="0">
                <a:solidFill>
                  <a:srgbClr val="003399"/>
                </a:solidFill>
              </a:rPr>
              <a:t>Media briefings and press packs </a:t>
            </a:r>
            <a:r>
              <a:rPr lang="en-GB" sz="1800" i="0" dirty="0" smtClean="0">
                <a:solidFill>
                  <a:srgbClr val="003399"/>
                </a:solidFill>
              </a:rPr>
              <a:t>on high profile projects and news.</a:t>
            </a:r>
            <a:r>
              <a:rPr lang="en-GB" sz="1800" b="1" i="0" dirty="0" smtClean="0">
                <a:solidFill>
                  <a:srgbClr val="003399"/>
                </a:solidFill>
              </a:rPr>
              <a:t> </a:t>
            </a:r>
          </a:p>
          <a:p>
            <a:pPr marL="180975" indent="-180975">
              <a:lnSpc>
                <a:spcPts val="3000"/>
              </a:lnSpc>
              <a:spcBef>
                <a:spcPct val="0"/>
              </a:spcBef>
              <a:buClrTx/>
              <a:buFont typeface="Times" charset="0"/>
              <a:buChar char="•"/>
              <a:defRPr/>
            </a:pPr>
            <a:r>
              <a:rPr lang="en-GB" sz="1800" b="1" i="0" dirty="0" smtClean="0">
                <a:solidFill>
                  <a:srgbClr val="003399"/>
                </a:solidFill>
              </a:rPr>
              <a:t>Journalist seminars &amp; press trips</a:t>
            </a:r>
          </a:p>
          <a:p>
            <a:pPr marL="180975" indent="-180975">
              <a:lnSpc>
                <a:spcPts val="3000"/>
              </a:lnSpc>
              <a:spcBef>
                <a:spcPct val="0"/>
              </a:spcBef>
              <a:buClrTx/>
              <a:buFont typeface="Times" charset="0"/>
              <a:buChar char="•"/>
              <a:defRPr/>
            </a:pPr>
            <a:r>
              <a:rPr lang="fr-BE" sz="1800" b="1" i="0" dirty="0" err="1" smtClean="0">
                <a:solidFill>
                  <a:srgbClr val="003399"/>
                </a:solidFill>
              </a:rPr>
              <a:t>Suppor</a:t>
            </a:r>
            <a:r>
              <a:rPr lang="fr-BE" sz="1800" b="1" i="0" dirty="0" smtClean="0">
                <a:solidFill>
                  <a:srgbClr val="003399"/>
                </a:solidFill>
              </a:rPr>
              <a:t> </a:t>
            </a:r>
            <a:r>
              <a:rPr lang="fr-BE" sz="1800" b="1" i="0" dirty="0" err="1" smtClean="0">
                <a:solidFill>
                  <a:srgbClr val="003399"/>
                </a:solidFill>
              </a:rPr>
              <a:t>tfor</a:t>
            </a:r>
            <a:r>
              <a:rPr lang="fr-BE" sz="1800" b="1" i="0" dirty="0" smtClean="0">
                <a:solidFill>
                  <a:srgbClr val="003399"/>
                </a:solidFill>
              </a:rPr>
              <a:t> high </a:t>
            </a:r>
            <a:r>
              <a:rPr lang="fr-BE" sz="1800" b="1" i="0" dirty="0" err="1" smtClean="0">
                <a:solidFill>
                  <a:srgbClr val="003399"/>
                </a:solidFill>
              </a:rPr>
              <a:t>level</a:t>
            </a:r>
            <a:r>
              <a:rPr lang="fr-BE" sz="1800" b="1" i="0" dirty="0" smtClean="0">
                <a:solidFill>
                  <a:srgbClr val="003399"/>
                </a:solidFill>
              </a:rPr>
              <a:t> </a:t>
            </a:r>
            <a:r>
              <a:rPr lang="fr-BE" sz="1800" b="1" i="0" dirty="0" err="1" smtClean="0">
                <a:solidFill>
                  <a:srgbClr val="003399"/>
                </a:solidFill>
              </a:rPr>
              <a:t>events</a:t>
            </a:r>
            <a:endParaRPr lang="en-GB" sz="1800" b="1" i="0" dirty="0" smtClean="0">
              <a:solidFill>
                <a:srgbClr val="003399"/>
              </a:solidFill>
            </a:endParaRPr>
          </a:p>
          <a:p>
            <a:pPr marL="180975" indent="-180975">
              <a:lnSpc>
                <a:spcPts val="3000"/>
              </a:lnSpc>
              <a:spcBef>
                <a:spcPct val="0"/>
              </a:spcBef>
              <a:buClrTx/>
              <a:buFont typeface="Times" charset="0"/>
              <a:buChar char="•"/>
              <a:defRPr/>
            </a:pPr>
            <a:r>
              <a:rPr lang="fr-BE" sz="1800" b="1" i="0" dirty="0" smtClean="0">
                <a:solidFill>
                  <a:srgbClr val="003399"/>
                </a:solidFill>
              </a:rPr>
              <a:t>Training and </a:t>
            </a:r>
            <a:r>
              <a:rPr lang="fr-BE" sz="1800" b="1" i="0" dirty="0" err="1" smtClean="0">
                <a:solidFill>
                  <a:srgbClr val="003399"/>
                </a:solidFill>
              </a:rPr>
              <a:t>advice</a:t>
            </a:r>
            <a:r>
              <a:rPr lang="fr-BE" sz="1800" i="0" dirty="0" smtClean="0">
                <a:solidFill>
                  <a:srgbClr val="003399"/>
                </a:solidFill>
              </a:rPr>
              <a:t> </a:t>
            </a:r>
            <a:r>
              <a:rPr lang="fr-BE" sz="1800" i="0" dirty="0" err="1" smtClean="0">
                <a:solidFill>
                  <a:srgbClr val="003399"/>
                </a:solidFill>
              </a:rPr>
              <a:t>provided</a:t>
            </a:r>
            <a:r>
              <a:rPr lang="fr-BE" sz="1800" i="0" dirty="0" smtClean="0">
                <a:solidFill>
                  <a:srgbClr val="003399"/>
                </a:solidFill>
              </a:rPr>
              <a:t> </a:t>
            </a:r>
            <a:r>
              <a:rPr lang="fr-BE" sz="1800" i="0" dirty="0" err="1" smtClean="0">
                <a:solidFill>
                  <a:srgbClr val="003399"/>
                </a:solidFill>
              </a:rPr>
              <a:t>upon</a:t>
            </a:r>
            <a:r>
              <a:rPr lang="fr-BE" sz="1800" i="0" dirty="0" smtClean="0">
                <a:solidFill>
                  <a:srgbClr val="003399"/>
                </a:solidFill>
              </a:rPr>
              <a:t> </a:t>
            </a:r>
            <a:r>
              <a:rPr lang="fr-BE" sz="1800" i="0" dirty="0" err="1" smtClean="0">
                <a:solidFill>
                  <a:srgbClr val="003399"/>
                </a:solidFill>
              </a:rPr>
              <a:t>request</a:t>
            </a:r>
            <a:endParaRPr lang="fr-BE" sz="1800" i="0" dirty="0" smtClean="0">
              <a:solidFill>
                <a:srgbClr val="003399"/>
              </a:solidFill>
            </a:endParaRPr>
          </a:p>
          <a:p>
            <a:pPr marL="180975" indent="-180975">
              <a:lnSpc>
                <a:spcPts val="3000"/>
              </a:lnSpc>
              <a:spcBef>
                <a:spcPct val="0"/>
              </a:spcBef>
              <a:buClrTx/>
              <a:buFont typeface="Times" charset="0"/>
              <a:buChar char="•"/>
              <a:defRPr/>
            </a:pPr>
            <a:r>
              <a:rPr lang="fr-BE" sz="1800" b="1" i="0" dirty="0" err="1" smtClean="0">
                <a:solidFill>
                  <a:srgbClr val="003399"/>
                </a:solidFill>
              </a:rPr>
              <a:t>Eurobarometer</a:t>
            </a:r>
            <a:r>
              <a:rPr lang="fr-BE" sz="1800" b="1" i="0" dirty="0" smtClean="0">
                <a:solidFill>
                  <a:srgbClr val="003399"/>
                </a:solidFill>
              </a:rPr>
              <a:t> reports</a:t>
            </a:r>
            <a:endParaRPr lang="en-GB" sz="1800" b="1" i="0" dirty="0" smtClean="0">
              <a:solidFill>
                <a:srgbClr val="003399"/>
              </a:solidFill>
            </a:endParaRPr>
          </a:p>
          <a:p>
            <a:pPr marL="180975" indent="-180975">
              <a:lnSpc>
                <a:spcPts val="3000"/>
              </a:lnSpc>
              <a:spcBef>
                <a:spcPct val="0"/>
              </a:spcBef>
              <a:buClrTx/>
              <a:buFont typeface="Times" charset="0"/>
              <a:buChar char="•"/>
              <a:defRPr/>
            </a:pPr>
            <a:endParaRPr lang="fr-BE" sz="1800" i="0" dirty="0" smtClean="0">
              <a:solidFill>
                <a:srgbClr val="003399"/>
              </a:solidFill>
            </a:endParaRPr>
          </a:p>
          <a:p>
            <a:pPr marL="180975" indent="-180975">
              <a:lnSpc>
                <a:spcPts val="3000"/>
              </a:lnSpc>
              <a:spcBef>
                <a:spcPct val="0"/>
              </a:spcBef>
              <a:buClrTx/>
              <a:buFont typeface="Times" charset="0"/>
              <a:buChar char="•"/>
              <a:defRPr/>
            </a:pPr>
            <a:endParaRPr lang="en-GB" sz="1200" b="1" dirty="0" smtClean="0">
              <a:solidFill>
                <a:srgbClr val="003399"/>
              </a:solidFill>
              <a:latin typeface="Arial" charset="0"/>
            </a:endParaRPr>
          </a:p>
          <a:p>
            <a:pPr eaLnBrk="1" hangingPunct="1">
              <a:defRPr/>
            </a:pPr>
            <a:endParaRPr lang="en-GB" sz="1200" dirty="0" smtClean="0">
              <a:solidFill>
                <a:srgbClr val="003399"/>
              </a:solidFill>
            </a:endParaRPr>
          </a:p>
        </p:txBody>
      </p:sp>
    </p:spTree>
    <p:extLst>
      <p:ext uri="{BB962C8B-B14F-4D97-AF65-F5344CB8AC3E}">
        <p14:creationId xmlns:p14="http://schemas.microsoft.com/office/powerpoint/2010/main" val="20889243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395288" y="1196975"/>
            <a:ext cx="7786687" cy="889000"/>
          </a:xfrm>
        </p:spPr>
        <p:txBody>
          <a:bodyPr/>
          <a:lstStyle/>
          <a:p>
            <a:pPr indent="0" eaLnBrk="1" hangingPunct="1"/>
            <a:r>
              <a:rPr lang="fr-BE" altLang="en-US" sz="3200" dirty="0" smtClean="0">
                <a:solidFill>
                  <a:srgbClr val="2D5EC1"/>
                </a:solidFill>
              </a:rPr>
              <a:t>The </a:t>
            </a:r>
            <a:r>
              <a:rPr lang="fr-BE" altLang="en-US" sz="3200" dirty="0" err="1" smtClean="0">
                <a:solidFill>
                  <a:srgbClr val="2D5EC1"/>
                </a:solidFill>
              </a:rPr>
              <a:t>website</a:t>
            </a:r>
            <a:r>
              <a:rPr lang="fr-BE" altLang="en-US" sz="3200" dirty="0" smtClean="0">
                <a:solidFill>
                  <a:srgbClr val="2D5EC1"/>
                </a:solidFill>
              </a:rPr>
              <a:t>: </a:t>
            </a:r>
            <a:r>
              <a:rPr lang="fr-BE" altLang="en-US" sz="3200" dirty="0" err="1" smtClean="0">
                <a:solidFill>
                  <a:srgbClr val="2D5EC1"/>
                </a:solidFill>
              </a:rPr>
              <a:t>our</a:t>
            </a:r>
            <a:r>
              <a:rPr lang="fr-BE" altLang="en-US" sz="3200" dirty="0" smtClean="0">
                <a:solidFill>
                  <a:srgbClr val="2D5EC1"/>
                </a:solidFill>
              </a:rPr>
              <a:t> main </a:t>
            </a:r>
            <a:r>
              <a:rPr lang="fr-BE" altLang="en-US" sz="3200" dirty="0" err="1" smtClean="0">
                <a:solidFill>
                  <a:srgbClr val="2D5EC1"/>
                </a:solidFill>
              </a:rPr>
              <a:t>window</a:t>
            </a:r>
            <a:endParaRPr lang="en-GB" altLang="en-US" sz="3200" dirty="0" smtClean="0">
              <a:solidFill>
                <a:srgbClr val="2D5EC1"/>
              </a:solidFill>
            </a:endParaRPr>
          </a:p>
        </p:txBody>
      </p:sp>
      <p:pic>
        <p:nvPicPr>
          <p:cNvPr id="3074" name="Picture 2" descr="C:\Users\martias\AppData\Local\Microsoft\Windows\Temporary Internet Files\Content.Outlook\4JF6DXTE\website_screensho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1029" y="1892634"/>
            <a:ext cx="5184576" cy="46460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67544" y="6165304"/>
            <a:ext cx="2362634" cy="276999"/>
          </a:xfrm>
          <a:prstGeom prst="rect">
            <a:avLst/>
          </a:prstGeom>
        </p:spPr>
        <p:txBody>
          <a:bodyPr wrap="none">
            <a:spAutoFit/>
          </a:bodyPr>
          <a:lstStyle/>
          <a:p>
            <a:pPr algn="ctr" eaLnBrk="1" hangingPunct="1"/>
            <a:r>
              <a:rPr lang="en-GB" altLang="en-US" dirty="0" err="1"/>
              <a:t>Jörel</a:t>
            </a:r>
            <a:r>
              <a:rPr lang="en-GB" altLang="en-US" dirty="0"/>
              <a:t> </a:t>
            </a:r>
            <a:r>
              <a:rPr lang="en-GB" altLang="en-US" dirty="0" err="1"/>
              <a:t>Strömgren</a:t>
            </a:r>
            <a:r>
              <a:rPr lang="en-GB" altLang="en-US" dirty="0"/>
              <a:t>, Tel: 56939</a:t>
            </a:r>
            <a:endParaRPr lang="fr-FR" altLang="en-US" b="1" i="1" dirty="0">
              <a:solidFill>
                <a:srgbClr val="66FFFF"/>
              </a:solidFill>
            </a:endParaRPr>
          </a:p>
        </p:txBody>
      </p:sp>
    </p:spTree>
    <p:extLst>
      <p:ext uri="{BB962C8B-B14F-4D97-AF65-F5344CB8AC3E}">
        <p14:creationId xmlns:p14="http://schemas.microsoft.com/office/powerpoint/2010/main" val="6952459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8520" y="1268760"/>
            <a:ext cx="3761828" cy="1977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indent="0" eaLnBrk="1" hangingPunct="1">
              <a:defRPr/>
            </a:pPr>
            <a:r>
              <a:rPr lang="fr-BE" sz="3200" kern="0" dirty="0" smtClean="0">
                <a:solidFill>
                  <a:srgbClr val="2D5EC1"/>
                </a:solidFill>
              </a:rPr>
              <a:t>Social media</a:t>
            </a:r>
          </a:p>
          <a:p>
            <a:pPr indent="0" eaLnBrk="1" hangingPunct="1">
              <a:defRPr/>
            </a:pPr>
            <a:r>
              <a:rPr lang="fr-BE" sz="3200" kern="0" dirty="0" err="1" smtClean="0">
                <a:solidFill>
                  <a:srgbClr val="2D5EC1"/>
                </a:solidFill>
              </a:rPr>
              <a:t>facebook</a:t>
            </a:r>
            <a:endParaRPr lang="en-GB" sz="3200" kern="0" dirty="0" smtClean="0">
              <a:solidFill>
                <a:srgbClr val="2D5EC1"/>
              </a:solidFill>
            </a:endParaRPr>
          </a:p>
        </p:txBody>
      </p:sp>
      <p:pic>
        <p:nvPicPr>
          <p:cNvPr id="1026" name="Picture 2" descr="C:\Users\martias\AppData\Local\Microsoft\Windows\Temporary Internet Files\Content.Outlook\4JF6DXTE\facebook_screensho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9332" y="1268760"/>
            <a:ext cx="4663108" cy="5252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4749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U:\shutterstock_36509788.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643124" y="2129839"/>
            <a:ext cx="7460917" cy="4307046"/>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395288" y="1074291"/>
            <a:ext cx="8209160" cy="936625"/>
          </a:xfrm>
        </p:spPr>
        <p:txBody>
          <a:bodyPr/>
          <a:lstStyle/>
          <a:p>
            <a:r>
              <a:rPr lang="en-GB" sz="2800" dirty="0" smtClean="0"/>
              <a:t>Geographical distribution of EC funds</a:t>
            </a:r>
            <a:endParaRPr lang="en-GB" sz="2800" dirty="0"/>
          </a:p>
        </p:txBody>
      </p:sp>
      <p:sp>
        <p:nvSpPr>
          <p:cNvPr id="9" name="TextBox 8"/>
          <p:cNvSpPr txBox="1"/>
          <p:nvPr/>
        </p:nvSpPr>
        <p:spPr>
          <a:xfrm>
            <a:off x="409567" y="1773982"/>
            <a:ext cx="2664296" cy="230832"/>
          </a:xfrm>
          <a:prstGeom prst="rect">
            <a:avLst/>
          </a:prstGeom>
          <a:noFill/>
        </p:spPr>
        <p:txBody>
          <a:bodyPr wrap="square" rtlCol="0">
            <a:spAutoFit/>
          </a:bodyPr>
          <a:lstStyle/>
          <a:p>
            <a:r>
              <a:rPr lang="en-GB" sz="900" b="1" dirty="0" smtClean="0"/>
              <a:t>2013 commitments in million euros</a:t>
            </a:r>
            <a:endParaRPr lang="en-GB" sz="900" b="1" dirty="0"/>
          </a:p>
        </p:txBody>
      </p:sp>
      <p:sp>
        <p:nvSpPr>
          <p:cNvPr id="10" name="TextBox 9"/>
          <p:cNvSpPr txBox="1"/>
          <p:nvPr/>
        </p:nvSpPr>
        <p:spPr>
          <a:xfrm>
            <a:off x="5271864" y="6381328"/>
            <a:ext cx="3528392" cy="307777"/>
          </a:xfrm>
          <a:prstGeom prst="rect">
            <a:avLst/>
          </a:prstGeom>
          <a:noFill/>
        </p:spPr>
        <p:txBody>
          <a:bodyPr wrap="square" rtlCol="0">
            <a:spAutoFit/>
          </a:bodyPr>
          <a:lstStyle/>
          <a:p>
            <a:r>
              <a:rPr lang="en-GB" sz="700" dirty="0" smtClean="0">
                <a:solidFill>
                  <a:schemeClr val="tx1"/>
                </a:solidFill>
              </a:rPr>
              <a:t>horizontal BA Lines, Prince, Evaluation, ECHO , DEVCO R Support and FAO not included</a:t>
            </a:r>
            <a:endParaRPr lang="en-GB" sz="700" dirty="0">
              <a:solidFill>
                <a:schemeClr val="tx1"/>
              </a:solidFill>
            </a:endParaRPr>
          </a:p>
        </p:txBody>
      </p:sp>
      <p:sp>
        <p:nvSpPr>
          <p:cNvPr id="27" name="Rounded Rectangular Callout 26"/>
          <p:cNvSpPr/>
          <p:nvPr/>
        </p:nvSpPr>
        <p:spPr bwMode="auto">
          <a:xfrm>
            <a:off x="4283478" y="2708920"/>
            <a:ext cx="1440650" cy="528393"/>
          </a:xfrm>
          <a:prstGeom prst="wedgeRoundRectCallout">
            <a:avLst>
              <a:gd name="adj1" fmla="val -20833"/>
              <a:gd name="adj2" fmla="val 88983"/>
              <a:gd name="adj3" fmla="val 16667"/>
            </a:avLst>
          </a:prstGeom>
          <a:solidFill>
            <a:schemeClr val="bg1"/>
          </a:solidFill>
          <a:ln w="28575" cap="flat" cmpd="sng" algn="ctr">
            <a:solidFill>
              <a:srgbClr val="BF4B36"/>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r>
              <a:rPr lang="en-GB" sz="2400" b="1" dirty="0" smtClean="0">
                <a:solidFill>
                  <a:schemeClr val="tx1"/>
                </a:solidFill>
                <a:latin typeface="Franklin Gothic Demi" panose="020B0703020102020204" pitchFamily="34" charset="0"/>
              </a:rPr>
              <a:t>2,556.1</a:t>
            </a:r>
            <a:endParaRPr lang="en-GB" sz="2800" b="1" dirty="0">
              <a:solidFill>
                <a:schemeClr val="tx1"/>
              </a:solidFill>
              <a:latin typeface="Franklin Gothic Demi" panose="020B0703020102020204" pitchFamily="34" charset="0"/>
            </a:endParaRPr>
          </a:p>
        </p:txBody>
      </p:sp>
      <p:sp>
        <p:nvSpPr>
          <p:cNvPr id="30" name="Rounded Rectangular Callout 29"/>
          <p:cNvSpPr/>
          <p:nvPr/>
        </p:nvSpPr>
        <p:spPr bwMode="auto">
          <a:xfrm>
            <a:off x="2224336" y="3803426"/>
            <a:ext cx="645596" cy="348547"/>
          </a:xfrm>
          <a:prstGeom prst="wedgeRoundRectCallout">
            <a:avLst>
              <a:gd name="adj1" fmla="val -20833"/>
              <a:gd name="adj2" fmla="val 94351"/>
              <a:gd name="adj3" fmla="val 16667"/>
            </a:avLst>
          </a:prstGeom>
          <a:solidFill>
            <a:schemeClr val="bg1"/>
          </a:solidFill>
          <a:ln w="28575" cap="flat" cmpd="sng" algn="ctr">
            <a:solidFill>
              <a:srgbClr val="2D5EC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lgn="ctr"/>
            <a:r>
              <a:rPr lang="en-GB" b="1" dirty="0" smtClean="0">
                <a:solidFill>
                  <a:schemeClr val="tx1"/>
                </a:solidFill>
                <a:latin typeface="Franklin Gothic Demi" panose="020B0703020102020204" pitchFamily="34" charset="0"/>
              </a:rPr>
              <a:t>923.3</a:t>
            </a:r>
            <a:endParaRPr lang="en-GB" sz="2800" b="1" dirty="0">
              <a:solidFill>
                <a:schemeClr val="tx1"/>
              </a:solidFill>
              <a:latin typeface="Franklin Gothic Demi" panose="020B0703020102020204" pitchFamily="34" charset="0"/>
            </a:endParaRPr>
          </a:p>
        </p:txBody>
      </p:sp>
      <p:sp>
        <p:nvSpPr>
          <p:cNvPr id="31" name="Rounded Rectangular Callout 30"/>
          <p:cNvSpPr/>
          <p:nvPr/>
        </p:nvSpPr>
        <p:spPr bwMode="auto">
          <a:xfrm>
            <a:off x="3873929" y="3807990"/>
            <a:ext cx="1082630" cy="469714"/>
          </a:xfrm>
          <a:prstGeom prst="wedgeRoundRectCallout">
            <a:avLst>
              <a:gd name="adj1" fmla="val -21713"/>
              <a:gd name="adj2" fmla="val 90270"/>
              <a:gd name="adj3" fmla="val 16667"/>
            </a:avLst>
          </a:prstGeom>
          <a:solidFill>
            <a:schemeClr val="bg1"/>
          </a:solidFill>
          <a:ln w="28575" cap="flat" cmpd="sng" algn="ctr">
            <a:solidFill>
              <a:srgbClr val="A3601D"/>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r>
              <a:rPr lang="en-GB" sz="1800" b="1" dirty="0" smtClean="0">
                <a:solidFill>
                  <a:schemeClr val="tx1"/>
                </a:solidFill>
                <a:latin typeface="Franklin Gothic Demi" panose="020B0703020102020204" pitchFamily="34" charset="0"/>
              </a:rPr>
              <a:t>1,787.2</a:t>
            </a:r>
            <a:endParaRPr lang="en-GB" sz="1600" b="1" dirty="0">
              <a:solidFill>
                <a:schemeClr val="tx1"/>
              </a:solidFill>
              <a:latin typeface="Franklin Gothic Demi" panose="020B0703020102020204" pitchFamily="34" charset="0"/>
            </a:endParaRPr>
          </a:p>
        </p:txBody>
      </p:sp>
      <p:sp>
        <p:nvSpPr>
          <p:cNvPr id="32" name="Rounded Rectangular Callout 31"/>
          <p:cNvSpPr/>
          <p:nvPr/>
        </p:nvSpPr>
        <p:spPr bwMode="auto">
          <a:xfrm>
            <a:off x="4469043" y="4509120"/>
            <a:ext cx="1255085" cy="491866"/>
          </a:xfrm>
          <a:prstGeom prst="wedgeRoundRectCallout">
            <a:avLst>
              <a:gd name="adj1" fmla="val -20833"/>
              <a:gd name="adj2" fmla="val 87838"/>
              <a:gd name="adj3" fmla="val 16667"/>
            </a:avLst>
          </a:prstGeom>
          <a:solidFill>
            <a:schemeClr val="bg1"/>
          </a:solidFill>
          <a:ln w="28575" cap="flat" cmpd="sng" algn="ctr">
            <a:solidFill>
              <a:srgbClr val="99CCFF"/>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r>
              <a:rPr lang="en-GB" sz="2000" b="1" dirty="0" smtClean="0">
                <a:solidFill>
                  <a:schemeClr val="tx1"/>
                </a:solidFill>
                <a:latin typeface="Franklin Gothic Demi" panose="020B0703020102020204" pitchFamily="34" charset="0"/>
              </a:rPr>
              <a:t>1,735.5</a:t>
            </a:r>
            <a:endParaRPr lang="en-GB" sz="2800" b="1" dirty="0">
              <a:solidFill>
                <a:schemeClr val="tx1"/>
              </a:solidFill>
              <a:latin typeface="Franklin Gothic Demi" panose="020B0703020102020204" pitchFamily="34" charset="0"/>
            </a:endParaRPr>
          </a:p>
        </p:txBody>
      </p:sp>
      <p:sp>
        <p:nvSpPr>
          <p:cNvPr id="33" name="Rounded Rectangular Callout 32"/>
          <p:cNvSpPr/>
          <p:nvPr/>
        </p:nvSpPr>
        <p:spPr bwMode="auto">
          <a:xfrm>
            <a:off x="5724128" y="3401029"/>
            <a:ext cx="1080120" cy="406961"/>
          </a:xfrm>
          <a:prstGeom prst="wedgeRoundRectCallout">
            <a:avLst>
              <a:gd name="adj1" fmla="val -20833"/>
              <a:gd name="adj2" fmla="val 87838"/>
              <a:gd name="adj3" fmla="val 16667"/>
            </a:avLst>
          </a:prstGeom>
          <a:solidFill>
            <a:schemeClr val="bg1"/>
          </a:solidFill>
          <a:ln w="28575" cap="flat" cmpd="sng" algn="ctr">
            <a:solidFill>
              <a:srgbClr val="FFD624"/>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r>
              <a:rPr lang="en-GB" sz="1600" b="1" dirty="0" smtClean="0">
                <a:solidFill>
                  <a:schemeClr val="tx1"/>
                </a:solidFill>
                <a:latin typeface="Franklin Gothic Demi" panose="020B0703020102020204" pitchFamily="34" charset="0"/>
              </a:rPr>
              <a:t>1,060.6</a:t>
            </a:r>
            <a:endParaRPr lang="en-GB" sz="1600" b="1" dirty="0">
              <a:solidFill>
                <a:schemeClr val="tx1"/>
              </a:solidFill>
              <a:latin typeface="Franklin Gothic Demi" panose="020B0703020102020204" pitchFamily="34" charset="0"/>
            </a:endParaRPr>
          </a:p>
        </p:txBody>
      </p:sp>
      <p:grpSp>
        <p:nvGrpSpPr>
          <p:cNvPr id="34" name="Group 33"/>
          <p:cNvGrpSpPr/>
          <p:nvPr/>
        </p:nvGrpSpPr>
        <p:grpSpPr>
          <a:xfrm>
            <a:off x="580478" y="5319901"/>
            <a:ext cx="1908058" cy="957280"/>
            <a:chOff x="846761" y="5326159"/>
            <a:chExt cx="1568921" cy="957280"/>
          </a:xfrm>
        </p:grpSpPr>
        <p:sp>
          <p:nvSpPr>
            <p:cNvPr id="40" name="TextBox 39"/>
            <p:cNvSpPr txBox="1"/>
            <p:nvPr/>
          </p:nvSpPr>
          <p:spPr>
            <a:xfrm>
              <a:off x="858365" y="5326159"/>
              <a:ext cx="1263686" cy="215444"/>
            </a:xfrm>
            <a:prstGeom prst="rect">
              <a:avLst/>
            </a:prstGeom>
            <a:noFill/>
          </p:spPr>
          <p:txBody>
            <a:bodyPr wrap="square" rtlCol="0">
              <a:spAutoFit/>
            </a:bodyPr>
            <a:lstStyle/>
            <a:p>
              <a:r>
                <a:rPr lang="en-GB" sz="800" b="1" dirty="0" smtClean="0">
                  <a:solidFill>
                    <a:schemeClr val="tx1"/>
                  </a:solidFill>
                </a:rPr>
                <a:t>Neighbourhood</a:t>
              </a:r>
              <a:endParaRPr lang="en-GB" sz="800" b="1" dirty="0">
                <a:solidFill>
                  <a:schemeClr val="tx1"/>
                </a:solidFill>
              </a:endParaRPr>
            </a:p>
          </p:txBody>
        </p:sp>
        <p:sp>
          <p:nvSpPr>
            <p:cNvPr id="41" name="TextBox 40"/>
            <p:cNvSpPr txBox="1"/>
            <p:nvPr/>
          </p:nvSpPr>
          <p:spPr>
            <a:xfrm>
              <a:off x="859447" y="5473547"/>
              <a:ext cx="1552313" cy="461665"/>
            </a:xfrm>
            <a:prstGeom prst="rect">
              <a:avLst/>
            </a:prstGeom>
            <a:noFill/>
          </p:spPr>
          <p:txBody>
            <a:bodyPr wrap="square" rtlCol="0">
              <a:spAutoFit/>
            </a:bodyPr>
            <a:lstStyle/>
            <a:p>
              <a:r>
                <a:rPr lang="en-GB" sz="800" b="1" dirty="0" smtClean="0">
                  <a:solidFill>
                    <a:schemeClr val="tx1"/>
                  </a:solidFill>
                </a:rPr>
                <a:t>Asia, Central Asia, Middle East/Gulf and Pacific</a:t>
              </a:r>
              <a:endParaRPr lang="en-GB" sz="800" b="1" dirty="0">
                <a:solidFill>
                  <a:schemeClr val="tx1"/>
                </a:solidFill>
              </a:endParaRPr>
            </a:p>
          </p:txBody>
        </p:sp>
        <p:sp>
          <p:nvSpPr>
            <p:cNvPr id="42" name="TextBox 41"/>
            <p:cNvSpPr txBox="1"/>
            <p:nvPr/>
          </p:nvSpPr>
          <p:spPr>
            <a:xfrm>
              <a:off x="859447" y="5749019"/>
              <a:ext cx="1546272" cy="338554"/>
            </a:xfrm>
            <a:prstGeom prst="rect">
              <a:avLst/>
            </a:prstGeom>
            <a:noFill/>
          </p:spPr>
          <p:txBody>
            <a:bodyPr wrap="square" rtlCol="0">
              <a:spAutoFit/>
            </a:bodyPr>
            <a:lstStyle/>
            <a:p>
              <a:r>
                <a:rPr lang="en-GB" sz="800" b="1" dirty="0" smtClean="0">
                  <a:solidFill>
                    <a:schemeClr val="tx1"/>
                  </a:solidFill>
                </a:rPr>
                <a:t>East and Southern Africa</a:t>
              </a:r>
              <a:endParaRPr lang="en-GB" sz="800" b="1" dirty="0">
                <a:solidFill>
                  <a:schemeClr val="tx1"/>
                </a:solidFill>
              </a:endParaRPr>
            </a:p>
          </p:txBody>
        </p:sp>
        <p:sp>
          <p:nvSpPr>
            <p:cNvPr id="43" name="TextBox 42"/>
            <p:cNvSpPr txBox="1"/>
            <p:nvPr/>
          </p:nvSpPr>
          <p:spPr>
            <a:xfrm>
              <a:off x="849484" y="5911569"/>
              <a:ext cx="1566198" cy="215444"/>
            </a:xfrm>
            <a:prstGeom prst="rect">
              <a:avLst/>
            </a:prstGeom>
            <a:noFill/>
          </p:spPr>
          <p:txBody>
            <a:bodyPr wrap="square" rtlCol="0">
              <a:spAutoFit/>
            </a:bodyPr>
            <a:lstStyle/>
            <a:p>
              <a:r>
                <a:rPr lang="en-GB" sz="800" b="1" dirty="0" smtClean="0">
                  <a:solidFill>
                    <a:schemeClr val="tx1"/>
                  </a:solidFill>
                </a:rPr>
                <a:t>West and Central Africa</a:t>
              </a:r>
              <a:endParaRPr lang="en-GB" sz="800" b="1" dirty="0">
                <a:solidFill>
                  <a:schemeClr val="tx1"/>
                </a:solidFill>
              </a:endParaRPr>
            </a:p>
          </p:txBody>
        </p:sp>
        <p:sp>
          <p:nvSpPr>
            <p:cNvPr id="44" name="TextBox 43"/>
            <p:cNvSpPr txBox="1"/>
            <p:nvPr/>
          </p:nvSpPr>
          <p:spPr>
            <a:xfrm>
              <a:off x="846761" y="6067995"/>
              <a:ext cx="1564999" cy="215444"/>
            </a:xfrm>
            <a:prstGeom prst="rect">
              <a:avLst/>
            </a:prstGeom>
            <a:noFill/>
          </p:spPr>
          <p:txBody>
            <a:bodyPr wrap="square" rtlCol="0">
              <a:spAutoFit/>
            </a:bodyPr>
            <a:lstStyle/>
            <a:p>
              <a:r>
                <a:rPr lang="en-GB" sz="800" b="1" dirty="0" smtClean="0">
                  <a:solidFill>
                    <a:schemeClr val="tx1"/>
                  </a:solidFill>
                </a:rPr>
                <a:t>Latin America and Caribbean</a:t>
              </a:r>
              <a:endParaRPr lang="en-GB" sz="800" b="1" dirty="0">
                <a:solidFill>
                  <a:schemeClr val="tx1"/>
                </a:solidFill>
              </a:endParaRPr>
            </a:p>
          </p:txBody>
        </p:sp>
      </p:grpSp>
      <p:sp>
        <p:nvSpPr>
          <p:cNvPr id="49" name="Oval 48"/>
          <p:cNvSpPr/>
          <p:nvPr/>
        </p:nvSpPr>
        <p:spPr bwMode="auto">
          <a:xfrm>
            <a:off x="469221" y="5373617"/>
            <a:ext cx="123794" cy="108012"/>
          </a:xfrm>
          <a:prstGeom prst="ellipse">
            <a:avLst/>
          </a:prstGeom>
          <a:solidFill>
            <a:srgbClr val="BF4B36"/>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50" name="Oval 49"/>
          <p:cNvSpPr/>
          <p:nvPr/>
        </p:nvSpPr>
        <p:spPr bwMode="auto">
          <a:xfrm>
            <a:off x="469221" y="5524798"/>
            <a:ext cx="123794" cy="108012"/>
          </a:xfrm>
          <a:prstGeom prst="ellipse">
            <a:avLst/>
          </a:prstGeom>
          <a:solidFill>
            <a:srgbClr val="FFD62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51" name="Oval 50"/>
          <p:cNvSpPr/>
          <p:nvPr/>
        </p:nvSpPr>
        <p:spPr bwMode="auto">
          <a:xfrm>
            <a:off x="477678" y="5795759"/>
            <a:ext cx="123794" cy="108012"/>
          </a:xfrm>
          <a:prstGeom prst="ellipse">
            <a:avLst/>
          </a:prstGeom>
          <a:solidFill>
            <a:srgbClr val="99CCFF"/>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52" name="Oval 51"/>
          <p:cNvSpPr/>
          <p:nvPr/>
        </p:nvSpPr>
        <p:spPr bwMode="auto">
          <a:xfrm>
            <a:off x="477678" y="5966748"/>
            <a:ext cx="123794" cy="108012"/>
          </a:xfrm>
          <a:prstGeom prst="ellipse">
            <a:avLst/>
          </a:prstGeom>
          <a:solidFill>
            <a:srgbClr val="A3601D"/>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53" name="Oval 52"/>
          <p:cNvSpPr/>
          <p:nvPr/>
        </p:nvSpPr>
        <p:spPr bwMode="auto">
          <a:xfrm>
            <a:off x="476001" y="6119148"/>
            <a:ext cx="123794" cy="108012"/>
          </a:xfrm>
          <a:prstGeom prst="ellipse">
            <a:avLst/>
          </a:prstGeom>
          <a:solidFill>
            <a:srgbClr val="2D5EC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374025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1000" fill="hold"/>
                                        <p:tgtEl>
                                          <p:spTgt spid="33"/>
                                        </p:tgtEl>
                                        <p:attrNameLst>
                                          <p:attrName>ppt_w</p:attrName>
                                        </p:attrNameLst>
                                      </p:cBhvr>
                                      <p:tavLst>
                                        <p:tav tm="0">
                                          <p:val>
                                            <p:fltVal val="0"/>
                                          </p:val>
                                        </p:tav>
                                        <p:tav tm="100000">
                                          <p:val>
                                            <p:strVal val="#ppt_w"/>
                                          </p:val>
                                        </p:tav>
                                      </p:tavLst>
                                    </p:anim>
                                    <p:anim calcmode="lin" valueType="num">
                                      <p:cBhvr>
                                        <p:cTn id="16" dur="1000" fill="hold"/>
                                        <p:tgtEl>
                                          <p:spTgt spid="33"/>
                                        </p:tgtEl>
                                        <p:attrNameLst>
                                          <p:attrName>ppt_h</p:attrName>
                                        </p:attrNameLst>
                                      </p:cBhvr>
                                      <p:tavLst>
                                        <p:tav tm="0">
                                          <p:val>
                                            <p:fltVal val="0"/>
                                          </p:val>
                                        </p:tav>
                                        <p:tav tm="100000">
                                          <p:val>
                                            <p:strVal val="#ppt_h"/>
                                          </p:val>
                                        </p:tav>
                                      </p:tavLst>
                                    </p:anim>
                                    <p:anim calcmode="lin" valueType="num">
                                      <p:cBhvr>
                                        <p:cTn id="17" dur="1000" fill="hold"/>
                                        <p:tgtEl>
                                          <p:spTgt spid="33"/>
                                        </p:tgtEl>
                                        <p:attrNameLst>
                                          <p:attrName>style.rotation</p:attrName>
                                        </p:attrNameLst>
                                      </p:cBhvr>
                                      <p:tavLst>
                                        <p:tav tm="0">
                                          <p:val>
                                            <p:fltVal val="90"/>
                                          </p:val>
                                        </p:tav>
                                        <p:tav tm="100000">
                                          <p:val>
                                            <p:fltVal val="0"/>
                                          </p:val>
                                        </p:tav>
                                      </p:tavLst>
                                    </p:anim>
                                    <p:animEffect transition="in" filter="fade">
                                      <p:cBhvr>
                                        <p:cTn id="18" dur="10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ppt_w</p:attrName>
                                        </p:attrNameLst>
                                      </p:cBhvr>
                                      <p:tavLst>
                                        <p:tav tm="0">
                                          <p:val>
                                            <p:fltVal val="0"/>
                                          </p:val>
                                        </p:tav>
                                        <p:tav tm="100000">
                                          <p:val>
                                            <p:strVal val="#ppt_w"/>
                                          </p:val>
                                        </p:tav>
                                      </p:tavLst>
                                    </p:anim>
                                    <p:anim calcmode="lin" valueType="num">
                                      <p:cBhvr>
                                        <p:cTn id="24" dur="1000" fill="hold"/>
                                        <p:tgtEl>
                                          <p:spTgt spid="31"/>
                                        </p:tgtEl>
                                        <p:attrNameLst>
                                          <p:attrName>ppt_h</p:attrName>
                                        </p:attrNameLst>
                                      </p:cBhvr>
                                      <p:tavLst>
                                        <p:tav tm="0">
                                          <p:val>
                                            <p:fltVal val="0"/>
                                          </p:val>
                                        </p:tav>
                                        <p:tav tm="100000">
                                          <p:val>
                                            <p:strVal val="#ppt_h"/>
                                          </p:val>
                                        </p:tav>
                                      </p:tavLst>
                                    </p:anim>
                                    <p:anim calcmode="lin" valueType="num">
                                      <p:cBhvr>
                                        <p:cTn id="25" dur="1000" fill="hold"/>
                                        <p:tgtEl>
                                          <p:spTgt spid="31"/>
                                        </p:tgtEl>
                                        <p:attrNameLst>
                                          <p:attrName>style.rotation</p:attrName>
                                        </p:attrNameLst>
                                      </p:cBhvr>
                                      <p:tavLst>
                                        <p:tav tm="0">
                                          <p:val>
                                            <p:fltVal val="90"/>
                                          </p:val>
                                        </p:tav>
                                        <p:tav tm="100000">
                                          <p:val>
                                            <p:fltVal val="0"/>
                                          </p:val>
                                        </p:tav>
                                      </p:tavLst>
                                    </p:anim>
                                    <p:animEffect transition="in" filter="fade">
                                      <p:cBhvr>
                                        <p:cTn id="26" dur="1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1000" fill="hold"/>
                                        <p:tgtEl>
                                          <p:spTgt spid="32"/>
                                        </p:tgtEl>
                                        <p:attrNameLst>
                                          <p:attrName>ppt_w</p:attrName>
                                        </p:attrNameLst>
                                      </p:cBhvr>
                                      <p:tavLst>
                                        <p:tav tm="0">
                                          <p:val>
                                            <p:fltVal val="0"/>
                                          </p:val>
                                        </p:tav>
                                        <p:tav tm="100000">
                                          <p:val>
                                            <p:strVal val="#ppt_w"/>
                                          </p:val>
                                        </p:tav>
                                      </p:tavLst>
                                    </p:anim>
                                    <p:anim calcmode="lin" valueType="num">
                                      <p:cBhvr>
                                        <p:cTn id="32" dur="1000" fill="hold"/>
                                        <p:tgtEl>
                                          <p:spTgt spid="32"/>
                                        </p:tgtEl>
                                        <p:attrNameLst>
                                          <p:attrName>ppt_h</p:attrName>
                                        </p:attrNameLst>
                                      </p:cBhvr>
                                      <p:tavLst>
                                        <p:tav tm="0">
                                          <p:val>
                                            <p:fltVal val="0"/>
                                          </p:val>
                                        </p:tav>
                                        <p:tav tm="100000">
                                          <p:val>
                                            <p:strVal val="#ppt_h"/>
                                          </p:val>
                                        </p:tav>
                                      </p:tavLst>
                                    </p:anim>
                                    <p:anim calcmode="lin" valueType="num">
                                      <p:cBhvr>
                                        <p:cTn id="33" dur="1000" fill="hold"/>
                                        <p:tgtEl>
                                          <p:spTgt spid="32"/>
                                        </p:tgtEl>
                                        <p:attrNameLst>
                                          <p:attrName>style.rotation</p:attrName>
                                        </p:attrNameLst>
                                      </p:cBhvr>
                                      <p:tavLst>
                                        <p:tav tm="0">
                                          <p:val>
                                            <p:fltVal val="90"/>
                                          </p:val>
                                        </p:tav>
                                        <p:tav tm="100000">
                                          <p:val>
                                            <p:fltVal val="0"/>
                                          </p:val>
                                        </p:tav>
                                      </p:tavLst>
                                    </p:anim>
                                    <p:animEffect transition="in" filter="fade">
                                      <p:cBhvr>
                                        <p:cTn id="34" dur="1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 calcmode="lin" valueType="num">
                                      <p:cBhvr>
                                        <p:cTn id="41" dur="1000" fill="hold"/>
                                        <p:tgtEl>
                                          <p:spTgt spid="27"/>
                                        </p:tgtEl>
                                        <p:attrNameLst>
                                          <p:attrName>style.rotation</p:attrName>
                                        </p:attrNameLst>
                                      </p:cBhvr>
                                      <p:tavLst>
                                        <p:tav tm="0">
                                          <p:val>
                                            <p:fltVal val="90"/>
                                          </p:val>
                                        </p:tav>
                                        <p:tav tm="100000">
                                          <p:val>
                                            <p:fltVal val="0"/>
                                          </p:val>
                                        </p:tav>
                                      </p:tavLst>
                                    </p:anim>
                                    <p:animEffect transition="in" filter="fade">
                                      <p:cBhvr>
                                        <p:cTn id="4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31" grpId="0" animBg="1"/>
      <p:bldP spid="32" grpId="0" animBg="1"/>
      <p:bldP spid="3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688" y="1052736"/>
            <a:ext cx="1800200" cy="648593"/>
          </a:xfrm>
        </p:spPr>
        <p:txBody>
          <a:bodyPr/>
          <a:lstStyle/>
          <a:p>
            <a:r>
              <a:rPr lang="fr-BE" dirty="0" err="1" smtClean="0"/>
              <a:t>Twitter</a:t>
            </a:r>
            <a:endParaRPr lang="en-GB" dirty="0"/>
          </a:p>
        </p:txBody>
      </p:sp>
      <p:pic>
        <p:nvPicPr>
          <p:cNvPr id="2050" name="Picture 2" descr="C:\Users\martias\AppData\Local\Microsoft\Windows\Temporary Internet Files\Content.Outlook\4JF6DXTE\twitter_screensho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700808"/>
            <a:ext cx="7100405" cy="4627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2983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425511" y="1196752"/>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kern="0" dirty="0" smtClean="0"/>
              <a:t>Case studies</a:t>
            </a:r>
            <a:endParaRPr lang="en-GB" kern="0" dirty="0"/>
          </a:p>
        </p:txBody>
      </p:sp>
      <p:pic>
        <p:nvPicPr>
          <p:cNvPr id="6" name="Picture 5"/>
          <p:cNvPicPr>
            <a:picLocks noChangeAspect="1"/>
          </p:cNvPicPr>
          <p:nvPr/>
        </p:nvPicPr>
        <p:blipFill rotWithShape="1">
          <a:blip r:embed="rId3"/>
          <a:srcRect t="4484"/>
          <a:stretch/>
        </p:blipFill>
        <p:spPr>
          <a:xfrm>
            <a:off x="5313424" y="1899952"/>
            <a:ext cx="3341687" cy="4619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7" name="Rectangle 8"/>
          <p:cNvSpPr txBox="1">
            <a:spLocks noChangeArrowheads="1"/>
          </p:cNvSpPr>
          <p:nvPr/>
        </p:nvSpPr>
        <p:spPr bwMode="auto">
          <a:xfrm>
            <a:off x="425511" y="2133377"/>
            <a:ext cx="4197350"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eaLnBrk="1" hangingPunct="1">
              <a:spcBef>
                <a:spcPts val="0"/>
              </a:spcBef>
              <a:spcAft>
                <a:spcPts val="0"/>
              </a:spcAft>
              <a:buNone/>
            </a:pPr>
            <a:r>
              <a:rPr lang="en-GB" altLang="en-US" sz="1600" i="0" kern="0" dirty="0" smtClean="0"/>
              <a:t>Illustrate the tangible results of </a:t>
            </a:r>
            <a:r>
              <a:rPr lang="en-GB" altLang="en-US" sz="1600" i="0" kern="0" dirty="0" err="1" smtClean="0"/>
              <a:t>EuropeAid’s</a:t>
            </a:r>
            <a:r>
              <a:rPr lang="en-GB" altLang="en-US" sz="1600" i="0" kern="0" dirty="0" smtClean="0"/>
              <a:t> actions in a lively, engaging format</a:t>
            </a:r>
          </a:p>
          <a:p>
            <a:pPr marL="0" indent="0" eaLnBrk="1" hangingPunct="1">
              <a:spcBef>
                <a:spcPts val="0"/>
              </a:spcBef>
              <a:spcAft>
                <a:spcPts val="0"/>
              </a:spcAft>
              <a:buNone/>
            </a:pPr>
            <a:endParaRPr lang="en-GB" altLang="en-US" sz="1600" i="0" kern="0" dirty="0" smtClean="0"/>
          </a:p>
          <a:p>
            <a:pPr marL="0" indent="0" eaLnBrk="1" hangingPunct="1">
              <a:spcBef>
                <a:spcPts val="0"/>
              </a:spcBef>
              <a:spcAft>
                <a:spcPts val="0"/>
              </a:spcAft>
              <a:buNone/>
            </a:pPr>
            <a:r>
              <a:rPr lang="en-GB" altLang="en-US" sz="1600" i="0" kern="0" dirty="0" smtClean="0"/>
              <a:t>Database with around 500 case studies</a:t>
            </a:r>
          </a:p>
          <a:p>
            <a:pPr marL="0" indent="0" eaLnBrk="1" hangingPunct="1">
              <a:spcBef>
                <a:spcPts val="0"/>
              </a:spcBef>
              <a:spcAft>
                <a:spcPts val="0"/>
              </a:spcAft>
              <a:buNone/>
            </a:pPr>
            <a:endParaRPr lang="en-GB" altLang="en-US" sz="1600" i="0" kern="0" dirty="0" smtClean="0"/>
          </a:p>
          <a:p>
            <a:pPr marL="0" indent="0" eaLnBrk="1" hangingPunct="1">
              <a:spcBef>
                <a:spcPts val="0"/>
              </a:spcBef>
              <a:spcAft>
                <a:spcPts val="0"/>
              </a:spcAft>
              <a:buNone/>
            </a:pPr>
            <a:r>
              <a:rPr lang="en-GB" altLang="en-US" sz="1600" i="0" kern="0" dirty="0" smtClean="0"/>
              <a:t>Objective: minimum of 3 per year per Delegation </a:t>
            </a:r>
          </a:p>
          <a:p>
            <a:pPr marL="0" indent="0" eaLnBrk="1" hangingPunct="1">
              <a:spcBef>
                <a:spcPts val="0"/>
              </a:spcBef>
              <a:spcAft>
                <a:spcPts val="0"/>
              </a:spcAft>
              <a:buNone/>
            </a:pPr>
            <a:endParaRPr lang="en-GB" altLang="en-US" sz="1600" i="0" kern="0" dirty="0" smtClean="0"/>
          </a:p>
          <a:p>
            <a:pPr marL="0" indent="0" eaLnBrk="1" hangingPunct="1">
              <a:spcBef>
                <a:spcPts val="0"/>
              </a:spcBef>
              <a:spcAft>
                <a:spcPts val="0"/>
              </a:spcAft>
              <a:buNone/>
            </a:pPr>
            <a:r>
              <a:rPr lang="en-GB" altLang="en-US" sz="1600" i="0" kern="0" dirty="0" smtClean="0"/>
              <a:t>Packaged and branded for specific events (</a:t>
            </a:r>
            <a:r>
              <a:rPr lang="en-GB" altLang="en-US" sz="1600" i="0" kern="0" dirty="0" err="1" smtClean="0"/>
              <a:t>Copenhague</a:t>
            </a:r>
            <a:r>
              <a:rPr lang="en-GB" altLang="en-US" sz="1600" i="0" kern="0" dirty="0" smtClean="0"/>
              <a:t>, </a:t>
            </a:r>
            <a:r>
              <a:rPr lang="en-GB" altLang="en-US" sz="1600" i="0" kern="0" dirty="0" err="1" smtClean="0"/>
              <a:t>Busan</a:t>
            </a:r>
            <a:r>
              <a:rPr lang="en-GB" altLang="en-US" sz="1600" i="0" kern="0" dirty="0" smtClean="0"/>
              <a:t>, etc.)</a:t>
            </a:r>
          </a:p>
          <a:p>
            <a:pPr marL="0" indent="0" eaLnBrk="1" hangingPunct="1">
              <a:spcBef>
                <a:spcPts val="0"/>
              </a:spcBef>
              <a:spcAft>
                <a:spcPts val="0"/>
              </a:spcAft>
              <a:buNone/>
            </a:pPr>
            <a:endParaRPr lang="en-GB" altLang="en-US" sz="1600" i="0" kern="0" dirty="0" smtClean="0"/>
          </a:p>
          <a:p>
            <a:pPr marL="0" indent="0" eaLnBrk="1" hangingPunct="1">
              <a:spcBef>
                <a:spcPts val="0"/>
              </a:spcBef>
              <a:spcAft>
                <a:spcPts val="0"/>
              </a:spcAft>
              <a:buNone/>
            </a:pPr>
            <a:r>
              <a:rPr lang="fr-BE" altLang="en-US" sz="1600" i="0" kern="0" dirty="0" err="1" smtClean="0"/>
              <a:t>Reused</a:t>
            </a:r>
            <a:r>
              <a:rPr lang="fr-BE" altLang="en-US" sz="1600" i="0" kern="0" dirty="0" smtClean="0"/>
              <a:t> by </a:t>
            </a:r>
            <a:r>
              <a:rPr lang="fr-BE" altLang="en-US" sz="1600" i="0" kern="0" dirty="0" err="1" smtClean="0"/>
              <a:t>other</a:t>
            </a:r>
            <a:r>
              <a:rPr lang="fr-BE" altLang="en-US" sz="1600" i="0" kern="0" dirty="0" smtClean="0"/>
              <a:t> </a:t>
            </a:r>
            <a:r>
              <a:rPr lang="fr-BE" altLang="en-US" sz="1600" i="0" kern="0" dirty="0" err="1" smtClean="0"/>
              <a:t>donors</a:t>
            </a:r>
            <a:r>
              <a:rPr lang="fr-BE" altLang="en-US" sz="1600" i="0" kern="0" dirty="0" smtClean="0"/>
              <a:t> (DFID)</a:t>
            </a:r>
          </a:p>
        </p:txBody>
      </p:sp>
      <p:sp>
        <p:nvSpPr>
          <p:cNvPr id="8" name="Rectangle 7"/>
          <p:cNvSpPr/>
          <p:nvPr/>
        </p:nvSpPr>
        <p:spPr>
          <a:xfrm>
            <a:off x="179512" y="6381078"/>
            <a:ext cx="3607078" cy="276999"/>
          </a:xfrm>
          <a:prstGeom prst="rect">
            <a:avLst/>
          </a:prstGeom>
        </p:spPr>
        <p:txBody>
          <a:bodyPr wrap="none">
            <a:spAutoFit/>
          </a:bodyPr>
          <a:lstStyle/>
          <a:p>
            <a:r>
              <a:rPr lang="en-GB" u="sng" dirty="0" smtClean="0">
                <a:hlinkClick r:id="rId4"/>
              </a:rPr>
              <a:t>http</a:t>
            </a:r>
            <a:r>
              <a:rPr lang="en-GB" u="sng" dirty="0">
                <a:hlinkClick r:id="rId4"/>
              </a:rPr>
              <a:t>://ec.europa.eu/europeaid/search/site</a:t>
            </a:r>
            <a:endParaRPr lang="en-GB" dirty="0"/>
          </a:p>
        </p:txBody>
      </p:sp>
    </p:spTree>
    <p:extLst>
      <p:ext uri="{BB962C8B-B14F-4D97-AF65-F5344CB8AC3E}">
        <p14:creationId xmlns:p14="http://schemas.microsoft.com/office/powerpoint/2010/main" val="72590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1000"/>
                                        <p:tgtEl>
                                          <p:spTgt spid="7">
                                            <p:txEl>
                                              <p:pRg st="2" end="2"/>
                                            </p:txEl>
                                          </p:spTgt>
                                        </p:tgtEl>
                                      </p:cBhvr>
                                    </p:animEffect>
                                    <p:anim calcmode="lin" valueType="num">
                                      <p:cBhvr>
                                        <p:cTn id="1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1000"/>
                                        <p:tgtEl>
                                          <p:spTgt spid="7">
                                            <p:txEl>
                                              <p:pRg st="4" end="4"/>
                                            </p:txEl>
                                          </p:spTgt>
                                        </p:tgtEl>
                                      </p:cBhvr>
                                    </p:animEffect>
                                    <p:anim calcmode="lin" valueType="num">
                                      <p:cBhvr>
                                        <p:cTn id="22"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6" end="6"/>
                                            </p:txEl>
                                          </p:spTgt>
                                        </p:tgtEl>
                                        <p:attrNameLst>
                                          <p:attrName>style.visibility</p:attrName>
                                        </p:attrNameLst>
                                      </p:cBhvr>
                                      <p:to>
                                        <p:strVal val="visible"/>
                                      </p:to>
                                    </p:set>
                                    <p:animEffect transition="in" filter="fade">
                                      <p:cBhvr>
                                        <p:cTn id="28" dur="1000"/>
                                        <p:tgtEl>
                                          <p:spTgt spid="7">
                                            <p:txEl>
                                              <p:pRg st="6" end="6"/>
                                            </p:txEl>
                                          </p:spTgt>
                                        </p:tgtEl>
                                      </p:cBhvr>
                                    </p:animEffect>
                                    <p:anim calcmode="lin" valueType="num">
                                      <p:cBhvr>
                                        <p:cTn id="29"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animEffect transition="in" filter="fade">
                                      <p:cBhvr>
                                        <p:cTn id="35" dur="1000"/>
                                        <p:tgtEl>
                                          <p:spTgt spid="7">
                                            <p:txEl>
                                              <p:pRg st="8" end="8"/>
                                            </p:txEl>
                                          </p:spTgt>
                                        </p:tgtEl>
                                      </p:cBhvr>
                                    </p:animEffect>
                                    <p:anim calcmode="lin" valueType="num">
                                      <p:cBhvr>
                                        <p:cTn id="36"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68760"/>
            <a:ext cx="8624888" cy="1007715"/>
          </a:xfrm>
        </p:spPr>
        <p:txBody>
          <a:bodyPr/>
          <a:lstStyle/>
          <a:p>
            <a:r>
              <a:rPr lang="en-GB" altLang="en-US" sz="3200" dirty="0" smtClean="0">
                <a:solidFill>
                  <a:srgbClr val="2D5EC1"/>
                </a:solidFill>
              </a:rPr>
              <a:t>                   Case </a:t>
            </a:r>
            <a:r>
              <a:rPr lang="en-GB" altLang="en-US" sz="3200" dirty="0">
                <a:solidFill>
                  <a:srgbClr val="2D5EC1"/>
                </a:solidFill>
              </a:rPr>
              <a:t>studies</a:t>
            </a:r>
            <a:r>
              <a:rPr lang="en-GB" altLang="en-US" sz="3200" b="0" dirty="0">
                <a:solidFill>
                  <a:srgbClr val="2D5EC1"/>
                </a:solidFill>
              </a:rPr>
              <a:t> </a:t>
            </a:r>
            <a:br>
              <a:rPr lang="en-GB" altLang="en-US" sz="3200" b="0" dirty="0">
                <a:solidFill>
                  <a:srgbClr val="2D5EC1"/>
                </a:solidFill>
              </a:rPr>
            </a:br>
            <a:r>
              <a:rPr lang="en-GB" altLang="en-US" sz="3200" b="0" dirty="0" smtClean="0">
                <a:solidFill>
                  <a:srgbClr val="2D5EC1"/>
                </a:solidFill>
              </a:rPr>
              <a:t> </a:t>
            </a:r>
            <a:r>
              <a:rPr lang="en-GB" altLang="en-US" sz="2000" b="0" i="1" dirty="0" smtClean="0">
                <a:solidFill>
                  <a:srgbClr val="2D5EC1"/>
                </a:solidFill>
              </a:rPr>
              <a:t>An </a:t>
            </a:r>
            <a:r>
              <a:rPr lang="en-GB" altLang="en-US" sz="2000" b="0" i="1" dirty="0">
                <a:solidFill>
                  <a:srgbClr val="2D5EC1"/>
                </a:solidFill>
              </a:rPr>
              <a:t>integrated system of collection and dissemination</a:t>
            </a:r>
            <a:endParaRPr lang="en-GB" sz="2000" dirty="0">
              <a:solidFill>
                <a:srgbClr val="2D5EC1"/>
              </a:solidFill>
            </a:endParaRPr>
          </a:p>
        </p:txBody>
      </p:sp>
      <p:sp>
        <p:nvSpPr>
          <p:cNvPr id="3" name="Content Placeholder 2"/>
          <p:cNvSpPr>
            <a:spLocks noGrp="1"/>
          </p:cNvSpPr>
          <p:nvPr>
            <p:ph idx="1"/>
          </p:nvPr>
        </p:nvSpPr>
        <p:spPr>
          <a:xfrm>
            <a:off x="149424" y="2276872"/>
            <a:ext cx="8219256" cy="1584176"/>
          </a:xfrm>
        </p:spPr>
        <p:txBody>
          <a:bodyPr/>
          <a:lstStyle/>
          <a:p>
            <a:pPr>
              <a:lnSpc>
                <a:spcPts val="2800"/>
              </a:lnSpc>
              <a:buFont typeface="Times" pitchFamily="18" charset="0"/>
              <a:buChar char="•"/>
            </a:pPr>
            <a:r>
              <a:rPr lang="en-GB" altLang="en-US" sz="1800" dirty="0">
                <a:solidFill>
                  <a:srgbClr val="003399"/>
                </a:solidFill>
              </a:rPr>
              <a:t>Case studies are uploaded through an electronic form on the </a:t>
            </a:r>
            <a:r>
              <a:rPr lang="en-GB" altLang="en-US" sz="1800" dirty="0" smtClean="0">
                <a:solidFill>
                  <a:srgbClr val="003399"/>
                </a:solidFill>
              </a:rPr>
              <a:t>website </a:t>
            </a:r>
            <a:endParaRPr lang="en-GB" altLang="en-US" sz="1800" dirty="0">
              <a:solidFill>
                <a:srgbClr val="003399"/>
              </a:solidFill>
            </a:endParaRPr>
          </a:p>
          <a:p>
            <a:pPr>
              <a:lnSpc>
                <a:spcPts val="2800"/>
              </a:lnSpc>
              <a:buFont typeface="Times" pitchFamily="18" charset="0"/>
              <a:buChar char="•"/>
            </a:pPr>
            <a:r>
              <a:rPr lang="en-GB" altLang="en-US" sz="1800" dirty="0">
                <a:solidFill>
                  <a:srgbClr val="003399"/>
                </a:solidFill>
              </a:rPr>
              <a:t> They are then available on the </a:t>
            </a:r>
            <a:r>
              <a:rPr lang="en-GB" altLang="en-US" sz="1800" dirty="0" smtClean="0">
                <a:solidFill>
                  <a:srgbClr val="003399"/>
                </a:solidFill>
              </a:rPr>
              <a:t>country/region </a:t>
            </a:r>
            <a:r>
              <a:rPr lang="en-GB" altLang="en-US" sz="1800" dirty="0">
                <a:solidFill>
                  <a:srgbClr val="003399"/>
                </a:solidFill>
              </a:rPr>
              <a:t>page on internet and on Delegations’ websites </a:t>
            </a:r>
            <a:r>
              <a:rPr lang="en-GB" altLang="en-US" sz="1800" dirty="0">
                <a:solidFill>
                  <a:schemeClr val="bg1"/>
                </a:solidFill>
              </a:rPr>
              <a:t>an</a:t>
            </a:r>
            <a:endParaRPr lang="en-GB" altLang="en-US" sz="1800" dirty="0">
              <a:solidFill>
                <a:srgbClr val="003399"/>
              </a:solidFill>
            </a:endParaRPr>
          </a:p>
          <a:p>
            <a:endParaRPr lang="en-GB" dirty="0"/>
          </a:p>
        </p:txBody>
      </p:sp>
      <p:pic>
        <p:nvPicPr>
          <p:cNvPr id="6" name="Picture 6">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088" y="3889163"/>
            <a:ext cx="3250991" cy="280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026" name="Picture 2" descr="C:\Users\martias\AppData\Local\Microsoft\Windows\Temporary Internet Files\Content.Outlook\4JF6DXTE\screenshot-case-studies-factory.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4" y="3900226"/>
            <a:ext cx="3744416" cy="2796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8339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58653" y="4655204"/>
            <a:ext cx="3528392" cy="415498"/>
          </a:xfrm>
          <a:prstGeom prst="rect">
            <a:avLst/>
          </a:prstGeom>
        </p:spPr>
        <p:txBody>
          <a:bodyPr wrap="square">
            <a:spAutoFit/>
          </a:bodyPr>
          <a:lstStyle/>
          <a:p>
            <a:pPr algn="ctr"/>
            <a:r>
              <a:rPr lang="en-GB" sz="1000" b="1" i="1" dirty="0" smtClean="0"/>
              <a:t>Peace and Security in Africa: </a:t>
            </a:r>
          </a:p>
          <a:p>
            <a:pPr algn="ctr"/>
            <a:r>
              <a:rPr lang="en-GB" sz="1000" b="1" i="1" dirty="0" smtClean="0"/>
              <a:t>The African Peace Facility</a:t>
            </a:r>
            <a:endParaRPr lang="en-GB" sz="1000" i="1" dirty="0"/>
          </a:p>
        </p:txBody>
      </p:sp>
      <p:sp>
        <p:nvSpPr>
          <p:cNvPr id="16" name="Rectangle 15"/>
          <p:cNvSpPr/>
          <p:nvPr/>
        </p:nvSpPr>
        <p:spPr>
          <a:xfrm>
            <a:off x="464468" y="2167344"/>
            <a:ext cx="8139980" cy="276999"/>
          </a:xfrm>
          <a:prstGeom prst="rect">
            <a:avLst/>
          </a:prstGeom>
        </p:spPr>
        <p:txBody>
          <a:bodyPr wrap="square">
            <a:spAutoFit/>
          </a:bodyPr>
          <a:lstStyle/>
          <a:p>
            <a:pPr algn="ctr"/>
            <a:r>
              <a:rPr lang="en-GB" b="1" dirty="0" smtClean="0"/>
              <a:t>Available on YouTube, </a:t>
            </a:r>
            <a:r>
              <a:rPr lang="en-GB" b="1" dirty="0" err="1" smtClean="0"/>
              <a:t>Dailymotion</a:t>
            </a:r>
            <a:r>
              <a:rPr lang="en-GB" b="1" dirty="0" smtClean="0"/>
              <a:t> and the </a:t>
            </a:r>
            <a:r>
              <a:rPr lang="en-GB" b="1" dirty="0" err="1" smtClean="0"/>
              <a:t>EuropeAid</a:t>
            </a:r>
            <a:r>
              <a:rPr lang="en-GB" b="1" dirty="0" smtClean="0"/>
              <a:t> website</a:t>
            </a:r>
          </a:p>
        </p:txBody>
      </p:sp>
      <p:sp>
        <p:nvSpPr>
          <p:cNvPr id="18" name="Title 1"/>
          <p:cNvSpPr txBox="1">
            <a:spLocks/>
          </p:cNvSpPr>
          <p:nvPr/>
        </p:nvSpPr>
        <p:spPr bwMode="auto">
          <a:xfrm>
            <a:off x="425511" y="1196752"/>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r>
              <a:rPr lang="en-GB" kern="0" dirty="0" smtClean="0"/>
              <a:t>Videos</a:t>
            </a:r>
            <a:endParaRPr lang="en-GB" kern="0" dirty="0"/>
          </a:p>
        </p:txBody>
      </p:sp>
      <p:pic>
        <p:nvPicPr>
          <p:cNvPr id="2" name="Picture 1">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616" y="2944366"/>
            <a:ext cx="2814466" cy="1645448"/>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2564904"/>
            <a:ext cx="3604252" cy="2697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627784" y="5949280"/>
            <a:ext cx="3679212" cy="276999"/>
          </a:xfrm>
          <a:prstGeom prst="rect">
            <a:avLst/>
          </a:prstGeom>
        </p:spPr>
        <p:txBody>
          <a:bodyPr wrap="none">
            <a:spAutoFit/>
          </a:bodyPr>
          <a:lstStyle/>
          <a:p>
            <a:r>
              <a:rPr lang="pt-PT" u="sng" dirty="0">
                <a:hlinkClick r:id="rId6"/>
              </a:rPr>
              <a:t>http://ec.europa.eu/europeaid/search/media</a:t>
            </a:r>
            <a:endParaRPr lang="en-GB" dirty="0"/>
          </a:p>
        </p:txBody>
      </p:sp>
    </p:spTree>
    <p:extLst>
      <p:ext uri="{BB962C8B-B14F-4D97-AF65-F5344CB8AC3E}">
        <p14:creationId xmlns:p14="http://schemas.microsoft.com/office/powerpoint/2010/main" val="145043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425511" y="1196752"/>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kern="0" dirty="0" smtClean="0"/>
              <a:t>Photo Library</a:t>
            </a:r>
            <a:endParaRPr lang="en-GB" kern="0" dirty="0"/>
          </a:p>
        </p:txBody>
      </p:sp>
      <p:pic>
        <p:nvPicPr>
          <p:cNvPr id="410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3214" y="1984521"/>
            <a:ext cx="3528392" cy="3079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9" name="Rectangle 8"/>
          <p:cNvSpPr/>
          <p:nvPr/>
        </p:nvSpPr>
        <p:spPr>
          <a:xfrm>
            <a:off x="6483275" y="2661044"/>
            <a:ext cx="2016224" cy="338554"/>
          </a:xfrm>
          <a:prstGeom prst="rect">
            <a:avLst/>
          </a:prstGeom>
        </p:spPr>
        <p:txBody>
          <a:bodyPr wrap="square">
            <a:spAutoFit/>
          </a:bodyPr>
          <a:lstStyle/>
          <a:p>
            <a:pPr algn="ctr"/>
            <a:r>
              <a:rPr lang="en-GB" sz="800" i="1" dirty="0"/>
              <a:t>Dried </a:t>
            </a:r>
            <a:r>
              <a:rPr lang="en-GB" sz="800" i="1" dirty="0" err="1"/>
              <a:t>pelagics</a:t>
            </a:r>
            <a:r>
              <a:rPr lang="en-GB" sz="800" i="1" dirty="0"/>
              <a:t> fish from </a:t>
            </a:r>
            <a:r>
              <a:rPr lang="en-GB" sz="800" i="1" dirty="0" err="1"/>
              <a:t>Ghelalo</a:t>
            </a:r>
            <a:r>
              <a:rPr lang="en-GB" sz="800" i="1" dirty="0"/>
              <a:t>, Northern Red Sea</a:t>
            </a:r>
          </a:p>
        </p:txBody>
      </p:sp>
      <p:sp>
        <p:nvSpPr>
          <p:cNvPr id="16" name="Rectangle 15"/>
          <p:cNvSpPr/>
          <p:nvPr/>
        </p:nvSpPr>
        <p:spPr>
          <a:xfrm>
            <a:off x="6916018" y="4524291"/>
            <a:ext cx="2016224" cy="215444"/>
          </a:xfrm>
          <a:prstGeom prst="rect">
            <a:avLst/>
          </a:prstGeom>
        </p:spPr>
        <p:txBody>
          <a:bodyPr wrap="square">
            <a:spAutoFit/>
          </a:bodyPr>
          <a:lstStyle/>
          <a:p>
            <a:pPr algn="ctr"/>
            <a:r>
              <a:rPr lang="en-GB" sz="800" i="1" dirty="0" smtClean="0"/>
              <a:t>Cutting trees to produce paper</a:t>
            </a:r>
            <a:endParaRPr lang="en-GB" sz="800" i="1" dirty="0"/>
          </a:p>
        </p:txBody>
      </p:sp>
      <p:sp>
        <p:nvSpPr>
          <p:cNvPr id="17" name="Rectangle 16"/>
          <p:cNvSpPr/>
          <p:nvPr/>
        </p:nvSpPr>
        <p:spPr>
          <a:xfrm>
            <a:off x="6554181" y="6323913"/>
            <a:ext cx="2016224" cy="338554"/>
          </a:xfrm>
          <a:prstGeom prst="rect">
            <a:avLst/>
          </a:prstGeom>
        </p:spPr>
        <p:txBody>
          <a:bodyPr wrap="square">
            <a:spAutoFit/>
          </a:bodyPr>
          <a:lstStyle/>
          <a:p>
            <a:pPr algn="ctr"/>
            <a:r>
              <a:rPr lang="en-GB" sz="800" i="1" dirty="0"/>
              <a:t>Indigenous group producing Peruvian jewellery</a:t>
            </a:r>
          </a:p>
        </p:txBody>
      </p:sp>
      <p:sp>
        <p:nvSpPr>
          <p:cNvPr id="22" name="Rectangle 21"/>
          <p:cNvSpPr/>
          <p:nvPr/>
        </p:nvSpPr>
        <p:spPr>
          <a:xfrm>
            <a:off x="283873" y="5847026"/>
            <a:ext cx="2016224" cy="215444"/>
          </a:xfrm>
          <a:prstGeom prst="rect">
            <a:avLst/>
          </a:prstGeom>
        </p:spPr>
        <p:txBody>
          <a:bodyPr wrap="square">
            <a:spAutoFit/>
          </a:bodyPr>
          <a:lstStyle/>
          <a:p>
            <a:pPr algn="ctr"/>
            <a:r>
              <a:rPr lang="en-GB" sz="800" i="1" dirty="0" smtClean="0"/>
              <a:t>Genetic improvement of cattle</a:t>
            </a:r>
            <a:endParaRPr lang="en-GB" sz="800" i="1" dirty="0"/>
          </a:p>
        </p:txBody>
      </p:sp>
      <p:sp>
        <p:nvSpPr>
          <p:cNvPr id="14" name="Rectangular Callout 13"/>
          <p:cNvSpPr/>
          <p:nvPr/>
        </p:nvSpPr>
        <p:spPr bwMode="auto">
          <a:xfrm>
            <a:off x="6674086" y="1312185"/>
            <a:ext cx="1634603" cy="1224137"/>
          </a:xfrm>
          <a:prstGeom prst="wedgeRectCallout">
            <a:avLst>
              <a:gd name="adj1" fmla="val -228276"/>
              <a:gd name="adj2" fmla="val 179679"/>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4086" y="1312186"/>
            <a:ext cx="1634603" cy="1224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24" name="Rectangular Callout 23"/>
          <p:cNvSpPr/>
          <p:nvPr/>
        </p:nvSpPr>
        <p:spPr bwMode="auto">
          <a:xfrm>
            <a:off x="7173505" y="3168758"/>
            <a:ext cx="1634603" cy="1224137"/>
          </a:xfrm>
          <a:prstGeom prst="wedgeRectCallout">
            <a:avLst>
              <a:gd name="adj1" fmla="val -259742"/>
              <a:gd name="adj2" fmla="val 51293"/>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40153" y="3214259"/>
            <a:ext cx="1767955" cy="1178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25" name="Rectangular Callout 24"/>
          <p:cNvSpPr/>
          <p:nvPr/>
        </p:nvSpPr>
        <p:spPr bwMode="auto">
          <a:xfrm>
            <a:off x="6741780" y="5022276"/>
            <a:ext cx="1634603" cy="1224137"/>
          </a:xfrm>
          <a:prstGeom prst="wedgeRectCallout">
            <a:avLst>
              <a:gd name="adj1" fmla="val -233520"/>
              <a:gd name="adj2" fmla="val -73981"/>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74086" y="5063780"/>
            <a:ext cx="1740707" cy="11411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26" name="Rectangular Callout 25"/>
          <p:cNvSpPr/>
          <p:nvPr/>
        </p:nvSpPr>
        <p:spPr bwMode="auto">
          <a:xfrm>
            <a:off x="431266" y="2579440"/>
            <a:ext cx="1634603" cy="1224137"/>
          </a:xfrm>
          <a:prstGeom prst="wedgeRectCallout">
            <a:avLst>
              <a:gd name="adj1" fmla="val 152234"/>
              <a:gd name="adj2" fmla="val 146220"/>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908" y="2546182"/>
            <a:ext cx="1819451" cy="12129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27" name="Rectangular Callout 26"/>
          <p:cNvSpPr/>
          <p:nvPr/>
        </p:nvSpPr>
        <p:spPr bwMode="auto">
          <a:xfrm>
            <a:off x="518101" y="4599248"/>
            <a:ext cx="1634603" cy="1224137"/>
          </a:xfrm>
          <a:prstGeom prst="wedgeRectCallout">
            <a:avLst>
              <a:gd name="adj1" fmla="val 146408"/>
              <a:gd name="adj2" fmla="val 6163"/>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1266" y="4599248"/>
            <a:ext cx="1721438" cy="1138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20" name="Rectangle 19"/>
          <p:cNvSpPr/>
          <p:nvPr/>
        </p:nvSpPr>
        <p:spPr>
          <a:xfrm>
            <a:off x="274521" y="3909821"/>
            <a:ext cx="2016224" cy="338554"/>
          </a:xfrm>
          <a:prstGeom prst="rect">
            <a:avLst/>
          </a:prstGeom>
        </p:spPr>
        <p:txBody>
          <a:bodyPr wrap="square">
            <a:spAutoFit/>
          </a:bodyPr>
          <a:lstStyle/>
          <a:p>
            <a:pPr algn="ctr"/>
            <a:r>
              <a:rPr lang="en-GB" sz="800" i="1" dirty="0"/>
              <a:t>Supporting the construction of </a:t>
            </a:r>
            <a:r>
              <a:rPr lang="en-GB" sz="800" i="1" dirty="0" err="1"/>
              <a:t>piscicultural</a:t>
            </a:r>
            <a:r>
              <a:rPr lang="en-GB" sz="800" i="1" dirty="0"/>
              <a:t> pools at family level</a:t>
            </a:r>
          </a:p>
        </p:txBody>
      </p:sp>
      <p:sp>
        <p:nvSpPr>
          <p:cNvPr id="2" name="Rectangle 1"/>
          <p:cNvSpPr/>
          <p:nvPr/>
        </p:nvSpPr>
        <p:spPr>
          <a:xfrm>
            <a:off x="226263" y="6323913"/>
            <a:ext cx="3679212" cy="276999"/>
          </a:xfrm>
          <a:prstGeom prst="rect">
            <a:avLst/>
          </a:prstGeom>
        </p:spPr>
        <p:txBody>
          <a:bodyPr wrap="none">
            <a:spAutoFit/>
          </a:bodyPr>
          <a:lstStyle/>
          <a:p>
            <a:r>
              <a:rPr lang="en-GB" dirty="0"/>
              <a:t>http://ec.europa.eu/europeaid/search/media</a:t>
            </a:r>
          </a:p>
        </p:txBody>
      </p:sp>
    </p:spTree>
    <p:extLst>
      <p:ext uri="{BB962C8B-B14F-4D97-AF65-F5344CB8AC3E}">
        <p14:creationId xmlns:p14="http://schemas.microsoft.com/office/powerpoint/2010/main" val="380024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barn(inVertical)">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arn(inVertical)">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barn(inVertical)">
                                      <p:cBhvr>
                                        <p:cTn id="59" dur="500"/>
                                        <p:tgtEl>
                                          <p:spTgt spid="27"/>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barn(inVertical)">
                                      <p:cBhvr>
                                        <p:cTn id="64" dur="500"/>
                                        <p:tgtEl>
                                          <p:spTgt spid="13"/>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barn(inVertical)">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22" grpId="0"/>
      <p:bldP spid="14" grpId="0" animBg="1"/>
      <p:bldP spid="24" grpId="0" animBg="1"/>
      <p:bldP spid="25" grpId="0" animBg="1"/>
      <p:bldP spid="26" grpId="0" animBg="1"/>
      <p:bldP spid="27" grpId="0" animBg="1"/>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41856">
            <a:off x="6411204" y="3454589"/>
            <a:ext cx="1845223" cy="18642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5" name="Title 1"/>
          <p:cNvSpPr txBox="1">
            <a:spLocks/>
          </p:cNvSpPr>
          <p:nvPr/>
        </p:nvSpPr>
        <p:spPr bwMode="auto">
          <a:xfrm>
            <a:off x="425511" y="1196752"/>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kern="0" dirty="0" smtClean="0"/>
              <a:t>Publications</a:t>
            </a:r>
            <a:endParaRPr lang="en-GB" kern="0" dirty="0"/>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20983828">
            <a:off x="903111" y="2677604"/>
            <a:ext cx="2211357" cy="2975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353292">
            <a:off x="2445619" y="2132991"/>
            <a:ext cx="2143177" cy="30298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512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49636">
            <a:off x="4264401" y="2446124"/>
            <a:ext cx="1557536" cy="31150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5125"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29310">
            <a:off x="1967327" y="3829884"/>
            <a:ext cx="2549999" cy="1768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5126"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1397369">
            <a:off x="5508077" y="2645891"/>
            <a:ext cx="1782690" cy="24963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2" name="Rectangle 1"/>
          <p:cNvSpPr/>
          <p:nvPr/>
        </p:nvSpPr>
        <p:spPr>
          <a:xfrm>
            <a:off x="479547" y="6165304"/>
            <a:ext cx="3768980" cy="276999"/>
          </a:xfrm>
          <a:prstGeom prst="rect">
            <a:avLst/>
          </a:prstGeom>
        </p:spPr>
        <p:txBody>
          <a:bodyPr wrap="none">
            <a:spAutoFit/>
          </a:bodyPr>
          <a:lstStyle/>
          <a:p>
            <a:r>
              <a:rPr lang="fr-BE" u="sng" dirty="0">
                <a:hlinkClick r:id="rId9"/>
              </a:rPr>
              <a:t>http://ec.europa.eu/europeaid/search/site_en</a:t>
            </a:r>
            <a:endParaRPr lang="en-GB" dirty="0"/>
          </a:p>
        </p:txBody>
      </p:sp>
    </p:spTree>
    <p:extLst>
      <p:ext uri="{BB962C8B-B14F-4D97-AF65-F5344CB8AC3E}">
        <p14:creationId xmlns:p14="http://schemas.microsoft.com/office/powerpoint/2010/main" val="242364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127"/>
                                        </p:tgtEl>
                                        <p:attrNameLst>
                                          <p:attrName>style.visibility</p:attrName>
                                        </p:attrNameLst>
                                      </p:cBhvr>
                                      <p:to>
                                        <p:strVal val="visible"/>
                                      </p:to>
                                    </p:set>
                                    <p:anim calcmode="lin" valueType="num">
                                      <p:cBhvr>
                                        <p:cTn id="14" dur="500" fill="hold"/>
                                        <p:tgtEl>
                                          <p:spTgt spid="5127"/>
                                        </p:tgtEl>
                                        <p:attrNameLst>
                                          <p:attrName>ppt_w</p:attrName>
                                        </p:attrNameLst>
                                      </p:cBhvr>
                                      <p:tavLst>
                                        <p:tav tm="0">
                                          <p:val>
                                            <p:fltVal val="0"/>
                                          </p:val>
                                        </p:tav>
                                        <p:tav tm="100000">
                                          <p:val>
                                            <p:strVal val="#ppt_w"/>
                                          </p:val>
                                        </p:tav>
                                      </p:tavLst>
                                    </p:anim>
                                    <p:anim calcmode="lin" valueType="num">
                                      <p:cBhvr>
                                        <p:cTn id="15" dur="500" fill="hold"/>
                                        <p:tgtEl>
                                          <p:spTgt spid="5127"/>
                                        </p:tgtEl>
                                        <p:attrNameLst>
                                          <p:attrName>ppt_h</p:attrName>
                                        </p:attrNameLst>
                                      </p:cBhvr>
                                      <p:tavLst>
                                        <p:tav tm="0">
                                          <p:val>
                                            <p:fltVal val="0"/>
                                          </p:val>
                                        </p:tav>
                                        <p:tav tm="100000">
                                          <p:val>
                                            <p:strVal val="#ppt_h"/>
                                          </p:val>
                                        </p:tav>
                                      </p:tavLst>
                                    </p:anim>
                                    <p:animEffect transition="in" filter="fade">
                                      <p:cBhvr>
                                        <p:cTn id="16" dur="500"/>
                                        <p:tgtEl>
                                          <p:spTgt spid="512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123"/>
                                        </p:tgtEl>
                                        <p:attrNameLst>
                                          <p:attrName>style.visibility</p:attrName>
                                        </p:attrNameLst>
                                      </p:cBhvr>
                                      <p:to>
                                        <p:strVal val="visible"/>
                                      </p:to>
                                    </p:set>
                                    <p:anim calcmode="lin" valueType="num">
                                      <p:cBhvr>
                                        <p:cTn id="21" dur="500" fill="hold"/>
                                        <p:tgtEl>
                                          <p:spTgt spid="5123"/>
                                        </p:tgtEl>
                                        <p:attrNameLst>
                                          <p:attrName>ppt_w</p:attrName>
                                        </p:attrNameLst>
                                      </p:cBhvr>
                                      <p:tavLst>
                                        <p:tav tm="0">
                                          <p:val>
                                            <p:fltVal val="0"/>
                                          </p:val>
                                        </p:tav>
                                        <p:tav tm="100000">
                                          <p:val>
                                            <p:strVal val="#ppt_w"/>
                                          </p:val>
                                        </p:tav>
                                      </p:tavLst>
                                    </p:anim>
                                    <p:anim calcmode="lin" valueType="num">
                                      <p:cBhvr>
                                        <p:cTn id="22" dur="500" fill="hold"/>
                                        <p:tgtEl>
                                          <p:spTgt spid="5123"/>
                                        </p:tgtEl>
                                        <p:attrNameLst>
                                          <p:attrName>ppt_h</p:attrName>
                                        </p:attrNameLst>
                                      </p:cBhvr>
                                      <p:tavLst>
                                        <p:tav tm="0">
                                          <p:val>
                                            <p:fltVal val="0"/>
                                          </p:val>
                                        </p:tav>
                                        <p:tav tm="100000">
                                          <p:val>
                                            <p:strVal val="#ppt_h"/>
                                          </p:val>
                                        </p:tav>
                                      </p:tavLst>
                                    </p:anim>
                                    <p:animEffect transition="in" filter="fade">
                                      <p:cBhvr>
                                        <p:cTn id="23" dur="500"/>
                                        <p:tgtEl>
                                          <p:spTgt spid="512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124"/>
                                        </p:tgtEl>
                                        <p:attrNameLst>
                                          <p:attrName>style.visibility</p:attrName>
                                        </p:attrNameLst>
                                      </p:cBhvr>
                                      <p:to>
                                        <p:strVal val="visible"/>
                                      </p:to>
                                    </p:set>
                                    <p:anim calcmode="lin" valueType="num">
                                      <p:cBhvr>
                                        <p:cTn id="28" dur="500" fill="hold"/>
                                        <p:tgtEl>
                                          <p:spTgt spid="5124"/>
                                        </p:tgtEl>
                                        <p:attrNameLst>
                                          <p:attrName>ppt_w</p:attrName>
                                        </p:attrNameLst>
                                      </p:cBhvr>
                                      <p:tavLst>
                                        <p:tav tm="0">
                                          <p:val>
                                            <p:fltVal val="0"/>
                                          </p:val>
                                        </p:tav>
                                        <p:tav tm="100000">
                                          <p:val>
                                            <p:strVal val="#ppt_w"/>
                                          </p:val>
                                        </p:tav>
                                      </p:tavLst>
                                    </p:anim>
                                    <p:anim calcmode="lin" valueType="num">
                                      <p:cBhvr>
                                        <p:cTn id="29" dur="500" fill="hold"/>
                                        <p:tgtEl>
                                          <p:spTgt spid="5124"/>
                                        </p:tgtEl>
                                        <p:attrNameLst>
                                          <p:attrName>ppt_h</p:attrName>
                                        </p:attrNameLst>
                                      </p:cBhvr>
                                      <p:tavLst>
                                        <p:tav tm="0">
                                          <p:val>
                                            <p:fltVal val="0"/>
                                          </p:val>
                                        </p:tav>
                                        <p:tav tm="100000">
                                          <p:val>
                                            <p:strVal val="#ppt_h"/>
                                          </p:val>
                                        </p:tav>
                                      </p:tavLst>
                                    </p:anim>
                                    <p:animEffect transition="in" filter="fade">
                                      <p:cBhvr>
                                        <p:cTn id="30" dur="500"/>
                                        <p:tgtEl>
                                          <p:spTgt spid="512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126"/>
                                        </p:tgtEl>
                                        <p:attrNameLst>
                                          <p:attrName>style.visibility</p:attrName>
                                        </p:attrNameLst>
                                      </p:cBhvr>
                                      <p:to>
                                        <p:strVal val="visible"/>
                                      </p:to>
                                    </p:set>
                                    <p:anim calcmode="lin" valueType="num">
                                      <p:cBhvr>
                                        <p:cTn id="35" dur="500" fill="hold"/>
                                        <p:tgtEl>
                                          <p:spTgt spid="5126"/>
                                        </p:tgtEl>
                                        <p:attrNameLst>
                                          <p:attrName>ppt_w</p:attrName>
                                        </p:attrNameLst>
                                      </p:cBhvr>
                                      <p:tavLst>
                                        <p:tav tm="0">
                                          <p:val>
                                            <p:fltVal val="0"/>
                                          </p:val>
                                        </p:tav>
                                        <p:tav tm="100000">
                                          <p:val>
                                            <p:strVal val="#ppt_w"/>
                                          </p:val>
                                        </p:tav>
                                      </p:tavLst>
                                    </p:anim>
                                    <p:anim calcmode="lin" valueType="num">
                                      <p:cBhvr>
                                        <p:cTn id="36" dur="500" fill="hold"/>
                                        <p:tgtEl>
                                          <p:spTgt spid="5126"/>
                                        </p:tgtEl>
                                        <p:attrNameLst>
                                          <p:attrName>ppt_h</p:attrName>
                                        </p:attrNameLst>
                                      </p:cBhvr>
                                      <p:tavLst>
                                        <p:tav tm="0">
                                          <p:val>
                                            <p:fltVal val="0"/>
                                          </p:val>
                                        </p:tav>
                                        <p:tav tm="100000">
                                          <p:val>
                                            <p:strVal val="#ppt_h"/>
                                          </p:val>
                                        </p:tav>
                                      </p:tavLst>
                                    </p:anim>
                                    <p:animEffect transition="in" filter="fade">
                                      <p:cBhvr>
                                        <p:cTn id="37" dur="500"/>
                                        <p:tgtEl>
                                          <p:spTgt spid="512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5125"/>
                                        </p:tgtEl>
                                        <p:attrNameLst>
                                          <p:attrName>style.visibility</p:attrName>
                                        </p:attrNameLst>
                                      </p:cBhvr>
                                      <p:to>
                                        <p:strVal val="visible"/>
                                      </p:to>
                                    </p:set>
                                    <p:anim calcmode="lin" valueType="num">
                                      <p:cBhvr>
                                        <p:cTn id="42" dur="500" fill="hold"/>
                                        <p:tgtEl>
                                          <p:spTgt spid="5125"/>
                                        </p:tgtEl>
                                        <p:attrNameLst>
                                          <p:attrName>ppt_w</p:attrName>
                                        </p:attrNameLst>
                                      </p:cBhvr>
                                      <p:tavLst>
                                        <p:tav tm="0">
                                          <p:val>
                                            <p:fltVal val="0"/>
                                          </p:val>
                                        </p:tav>
                                        <p:tav tm="100000">
                                          <p:val>
                                            <p:strVal val="#ppt_w"/>
                                          </p:val>
                                        </p:tav>
                                      </p:tavLst>
                                    </p:anim>
                                    <p:anim calcmode="lin" valueType="num">
                                      <p:cBhvr>
                                        <p:cTn id="43" dur="500" fill="hold"/>
                                        <p:tgtEl>
                                          <p:spTgt spid="5125"/>
                                        </p:tgtEl>
                                        <p:attrNameLst>
                                          <p:attrName>ppt_h</p:attrName>
                                        </p:attrNameLst>
                                      </p:cBhvr>
                                      <p:tavLst>
                                        <p:tav tm="0">
                                          <p:val>
                                            <p:fltVal val="0"/>
                                          </p:val>
                                        </p:tav>
                                        <p:tav tm="100000">
                                          <p:val>
                                            <p:strVal val="#ppt_h"/>
                                          </p:val>
                                        </p:tav>
                                      </p:tavLst>
                                    </p:anim>
                                    <p:animEffect transition="in" filter="fade">
                                      <p:cBhvr>
                                        <p:cTn id="44"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2351931"/>
            <a:ext cx="3507047" cy="31983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4" name="Title 1"/>
          <p:cNvSpPr txBox="1">
            <a:spLocks/>
          </p:cNvSpPr>
          <p:nvPr/>
        </p:nvSpPr>
        <p:spPr bwMode="auto">
          <a:xfrm>
            <a:off x="425511" y="1196752"/>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kern="0" dirty="0" smtClean="0"/>
              <a:t>Capacity4Dev</a:t>
            </a:r>
          </a:p>
          <a:p>
            <a:r>
              <a:rPr lang="en-GB" sz="2000" b="0" kern="0" dirty="0"/>
              <a:t>K</a:t>
            </a:r>
            <a:r>
              <a:rPr lang="en-GB" sz="2000" b="0" kern="0" dirty="0" smtClean="0"/>
              <a:t>nowledge management platform</a:t>
            </a:r>
            <a:endParaRPr lang="en-GB" sz="2000" b="0" kern="0" dirty="0"/>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2348880"/>
            <a:ext cx="3501129" cy="31946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87824" y="2947417"/>
            <a:ext cx="3558555" cy="3035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sp>
        <p:nvSpPr>
          <p:cNvPr id="5" name="Rectangle 4"/>
          <p:cNvSpPr/>
          <p:nvPr/>
        </p:nvSpPr>
        <p:spPr>
          <a:xfrm>
            <a:off x="611560" y="6165304"/>
            <a:ext cx="2985113" cy="261610"/>
          </a:xfrm>
          <a:prstGeom prst="rect">
            <a:avLst/>
          </a:prstGeom>
        </p:spPr>
        <p:txBody>
          <a:bodyPr wrap="none">
            <a:spAutoFit/>
          </a:bodyPr>
          <a:lstStyle/>
          <a:p>
            <a:r>
              <a:rPr lang="en-GB" sz="1100" b="1" dirty="0"/>
              <a:t>http://capacity4dev.ec.europa.eu/</a:t>
            </a:r>
          </a:p>
        </p:txBody>
      </p:sp>
    </p:spTree>
    <p:extLst>
      <p:ext uri="{BB962C8B-B14F-4D97-AF65-F5344CB8AC3E}">
        <p14:creationId xmlns:p14="http://schemas.microsoft.com/office/powerpoint/2010/main" val="730492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circle(in)">
                                      <p:cBhvr>
                                        <p:cTn id="12" dur="20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circle(in)">
                                      <p:cBhvr>
                                        <p:cTn id="17"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80729"/>
            <a:ext cx="8229600" cy="936104"/>
          </a:xfrm>
        </p:spPr>
        <p:txBody>
          <a:bodyPr/>
          <a:lstStyle/>
          <a:p>
            <a:r>
              <a:rPr lang="en-GB" dirty="0"/>
              <a:t>Internal communication </a:t>
            </a:r>
          </a:p>
        </p:txBody>
      </p:sp>
      <p:sp>
        <p:nvSpPr>
          <p:cNvPr id="3" name="Content Placeholder 2"/>
          <p:cNvSpPr>
            <a:spLocks noGrp="1"/>
          </p:cNvSpPr>
          <p:nvPr>
            <p:ph idx="1"/>
          </p:nvPr>
        </p:nvSpPr>
        <p:spPr>
          <a:xfrm>
            <a:off x="539552" y="5301208"/>
            <a:ext cx="8229600" cy="1296144"/>
          </a:xfrm>
        </p:spPr>
        <p:txBody>
          <a:bodyPr/>
          <a:lstStyle/>
          <a:p>
            <a:pPr marL="0" lvl="0" indent="0" eaLnBrk="1" hangingPunct="1">
              <a:spcBef>
                <a:spcPct val="0"/>
              </a:spcBef>
              <a:buClrTx/>
              <a:defRPr/>
            </a:pPr>
            <a:r>
              <a:rPr lang="fr-BE" sz="2000" i="0" kern="1200" dirty="0" smtClean="0">
                <a:solidFill>
                  <a:srgbClr val="003399"/>
                </a:solidFill>
              </a:rPr>
              <a:t> Intranet notice </a:t>
            </a:r>
            <a:r>
              <a:rPr lang="fr-BE" sz="2000" i="0" kern="1200" dirty="0" err="1" smtClean="0">
                <a:solidFill>
                  <a:srgbClr val="003399"/>
                </a:solidFill>
              </a:rPr>
              <a:t>board</a:t>
            </a:r>
            <a:r>
              <a:rPr lang="fr-BE" sz="2000" i="0" kern="1200" dirty="0" smtClean="0">
                <a:solidFill>
                  <a:srgbClr val="003399"/>
                </a:solidFill>
              </a:rPr>
              <a:t> </a:t>
            </a:r>
          </a:p>
          <a:p>
            <a:pPr marL="0" lvl="0" indent="0" eaLnBrk="1" hangingPunct="1">
              <a:spcBef>
                <a:spcPct val="0"/>
              </a:spcBef>
              <a:buClrTx/>
              <a:defRPr/>
            </a:pPr>
            <a:r>
              <a:rPr lang="fr-BE" sz="2000" i="0" kern="1200" dirty="0" smtClean="0">
                <a:solidFill>
                  <a:srgbClr val="003399"/>
                </a:solidFill>
              </a:rPr>
              <a:t>Network of DEVCO intranet &amp; web editors</a:t>
            </a:r>
          </a:p>
          <a:p>
            <a:pPr marL="0" lvl="0" indent="0" eaLnBrk="1" hangingPunct="1">
              <a:spcBef>
                <a:spcPct val="0"/>
              </a:spcBef>
              <a:buClrTx/>
              <a:defRPr/>
            </a:pPr>
            <a:r>
              <a:rPr lang="fr-BE" sz="2000" i="0" kern="1200" dirty="0">
                <a:solidFill>
                  <a:srgbClr val="003399"/>
                </a:solidFill>
              </a:rPr>
              <a:t> </a:t>
            </a:r>
            <a:r>
              <a:rPr lang="fr-BE" sz="2000" i="0" kern="1200" dirty="0" err="1" smtClean="0">
                <a:solidFill>
                  <a:srgbClr val="003399"/>
                </a:solidFill>
              </a:rPr>
              <a:t>Newcomers</a:t>
            </a:r>
            <a:r>
              <a:rPr lang="fr-BE" sz="2000" i="0" kern="1200" dirty="0" smtClean="0">
                <a:solidFill>
                  <a:srgbClr val="003399"/>
                </a:solidFill>
              </a:rPr>
              <a:t> </a:t>
            </a:r>
            <a:r>
              <a:rPr lang="fr-BE" sz="2000" i="0" kern="1200" dirty="0">
                <a:solidFill>
                  <a:srgbClr val="003399"/>
                </a:solidFill>
              </a:rPr>
              <a:t>programme, </a:t>
            </a:r>
            <a:r>
              <a:rPr lang="fr-BE" sz="2000" i="0" kern="1200" dirty="0" err="1">
                <a:solidFill>
                  <a:srgbClr val="003399"/>
                </a:solidFill>
              </a:rPr>
              <a:t>tutoring</a:t>
            </a:r>
            <a:r>
              <a:rPr lang="fr-BE" sz="2000" i="0" kern="1200" dirty="0">
                <a:solidFill>
                  <a:srgbClr val="003399"/>
                </a:solidFill>
              </a:rPr>
              <a:t>/</a:t>
            </a:r>
            <a:r>
              <a:rPr lang="fr-BE" sz="2000" i="0" kern="1200" dirty="0" err="1">
                <a:solidFill>
                  <a:srgbClr val="003399"/>
                </a:solidFill>
              </a:rPr>
              <a:t>mentoring</a:t>
            </a:r>
            <a:endParaRPr lang="fr-BE" sz="2000" i="0" kern="1200" dirty="0" smtClean="0">
              <a:solidFill>
                <a:srgbClr val="003399"/>
              </a:solidFill>
            </a:endParaRPr>
          </a:p>
          <a:p>
            <a:pPr marL="0" lvl="0" indent="0" eaLnBrk="1" hangingPunct="1">
              <a:spcBef>
                <a:spcPct val="0"/>
              </a:spcBef>
              <a:buClrTx/>
              <a:defRPr/>
            </a:pPr>
            <a:endParaRPr lang="en-GB" sz="2000" dirty="0" smtClean="0"/>
          </a:p>
          <a:p>
            <a:pPr marL="0" lvl="0" indent="0" eaLnBrk="1" hangingPunct="1">
              <a:spcBef>
                <a:spcPct val="0"/>
              </a:spcBef>
              <a:buClrTx/>
              <a:buNone/>
              <a:defRPr/>
            </a:pPr>
            <a:endParaRPr lang="en-GB" i="0" kern="1200" dirty="0" smtClean="0">
              <a:solidFill>
                <a:srgbClr val="FFFFFF"/>
              </a:solidFill>
            </a:endParaRPr>
          </a:p>
          <a:p>
            <a:pPr marL="0" lvl="0" indent="0" eaLnBrk="1" hangingPunct="1">
              <a:spcBef>
                <a:spcPct val="0"/>
              </a:spcBef>
              <a:buClrTx/>
              <a:buNone/>
              <a:defRPr/>
            </a:pPr>
            <a:endParaRPr lang="en-GB" i="0" kern="1200" dirty="0" smtClean="0">
              <a:solidFill>
                <a:srgbClr val="FFFFFF"/>
              </a:solidFill>
            </a:endParaRPr>
          </a:p>
          <a:p>
            <a:pPr marL="0" lvl="0" indent="0" eaLnBrk="1" hangingPunct="1">
              <a:spcBef>
                <a:spcPct val="0"/>
              </a:spcBef>
              <a:buClrTx/>
              <a:buNone/>
              <a:defRPr/>
            </a:pPr>
            <a:endParaRPr lang="en-GB" i="0" kern="1200" dirty="0" smtClean="0">
              <a:solidFill>
                <a:srgbClr val="FFFFFF"/>
              </a:solidFill>
            </a:endParaRPr>
          </a:p>
          <a:p>
            <a:pPr marL="0" lvl="0" indent="0" eaLnBrk="1" hangingPunct="1">
              <a:spcBef>
                <a:spcPct val="0"/>
              </a:spcBef>
              <a:buClrTx/>
              <a:buNone/>
              <a:defRPr/>
            </a:pPr>
            <a:r>
              <a:rPr lang="en-GB" i="0" kern="1200" dirty="0" err="1" smtClean="0">
                <a:solidFill>
                  <a:srgbClr val="FFFFFF"/>
                </a:solidFill>
              </a:rPr>
              <a:t>ic</a:t>
            </a:r>
            <a:r>
              <a:rPr lang="en-GB" i="0" kern="1200" dirty="0" smtClean="0">
                <a:solidFill>
                  <a:srgbClr val="FFFFFF"/>
                </a:solidFill>
              </a:rPr>
              <a:t>)</a:t>
            </a:r>
          </a:p>
          <a:p>
            <a:pPr marL="0" lvl="0" indent="0" eaLnBrk="1" hangingPunct="1">
              <a:spcBef>
                <a:spcPct val="0"/>
              </a:spcBef>
              <a:buClrTx/>
              <a:defRPr/>
            </a:pPr>
            <a:r>
              <a:rPr lang="fr-BE" i="0" kern="1200" dirty="0" smtClean="0">
                <a:solidFill>
                  <a:srgbClr val="003399"/>
                </a:solidFill>
              </a:rPr>
              <a:t> </a:t>
            </a:r>
            <a:endParaRPr lang="en-GB" sz="20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5400" y="1628800"/>
            <a:ext cx="7080276" cy="3491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41866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800" dirty="0">
                <a:solidFill>
                  <a:srgbClr val="2D5EC1"/>
                </a:solidFill>
              </a:rPr>
              <a:t>Intranet</a:t>
            </a:r>
            <a:br>
              <a:rPr lang="en-GB" altLang="en-US" sz="2800" dirty="0">
                <a:solidFill>
                  <a:srgbClr val="2D5EC1"/>
                </a:solidFill>
              </a:rPr>
            </a:br>
            <a:r>
              <a:rPr lang="en-GB" altLang="en-US" sz="2800" b="0" i="1" dirty="0">
                <a:solidFill>
                  <a:srgbClr val="2D5EC1"/>
                </a:solidFill>
              </a:rPr>
              <a:t>Information and Communication Pages</a:t>
            </a:r>
            <a:endParaRPr lang="en-GB" dirty="0">
              <a:solidFill>
                <a:srgbClr val="2D5EC1"/>
              </a:solidFill>
            </a:endParaRPr>
          </a:p>
        </p:txBody>
      </p:sp>
      <p:sp>
        <p:nvSpPr>
          <p:cNvPr id="5" name="Rectangle 4"/>
          <p:cNvSpPr/>
          <p:nvPr/>
        </p:nvSpPr>
        <p:spPr>
          <a:xfrm>
            <a:off x="467544" y="6021288"/>
            <a:ext cx="8280920" cy="461665"/>
          </a:xfrm>
          <a:prstGeom prst="rect">
            <a:avLst/>
          </a:prstGeom>
        </p:spPr>
        <p:txBody>
          <a:bodyPr wrap="square">
            <a:spAutoFit/>
          </a:bodyPr>
          <a:lstStyle/>
          <a:p>
            <a:r>
              <a:rPr lang="en-GB" b="1" dirty="0" smtClean="0"/>
              <a:t>https</a:t>
            </a:r>
            <a:r>
              <a:rPr lang="en-GB" b="1" dirty="0"/>
              <a:t>://myintracomm.ec.europa.eu/dg/devco/Pages/index.aspx </a:t>
            </a:r>
            <a:r>
              <a:rPr lang="en-GB" b="1" dirty="0" smtClean="0"/>
              <a:t> for Headquarters staff</a:t>
            </a:r>
          </a:p>
          <a:p>
            <a:r>
              <a:rPr lang="en-GB" b="1" dirty="0" smtClean="0"/>
              <a:t>http</a:t>
            </a:r>
            <a:r>
              <a:rPr lang="en-GB" b="1" dirty="0"/>
              <a:t>://myintracomm.ec.testa.eu/dg/devco/Pages/index.aspx </a:t>
            </a:r>
            <a:r>
              <a:rPr lang="en-GB" b="1" dirty="0" smtClean="0"/>
              <a:t> for Delegation staff</a:t>
            </a:r>
            <a:endParaRPr lang="en-GB" b="1" dirty="0"/>
          </a:p>
        </p:txBody>
      </p:sp>
      <p:pic>
        <p:nvPicPr>
          <p:cNvPr id="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2348880"/>
            <a:ext cx="7163145"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8667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08720"/>
            <a:ext cx="10225136" cy="6624736"/>
          </a:xfrm>
        </p:spPr>
        <p:txBody>
          <a:bodyPr/>
          <a:lstStyle/>
          <a:p>
            <a:pPr marL="0" indent="0">
              <a:buNone/>
            </a:pPr>
            <a:r>
              <a:rPr lang="en-GB" sz="34400" b="1" i="0" dirty="0" smtClean="0"/>
              <a:t>7</a:t>
            </a:r>
            <a:endParaRPr lang="en-GB" sz="34400" b="1" i="0" dirty="0"/>
          </a:p>
        </p:txBody>
      </p:sp>
      <p:sp>
        <p:nvSpPr>
          <p:cNvPr id="4" name="TextBox 3"/>
          <p:cNvSpPr txBox="1"/>
          <p:nvPr/>
        </p:nvSpPr>
        <p:spPr>
          <a:xfrm>
            <a:off x="3923928" y="2924943"/>
            <a:ext cx="3384376" cy="1200329"/>
          </a:xfrm>
          <a:prstGeom prst="rect">
            <a:avLst/>
          </a:prstGeom>
          <a:noFill/>
        </p:spPr>
        <p:txBody>
          <a:bodyPr wrap="square" rtlCol="0">
            <a:spAutoFit/>
          </a:bodyPr>
          <a:lstStyle/>
          <a:p>
            <a:r>
              <a:rPr lang="en-GB" sz="3600" b="1" dirty="0" smtClean="0"/>
              <a:t>Links and</a:t>
            </a:r>
            <a:endParaRPr lang="en-GB" sz="3600" b="1" dirty="0"/>
          </a:p>
          <a:p>
            <a:r>
              <a:rPr lang="en-GB" sz="3600" b="1" dirty="0" smtClean="0"/>
              <a:t>Contacts</a:t>
            </a:r>
            <a:endParaRPr lang="en-GB" sz="3600" b="1" dirty="0"/>
          </a:p>
        </p:txBody>
      </p:sp>
    </p:spTree>
    <p:extLst>
      <p:ext uri="{BB962C8B-B14F-4D97-AF65-F5344CB8AC3E}">
        <p14:creationId xmlns:p14="http://schemas.microsoft.com/office/powerpoint/2010/main" val="119319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46548">
            <a:off x="3024911" y="3154150"/>
            <a:ext cx="1925651" cy="12752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00601">
            <a:off x="3497712" y="2871638"/>
            <a:ext cx="1405084" cy="10522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62594">
            <a:off x="4098444" y="3219530"/>
            <a:ext cx="1728192" cy="11444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4" name="Title 1"/>
          <p:cNvSpPr>
            <a:spLocks noGrp="1"/>
          </p:cNvSpPr>
          <p:nvPr>
            <p:ph type="title"/>
          </p:nvPr>
        </p:nvSpPr>
        <p:spPr>
          <a:xfrm>
            <a:off x="395288" y="1074291"/>
            <a:ext cx="7921128" cy="936625"/>
          </a:xfrm>
        </p:spPr>
        <p:txBody>
          <a:bodyPr/>
          <a:lstStyle/>
          <a:p>
            <a:r>
              <a:rPr lang="en-GB" sz="2800" dirty="0" smtClean="0"/>
              <a:t>Horizontal programmes</a:t>
            </a:r>
            <a:endParaRPr lang="en-GB" sz="2800" dirty="0"/>
          </a:p>
        </p:txBody>
      </p:sp>
      <p:sp>
        <p:nvSpPr>
          <p:cNvPr id="5" name="TextBox 4"/>
          <p:cNvSpPr txBox="1"/>
          <p:nvPr/>
        </p:nvSpPr>
        <p:spPr>
          <a:xfrm>
            <a:off x="409567" y="1773982"/>
            <a:ext cx="2664296" cy="230832"/>
          </a:xfrm>
          <a:prstGeom prst="rect">
            <a:avLst/>
          </a:prstGeom>
          <a:noFill/>
        </p:spPr>
        <p:txBody>
          <a:bodyPr wrap="square" rtlCol="0">
            <a:spAutoFit/>
          </a:bodyPr>
          <a:lstStyle/>
          <a:p>
            <a:r>
              <a:rPr lang="en-GB" sz="900" b="1" dirty="0" smtClean="0"/>
              <a:t>2013 commitments in million euros</a:t>
            </a:r>
            <a:endParaRPr lang="en-GB" sz="900" b="1" dirty="0"/>
          </a:p>
        </p:txBody>
      </p:sp>
      <p:sp>
        <p:nvSpPr>
          <p:cNvPr id="6" name="TextBox 5"/>
          <p:cNvSpPr txBox="1"/>
          <p:nvPr/>
        </p:nvSpPr>
        <p:spPr>
          <a:xfrm>
            <a:off x="5271864" y="6381328"/>
            <a:ext cx="3528392" cy="307777"/>
          </a:xfrm>
          <a:prstGeom prst="rect">
            <a:avLst/>
          </a:prstGeom>
          <a:noFill/>
        </p:spPr>
        <p:txBody>
          <a:bodyPr wrap="square" rtlCol="0">
            <a:spAutoFit/>
          </a:bodyPr>
          <a:lstStyle/>
          <a:p>
            <a:r>
              <a:rPr lang="en-GB" sz="700" dirty="0" smtClean="0">
                <a:solidFill>
                  <a:schemeClr val="tx1"/>
                </a:solidFill>
              </a:rPr>
              <a:t>Not including geographical programmes, BA Lines, Prince, Evaluation, ECHO and DEVCO R Support Expenditure</a:t>
            </a:r>
            <a:endParaRPr lang="en-GB" sz="700" dirty="0">
              <a:solidFill>
                <a:schemeClr val="tx1"/>
              </a:solidFill>
            </a:endParaRPr>
          </a:p>
        </p:txBody>
      </p:sp>
      <p:sp>
        <p:nvSpPr>
          <p:cNvPr id="9" name="Content Placeholder 2"/>
          <p:cNvSpPr txBox="1">
            <a:spLocks/>
          </p:cNvSpPr>
          <p:nvPr/>
        </p:nvSpPr>
        <p:spPr bwMode="auto">
          <a:xfrm>
            <a:off x="185167" y="2231263"/>
            <a:ext cx="2774370"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6600" b="1" i="0" kern="0" dirty="0" smtClean="0">
                <a:solidFill>
                  <a:srgbClr val="2D5EC1"/>
                </a:solidFill>
              </a:rPr>
              <a:t>52.5</a:t>
            </a:r>
          </a:p>
          <a:p>
            <a:pPr marL="0" indent="0" algn="ctr">
              <a:buFontTx/>
              <a:buNone/>
            </a:pPr>
            <a:r>
              <a:rPr lang="en-GB" sz="1600" i="0" kern="0" dirty="0" smtClean="0">
                <a:solidFill>
                  <a:srgbClr val="2D5EC1"/>
                </a:solidFill>
              </a:rPr>
              <a:t>Nuclear safety</a:t>
            </a:r>
          </a:p>
        </p:txBody>
      </p:sp>
      <p:sp>
        <p:nvSpPr>
          <p:cNvPr id="10" name="Content Placeholder 2"/>
          <p:cNvSpPr txBox="1">
            <a:spLocks/>
          </p:cNvSpPr>
          <p:nvPr/>
        </p:nvSpPr>
        <p:spPr bwMode="auto">
          <a:xfrm>
            <a:off x="5795020" y="3573016"/>
            <a:ext cx="3384376"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6600" b="1" i="0" kern="0" dirty="0" smtClean="0">
                <a:solidFill>
                  <a:srgbClr val="99CCFF"/>
                </a:solidFill>
              </a:rPr>
              <a:t>132.2</a:t>
            </a:r>
          </a:p>
          <a:p>
            <a:pPr marL="0" indent="0" algn="ctr">
              <a:buFontTx/>
              <a:buNone/>
            </a:pPr>
            <a:r>
              <a:rPr lang="en-GB" sz="1600" i="0" kern="0" dirty="0" smtClean="0">
                <a:solidFill>
                  <a:srgbClr val="99CCFF"/>
                </a:solidFill>
              </a:rPr>
              <a:t>Water-food-energy-infrastructure facilities</a:t>
            </a:r>
          </a:p>
          <a:p>
            <a:pPr marL="0" indent="0" algn="ctr">
              <a:buFontTx/>
              <a:buNone/>
            </a:pPr>
            <a:endParaRPr lang="en-GB" sz="6600" b="1" i="0" kern="0" dirty="0">
              <a:solidFill>
                <a:srgbClr val="99CCFF"/>
              </a:solidFill>
            </a:endParaRPr>
          </a:p>
        </p:txBody>
      </p:sp>
      <p:sp>
        <p:nvSpPr>
          <p:cNvPr id="11" name="Content Placeholder 2"/>
          <p:cNvSpPr txBox="1">
            <a:spLocks/>
          </p:cNvSpPr>
          <p:nvPr/>
        </p:nvSpPr>
        <p:spPr bwMode="auto">
          <a:xfrm>
            <a:off x="185167" y="4240960"/>
            <a:ext cx="2691026"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6600" b="1" i="0" kern="0" dirty="0" smtClean="0">
                <a:solidFill>
                  <a:srgbClr val="FFD624"/>
                </a:solidFill>
              </a:rPr>
              <a:t>74.6</a:t>
            </a:r>
          </a:p>
          <a:p>
            <a:pPr marL="0" indent="0" algn="ctr">
              <a:buFontTx/>
              <a:buNone/>
            </a:pPr>
            <a:r>
              <a:rPr lang="en-GB" sz="1600" i="0" kern="0" dirty="0" smtClean="0">
                <a:solidFill>
                  <a:srgbClr val="FFD624"/>
                </a:solidFill>
              </a:rPr>
              <a:t>Stability Instrument</a:t>
            </a:r>
          </a:p>
          <a:p>
            <a:pPr marL="0" indent="0" algn="ctr">
              <a:buFontTx/>
              <a:buNone/>
            </a:pPr>
            <a:endParaRPr lang="en-GB" sz="6600" b="1" i="0" kern="0" dirty="0">
              <a:solidFill>
                <a:srgbClr val="FFD624"/>
              </a:solidFill>
            </a:endParaRPr>
          </a:p>
        </p:txBody>
      </p:sp>
      <p:sp>
        <p:nvSpPr>
          <p:cNvPr id="12" name="Content Placeholder 2"/>
          <p:cNvSpPr txBox="1">
            <a:spLocks/>
          </p:cNvSpPr>
          <p:nvPr/>
        </p:nvSpPr>
        <p:spPr bwMode="auto">
          <a:xfrm>
            <a:off x="5311452" y="1646602"/>
            <a:ext cx="3384376"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FontTx/>
              <a:buNone/>
            </a:pPr>
            <a:r>
              <a:rPr lang="en-GB" sz="6600" b="1" i="0" kern="0" dirty="0" smtClean="0">
                <a:solidFill>
                  <a:srgbClr val="A3601D"/>
                </a:solidFill>
              </a:rPr>
              <a:t>129.4</a:t>
            </a:r>
          </a:p>
          <a:p>
            <a:pPr marL="0" indent="0" algn="ctr">
              <a:buFontTx/>
              <a:buNone/>
            </a:pPr>
            <a:r>
              <a:rPr lang="en-GB" sz="1600" i="0" kern="0" dirty="0" smtClean="0">
                <a:solidFill>
                  <a:srgbClr val="A3601D"/>
                </a:solidFill>
              </a:rPr>
              <a:t>Democracy and human rights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954388">
            <a:off x="3785325" y="3519316"/>
            <a:ext cx="1400919" cy="10491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Content Placeholder 2"/>
          <p:cNvSpPr txBox="1">
            <a:spLocks/>
          </p:cNvSpPr>
          <p:nvPr/>
        </p:nvSpPr>
        <p:spPr bwMode="auto">
          <a:xfrm>
            <a:off x="2956858" y="4869160"/>
            <a:ext cx="3384376"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None/>
            </a:pPr>
            <a:r>
              <a:rPr lang="en-GB" sz="6600" b="1" i="0" dirty="0" smtClean="0">
                <a:solidFill>
                  <a:srgbClr val="BF4B36"/>
                </a:solidFill>
              </a:rPr>
              <a:t>984.1</a:t>
            </a:r>
            <a:endParaRPr lang="en-GB" sz="6600" b="1" i="0" kern="0" dirty="0" smtClean="0">
              <a:solidFill>
                <a:srgbClr val="BF4B36"/>
              </a:solidFill>
            </a:endParaRPr>
          </a:p>
          <a:p>
            <a:pPr marL="0" indent="0" algn="ctr">
              <a:buNone/>
            </a:pPr>
            <a:r>
              <a:rPr lang="en-GB" sz="1600" i="0" dirty="0">
                <a:solidFill>
                  <a:srgbClr val="BF4B36"/>
                </a:solidFill>
              </a:rPr>
              <a:t>Thematic programmes</a:t>
            </a:r>
          </a:p>
        </p:txBody>
      </p:sp>
    </p:spTree>
    <p:extLst>
      <p:ext uri="{BB962C8B-B14F-4D97-AF65-F5344CB8AC3E}">
        <p14:creationId xmlns:p14="http://schemas.microsoft.com/office/powerpoint/2010/main" val="358600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U:\Brussels infopoint\logos-and-badges_f-logo_online\png\FB-f-Logo__blue_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103" y="2535924"/>
            <a:ext cx="476250" cy="4762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U:\Brussels infopoint\Twitter_logo_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252209"/>
            <a:ext cx="504055" cy="409789"/>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U:\Brussels infopoint\YouTube-logo-full_colo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8587" y="3677650"/>
            <a:ext cx="1166287" cy="72572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U:\Brussels infopoint\untitle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2476" y="4373707"/>
            <a:ext cx="769164" cy="779512"/>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3576850" y="3889245"/>
            <a:ext cx="4321197" cy="276999"/>
          </a:xfrm>
          <a:prstGeom prst="rect">
            <a:avLst/>
          </a:prstGeom>
        </p:spPr>
        <p:txBody>
          <a:bodyPr wrap="square">
            <a:spAutoFit/>
          </a:bodyPr>
          <a:lstStyle/>
          <a:p>
            <a:r>
              <a:rPr lang="en-GB" b="1" dirty="0"/>
              <a:t>https://www.youtube.com/user/EUintheWorld</a:t>
            </a:r>
          </a:p>
        </p:txBody>
      </p:sp>
      <p:sp>
        <p:nvSpPr>
          <p:cNvPr id="26" name="Rectangle 25"/>
          <p:cNvSpPr/>
          <p:nvPr/>
        </p:nvSpPr>
        <p:spPr>
          <a:xfrm>
            <a:off x="3563530" y="3284983"/>
            <a:ext cx="3673125" cy="276999"/>
          </a:xfrm>
          <a:prstGeom prst="rect">
            <a:avLst/>
          </a:prstGeom>
        </p:spPr>
        <p:txBody>
          <a:bodyPr wrap="square">
            <a:spAutoFit/>
          </a:bodyPr>
          <a:lstStyle/>
          <a:p>
            <a:r>
              <a:rPr lang="en-GB" b="1" dirty="0"/>
              <a:t>https://twitter.com/europeaid</a:t>
            </a:r>
          </a:p>
        </p:txBody>
      </p:sp>
      <p:sp>
        <p:nvSpPr>
          <p:cNvPr id="27" name="Rectangle 26"/>
          <p:cNvSpPr/>
          <p:nvPr/>
        </p:nvSpPr>
        <p:spPr>
          <a:xfrm>
            <a:off x="3491521" y="2680298"/>
            <a:ext cx="3745134" cy="276999"/>
          </a:xfrm>
          <a:prstGeom prst="rect">
            <a:avLst/>
          </a:prstGeom>
        </p:spPr>
        <p:txBody>
          <a:bodyPr wrap="square">
            <a:spAutoFit/>
          </a:bodyPr>
          <a:lstStyle/>
          <a:p>
            <a:r>
              <a:rPr lang="en-GB" b="1" dirty="0"/>
              <a:t>https://www.facebook.com/europeaid</a:t>
            </a:r>
          </a:p>
        </p:txBody>
      </p:sp>
      <p:sp>
        <p:nvSpPr>
          <p:cNvPr id="28" name="Rectangle 27"/>
          <p:cNvSpPr/>
          <p:nvPr/>
        </p:nvSpPr>
        <p:spPr>
          <a:xfrm>
            <a:off x="3720865" y="4568319"/>
            <a:ext cx="4033166" cy="276999"/>
          </a:xfrm>
          <a:prstGeom prst="rect">
            <a:avLst/>
          </a:prstGeom>
        </p:spPr>
        <p:txBody>
          <a:bodyPr wrap="square">
            <a:spAutoFit/>
          </a:bodyPr>
          <a:lstStyle/>
          <a:p>
            <a:r>
              <a:rPr lang="en-GB" b="1" dirty="0"/>
              <a:t>http://www.dailymotion.com/EUintheWorld</a:t>
            </a:r>
          </a:p>
        </p:txBody>
      </p:sp>
      <p:sp>
        <p:nvSpPr>
          <p:cNvPr id="32" name="Title 1"/>
          <p:cNvSpPr>
            <a:spLocks noGrp="1"/>
          </p:cNvSpPr>
          <p:nvPr>
            <p:ph type="title"/>
          </p:nvPr>
        </p:nvSpPr>
        <p:spPr>
          <a:xfrm>
            <a:off x="395288" y="1339851"/>
            <a:ext cx="8229600" cy="648990"/>
          </a:xfrm>
        </p:spPr>
        <p:txBody>
          <a:bodyPr/>
          <a:lstStyle/>
          <a:p>
            <a:r>
              <a:rPr lang="fr-BE" dirty="0" smtClean="0"/>
              <a:t>   Links</a:t>
            </a:r>
            <a:endParaRPr lang="en-GB" dirty="0"/>
          </a:p>
        </p:txBody>
      </p:sp>
      <p:sp>
        <p:nvSpPr>
          <p:cNvPr id="16" name="Rectangle 15"/>
          <p:cNvSpPr/>
          <p:nvPr/>
        </p:nvSpPr>
        <p:spPr>
          <a:xfrm>
            <a:off x="500542" y="2060848"/>
            <a:ext cx="2403222" cy="338554"/>
          </a:xfrm>
          <a:prstGeom prst="rect">
            <a:avLst/>
          </a:prstGeom>
        </p:spPr>
        <p:txBody>
          <a:bodyPr wrap="none">
            <a:spAutoFit/>
          </a:bodyPr>
          <a:lstStyle/>
          <a:p>
            <a:r>
              <a:rPr lang="fr-BE" sz="1600" b="1" dirty="0" err="1" smtClean="0"/>
              <a:t>EuropeAid</a:t>
            </a:r>
            <a:r>
              <a:rPr lang="fr-BE" sz="1600" b="1" dirty="0" smtClean="0"/>
              <a:t> Internet</a:t>
            </a:r>
            <a:endParaRPr lang="en-GB" sz="1600" b="1" dirty="0"/>
          </a:p>
        </p:txBody>
      </p:sp>
      <p:sp>
        <p:nvSpPr>
          <p:cNvPr id="17" name="Rectangle 16"/>
          <p:cNvSpPr/>
          <p:nvPr/>
        </p:nvSpPr>
        <p:spPr>
          <a:xfrm>
            <a:off x="3720865" y="5336232"/>
            <a:ext cx="3196709" cy="276999"/>
          </a:xfrm>
          <a:prstGeom prst="rect">
            <a:avLst/>
          </a:prstGeom>
        </p:spPr>
        <p:txBody>
          <a:bodyPr wrap="none">
            <a:spAutoFit/>
          </a:bodyPr>
          <a:lstStyle/>
          <a:p>
            <a:r>
              <a:rPr lang="en-GB" b="1" dirty="0"/>
              <a:t>http://capacity4dev.ec.europa.eu</a:t>
            </a:r>
            <a:r>
              <a:rPr lang="en-GB" dirty="0" smtClean="0"/>
              <a:t>/</a:t>
            </a:r>
            <a:endParaRPr lang="en-GB" dirty="0"/>
          </a:p>
        </p:txBody>
      </p:sp>
      <p:sp>
        <p:nvSpPr>
          <p:cNvPr id="18" name="Rectangle 17"/>
          <p:cNvSpPr/>
          <p:nvPr/>
        </p:nvSpPr>
        <p:spPr>
          <a:xfrm>
            <a:off x="539552" y="5373216"/>
            <a:ext cx="1755609" cy="338554"/>
          </a:xfrm>
          <a:prstGeom prst="rect">
            <a:avLst/>
          </a:prstGeom>
        </p:spPr>
        <p:txBody>
          <a:bodyPr wrap="none">
            <a:spAutoFit/>
          </a:bodyPr>
          <a:lstStyle/>
          <a:p>
            <a:r>
              <a:rPr lang="en-GB" sz="1600" b="1" dirty="0" smtClean="0"/>
              <a:t>Capacity4Dev</a:t>
            </a:r>
            <a:endParaRPr lang="en-GB" sz="1600" dirty="0"/>
          </a:p>
        </p:txBody>
      </p:sp>
      <p:sp>
        <p:nvSpPr>
          <p:cNvPr id="4" name="Rectangle 3"/>
          <p:cNvSpPr/>
          <p:nvPr/>
        </p:nvSpPr>
        <p:spPr>
          <a:xfrm>
            <a:off x="3396368" y="2091625"/>
            <a:ext cx="2980303" cy="276999"/>
          </a:xfrm>
          <a:prstGeom prst="rect">
            <a:avLst/>
          </a:prstGeom>
        </p:spPr>
        <p:txBody>
          <a:bodyPr wrap="none">
            <a:spAutoFit/>
          </a:bodyPr>
          <a:lstStyle/>
          <a:p>
            <a:r>
              <a:rPr lang="en-GB" b="1" dirty="0"/>
              <a:t>http://ec.europa.eu/europeaid</a:t>
            </a:r>
            <a:r>
              <a:rPr lang="en-GB" dirty="0"/>
              <a:t>/</a:t>
            </a:r>
          </a:p>
        </p:txBody>
      </p:sp>
    </p:spTree>
    <p:extLst>
      <p:ext uri="{BB962C8B-B14F-4D97-AF65-F5344CB8AC3E}">
        <p14:creationId xmlns:p14="http://schemas.microsoft.com/office/powerpoint/2010/main" val="18246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additive="base">
                                        <p:cTn id="17" dur="500" fill="hold"/>
                                        <p:tgtEl>
                                          <p:spTgt spid="2054"/>
                                        </p:tgtEl>
                                        <p:attrNameLst>
                                          <p:attrName>ppt_x</p:attrName>
                                        </p:attrNameLst>
                                      </p:cBhvr>
                                      <p:tavLst>
                                        <p:tav tm="0">
                                          <p:val>
                                            <p:strVal val="#ppt_x"/>
                                          </p:val>
                                        </p:tav>
                                        <p:tav tm="100000">
                                          <p:val>
                                            <p:strVal val="#ppt_x"/>
                                          </p:val>
                                        </p:tav>
                                      </p:tavLst>
                                    </p:anim>
                                    <p:anim calcmode="lin" valueType="num">
                                      <p:cBhvr additive="base">
                                        <p:cTn id="18" dur="500" fill="hold"/>
                                        <p:tgtEl>
                                          <p:spTgt spid="205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055"/>
                                        </p:tgtEl>
                                        <p:attrNameLst>
                                          <p:attrName>style.visibility</p:attrName>
                                        </p:attrNameLst>
                                      </p:cBhvr>
                                      <p:to>
                                        <p:strVal val="visible"/>
                                      </p:to>
                                    </p:set>
                                    <p:anim calcmode="lin" valueType="num">
                                      <p:cBhvr additive="base">
                                        <p:cTn id="27" dur="500" fill="hold"/>
                                        <p:tgtEl>
                                          <p:spTgt spid="2055"/>
                                        </p:tgtEl>
                                        <p:attrNameLst>
                                          <p:attrName>ppt_x</p:attrName>
                                        </p:attrNameLst>
                                      </p:cBhvr>
                                      <p:tavLst>
                                        <p:tav tm="0">
                                          <p:val>
                                            <p:strVal val="#ppt_x"/>
                                          </p:val>
                                        </p:tav>
                                        <p:tav tm="100000">
                                          <p:val>
                                            <p:strVal val="#ppt_x"/>
                                          </p:val>
                                        </p:tav>
                                      </p:tavLst>
                                    </p:anim>
                                    <p:anim calcmode="lin" valueType="num">
                                      <p:cBhvr additive="base">
                                        <p:cTn id="28" dur="500" fill="hold"/>
                                        <p:tgtEl>
                                          <p:spTgt spid="205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6"/>
                                        </p:tgtEl>
                                        <p:attrNameLst>
                                          <p:attrName>style.visibility</p:attrName>
                                        </p:attrNameLst>
                                      </p:cBhvr>
                                      <p:to>
                                        <p:strVal val="visible"/>
                                      </p:to>
                                    </p:set>
                                    <p:anim calcmode="lin" valueType="num">
                                      <p:cBhvr additive="base">
                                        <p:cTn id="37" dur="500" fill="hold"/>
                                        <p:tgtEl>
                                          <p:spTgt spid="2056"/>
                                        </p:tgtEl>
                                        <p:attrNameLst>
                                          <p:attrName>ppt_x</p:attrName>
                                        </p:attrNameLst>
                                      </p:cBhvr>
                                      <p:tavLst>
                                        <p:tav tm="0">
                                          <p:val>
                                            <p:strVal val="#ppt_x"/>
                                          </p:val>
                                        </p:tav>
                                        <p:tav tm="100000">
                                          <p:val>
                                            <p:strVal val="#ppt_x"/>
                                          </p:val>
                                        </p:tav>
                                      </p:tavLst>
                                    </p:anim>
                                    <p:anim calcmode="lin" valueType="num">
                                      <p:cBhvr additive="base">
                                        <p:cTn id="38" dur="500" fill="hold"/>
                                        <p:tgtEl>
                                          <p:spTgt spid="205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a:spLocks noGrp="1"/>
          </p:cNvSpPr>
          <p:nvPr>
            <p:ph type="title"/>
          </p:nvPr>
        </p:nvSpPr>
        <p:spPr>
          <a:xfrm>
            <a:off x="395536" y="1152317"/>
            <a:ext cx="8229600" cy="936625"/>
          </a:xfrm>
        </p:spPr>
        <p:txBody>
          <a:bodyPr/>
          <a:lstStyle/>
          <a:p>
            <a:r>
              <a:rPr lang="fr-BE" dirty="0"/>
              <a:t> </a:t>
            </a:r>
            <a:r>
              <a:rPr lang="fr-BE" dirty="0" smtClean="0"/>
              <a:t>  Links</a:t>
            </a:r>
            <a:endParaRPr lang="en-GB" dirty="0"/>
          </a:p>
        </p:txBody>
      </p:sp>
      <p:sp>
        <p:nvSpPr>
          <p:cNvPr id="9" name="Rectangle 8"/>
          <p:cNvSpPr/>
          <p:nvPr/>
        </p:nvSpPr>
        <p:spPr>
          <a:xfrm>
            <a:off x="827584" y="2088942"/>
            <a:ext cx="4176464" cy="584775"/>
          </a:xfrm>
          <a:prstGeom prst="rect">
            <a:avLst/>
          </a:prstGeom>
        </p:spPr>
        <p:txBody>
          <a:bodyPr wrap="square">
            <a:spAutoFit/>
          </a:bodyPr>
          <a:lstStyle/>
          <a:p>
            <a:r>
              <a:rPr lang="en-GB" sz="1600" b="1" dirty="0" err="1"/>
              <a:t>Kapuscinski</a:t>
            </a:r>
            <a:r>
              <a:rPr lang="en-GB" sz="1600" b="1" dirty="0"/>
              <a:t> </a:t>
            </a:r>
            <a:r>
              <a:rPr lang="en-GB" sz="1600" b="1" dirty="0" smtClean="0"/>
              <a:t>Development </a:t>
            </a:r>
            <a:r>
              <a:rPr lang="en-GB" sz="1600" b="1" dirty="0"/>
              <a:t>L</a:t>
            </a:r>
            <a:r>
              <a:rPr lang="en-GB" sz="1600" b="1" dirty="0" smtClean="0"/>
              <a:t>ectures</a:t>
            </a:r>
          </a:p>
          <a:p>
            <a:r>
              <a:rPr lang="en-GB" sz="1600" dirty="0"/>
              <a:t>http://kapuscinskilectures.eu</a:t>
            </a:r>
            <a:endParaRPr lang="en-GB" sz="1600" b="1" dirty="0"/>
          </a:p>
        </p:txBody>
      </p:sp>
      <p:pic>
        <p:nvPicPr>
          <p:cNvPr id="21" name="Picture 4" descr="U:\Brussels infopoint\logos-and-badges_f-logo_online\png\FB-f-Logo__blue_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787" y="2789408"/>
            <a:ext cx="476250" cy="47625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835696" y="2906666"/>
            <a:ext cx="3864712" cy="276999"/>
          </a:xfrm>
          <a:prstGeom prst="rect">
            <a:avLst/>
          </a:prstGeom>
        </p:spPr>
        <p:txBody>
          <a:bodyPr wrap="none">
            <a:spAutoFit/>
          </a:bodyPr>
          <a:lstStyle/>
          <a:p>
            <a:r>
              <a:rPr lang="en-GB" dirty="0"/>
              <a:t>https://www.facebook.com/kapuscinskilectures</a:t>
            </a:r>
          </a:p>
        </p:txBody>
      </p:sp>
      <p:pic>
        <p:nvPicPr>
          <p:cNvPr id="23" name="Picture 2" descr="Logo EuDevDays">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787" y="3573016"/>
            <a:ext cx="2520102" cy="37896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1014865" y="3951980"/>
            <a:ext cx="2707793" cy="338554"/>
          </a:xfrm>
          <a:prstGeom prst="rect">
            <a:avLst/>
          </a:prstGeom>
        </p:spPr>
        <p:txBody>
          <a:bodyPr wrap="none">
            <a:spAutoFit/>
          </a:bodyPr>
          <a:lstStyle/>
          <a:p>
            <a:r>
              <a:rPr lang="en-GB" sz="1600" b="1" dirty="0"/>
              <a:t>http://eudevdays.eu</a:t>
            </a:r>
            <a:r>
              <a:rPr lang="en-GB" sz="1600" dirty="0"/>
              <a:t>/</a:t>
            </a:r>
          </a:p>
        </p:txBody>
      </p:sp>
      <p:sp>
        <p:nvSpPr>
          <p:cNvPr id="29" name="Content Placeholder 2"/>
          <p:cNvSpPr>
            <a:spLocks noGrp="1"/>
          </p:cNvSpPr>
          <p:nvPr>
            <p:ph idx="1"/>
          </p:nvPr>
        </p:nvSpPr>
        <p:spPr>
          <a:xfrm>
            <a:off x="457200" y="4941168"/>
            <a:ext cx="8229600" cy="1080220"/>
          </a:xfrm>
        </p:spPr>
        <p:txBody>
          <a:bodyPr/>
          <a:lstStyle/>
          <a:p>
            <a:r>
              <a:rPr lang="fr-BE" dirty="0" err="1" smtClean="0"/>
              <a:t>Soon</a:t>
            </a:r>
            <a:r>
              <a:rPr lang="fr-BE" dirty="0" smtClean="0"/>
              <a:t> </a:t>
            </a:r>
            <a:r>
              <a:rPr lang="fr-BE" dirty="0" err="1" smtClean="0"/>
              <a:t>launched</a:t>
            </a:r>
            <a:r>
              <a:rPr lang="fr-BE" dirty="0" smtClean="0"/>
              <a:t> EYD2015 </a:t>
            </a:r>
            <a:r>
              <a:rPr lang="fr-BE" dirty="0" err="1" smtClean="0"/>
              <a:t>facebook</a:t>
            </a:r>
            <a:r>
              <a:rPr lang="fr-BE" dirty="0" smtClean="0"/>
              <a:t>, </a:t>
            </a:r>
            <a:r>
              <a:rPr lang="fr-BE" dirty="0" err="1" smtClean="0"/>
              <a:t>twitter</a:t>
            </a:r>
            <a:r>
              <a:rPr lang="fr-BE" dirty="0" smtClean="0"/>
              <a:t> and </a:t>
            </a:r>
            <a:r>
              <a:rPr lang="fr-BE" dirty="0" err="1" smtClean="0"/>
              <a:t>website</a:t>
            </a:r>
            <a:r>
              <a:rPr lang="fr-BE" dirty="0" smtClean="0"/>
              <a:t>…more on #EYD2015</a:t>
            </a:r>
            <a:endParaRPr lang="en-GB" dirty="0"/>
          </a:p>
        </p:txBody>
      </p:sp>
    </p:spTree>
    <p:extLst>
      <p:ext uri="{BB962C8B-B14F-4D97-AF65-F5344CB8AC3E}">
        <p14:creationId xmlns:p14="http://schemas.microsoft.com/office/powerpoint/2010/main" val="204269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smtClean="0"/>
              <a:t>Contacts</a:t>
            </a:r>
            <a:endParaRPr lang="en-GB" dirty="0"/>
          </a:p>
        </p:txBody>
      </p:sp>
      <p:sp>
        <p:nvSpPr>
          <p:cNvPr id="3" name="Content Placeholder 2"/>
          <p:cNvSpPr>
            <a:spLocks noGrp="1"/>
          </p:cNvSpPr>
          <p:nvPr>
            <p:ph idx="1"/>
          </p:nvPr>
        </p:nvSpPr>
        <p:spPr>
          <a:xfrm>
            <a:off x="323528" y="2276872"/>
            <a:ext cx="8301608" cy="4248472"/>
          </a:xfrm>
        </p:spPr>
        <p:txBody>
          <a:bodyPr/>
          <a:lstStyle/>
          <a:p>
            <a:r>
              <a:rPr lang="fr-BE" sz="1800" dirty="0" smtClean="0"/>
              <a:t>Intranet : Amelie </a:t>
            </a:r>
            <a:r>
              <a:rPr lang="fr-BE" sz="1800" dirty="0" err="1" smtClean="0"/>
              <a:t>Debois</a:t>
            </a:r>
            <a:r>
              <a:rPr lang="fr-BE" sz="1800" dirty="0" smtClean="0"/>
              <a:t> </a:t>
            </a:r>
          </a:p>
          <a:p>
            <a:r>
              <a:rPr lang="fr-BE" sz="1800" dirty="0" err="1" smtClean="0"/>
              <a:t>Internal</a:t>
            </a:r>
            <a:r>
              <a:rPr lang="fr-BE" sz="1800" dirty="0" smtClean="0"/>
              <a:t> Communication : Caroline </a:t>
            </a:r>
            <a:r>
              <a:rPr lang="fr-BE" sz="1800" dirty="0" err="1" smtClean="0"/>
              <a:t>Fastre</a:t>
            </a:r>
            <a:endParaRPr lang="fr-BE" sz="1800" dirty="0" smtClean="0"/>
          </a:p>
          <a:p>
            <a:r>
              <a:rPr lang="fr-BE" sz="1800" dirty="0" smtClean="0"/>
              <a:t>Publications : Marise </a:t>
            </a:r>
            <a:r>
              <a:rPr lang="fr-BE" sz="1800" dirty="0" err="1" smtClean="0"/>
              <a:t>Deroo</a:t>
            </a:r>
            <a:endParaRPr lang="fr-BE" sz="1800" dirty="0" smtClean="0"/>
          </a:p>
          <a:p>
            <a:r>
              <a:rPr lang="fr-BE" sz="1800" dirty="0" smtClean="0"/>
              <a:t>Photo Library : Liane </a:t>
            </a:r>
            <a:r>
              <a:rPr lang="fr-BE" sz="1800" dirty="0" err="1" smtClean="0"/>
              <a:t>Riordan</a:t>
            </a:r>
            <a:endParaRPr lang="fr-BE" sz="1800" dirty="0" smtClean="0"/>
          </a:p>
          <a:p>
            <a:r>
              <a:rPr lang="fr-BE" sz="1800" dirty="0" err="1" smtClean="0"/>
              <a:t>Videos</a:t>
            </a:r>
            <a:r>
              <a:rPr lang="fr-BE" sz="1800" dirty="0" smtClean="0"/>
              <a:t> &amp; Case </a:t>
            </a:r>
            <a:r>
              <a:rPr lang="fr-BE" sz="1800" dirty="0" err="1" smtClean="0"/>
              <a:t>studies</a:t>
            </a:r>
            <a:r>
              <a:rPr lang="fr-BE" sz="1800" dirty="0"/>
              <a:t> :Liane </a:t>
            </a:r>
            <a:r>
              <a:rPr lang="fr-BE" sz="1800" dirty="0" err="1" smtClean="0"/>
              <a:t>Riordan</a:t>
            </a:r>
            <a:endParaRPr lang="fr-BE" sz="1800" dirty="0" smtClean="0"/>
          </a:p>
          <a:p>
            <a:r>
              <a:rPr lang="fr-BE" sz="1800" dirty="0" smtClean="0"/>
              <a:t>Facebook/</a:t>
            </a:r>
            <a:r>
              <a:rPr lang="fr-BE" sz="1800" dirty="0" err="1" smtClean="0"/>
              <a:t>Twitter</a:t>
            </a:r>
            <a:r>
              <a:rPr lang="fr-BE" sz="1800" dirty="0" smtClean="0"/>
              <a:t> : Emilie </a:t>
            </a:r>
            <a:r>
              <a:rPr lang="fr-BE" sz="1800" dirty="0" err="1" smtClean="0"/>
              <a:t>Bauwin</a:t>
            </a:r>
            <a:endParaRPr lang="fr-BE" sz="1800" dirty="0" smtClean="0"/>
          </a:p>
          <a:p>
            <a:r>
              <a:rPr lang="fr-BE" sz="1800" dirty="0" err="1" smtClean="0"/>
              <a:t>Website</a:t>
            </a:r>
            <a:r>
              <a:rPr lang="fr-BE" sz="1800" dirty="0" smtClean="0"/>
              <a:t> : Alexander Diaz </a:t>
            </a:r>
            <a:r>
              <a:rPr lang="fr-BE" sz="1800" dirty="0" err="1" smtClean="0"/>
              <a:t>Trejos</a:t>
            </a:r>
            <a:endParaRPr lang="fr-BE" sz="1800" dirty="0" smtClean="0"/>
          </a:p>
          <a:p>
            <a:r>
              <a:rPr lang="fr-BE" sz="1800" dirty="0" err="1" smtClean="0"/>
              <a:t>Press</a:t>
            </a:r>
            <a:r>
              <a:rPr lang="fr-BE" sz="1800" dirty="0" smtClean="0"/>
              <a:t> :Stacey Vickers</a:t>
            </a:r>
          </a:p>
          <a:p>
            <a:r>
              <a:rPr lang="fr-BE" sz="1800" dirty="0" smtClean="0"/>
              <a:t>Events : Amélie Petit</a:t>
            </a:r>
          </a:p>
          <a:p>
            <a:r>
              <a:rPr lang="fr-BE" sz="1800" dirty="0" smtClean="0"/>
              <a:t>EYD2015 : </a:t>
            </a:r>
            <a:r>
              <a:rPr lang="fr-BE" sz="1800" dirty="0"/>
              <a:t> </a:t>
            </a:r>
            <a:r>
              <a:rPr lang="fr-BE" sz="1800" dirty="0" smtClean="0"/>
              <a:t>Morgan </a:t>
            </a:r>
            <a:r>
              <a:rPr lang="fr-BE" sz="1800" dirty="0" err="1" smtClean="0"/>
              <a:t>Minchin</a:t>
            </a:r>
            <a:endParaRPr lang="fr-BE" sz="1800" dirty="0" smtClean="0"/>
          </a:p>
          <a:p>
            <a:r>
              <a:rPr lang="fr-BE" sz="1800" dirty="0" smtClean="0"/>
              <a:t>Info Point : Emilia Campos Sousa</a:t>
            </a:r>
          </a:p>
          <a:p>
            <a:r>
              <a:rPr lang="fr-BE" sz="1800" dirty="0" err="1" smtClean="0"/>
              <a:t>Comcords</a:t>
            </a:r>
            <a:r>
              <a:rPr lang="fr-BE" sz="1800" dirty="0" smtClean="0"/>
              <a:t> : Bernard </a:t>
            </a:r>
            <a:r>
              <a:rPr lang="fr-BE" sz="1800" dirty="0"/>
              <a:t>V</a:t>
            </a:r>
            <a:r>
              <a:rPr lang="fr-BE" sz="1800" dirty="0" smtClean="0"/>
              <a:t>erschueren</a:t>
            </a:r>
            <a:endParaRPr lang="en-GB" sz="1800" dirty="0"/>
          </a:p>
        </p:txBody>
      </p:sp>
    </p:spTree>
    <p:extLst>
      <p:ext uri="{BB962C8B-B14F-4D97-AF65-F5344CB8AC3E}">
        <p14:creationId xmlns:p14="http://schemas.microsoft.com/office/powerpoint/2010/main" val="38804224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ctr" eaLnBrk="1" hangingPunct="1">
              <a:buClr>
                <a:srgbClr val="FFFFFF"/>
              </a:buClr>
              <a:buNone/>
            </a:pPr>
            <a:r>
              <a:rPr lang="en-GB" altLang="en-US" sz="4400" b="1" i="0" dirty="0">
                <a:solidFill>
                  <a:srgbClr val="2D5EC1"/>
                </a:solidFill>
              </a:rPr>
              <a:t>Thank you </a:t>
            </a:r>
          </a:p>
          <a:p>
            <a:pPr lvl="0" algn="ctr" eaLnBrk="1" hangingPunct="1">
              <a:buClr>
                <a:srgbClr val="FFFFFF"/>
              </a:buClr>
              <a:buNone/>
            </a:pPr>
            <a:endParaRPr lang="en-GB" altLang="en-US" sz="4400" b="1" i="0" dirty="0">
              <a:solidFill>
                <a:srgbClr val="2D5EC1"/>
              </a:solidFill>
            </a:endParaRPr>
          </a:p>
          <a:p>
            <a:pPr lvl="0" algn="ctr" eaLnBrk="1" hangingPunct="1">
              <a:buClr>
                <a:srgbClr val="FFFFFF"/>
              </a:buClr>
              <a:buNone/>
            </a:pPr>
            <a:r>
              <a:rPr lang="en-GB" altLang="en-US" sz="4400" b="1" i="0" dirty="0">
                <a:solidFill>
                  <a:srgbClr val="2D5EC1"/>
                </a:solidFill>
              </a:rPr>
              <a:t>for your attention!</a:t>
            </a:r>
          </a:p>
          <a:p>
            <a:endParaRPr lang="en-GB" dirty="0"/>
          </a:p>
        </p:txBody>
      </p:sp>
    </p:spTree>
    <p:extLst>
      <p:ext uri="{BB962C8B-B14F-4D97-AF65-F5344CB8AC3E}">
        <p14:creationId xmlns:p14="http://schemas.microsoft.com/office/powerpoint/2010/main" val="835997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Millennium Development Goals (MDGs)</a:t>
            </a:r>
            <a:endParaRPr lang="en-GB" sz="2800"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b="74110"/>
          <a:stretch/>
        </p:blipFill>
        <p:spPr bwMode="auto">
          <a:xfrm>
            <a:off x="1475656" y="2591476"/>
            <a:ext cx="1546888" cy="1524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25890" b="50000"/>
          <a:stretch/>
        </p:blipFill>
        <p:spPr bwMode="auto">
          <a:xfrm>
            <a:off x="6037735" y="2687556"/>
            <a:ext cx="1546888" cy="1419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b="25000"/>
          <a:stretch/>
        </p:blipFill>
        <p:spPr bwMode="auto">
          <a:xfrm>
            <a:off x="1475656" y="4177911"/>
            <a:ext cx="1546888" cy="1471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74140"/>
          <a:stretch/>
        </p:blipFill>
        <p:spPr bwMode="auto">
          <a:xfrm>
            <a:off x="6046466" y="4161516"/>
            <a:ext cx="1546888" cy="152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b="73714"/>
          <a:stretch/>
        </p:blipFill>
        <p:spPr bwMode="auto">
          <a:xfrm>
            <a:off x="3022544" y="2591476"/>
            <a:ext cx="1546888" cy="1547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5858" r="50000" b="49436"/>
          <a:stretch/>
        </p:blipFill>
        <p:spPr bwMode="auto">
          <a:xfrm>
            <a:off x="4498273" y="2684504"/>
            <a:ext cx="1546888" cy="1454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b="25000"/>
          <a:stretch/>
        </p:blipFill>
        <p:spPr bwMode="auto">
          <a:xfrm>
            <a:off x="3022544" y="4177911"/>
            <a:ext cx="1546888" cy="1471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4133" r="50000"/>
          <a:stretch/>
        </p:blipFill>
        <p:spPr bwMode="auto">
          <a:xfrm>
            <a:off x="4490846" y="4161516"/>
            <a:ext cx="1546888" cy="1522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409567" y="2035721"/>
            <a:ext cx="2664296" cy="230832"/>
          </a:xfrm>
          <a:prstGeom prst="rect">
            <a:avLst/>
          </a:prstGeom>
          <a:noFill/>
        </p:spPr>
        <p:txBody>
          <a:bodyPr wrap="square" rtlCol="0">
            <a:spAutoFit/>
          </a:bodyPr>
          <a:lstStyle/>
          <a:p>
            <a:r>
              <a:rPr lang="en-GB" sz="900" b="1" dirty="0" smtClean="0"/>
              <a:t>To be achieved by 2015</a:t>
            </a:r>
            <a:endParaRPr lang="en-GB" sz="900" b="1" dirty="0"/>
          </a:p>
        </p:txBody>
      </p:sp>
    </p:spTree>
    <p:extLst>
      <p:ext uri="{BB962C8B-B14F-4D97-AF65-F5344CB8AC3E}">
        <p14:creationId xmlns:p14="http://schemas.microsoft.com/office/powerpoint/2010/main" val="105383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1041811"/>
            <a:ext cx="7848600" cy="5555541"/>
          </a:xfrm>
          <a:prstGeom prst="rect">
            <a:avLst/>
          </a:prstGeom>
        </p:spPr>
      </p:pic>
      <p:sp>
        <p:nvSpPr>
          <p:cNvPr id="2" name="Title 1"/>
          <p:cNvSpPr>
            <a:spLocks noGrp="1"/>
          </p:cNvSpPr>
          <p:nvPr>
            <p:ph type="title"/>
          </p:nvPr>
        </p:nvSpPr>
        <p:spPr>
          <a:xfrm>
            <a:off x="421060" y="1000572"/>
            <a:ext cx="8229600" cy="936625"/>
          </a:xfrm>
        </p:spPr>
        <p:txBody>
          <a:bodyPr/>
          <a:lstStyle/>
          <a:p>
            <a:r>
              <a:rPr lang="en-GB" dirty="0" smtClean="0"/>
              <a:t>	</a:t>
            </a:r>
            <a:r>
              <a:rPr lang="en-GB" sz="2000" dirty="0" smtClean="0"/>
              <a:t>EU contribution to the Millennium</a:t>
            </a:r>
            <a:br>
              <a:rPr lang="en-GB" sz="2000" dirty="0" smtClean="0"/>
            </a:br>
            <a:r>
              <a:rPr lang="en-GB" sz="2000" dirty="0" smtClean="0"/>
              <a:t>Development Goals </a:t>
            </a:r>
            <a:r>
              <a:rPr lang="en-GB" dirty="0"/>
              <a:t/>
            </a:r>
            <a:br>
              <a:rPr lang="en-GB" dirty="0"/>
            </a:br>
            <a:r>
              <a:rPr lang="en-GB" sz="1200" dirty="0"/>
              <a:t>Key results from European Commission programmes 2004-2012</a:t>
            </a:r>
          </a:p>
        </p:txBody>
      </p:sp>
    </p:spTree>
    <p:extLst>
      <p:ext uri="{BB962C8B-B14F-4D97-AF65-F5344CB8AC3E}">
        <p14:creationId xmlns:p14="http://schemas.microsoft.com/office/powerpoint/2010/main" val="1816834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08720"/>
            <a:ext cx="10225136" cy="6624736"/>
          </a:xfrm>
        </p:spPr>
        <p:txBody>
          <a:bodyPr/>
          <a:lstStyle/>
          <a:p>
            <a:pPr marL="0" indent="0">
              <a:buNone/>
            </a:pPr>
            <a:r>
              <a:rPr lang="fr-BE" sz="34400" b="1" i="0" dirty="0"/>
              <a:t>2</a:t>
            </a:r>
            <a:endParaRPr lang="en-GB" sz="34400" b="1" i="0" dirty="0"/>
          </a:p>
        </p:txBody>
      </p:sp>
      <p:sp>
        <p:nvSpPr>
          <p:cNvPr id="5" name="TextBox 4"/>
          <p:cNvSpPr txBox="1"/>
          <p:nvPr/>
        </p:nvSpPr>
        <p:spPr>
          <a:xfrm>
            <a:off x="3923928" y="3212976"/>
            <a:ext cx="4464496" cy="646331"/>
          </a:xfrm>
          <a:prstGeom prst="rect">
            <a:avLst/>
          </a:prstGeom>
          <a:noFill/>
        </p:spPr>
        <p:txBody>
          <a:bodyPr wrap="square" rtlCol="0">
            <a:spAutoFit/>
          </a:bodyPr>
          <a:lstStyle/>
          <a:p>
            <a:r>
              <a:rPr lang="en-GB" sz="3600" b="1" dirty="0" smtClean="0"/>
              <a:t>Who are we?</a:t>
            </a:r>
            <a:endParaRPr lang="en-GB" sz="3600" b="1" dirty="0"/>
          </a:p>
        </p:txBody>
      </p:sp>
    </p:spTree>
    <p:extLst>
      <p:ext uri="{BB962C8B-B14F-4D97-AF65-F5344CB8AC3E}">
        <p14:creationId xmlns:p14="http://schemas.microsoft.com/office/powerpoint/2010/main" val="4033086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Main actors in external aid</a:t>
            </a:r>
            <a:endParaRPr lang="en-GB" sz="2800" dirty="0"/>
          </a:p>
        </p:txBody>
      </p:sp>
      <p:sp>
        <p:nvSpPr>
          <p:cNvPr id="11" name="Content Placeholder 2"/>
          <p:cNvSpPr txBox="1">
            <a:spLocks/>
          </p:cNvSpPr>
          <p:nvPr/>
        </p:nvSpPr>
        <p:spPr bwMode="auto">
          <a:xfrm>
            <a:off x="395536" y="2431654"/>
            <a:ext cx="7992888" cy="42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None/>
            </a:pPr>
            <a:r>
              <a:rPr lang="en-GB" sz="2000" b="1" i="0" dirty="0"/>
              <a:t>DG Development and Cooperation – </a:t>
            </a:r>
            <a:r>
              <a:rPr lang="en-GB" sz="2000" b="1" i="0" dirty="0" err="1"/>
              <a:t>EuropeAid</a:t>
            </a:r>
            <a:endParaRPr lang="en-GB" sz="2000" b="1" i="0" dirty="0"/>
          </a:p>
          <a:p>
            <a:pPr marL="0" indent="0">
              <a:buNone/>
            </a:pPr>
            <a:r>
              <a:rPr lang="en-GB" sz="1400" dirty="0"/>
              <a:t>Responsible for designing development policy and delivering aid throughout the world</a:t>
            </a:r>
          </a:p>
        </p:txBody>
      </p:sp>
      <p:sp>
        <p:nvSpPr>
          <p:cNvPr id="12" name="Content Placeholder 2"/>
          <p:cNvSpPr txBox="1">
            <a:spLocks/>
          </p:cNvSpPr>
          <p:nvPr/>
        </p:nvSpPr>
        <p:spPr bwMode="auto">
          <a:xfrm>
            <a:off x="395536" y="3356992"/>
            <a:ext cx="7784664" cy="42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None/>
            </a:pPr>
            <a:r>
              <a:rPr lang="en-GB" sz="2000" b="1" i="0" dirty="0"/>
              <a:t>DG Enlargement</a:t>
            </a:r>
          </a:p>
          <a:p>
            <a:pPr marL="0" indent="0">
              <a:buNone/>
            </a:pPr>
            <a:r>
              <a:rPr lang="en-GB" sz="1400" dirty="0"/>
              <a:t>Responsible for designing enlargement policies</a:t>
            </a:r>
          </a:p>
        </p:txBody>
      </p:sp>
      <p:sp>
        <p:nvSpPr>
          <p:cNvPr id="13" name="Content Placeholder 2"/>
          <p:cNvSpPr txBox="1">
            <a:spLocks/>
          </p:cNvSpPr>
          <p:nvPr/>
        </p:nvSpPr>
        <p:spPr bwMode="auto">
          <a:xfrm>
            <a:off x="387152" y="4293096"/>
            <a:ext cx="7784664" cy="42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None/>
            </a:pPr>
            <a:r>
              <a:rPr lang="en-GB" sz="2000" b="1" i="0" dirty="0"/>
              <a:t>DG Humanitarian Aid and Civil Protection</a:t>
            </a:r>
          </a:p>
          <a:p>
            <a:pPr marL="0" indent="0">
              <a:buNone/>
            </a:pPr>
            <a:r>
              <a:rPr lang="en-GB" sz="1400" dirty="0"/>
              <a:t>Responsible for humanitarian aid and civil protection</a:t>
            </a:r>
          </a:p>
        </p:txBody>
      </p:sp>
      <p:sp>
        <p:nvSpPr>
          <p:cNvPr id="14" name="Content Placeholder 2"/>
          <p:cNvSpPr txBox="1">
            <a:spLocks/>
          </p:cNvSpPr>
          <p:nvPr/>
        </p:nvSpPr>
        <p:spPr bwMode="auto">
          <a:xfrm>
            <a:off x="395536" y="5229200"/>
            <a:ext cx="7784664" cy="42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None/>
            </a:pPr>
            <a:r>
              <a:rPr lang="en-GB" sz="2000" b="1" i="0" dirty="0"/>
              <a:t>European External Action Services (EEAS)</a:t>
            </a:r>
          </a:p>
          <a:p>
            <a:pPr marL="0" indent="0">
              <a:buNone/>
            </a:pPr>
            <a:r>
              <a:rPr lang="en-GB" sz="1400" dirty="0"/>
              <a:t>Aimed at making the EU’s external action more coherent and efficient, thereby increasing the EU’s influence in the world</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50748">
            <a:off x="6605599" y="3473625"/>
            <a:ext cx="1633555" cy="10926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58880">
            <a:off x="7213923" y="4151250"/>
            <a:ext cx="1550454" cy="1033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45530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5017</TotalTime>
  <Words>3297</Words>
  <Application>Microsoft Office PowerPoint</Application>
  <PresentationFormat>On-screen Show (4:3)</PresentationFormat>
  <Paragraphs>505</Paragraphs>
  <Slides>53</Slides>
  <Notes>52</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Slide_Master</vt:lpstr>
      <vt:lpstr>PowerPoint Presentation</vt:lpstr>
      <vt:lpstr>PowerPoint Presentation</vt:lpstr>
      <vt:lpstr>EU: largest donor in the world</vt:lpstr>
      <vt:lpstr>Geographical distribution of EC funds</vt:lpstr>
      <vt:lpstr>Horizontal programmes</vt:lpstr>
      <vt:lpstr>Millennium Development Goals (MDGs)</vt:lpstr>
      <vt:lpstr> EU contribution to the Millennium Development Goals  Key results from European Commission programmes 2004-2012</vt:lpstr>
      <vt:lpstr>PowerPoint Presentation</vt:lpstr>
      <vt:lpstr>Main actors in external aid</vt:lpstr>
      <vt:lpstr>The Commissioners…about to change</vt:lpstr>
      <vt:lpstr>The new Commissioners… if confirmed by the European Parliament</vt:lpstr>
      <vt:lpstr>PowerPoint Presentation</vt:lpstr>
      <vt:lpstr>Geographical coverage financial instruments</vt:lpstr>
      <vt:lpstr>Aid delivery methods</vt:lpstr>
      <vt:lpstr>PowerPoint Presentation</vt:lpstr>
      <vt:lpstr>PowerPoint Presentation</vt:lpstr>
      <vt:lpstr>Agenda for change</vt:lpstr>
      <vt:lpstr>PowerPoint Presentation</vt:lpstr>
      <vt:lpstr>Challenges at international level</vt:lpstr>
      <vt:lpstr>Challenges at international level</vt:lpstr>
      <vt:lpstr>Challenges at international level</vt:lpstr>
      <vt:lpstr>The EU response</vt:lpstr>
      <vt:lpstr>Beyond 2015 – A decent life for all</vt:lpstr>
      <vt:lpstr>PowerPoint Presentation</vt:lpstr>
      <vt:lpstr>Public opinion</vt:lpstr>
      <vt:lpstr>… so why communicate?</vt:lpstr>
      <vt:lpstr>EuropeAid’s communication strategy</vt:lpstr>
      <vt:lpstr>Key messages</vt:lpstr>
      <vt:lpstr>A win-win solution</vt:lpstr>
      <vt:lpstr>Communication : Who does what?</vt:lpstr>
      <vt:lpstr>PowerPoint Presentation</vt:lpstr>
      <vt:lpstr>Communication: your role in it…</vt:lpstr>
      <vt:lpstr>Communication activities  and tools</vt:lpstr>
      <vt:lpstr>The Info Point</vt:lpstr>
      <vt:lpstr>European Year for Development 2015</vt:lpstr>
      <vt:lpstr>External events </vt:lpstr>
      <vt:lpstr>Media relations</vt:lpstr>
      <vt:lpstr>The website: our main window</vt:lpstr>
      <vt:lpstr>PowerPoint Presentation</vt:lpstr>
      <vt:lpstr>Twitter</vt:lpstr>
      <vt:lpstr>PowerPoint Presentation</vt:lpstr>
      <vt:lpstr>                   Case studies   An integrated system of collection and dissemination</vt:lpstr>
      <vt:lpstr>PowerPoint Presentation</vt:lpstr>
      <vt:lpstr>PowerPoint Presentation</vt:lpstr>
      <vt:lpstr>PowerPoint Presentation</vt:lpstr>
      <vt:lpstr>PowerPoint Presentation</vt:lpstr>
      <vt:lpstr>Internal communication </vt:lpstr>
      <vt:lpstr>Intranet Information and Communication Pages</vt:lpstr>
      <vt:lpstr>PowerPoint Presentation</vt:lpstr>
      <vt:lpstr>   Links</vt:lpstr>
      <vt:lpstr>   Links</vt:lpstr>
      <vt:lpstr>Contacts</vt:lpstr>
      <vt:lpstr>PowerPoint Presentation</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MINCHIN Morgan (DEVCO)</cp:lastModifiedBy>
  <cp:revision>366</cp:revision>
  <cp:lastPrinted>2014-09-24T12:17:28Z</cp:lastPrinted>
  <dcterms:created xsi:type="dcterms:W3CDTF">2011-10-28T10:25:18Z</dcterms:created>
  <dcterms:modified xsi:type="dcterms:W3CDTF">2014-10-08T13:51:30Z</dcterms:modified>
</cp:coreProperties>
</file>