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15"/>
  </p:notesMasterIdLst>
  <p:sldIdLst>
    <p:sldId id="652" r:id="rId2"/>
    <p:sldId id="737" r:id="rId3"/>
    <p:sldId id="757" r:id="rId4"/>
    <p:sldId id="736" r:id="rId5"/>
    <p:sldId id="747" r:id="rId6"/>
    <p:sldId id="748" r:id="rId7"/>
    <p:sldId id="738" r:id="rId8"/>
    <p:sldId id="739" r:id="rId9"/>
    <p:sldId id="740" r:id="rId10"/>
    <p:sldId id="751" r:id="rId11"/>
    <p:sldId id="741" r:id="rId12"/>
    <p:sldId id="732" r:id="rId13"/>
    <p:sldId id="750" r:id="rId1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Rg st="1" end="14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6092"/>
    <a:srgbClr val="ECBE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30" autoAdjust="0"/>
    <p:restoredTop sz="74046" autoAdjust="0"/>
  </p:normalViewPr>
  <p:slideViewPr>
    <p:cSldViewPr snapToGrid="0" snapToObjects="1">
      <p:cViewPr>
        <p:scale>
          <a:sx n="100" d="100"/>
          <a:sy n="100" d="100"/>
        </p:scale>
        <p:origin x="-2008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-376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7622E901-2726-074E-94A8-CF2D4C59A3B0}" type="datetime1">
              <a:rPr lang="en-US"/>
              <a:pPr>
                <a:defRPr/>
              </a:pPr>
              <a:t>14/11/14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C7FBD920-D08D-BE43-B69C-EA1BA69FD6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9677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8DA1112-8BFC-3749-93BF-F797E493B59C}" type="slidenum">
              <a:rPr lang="en-US" sz="1200">
                <a:latin typeface="Calibri" charset="0"/>
              </a:rPr>
              <a:pPr eaLnBrk="1" hangingPunct="1"/>
              <a:t>1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1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-128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FBD920-D08D-BE43-B69C-EA1BA69FD68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184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FBD920-D08D-BE43-B69C-EA1BA69FD68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184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171450" marR="0" lvl="1" indent="-1714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-128"/>
              <a:cs typeface="+mn-cs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8DA1112-8BFC-3749-93BF-F797E493B59C}" type="slidenum">
              <a:rPr lang="en-US" sz="1200">
                <a:latin typeface="Calibri" charset="0"/>
              </a:rPr>
              <a:pPr eaLnBrk="1" hangingPunct="1"/>
              <a:t>12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8DA1112-8BFC-3749-93BF-F797E493B59C}" type="slidenum">
              <a:rPr lang="en-US" sz="1200">
                <a:latin typeface="Calibri" charset="0"/>
              </a:rPr>
              <a:pPr eaLnBrk="1" hangingPunct="1"/>
              <a:t>13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171450" marR="0" lvl="0" indent="-1714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 b="0" i="0" noProof="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620316C-D9B8-4548-9646-016EDBCDAE62}" type="slidenum">
              <a:rPr lang="en-US" sz="1200">
                <a:latin typeface="Calibri" charset="0"/>
              </a:rPr>
              <a:pPr eaLnBrk="1" hangingPunct="1"/>
              <a:t>2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lang="en-GB" sz="1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FBD920-D08D-BE43-B69C-EA1BA69FD6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813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171450" marR="0" lvl="0" indent="-1714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 sz="1200" i="0" kern="1200" baseline="0" dirty="0" smtClean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8DA1112-8BFC-3749-93BF-F797E493B59C}" type="slidenum">
              <a:rPr lang="en-US" sz="1200">
                <a:latin typeface="Calibri" charset="0"/>
              </a:rPr>
              <a:pPr eaLnBrk="1" hangingPunct="1"/>
              <a:t>4</a:t>
            </a:fld>
            <a:endParaRPr lang="en-US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FBD920-D08D-BE43-B69C-EA1BA69FD68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184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FBD920-D08D-BE43-B69C-EA1BA69FD68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184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FBD920-D08D-BE43-B69C-EA1BA69FD68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184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GB" dirty="0" smtClean="0"/>
          </a:p>
          <a:p>
            <a:pPr marL="171450" indent="-171450">
              <a:buFont typeface="Arial"/>
              <a:buChar char="•"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FBD920-D08D-BE43-B69C-EA1BA69FD68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184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lang="en-GB" sz="1200" kern="1200" baseline="0" dirty="0" smtClean="0">
              <a:solidFill>
                <a:schemeClr val="tx1"/>
              </a:solidFill>
              <a:effectLst/>
              <a:latin typeface="+mn-lt"/>
              <a:ea typeface="ＭＳ Ｐゴシック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FBD920-D08D-BE43-B69C-EA1BA69FD68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184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7A9A3-E0D9-1046-842A-26B996FB1BCB}" type="datetime1">
              <a:rPr lang="en-US"/>
              <a:pPr>
                <a:defRPr/>
              </a:pPr>
              <a:t>14/11/14</a:t>
            </a:fld>
            <a:endParaRPr lang="en-US" dirty="0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4BC72-BFF4-C944-AD1F-72AE02C5EF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837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F231D-112B-6040-8194-A9D2F8015A76}" type="datetime1">
              <a:rPr lang="en-US"/>
              <a:pPr>
                <a:defRPr/>
              </a:pPr>
              <a:t>14/11/14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76BC1-3FDA-3B42-86CC-F25E64E32F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519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A3D6A-7361-BA4E-A030-8C1137E1F9F0}" type="datetime1">
              <a:rPr lang="en-US"/>
              <a:pPr>
                <a:defRPr/>
              </a:pPr>
              <a:t>14/11/14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641D7-5BD9-A748-8C8E-CFF2A4460F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754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6F560-A508-574D-AC4C-0C6881EA7164}" type="datetime1">
              <a:rPr lang="en-US"/>
              <a:pPr>
                <a:defRPr/>
              </a:pPr>
              <a:t>14/11/14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D0099-7740-7D4E-85F9-23746F665E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805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7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/>
            <a:gdLst>
              <a:gd name="T0" fmla="*/ 0 w 2736"/>
              <a:gd name="T1" fmla="*/ 2147483647 h 3648"/>
              <a:gd name="T2" fmla="*/ 2147483647 w 2736"/>
              <a:gd name="T3" fmla="*/ 2147483647 h 3648"/>
              <a:gd name="T4" fmla="*/ 2147483647 w 2736"/>
              <a:gd name="T5" fmla="*/ 0 h 3648"/>
              <a:gd name="T6" fmla="*/ 2147483647 w 2736"/>
              <a:gd name="T7" fmla="*/ 2147483647 h 3648"/>
              <a:gd name="T8" fmla="*/ 2147483647 w 2736"/>
              <a:gd name="T9" fmla="*/ 2147483647 h 3648"/>
              <a:gd name="T10" fmla="*/ 2147483647 w 2736"/>
              <a:gd name="T11" fmla="*/ 2147483647 h 3648"/>
              <a:gd name="T12" fmla="*/ 0 w 2736"/>
              <a:gd name="T13" fmla="*/ 2147483647 h 36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36"/>
              <a:gd name="T22" fmla="*/ 0 h 3648"/>
              <a:gd name="T23" fmla="*/ 2736 w 2736"/>
              <a:gd name="T24" fmla="*/ 3648 h 36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0" y="3648"/>
                </a:lnTo>
                <a:close/>
              </a:path>
            </a:pathLst>
          </a:custGeom>
          <a:noFill/>
          <a:ln w="3175" cap="flat" cmpd="sng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5" name="Freeform 18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/>
            <a:gdLst>
              <a:gd name="T0" fmla="*/ 0 w 3504"/>
              <a:gd name="T1" fmla="*/ 2147483647 h 4128"/>
              <a:gd name="T2" fmla="*/ 0 w 3504"/>
              <a:gd name="T3" fmla="*/ 2147483647 h 4128"/>
              <a:gd name="T4" fmla="*/ 2147483647 w 3504"/>
              <a:gd name="T5" fmla="*/ 2147483647 h 4128"/>
              <a:gd name="T6" fmla="*/ 2147483647 w 3504"/>
              <a:gd name="T7" fmla="*/ 0 h 4128"/>
              <a:gd name="T8" fmla="*/ 2147483647 w 3504"/>
              <a:gd name="T9" fmla="*/ 0 h 4128"/>
              <a:gd name="T10" fmla="*/ 2147483647 w 3504"/>
              <a:gd name="T11" fmla="*/ 2147483647 h 4128"/>
              <a:gd name="T12" fmla="*/ 0 w 3504"/>
              <a:gd name="T13" fmla="*/ 2147483647 h 4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04"/>
              <a:gd name="T22" fmla="*/ 0 h 4128"/>
              <a:gd name="T23" fmla="*/ 3504 w 3504"/>
              <a:gd name="T24" fmla="*/ 4128 h 4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ea typeface="+mn-ea"/>
              <a:cs typeface="+mn-cs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ea typeface="+mn-ea"/>
              <a:cs typeface="+mn-cs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ea typeface="+mn-ea"/>
              <a:cs typeface="+mn-cs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ea typeface="+mn-ea"/>
              <a:cs typeface="+mn-cs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ea typeface="+mn-ea"/>
              <a:cs typeface="+mn-cs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ea typeface="+mn-ea"/>
              <a:cs typeface="+mn-cs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ea typeface="+mn-ea"/>
              <a:cs typeface="+mn-cs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ea typeface="+mn-ea"/>
              <a:cs typeface="+mn-cs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4E3D8-92A9-5C4F-91CD-C0A36ECBCEE9}" type="datetime1">
              <a:rPr lang="en-US"/>
              <a:pPr>
                <a:defRPr/>
              </a:pPr>
              <a:t>14/11/14</a:t>
            </a:fld>
            <a:endParaRPr lang="en-US" dirty="0"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80E62-0BD5-2F49-B752-5A34C6442B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843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7432D-400A-0B41-90FA-75DB9A65993F}" type="datetime1">
              <a:rPr lang="en-US"/>
              <a:pPr>
                <a:defRPr/>
              </a:pPr>
              <a:t>14/11/14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0FF17-DE8F-C340-AC6F-A8000DCE8D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939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7FC30-FED7-5442-9273-9D8883F6A1EC}" type="datetime1">
              <a:rPr lang="en-US"/>
              <a:pPr>
                <a:defRPr/>
              </a:pPr>
              <a:t>14/11/14</a:t>
            </a:fld>
            <a:endParaRPr lang="en-US" dirty="0"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AE5A1-3EED-8243-A053-D7EDDA67A2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995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AB4F0-95D0-1D4A-BDAE-DCFA2A51F05C}" type="datetime1">
              <a:rPr lang="en-US"/>
              <a:pPr>
                <a:defRPr/>
              </a:pPr>
              <a:t>14/11/14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29C4C-7225-8543-9E9F-18FBF08B98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243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26302-6F19-0C46-83E0-089C4878D3E0}" type="datetime1">
              <a:rPr lang="en-US"/>
              <a:pPr>
                <a:defRPr/>
              </a:pPr>
              <a:t>14/11/14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40BD2-EEEE-4B42-852A-0623C44376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665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9DA6D-7939-6D43-8E27-13F6854DF0D8}" type="datetime1">
              <a:rPr lang="en-US"/>
              <a:pPr>
                <a:defRPr/>
              </a:pPr>
              <a:t>14/11/14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A7296-C459-3E44-A74E-AB1C78A846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542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536850" y="1296440"/>
              <a:ext cx="88935" cy="7994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558456" y="1517183"/>
              <a:ext cx="125669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617771" y="12954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536850" y="1296440"/>
              <a:ext cx="88935" cy="7994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558456" y="1517183"/>
              <a:ext cx="125669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617771" y="12954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536850" y="1296441"/>
              <a:ext cx="88934" cy="79944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558456" y="1517181"/>
              <a:ext cx="125667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617770" y="1295466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GB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45E15-9231-C647-A6AB-19A1A5C2D98C}" type="datetime1">
              <a:rPr lang="en-US"/>
              <a:pPr>
                <a:defRPr/>
              </a:pPr>
              <a:t>14/11/14</a:t>
            </a:fld>
            <a:endParaRPr lang="en-US" dirty="0"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3FC2F-6E01-AA48-B0D7-F8EF434464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953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2"/>
                </a:solidFill>
                <a:latin typeface="Corbel" charset="0"/>
              </a:defRPr>
            </a:lvl1pPr>
          </a:lstStyle>
          <a:p>
            <a:pPr>
              <a:defRPr/>
            </a:pPr>
            <a:fld id="{9B5C3E49-977A-BE46-BC88-C342A7787871}" type="datetime1">
              <a:rPr lang="en-US"/>
              <a:pPr>
                <a:defRPr/>
              </a:pPr>
              <a:t>14/11/14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  <a:latin typeface="Corbel" charset="0"/>
              </a:defRPr>
            </a:lvl1pPr>
          </a:lstStyle>
          <a:p>
            <a:pPr>
              <a:defRPr/>
            </a:pPr>
            <a:fld id="{5957CEB4-B1E1-3040-9FDA-8A94A61444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837" r:id="rId1"/>
    <p:sldLayoutId id="2147484832" r:id="rId2"/>
    <p:sldLayoutId id="2147484838" r:id="rId3"/>
    <p:sldLayoutId id="2147484839" r:id="rId4"/>
    <p:sldLayoutId id="2147484840" r:id="rId5"/>
    <p:sldLayoutId id="2147484833" r:id="rId6"/>
    <p:sldLayoutId id="2147484841" r:id="rId7"/>
    <p:sldLayoutId id="2147484834" r:id="rId8"/>
    <p:sldLayoutId id="2147484842" r:id="rId9"/>
    <p:sldLayoutId id="2147484835" r:id="rId10"/>
    <p:sldLayoutId id="214748483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charset="0"/>
        <a:buChar char=""/>
        <a:defRPr sz="30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Char char=""/>
        <a:defRPr sz="26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charset="0"/>
        <a:buChar char="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charset="0"/>
        <a:buChar char=""/>
        <a:defRPr sz="22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charset="0"/>
        <a:buChar char="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266462" y="967740"/>
            <a:ext cx="8283099" cy="103788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solidFill>
                  <a:schemeClr val="tx1"/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       Joint Programming</a:t>
            </a:r>
            <a:br>
              <a:rPr lang="en-US" sz="5400" dirty="0" smtClean="0">
                <a:solidFill>
                  <a:schemeClr val="tx1"/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</a:br>
            <a:r>
              <a:rPr lang="en-US" sz="5400" dirty="0" smtClean="0">
                <a:solidFill>
                  <a:schemeClr val="tx1"/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       </a:t>
            </a:r>
            <a:r>
              <a:rPr lang="en-US" sz="5400" dirty="0" smtClean="0">
                <a:solidFill>
                  <a:schemeClr val="tx2">
                    <a:lumMod val="75000"/>
                  </a:schemeClr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Nepal </a:t>
            </a:r>
            <a:endParaRPr lang="en-US" sz="5400" dirty="0">
              <a:solidFill>
                <a:schemeClr val="tx2">
                  <a:lumMod val="75000"/>
                </a:schemeClr>
              </a:solidFill>
              <a:effectLst>
                <a:reflection stA="26000" endPos="52000" dist="76200" dir="5400000" sy="-100000" algn="bl" rotWithShape="0"/>
              </a:effectLst>
              <a:latin typeface="Helvetica Neue Light"/>
              <a:ea typeface="+mj-ea"/>
              <a:cs typeface="+mj-cs"/>
            </a:endParaRPr>
          </a:p>
        </p:txBody>
      </p:sp>
      <p:pic>
        <p:nvPicPr>
          <p:cNvPr id="11" name="Picture 10" descr="andrew-newey-gurung-tribe-ceremony-710x47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2588"/>
            <a:ext cx="2273300" cy="1415611"/>
          </a:xfrm>
          <a:prstGeom prst="rect">
            <a:avLst/>
          </a:prstGeom>
          <a:noFill/>
          <a:ln>
            <a:noFill/>
          </a:ln>
          <a:effectLst>
            <a:reflection stA="50000" endPos="36000" dist="127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-2" b="19949"/>
          <a:stretch/>
        </p:blipFill>
        <p:spPr>
          <a:xfrm>
            <a:off x="2260600" y="4192587"/>
            <a:ext cx="2260600" cy="1415611"/>
          </a:xfrm>
          <a:prstGeom prst="rect">
            <a:avLst/>
          </a:prstGeom>
          <a:noFill/>
          <a:ln>
            <a:noFill/>
          </a:ln>
          <a:effectLst>
            <a:reflection stA="50000" endPos="36000" dist="127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t="1192" b="10044"/>
          <a:stretch/>
        </p:blipFill>
        <p:spPr>
          <a:xfrm>
            <a:off x="4521200" y="4192589"/>
            <a:ext cx="2222500" cy="1415610"/>
          </a:xfrm>
          <a:prstGeom prst="rect">
            <a:avLst/>
          </a:prstGeom>
          <a:noFill/>
          <a:ln>
            <a:noFill/>
          </a:ln>
          <a:effectLst>
            <a:reflection stA="50000" endPos="36000" dist="1270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3700" y="4192588"/>
            <a:ext cx="2400300" cy="1415611"/>
          </a:xfrm>
          <a:prstGeom prst="rect">
            <a:avLst/>
          </a:prstGeom>
          <a:noFill/>
          <a:ln>
            <a:noFill/>
          </a:ln>
          <a:effectLst>
            <a:reflection stA="50000" endPos="36000" dist="127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39491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158988"/>
            <a:ext cx="9144000" cy="103788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/>
          <a:lstStyle>
            <a:defPPr>
              <a:defRPr lang="en-US"/>
            </a:defPPr>
            <a:lvl1pPr eaLnBrk="1" fontAlgn="auto" hangingPunct="1">
              <a:spcAft>
                <a:spcPts val="0"/>
              </a:spcAft>
              <a:defRPr sz="5400" spc="-10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defRPr>
            </a:lvl1pPr>
            <a:lvl2pPr eaLnBrk="0" hangingPunct="0"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2pPr>
            <a:lvl3pPr eaLnBrk="0" hangingPunct="0"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3pPr>
            <a:lvl4pPr eaLnBrk="0" hangingPunct="0"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4pPr>
            <a:lvl5pPr eaLnBrk="0" hangingPunct="0"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  The Limits of Ownership</a:t>
            </a:r>
            <a:endParaRPr lang="en-US" sz="35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1688" y="4170917"/>
            <a:ext cx="2006600" cy="2006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1026" y="3224583"/>
            <a:ext cx="2755900" cy="13305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9926" y="4555166"/>
            <a:ext cx="2419574" cy="19021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3688" y="2062458"/>
            <a:ext cx="2654300" cy="17770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9926" y="2085049"/>
            <a:ext cx="2667000" cy="14178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3129" y="2492009"/>
            <a:ext cx="2037897" cy="16789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6500" y="3920467"/>
            <a:ext cx="2177826" cy="197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71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119" y="1371306"/>
            <a:ext cx="3397250" cy="339725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5900" y="225708"/>
            <a:ext cx="9144000" cy="103788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/>
          <a:lstStyle>
            <a:defPPr>
              <a:defRPr lang="en-US"/>
            </a:defPPr>
            <a:lvl1pPr eaLnBrk="1" fontAlgn="auto" hangingPunct="1">
              <a:spcAft>
                <a:spcPts val="0"/>
              </a:spcAft>
              <a:defRPr sz="5400" spc="-10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defRPr>
            </a:lvl1pPr>
            <a:lvl2pPr eaLnBrk="0" hangingPunct="0"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2pPr>
            <a:lvl3pPr eaLnBrk="0" hangingPunct="0"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3pPr>
            <a:lvl4pPr eaLnBrk="0" hangingPunct="0"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4pPr>
            <a:lvl5pPr eaLnBrk="0" hangingPunct="0"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The Communication Gap</a:t>
            </a:r>
            <a:endParaRPr lang="en-US" sz="35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700" y="2786638"/>
            <a:ext cx="4017131" cy="24076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600" y="4100428"/>
            <a:ext cx="4508500" cy="24715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8519" y="2057400"/>
            <a:ext cx="233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>
                    <a:lumMod val="90000"/>
                  </a:schemeClr>
                </a:solidFill>
              </a:rPr>
              <a:t>Joint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i="1" dirty="0" smtClean="0">
                <a:solidFill>
                  <a:srgbClr val="FF0000"/>
                </a:solidFill>
              </a:rPr>
              <a:t>what?</a:t>
            </a:r>
            <a:endParaRPr lang="en-GB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05500" y="2057400"/>
            <a:ext cx="2781300" cy="34163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Dear Capitals….</a:t>
            </a:r>
          </a:p>
          <a:p>
            <a:r>
              <a:rPr lang="en-GB" dirty="0"/>
              <a:t/>
            </a:r>
            <a:br>
              <a:rPr lang="en-GB" dirty="0"/>
            </a:b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7055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 rot="16200000">
            <a:off x="-2685512" y="2685512"/>
            <a:ext cx="6858000" cy="1486976"/>
          </a:xfrm>
          <a:prstGeom prst="rect">
            <a:avLst/>
          </a:prstGeom>
          <a:solidFill>
            <a:srgbClr val="ECBE43">
              <a:alpha val="90000"/>
            </a:srgbClr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C1EEF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  <a:effectLst>
                  <a:reflection stA="26000" endPos="52000" dist="76200" dir="5400000" sy="-100000" algn="bl" rotWithShape="0"/>
                </a:effectLst>
                <a:latin typeface="Copperplate Gothic Bold"/>
                <a:ea typeface="+mj-ea"/>
                <a:cs typeface="Copperplate Gothic Bold"/>
              </a:rPr>
              <a:t>EU Joint Programming</a:t>
            </a:r>
            <a:br>
              <a:rPr lang="en-US" dirty="0" smtClean="0">
                <a:solidFill>
                  <a:schemeClr val="tx1"/>
                </a:solidFill>
                <a:effectLst>
                  <a:reflection stA="26000" endPos="52000" dist="76200" dir="5400000" sy="-100000" algn="bl" rotWithShape="0"/>
                </a:effectLst>
                <a:latin typeface="Copperplate Gothic Bold"/>
                <a:ea typeface="+mj-ea"/>
                <a:cs typeface="Copperplate Gothic Bold"/>
              </a:rPr>
            </a:br>
            <a:r>
              <a:rPr lang="en-US" dirty="0" smtClean="0">
                <a:solidFill>
                  <a:srgbClr val="0000FF"/>
                </a:solidFill>
                <a:effectLst>
                  <a:reflection stA="26000" endPos="52000" dist="76200" dir="5400000" sy="-100000" algn="bl" rotWithShape="0"/>
                </a:effectLst>
                <a:latin typeface="Copperplate Gothic Bold"/>
                <a:ea typeface="+mj-ea"/>
                <a:cs typeface="Copperplate Gothic Bold"/>
              </a:rPr>
              <a:t>Guidance Pack</a:t>
            </a:r>
            <a:endParaRPr lang="en-US" dirty="0">
              <a:solidFill>
                <a:srgbClr val="0000FF"/>
              </a:solidFill>
              <a:effectLst>
                <a:reflection stA="26000" endPos="52000" dist="76200" dir="5400000" sy="-100000" algn="bl" rotWithShape="0"/>
              </a:effectLst>
              <a:latin typeface="Copperplate Gothic Bold"/>
              <a:ea typeface="+mj-ea"/>
              <a:cs typeface="Copperplate Gothic Bold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950" y="393136"/>
            <a:ext cx="3905250" cy="443888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reflection stA="50000" endPos="75000" dist="127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284" y="1779391"/>
            <a:ext cx="4140416" cy="459374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reflection stA="50000" endPos="75000" dist="127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5674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266462" y="967740"/>
            <a:ext cx="8283099" cy="103788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solidFill>
                  <a:schemeClr val="tx1"/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       Thank You </a:t>
            </a:r>
            <a:br>
              <a:rPr lang="en-US" sz="5400" dirty="0" smtClean="0">
                <a:solidFill>
                  <a:schemeClr val="tx1"/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</a:br>
            <a:r>
              <a:rPr lang="en-US" sz="5400" dirty="0">
                <a:solidFill>
                  <a:schemeClr val="tx1"/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 </a:t>
            </a:r>
            <a:r>
              <a:rPr lang="en-US" sz="5400" dirty="0" smtClean="0">
                <a:solidFill>
                  <a:schemeClr val="tx1"/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      </a:t>
            </a:r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consultancy@andybenfield.com</a:t>
            </a:r>
            <a:endParaRPr lang="en-US" sz="2500" dirty="0">
              <a:solidFill>
                <a:schemeClr val="tx2">
                  <a:lumMod val="75000"/>
                </a:schemeClr>
              </a:solidFill>
              <a:effectLst>
                <a:reflection stA="26000" endPos="52000" dist="76200" dir="5400000" sy="-100000" algn="bl" rotWithShape="0"/>
              </a:effectLst>
              <a:latin typeface="Helvetica Neue Light"/>
              <a:ea typeface="+mj-ea"/>
              <a:cs typeface="+mj-cs"/>
            </a:endParaRPr>
          </a:p>
        </p:txBody>
      </p:sp>
      <p:pic>
        <p:nvPicPr>
          <p:cNvPr id="11" name="Picture 10" descr="andrew-newey-gurung-tribe-ceremony-710x47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2588"/>
            <a:ext cx="2273300" cy="1415611"/>
          </a:xfrm>
          <a:prstGeom prst="rect">
            <a:avLst/>
          </a:prstGeom>
          <a:noFill/>
          <a:ln>
            <a:noFill/>
          </a:ln>
          <a:effectLst>
            <a:reflection stA="50000" endPos="36000" dist="127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-2" b="19949"/>
          <a:stretch/>
        </p:blipFill>
        <p:spPr>
          <a:xfrm>
            <a:off x="2260600" y="4192587"/>
            <a:ext cx="2260600" cy="1415611"/>
          </a:xfrm>
          <a:prstGeom prst="rect">
            <a:avLst/>
          </a:prstGeom>
          <a:noFill/>
          <a:ln>
            <a:noFill/>
          </a:ln>
          <a:effectLst>
            <a:reflection stA="50000" endPos="36000" dist="127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t="1192" b="10044"/>
          <a:stretch/>
        </p:blipFill>
        <p:spPr>
          <a:xfrm>
            <a:off x="4521200" y="4192589"/>
            <a:ext cx="2222500" cy="1415610"/>
          </a:xfrm>
          <a:prstGeom prst="rect">
            <a:avLst/>
          </a:prstGeom>
          <a:noFill/>
          <a:ln>
            <a:noFill/>
          </a:ln>
          <a:effectLst>
            <a:reflection stA="50000" endPos="36000" dist="1270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3700" y="4192588"/>
            <a:ext cx="2400300" cy="1415611"/>
          </a:xfrm>
          <a:prstGeom prst="rect">
            <a:avLst/>
          </a:prstGeom>
          <a:noFill/>
          <a:ln>
            <a:noFill/>
          </a:ln>
          <a:effectLst>
            <a:reflection stA="50000" endPos="36000" dist="127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48965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52400" y="156752"/>
            <a:ext cx="8724900" cy="103788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C1EEF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solidFill>
                  <a:schemeClr val="tx2">
                    <a:lumMod val="25000"/>
                  </a:schemeClr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Back in 2013….</a:t>
            </a:r>
            <a:endParaRPr lang="en-US" sz="5400" dirty="0">
              <a:solidFill>
                <a:schemeClr val="tx2">
                  <a:lumMod val="25000"/>
                </a:schemeClr>
              </a:solidFill>
              <a:effectLst>
                <a:reflection stA="26000" endPos="52000" dist="76200" dir="5400000" sy="-100000" algn="bl" rotWithShape="0"/>
              </a:effectLst>
              <a:latin typeface="Helvetica Neue Ligh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450" y="1564050"/>
            <a:ext cx="6715149" cy="562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89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154393"/>
            <a:ext cx="9144000" cy="103788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C1EEF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solidFill>
                  <a:srgbClr val="FF6600"/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  Selling Points</a:t>
            </a:r>
            <a:endParaRPr lang="en-US" sz="5400" dirty="0">
              <a:solidFill>
                <a:srgbClr val="FF6600"/>
              </a:solidFill>
              <a:effectLst>
                <a:reflection stA="26000" endPos="52000" dist="76200" dir="5400000" sy="-100000" algn="bl" rotWithShape="0"/>
              </a:effectLst>
              <a:latin typeface="Helvetica Neue Ligh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7387" y="1446279"/>
            <a:ext cx="8591813" cy="461665"/>
          </a:xfrm>
          <a:prstGeom prst="rect">
            <a:avLst/>
          </a:prstGeom>
          <a:solidFill>
            <a:srgbClr val="800000"/>
          </a:solidFill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GB" dirty="0" smtClean="0">
                <a:latin typeface="Helvetica Neue Light"/>
                <a:cs typeface="Helvetica Neue Light"/>
              </a:rPr>
              <a:t>Ownership &amp; alignment </a:t>
            </a:r>
            <a:r>
              <a:rPr lang="en-GB" dirty="0" smtClean="0">
                <a:latin typeface="Helvetica Neue Light"/>
                <a:ea typeface="Wingdings"/>
                <a:cs typeface="Helvetica Neue Light"/>
                <a:sym typeface="Wingdings"/>
              </a:rPr>
              <a:t></a:t>
            </a:r>
            <a:endParaRPr lang="en-GB" dirty="0" smtClean="0">
              <a:latin typeface="Helvetica Neue Light"/>
              <a:cs typeface="Helvetica Neue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387" y="2246753"/>
            <a:ext cx="8591813" cy="461665"/>
          </a:xfrm>
          <a:prstGeom prst="rect">
            <a:avLst/>
          </a:prstGeom>
          <a:solidFill>
            <a:srgbClr val="800000"/>
          </a:solidFill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spcAft>
                <a:spcPts val="1800"/>
              </a:spcAft>
            </a:lvl1pPr>
          </a:lstStyle>
          <a:p>
            <a:r>
              <a:rPr lang="en-GB" dirty="0">
                <a:latin typeface="Helvetica Neue Light"/>
                <a:cs typeface="Helvetica Neue Light"/>
              </a:rPr>
              <a:t>Predictability &amp; t</a:t>
            </a:r>
            <a:r>
              <a:rPr lang="en-GB" dirty="0" smtClean="0">
                <a:latin typeface="Helvetica Neue Light"/>
                <a:cs typeface="Helvetica Neue Light"/>
              </a:rPr>
              <a:t>ransparency </a:t>
            </a:r>
            <a:r>
              <a:rPr lang="en-GB" dirty="0" smtClean="0">
                <a:latin typeface="Helvetica Neue Light"/>
                <a:ea typeface="Wingdings"/>
                <a:cs typeface="Helvetica Neue Light"/>
                <a:sym typeface="Wingdings"/>
              </a:rPr>
              <a:t>, transaction costs </a:t>
            </a:r>
            <a:r>
              <a:rPr lang="en-GB" dirty="0">
                <a:latin typeface="Helvetica Neue Light"/>
                <a:ea typeface="Wingdings"/>
                <a:cs typeface="Helvetica Neue Light"/>
                <a:sym typeface="Wingdings"/>
              </a:rPr>
              <a:t></a:t>
            </a:r>
            <a:endParaRPr lang="en-GB" dirty="0">
              <a:latin typeface="Helvetica Neue Light"/>
              <a:cs typeface="Helvetica Neue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7386" y="3034902"/>
            <a:ext cx="8591814" cy="461665"/>
          </a:xfrm>
          <a:prstGeom prst="rect">
            <a:avLst/>
          </a:prstGeom>
          <a:solidFill>
            <a:srgbClr val="800000"/>
          </a:solidFill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spcAft>
                <a:spcPts val="1800"/>
              </a:spcAft>
            </a:lvl1pPr>
          </a:lstStyle>
          <a:p>
            <a:r>
              <a:rPr lang="en-GB" dirty="0">
                <a:latin typeface="Helvetica Neue Light"/>
                <a:cs typeface="Helvetica Neue Light"/>
              </a:rPr>
              <a:t>Aid </a:t>
            </a:r>
            <a:r>
              <a:rPr lang="en-GB" dirty="0" smtClean="0">
                <a:latin typeface="Helvetica Neue Light"/>
                <a:cs typeface="Helvetica Neue Light"/>
              </a:rPr>
              <a:t>fragmentation </a:t>
            </a:r>
            <a:r>
              <a:rPr lang="en-GB" dirty="0" smtClean="0">
                <a:latin typeface="Helvetica Neue Light"/>
                <a:ea typeface="Wingdings"/>
                <a:cs typeface="Helvetica Neue Light"/>
                <a:sym typeface="Wingdings"/>
              </a:rPr>
              <a:t></a:t>
            </a:r>
            <a:endParaRPr lang="en-GB" dirty="0">
              <a:latin typeface="Helvetica Neue Light"/>
              <a:cs typeface="Helvetica Neue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7386" y="4807236"/>
            <a:ext cx="8591814" cy="461665"/>
          </a:xfrm>
          <a:prstGeom prst="rect">
            <a:avLst/>
          </a:prstGeom>
          <a:solidFill>
            <a:srgbClr val="000090"/>
          </a:solidFill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spcAft>
                <a:spcPts val="1800"/>
              </a:spcAft>
            </a:lvl1pPr>
          </a:lstStyle>
          <a:p>
            <a:r>
              <a:rPr lang="en-GB" dirty="0" smtClean="0">
                <a:latin typeface="Helvetica Neue Light"/>
                <a:cs typeface="Helvetica Neue Light"/>
              </a:rPr>
              <a:t>Influence &amp; visibility </a:t>
            </a:r>
            <a:r>
              <a:rPr lang="en-GB" dirty="0">
                <a:latin typeface="Helvetica Neue Light"/>
                <a:cs typeface="Helvetica Neue Light"/>
                <a:sym typeface="Wingdings"/>
              </a:rPr>
              <a:t></a:t>
            </a:r>
            <a:r>
              <a:rPr lang="en-GB" dirty="0" smtClean="0">
                <a:latin typeface="Helvetica Neue Light"/>
                <a:cs typeface="Helvetica Neue Light"/>
              </a:rPr>
              <a:t> </a:t>
            </a:r>
            <a:endParaRPr lang="en-GB" dirty="0">
              <a:latin typeface="Helvetica Neue Light"/>
              <a:cs typeface="Helvetica Neue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7387" y="4114738"/>
            <a:ext cx="8591813" cy="461665"/>
          </a:xfrm>
          <a:prstGeom prst="rect">
            <a:avLst/>
          </a:prstGeom>
          <a:solidFill>
            <a:srgbClr val="000090"/>
          </a:solidFill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GB" dirty="0" smtClean="0">
                <a:latin typeface="Helvetica Neue Light"/>
                <a:cs typeface="Helvetica Neue Light"/>
                <a:sym typeface="Wingdings"/>
              </a:rPr>
              <a:t>Impact &amp; value for money </a:t>
            </a:r>
            <a:r>
              <a:rPr lang="en-GB" dirty="0">
                <a:latin typeface="Helvetica Neue Light"/>
                <a:cs typeface="Helvetica Neue Light"/>
                <a:sym typeface="Wingdings"/>
              </a:rPr>
              <a:t></a:t>
            </a:r>
            <a:endParaRPr lang="en-GB" dirty="0" smtClean="0">
              <a:latin typeface="Helvetica Neue Light"/>
              <a:ea typeface="Wingdings"/>
              <a:cs typeface="Helvetica Neue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386" y="5506303"/>
            <a:ext cx="8591814" cy="461665"/>
          </a:xfrm>
          <a:prstGeom prst="rect">
            <a:avLst/>
          </a:prstGeom>
          <a:solidFill>
            <a:srgbClr val="000090"/>
          </a:solidFill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GB" dirty="0" smtClean="0">
                <a:latin typeface="Helvetica Neue Light"/>
                <a:cs typeface="Helvetica Neue Light"/>
              </a:rPr>
              <a:t>Pressure </a:t>
            </a:r>
            <a:r>
              <a:rPr lang="en-GB" dirty="0">
                <a:latin typeface="Helvetica Neue Light"/>
                <a:cs typeface="Helvetica Neue Light"/>
              </a:rPr>
              <a:t>to do </a:t>
            </a:r>
            <a:r>
              <a:rPr lang="en-GB" dirty="0" smtClean="0">
                <a:latin typeface="Helvetica Neue Light"/>
                <a:cs typeface="Helvetica Neue Light"/>
              </a:rPr>
              <a:t>everything yourself </a:t>
            </a:r>
            <a:r>
              <a:rPr lang="en-GB" dirty="0" smtClean="0">
                <a:latin typeface="Helvetica Neue Light"/>
                <a:ea typeface="Wingdings"/>
                <a:cs typeface="Helvetica Neue Light"/>
                <a:sym typeface="Wingdings"/>
              </a:rPr>
              <a:t></a:t>
            </a:r>
            <a:r>
              <a:rPr lang="en-GB" dirty="0" smtClean="0">
                <a:latin typeface="Helvetica Neue Light"/>
                <a:cs typeface="Helvetica Neue Light"/>
              </a:rPr>
              <a:t> </a:t>
            </a:r>
            <a:endParaRPr lang="en-GB" dirty="0" smtClean="0">
              <a:latin typeface="Helvetica Neue Light"/>
              <a:ea typeface="Wingdings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323018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 animBg="1"/>
      <p:bldP spid="8" grpId="0" build="p" bldLvl="2" animBg="1"/>
      <p:bldP spid="9" grpId="0" build="p" bldLvl="2" animBg="1"/>
      <p:bldP spid="10" grpId="0" build="p" bldLvl="2" animBg="1"/>
      <p:bldP spid="11" grpId="0" build="p" bldLvl="2" animBg="1"/>
      <p:bldP spid="12" grpId="0" build="p" bldLvl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029" y="1473200"/>
            <a:ext cx="4666034" cy="3304686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reflection stA="50000" endPos="36000" dist="12700" dir="5400000" sy="-100000" algn="bl" rotWithShape="0"/>
          </a:effectLst>
        </p:spPr>
      </p:pic>
      <p:sp>
        <p:nvSpPr>
          <p:cNvPr id="6" name="Rectangle 5"/>
          <p:cNvSpPr/>
          <p:nvPr/>
        </p:nvSpPr>
        <p:spPr>
          <a:xfrm>
            <a:off x="0" y="254457"/>
            <a:ext cx="9042400" cy="92333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/>
          <a:lstStyle/>
          <a:p>
            <a:pPr fontAlgn="auto">
              <a:spcAft>
                <a:spcPts val="0"/>
              </a:spcAft>
            </a:pPr>
            <a:r>
              <a:rPr lang="en-US" sz="5400" spc="-100" dirty="0" smtClean="0">
                <a:solidFill>
                  <a:srgbClr val="CCFFCC"/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rPr>
              <a:t>  Consultancy Support</a:t>
            </a:r>
            <a:endParaRPr lang="en-US" sz="5400" spc="-100" dirty="0">
              <a:solidFill>
                <a:srgbClr val="CCFFCC"/>
              </a:solidFill>
              <a:effectLst>
                <a:reflection stA="26000" endPos="52000" dist="76200" dir="5400000" sy="-100000" algn="bl" rotWithShape="0"/>
              </a:effectLst>
              <a:latin typeface="Helvetica Neue Ligh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6428" y="2667000"/>
            <a:ext cx="3793439" cy="384810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reflection stA="50000" endPos="36000" dist="127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68436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5516631"/>
            <a:ext cx="9144000" cy="103788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/>
          <a:lstStyle>
            <a:defPPr>
              <a:defRPr lang="en-US"/>
            </a:defPPr>
            <a:lvl1pPr eaLnBrk="1" fontAlgn="auto" hangingPunct="1">
              <a:spcAft>
                <a:spcPts val="0"/>
              </a:spcAft>
              <a:defRPr sz="5400" spc="-10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defRPr>
            </a:lvl1pPr>
            <a:lvl2pPr eaLnBrk="0" hangingPunct="0"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2pPr>
            <a:lvl3pPr eaLnBrk="0" hangingPunct="0"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3pPr>
            <a:lvl4pPr eaLnBrk="0" hangingPunct="0"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4pPr>
            <a:lvl5pPr eaLnBrk="0" hangingPunct="0"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                                  Lessons</a:t>
            </a:r>
            <a:endParaRPr lang="en-US" sz="3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661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8100" y="158988"/>
            <a:ext cx="9144000" cy="103788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/>
          <a:lstStyle>
            <a:defPPr>
              <a:defRPr lang="en-US"/>
            </a:defPPr>
            <a:lvl1pPr eaLnBrk="1" fontAlgn="auto" hangingPunct="1">
              <a:spcAft>
                <a:spcPts val="0"/>
              </a:spcAft>
              <a:defRPr sz="5400" spc="-10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defRPr>
            </a:lvl1pPr>
            <a:lvl2pPr eaLnBrk="0" hangingPunct="0"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2pPr>
            <a:lvl3pPr eaLnBrk="0" hangingPunct="0"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3pPr>
            <a:lvl4pPr eaLnBrk="0" hangingPunct="0"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4pPr>
            <a:lvl5pPr eaLnBrk="0" hangingPunct="0"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 Less is more.</a:t>
            </a:r>
            <a:endParaRPr lang="en-US" sz="35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28582" y="1865284"/>
            <a:ext cx="3310618" cy="430887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reflection stA="50000" endPos="75000" dist="127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endParaRPr lang="en-GB" dirty="0" smtClean="0">
              <a:solidFill>
                <a:schemeClr val="bg1"/>
              </a:solidFill>
            </a:endParaRPr>
          </a:p>
          <a:p>
            <a:pPr algn="ctr"/>
            <a:r>
              <a:rPr lang="en-GB" sz="2200" dirty="0" smtClean="0">
                <a:solidFill>
                  <a:schemeClr val="bg1"/>
                </a:solidFill>
              </a:rPr>
              <a:t>Joint Strategy</a:t>
            </a:r>
          </a:p>
          <a:p>
            <a:pPr algn="ctr"/>
            <a:r>
              <a:rPr lang="en-GB" sz="2200" dirty="0" smtClean="0">
                <a:solidFill>
                  <a:schemeClr val="bg1"/>
                </a:solidFill>
              </a:rPr>
              <a:t>For</a:t>
            </a:r>
            <a:endParaRPr lang="en-GB" sz="2200" dirty="0">
              <a:solidFill>
                <a:schemeClr val="bg1"/>
              </a:solidFill>
            </a:endParaRPr>
          </a:p>
          <a:p>
            <a:pPr algn="ctr"/>
            <a:r>
              <a:rPr lang="en-GB" sz="2200" dirty="0" smtClean="0">
                <a:solidFill>
                  <a:schemeClr val="bg1"/>
                </a:solidFill>
              </a:rPr>
              <a:t>Nepal</a:t>
            </a:r>
          </a:p>
          <a:p>
            <a:pPr algn="ctr"/>
            <a:endParaRPr lang="en-GB" sz="2200" dirty="0">
              <a:solidFill>
                <a:schemeClr val="bg1"/>
              </a:solidFill>
            </a:endParaRPr>
          </a:p>
          <a:p>
            <a:pPr algn="ctr"/>
            <a:r>
              <a:rPr lang="en-GB" sz="2200" i="1" dirty="0" smtClean="0">
                <a:solidFill>
                  <a:schemeClr val="bg1"/>
                </a:solidFill>
              </a:rPr>
              <a:t>2016-22</a:t>
            </a:r>
          </a:p>
          <a:p>
            <a:pPr algn="ctr"/>
            <a:endParaRPr lang="en-GB" sz="2200" dirty="0">
              <a:solidFill>
                <a:schemeClr val="bg1"/>
              </a:solidFill>
            </a:endParaRPr>
          </a:p>
          <a:p>
            <a:pPr algn="ctr"/>
            <a:endParaRPr lang="en-GB" sz="2200" dirty="0" smtClean="0">
              <a:solidFill>
                <a:schemeClr val="bg1"/>
              </a:solidFill>
            </a:endParaRPr>
          </a:p>
          <a:p>
            <a:pPr algn="ctr"/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dirty="0" smtClean="0">
                <a:solidFill>
                  <a:schemeClr val="bg1"/>
                </a:solidFill>
              </a:rPr>
              <a:t> </a:t>
            </a:r>
            <a:endParaRPr lang="en-GB" dirty="0">
              <a:solidFill>
                <a:srgbClr val="C58D01"/>
              </a:solidFill>
            </a:endParaRPr>
          </a:p>
          <a:p>
            <a:pPr algn="ctr"/>
            <a:endParaRPr lang="en-GB" dirty="0" smtClean="0">
              <a:solidFill>
                <a:srgbClr val="C58D01"/>
              </a:solidFill>
            </a:endParaRPr>
          </a:p>
          <a:p>
            <a:pPr algn="ctr"/>
            <a:endParaRPr lang="en-GB" dirty="0" smtClean="0">
              <a:solidFill>
                <a:srgbClr val="C58D0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2440" y="5033768"/>
            <a:ext cx="692760" cy="483870"/>
          </a:xfrm>
          <a:prstGeom prst="rect">
            <a:avLst/>
          </a:prstGeom>
          <a:noFill/>
          <a:ln>
            <a:noFill/>
          </a:ln>
          <a:effectLst>
            <a:reflection stA="50000" endPos="36000" dist="127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5033768"/>
            <a:ext cx="462039" cy="483870"/>
          </a:xfrm>
          <a:prstGeom prst="rect">
            <a:avLst/>
          </a:prstGeom>
          <a:noFill/>
          <a:ln>
            <a:noFill/>
          </a:ln>
          <a:effectLst>
            <a:reflection stA="50000" endPos="36000" dist="127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0" y="2372600"/>
            <a:ext cx="1054100" cy="7476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250" y="1497157"/>
            <a:ext cx="1054100" cy="7362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3050" y="2383974"/>
            <a:ext cx="1054100" cy="7362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3050" y="1521528"/>
            <a:ext cx="1054100" cy="7118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4800" y="1521528"/>
            <a:ext cx="1054100" cy="7362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4800" y="2372600"/>
            <a:ext cx="1054100" cy="7476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Left Arrow 4"/>
          <p:cNvSpPr/>
          <p:nvPr/>
        </p:nvSpPr>
        <p:spPr>
          <a:xfrm rot="13019641">
            <a:off x="4165600" y="2233411"/>
            <a:ext cx="1016000" cy="636789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Left Arrow 17"/>
          <p:cNvSpPr/>
          <p:nvPr/>
        </p:nvSpPr>
        <p:spPr>
          <a:xfrm rot="9257992">
            <a:off x="4165600" y="4639262"/>
            <a:ext cx="1016000" cy="636789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3208" y="3759200"/>
            <a:ext cx="3754965" cy="281622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reflection stA="50000" endPos="36000" dist="12700" dir="5400000" sy="-100000" algn="bl" rotWithShape="0"/>
          </a:effectLst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4077778" y="150089"/>
            <a:ext cx="4072892" cy="103788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/>
          <a:lstStyle>
            <a:defPPr>
              <a:defRPr lang="en-US"/>
            </a:defPPr>
            <a:lvl1pPr eaLnBrk="1" fontAlgn="auto" hangingPunct="1">
              <a:spcAft>
                <a:spcPts val="0"/>
              </a:spcAft>
              <a:defRPr sz="5400" spc="-10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defRPr>
            </a:lvl1pPr>
            <a:lvl2pPr eaLnBrk="0" hangingPunct="0"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2pPr>
            <a:lvl3pPr eaLnBrk="0" hangingPunct="0"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3pPr>
            <a:lvl4pPr eaLnBrk="0" hangingPunct="0"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4pPr>
            <a:lvl5pPr eaLnBrk="0" hangingPunct="0"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More is more.</a:t>
            </a:r>
            <a:endParaRPr lang="en-US" sz="3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767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5" grpId="0" animBg="1"/>
      <p:bldP spid="18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158988"/>
            <a:ext cx="9144000" cy="103788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/>
          <a:lstStyle>
            <a:defPPr>
              <a:defRPr lang="en-US"/>
            </a:defPPr>
            <a:lvl1pPr eaLnBrk="1" fontAlgn="auto" hangingPunct="1">
              <a:spcAft>
                <a:spcPts val="0"/>
              </a:spcAft>
              <a:defRPr sz="5400" spc="-10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defRPr>
            </a:lvl1pPr>
            <a:lvl2pPr eaLnBrk="0" hangingPunct="0"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2pPr>
            <a:lvl3pPr eaLnBrk="0" hangingPunct="0"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3pPr>
            <a:lvl4pPr eaLnBrk="0" hangingPunct="0"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4pPr>
            <a:lvl5pPr eaLnBrk="0" hangingPunct="0"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  Aligning the Timing</a:t>
            </a:r>
            <a:endParaRPr lang="en-US" sz="3500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0833111"/>
              </p:ext>
            </p:extLst>
          </p:nvPr>
        </p:nvGraphicFramePr>
        <p:xfrm>
          <a:off x="397071" y="1828799"/>
          <a:ext cx="8488612" cy="4640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5764"/>
                <a:gridCol w="308278"/>
                <a:gridCol w="308278"/>
                <a:gridCol w="769310"/>
                <a:gridCol w="710878"/>
                <a:gridCol w="315835"/>
                <a:gridCol w="403458"/>
                <a:gridCol w="740094"/>
                <a:gridCol w="606898"/>
                <a:gridCol w="309642"/>
                <a:gridCol w="309642"/>
                <a:gridCol w="619284"/>
                <a:gridCol w="681212"/>
                <a:gridCol w="315835"/>
                <a:gridCol w="315835"/>
                <a:gridCol w="718369"/>
              </a:tblGrid>
              <a:tr h="49272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750" b="0" dirty="0" smtClean="0"/>
                        <a:t>2010</a:t>
                      </a:r>
                      <a:endParaRPr lang="en-US" sz="1750" b="0" dirty="0"/>
                    </a:p>
                  </a:txBody>
                  <a:tcPr>
                    <a:solidFill>
                      <a:srgbClr val="6600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b="0" dirty="0" smtClean="0"/>
                        <a:t>2011</a:t>
                      </a:r>
                      <a:endParaRPr lang="en-US" sz="1750" b="0" dirty="0"/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b="0" dirty="0" smtClean="0"/>
                        <a:t>2012</a:t>
                      </a:r>
                      <a:endParaRPr lang="en-US" sz="1750" b="0" dirty="0"/>
                    </a:p>
                  </a:txBody>
                  <a:tcPr>
                    <a:solidFill>
                      <a:srgbClr val="66006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750" b="0" dirty="0" smtClean="0"/>
                        <a:t>2013</a:t>
                      </a:r>
                      <a:endParaRPr lang="en-US" sz="1750" b="0" dirty="0"/>
                    </a:p>
                  </a:txBody>
                  <a:tcPr>
                    <a:solidFill>
                      <a:srgbClr val="6600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b="0" dirty="0" smtClean="0">
                          <a:solidFill>
                            <a:srgbClr val="FFFF00"/>
                          </a:solidFill>
                        </a:rPr>
                        <a:t>2014</a:t>
                      </a:r>
                      <a:endParaRPr lang="en-US" sz="1750" b="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b="0" dirty="0" smtClean="0"/>
                        <a:t>2015</a:t>
                      </a:r>
                      <a:endParaRPr lang="en-US" sz="1750" b="0" dirty="0"/>
                    </a:p>
                  </a:txBody>
                  <a:tcPr>
                    <a:solidFill>
                      <a:srgbClr val="66006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750" b="0" dirty="0" smtClean="0"/>
                        <a:t>2016</a:t>
                      </a:r>
                      <a:endParaRPr lang="en-US" sz="1750" b="0" dirty="0"/>
                    </a:p>
                  </a:txBody>
                  <a:tcPr>
                    <a:solidFill>
                      <a:srgbClr val="6600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b="0" dirty="0" smtClean="0"/>
                        <a:t>2017</a:t>
                      </a:r>
                      <a:endParaRPr lang="en-US" sz="1750" b="0" dirty="0"/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b="0" dirty="0" smtClean="0"/>
                        <a:t>2018</a:t>
                      </a:r>
                      <a:endParaRPr lang="en-US" sz="1750" b="0" dirty="0"/>
                    </a:p>
                  </a:txBody>
                  <a:tcPr>
                    <a:solidFill>
                      <a:srgbClr val="66006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750" b="0" dirty="0" smtClean="0"/>
                        <a:t>2019</a:t>
                      </a:r>
                      <a:endParaRPr lang="en-US" sz="1750" b="0" dirty="0"/>
                    </a:p>
                  </a:txBody>
                  <a:tcPr>
                    <a:solidFill>
                      <a:srgbClr val="6600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b="0" dirty="0" smtClean="0"/>
                        <a:t>2020</a:t>
                      </a:r>
                      <a:endParaRPr lang="en-US" sz="1750" b="0" dirty="0"/>
                    </a:p>
                  </a:txBody>
                  <a:tcPr>
                    <a:solidFill>
                      <a:srgbClr val="660066"/>
                    </a:solidFill>
                  </a:tcPr>
                </a:tc>
              </a:tr>
              <a:tr h="43942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GoN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Three</a:t>
                      </a:r>
                      <a:r>
                        <a:rPr lang="en-US" sz="1800" baseline="0" dirty="0" smtClean="0">
                          <a:solidFill>
                            <a:srgbClr val="FFFFFF"/>
                          </a:solidFill>
                        </a:rPr>
                        <a:t> Year Plan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Three Year Plan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Three Year Plan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EU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469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DE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DK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FI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69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NL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 gridSpan="15"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>
                              <a:lumMod val="50000"/>
                              <a:lumOff val="50000"/>
                            </a:schemeClr>
                          </a:solidFill>
                        </a:rPr>
                        <a:t>TBA</a:t>
                      </a:r>
                      <a:endParaRPr lang="en-US" sz="1800" dirty="0">
                        <a:solidFill>
                          <a:schemeClr val="bg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69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UK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CH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NO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5900" y="3098800"/>
            <a:ext cx="36322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729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72263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158988"/>
            <a:ext cx="9144000" cy="103788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/>
          <a:lstStyle>
            <a:defPPr>
              <a:defRPr lang="en-US"/>
            </a:defPPr>
            <a:lvl1pPr eaLnBrk="1" fontAlgn="auto" hangingPunct="1">
              <a:spcAft>
                <a:spcPts val="0"/>
              </a:spcAft>
              <a:defRPr sz="5400" spc="-10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defRPr>
            </a:lvl1pPr>
            <a:lvl2pPr eaLnBrk="0" hangingPunct="0"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2pPr>
            <a:lvl3pPr eaLnBrk="0" hangingPunct="0"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3pPr>
            <a:lvl4pPr eaLnBrk="0" hangingPunct="0"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4pPr>
            <a:lvl5pPr eaLnBrk="0" hangingPunct="0"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  Division of </a:t>
            </a:r>
            <a:r>
              <a:rPr lang="en-US" dirty="0" smtClean="0">
                <a:solidFill>
                  <a:schemeClr val="tx1"/>
                </a:solidFill>
              </a:rPr>
              <a:t>Labour</a:t>
            </a:r>
            <a:endParaRPr lang="en-US" sz="3500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126200"/>
              </p:ext>
            </p:extLst>
          </p:nvPr>
        </p:nvGraphicFramePr>
        <p:xfrm>
          <a:off x="583937" y="1463495"/>
          <a:ext cx="7861300" cy="4683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263"/>
                <a:gridCol w="647700"/>
                <a:gridCol w="660400"/>
                <a:gridCol w="644750"/>
                <a:gridCol w="650650"/>
                <a:gridCol w="609600"/>
                <a:gridCol w="685800"/>
                <a:gridCol w="775170"/>
                <a:gridCol w="767523"/>
                <a:gridCol w="895444"/>
              </a:tblGrid>
              <a:tr h="571044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EUD</a:t>
                      </a:r>
                      <a:endParaRPr lang="en-US" sz="1800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DE</a:t>
                      </a:r>
                      <a:endParaRPr lang="en-US" sz="1800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DK</a:t>
                      </a:r>
                      <a:endParaRPr lang="en-US" sz="1800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FI</a:t>
                      </a:r>
                      <a:endParaRPr lang="en-US" sz="1800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NL</a:t>
                      </a:r>
                      <a:endParaRPr lang="en-US" sz="1800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UK</a:t>
                      </a:r>
                      <a:endParaRPr lang="en-US" sz="1800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CH</a:t>
                      </a:r>
                      <a:endParaRPr lang="en-US" sz="1800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NO</a:t>
                      </a:r>
                      <a:endParaRPr lang="en-US" sz="1800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TOTAL</a:t>
                      </a:r>
                      <a:endParaRPr lang="en-US" sz="1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6058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Agri / RD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6058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Education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CF7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6058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Employment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0"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8ED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6058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Energy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6058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Enviro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rgbClr val="D8ED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6058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Health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rgbClr val="ECF7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6058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Trade / PSD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rgbClr val="D8ED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6058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Transport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rgbClr val="ECF7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6058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Vocational Tr.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rgbClr val="D8ED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6058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WASH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45466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FFFF"/>
                          </a:solidFill>
                        </a:rPr>
                        <a:t>TOTAL</a:t>
                      </a:r>
                      <a:endParaRPr lang="en-US" sz="18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</a:t>
                      </a:r>
                      <a:endParaRPr lang="en-US" sz="1800" dirty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7283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158988"/>
            <a:ext cx="9144000" cy="103788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/>
          <a:lstStyle>
            <a:defPPr>
              <a:defRPr lang="en-US"/>
            </a:defPPr>
            <a:lvl1pPr eaLnBrk="1" fontAlgn="auto" hangingPunct="1">
              <a:spcAft>
                <a:spcPts val="0"/>
              </a:spcAft>
              <a:defRPr sz="5400" spc="-10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reflection stA="26000" endPos="52000" dist="76200" dir="5400000" sy="-100000" algn="bl" rotWithShape="0"/>
                </a:effectLst>
                <a:latin typeface="Helvetica Neue Light"/>
                <a:ea typeface="+mj-ea"/>
                <a:cs typeface="+mj-cs"/>
              </a:defRPr>
            </a:lvl1pPr>
            <a:lvl2pPr eaLnBrk="0" hangingPunct="0"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2pPr>
            <a:lvl3pPr eaLnBrk="0" hangingPunct="0"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3pPr>
            <a:lvl4pPr eaLnBrk="0" hangingPunct="0"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4pPr>
            <a:lvl5pPr eaLnBrk="0" hangingPunct="0"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  The Limits of Ownership</a:t>
            </a:r>
            <a:endParaRPr lang="en-US" sz="35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7622" y="2106584"/>
            <a:ext cx="3310618" cy="430887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reflection stA="50000" endPos="75000" dist="127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endParaRPr lang="en-GB" dirty="0" smtClean="0">
              <a:solidFill>
                <a:schemeClr val="bg1"/>
              </a:solidFill>
            </a:endParaRPr>
          </a:p>
          <a:p>
            <a:pPr algn="ctr"/>
            <a:r>
              <a:rPr lang="en-GB" sz="2200" dirty="0" smtClean="0">
                <a:solidFill>
                  <a:schemeClr val="bg1"/>
                </a:solidFill>
              </a:rPr>
              <a:t>Joint Strategy</a:t>
            </a:r>
          </a:p>
          <a:p>
            <a:pPr algn="ctr"/>
            <a:r>
              <a:rPr lang="en-GB" sz="2200" dirty="0" smtClean="0">
                <a:solidFill>
                  <a:schemeClr val="bg1"/>
                </a:solidFill>
              </a:rPr>
              <a:t>For</a:t>
            </a:r>
            <a:endParaRPr lang="en-GB" sz="2200" dirty="0">
              <a:solidFill>
                <a:schemeClr val="bg1"/>
              </a:solidFill>
            </a:endParaRPr>
          </a:p>
          <a:p>
            <a:pPr algn="ctr"/>
            <a:r>
              <a:rPr lang="en-GB" sz="2200" dirty="0" smtClean="0">
                <a:solidFill>
                  <a:schemeClr val="bg1"/>
                </a:solidFill>
              </a:rPr>
              <a:t>Nepal</a:t>
            </a:r>
          </a:p>
          <a:p>
            <a:pPr algn="ctr"/>
            <a:endParaRPr lang="en-GB" sz="2200" dirty="0">
              <a:solidFill>
                <a:schemeClr val="bg1"/>
              </a:solidFill>
            </a:endParaRPr>
          </a:p>
          <a:p>
            <a:pPr algn="ctr"/>
            <a:r>
              <a:rPr lang="en-GB" sz="2200" i="1" dirty="0" smtClean="0">
                <a:solidFill>
                  <a:schemeClr val="bg1"/>
                </a:solidFill>
              </a:rPr>
              <a:t>2016-22</a:t>
            </a:r>
          </a:p>
          <a:p>
            <a:pPr algn="ctr"/>
            <a:endParaRPr lang="en-GB" sz="2200" dirty="0">
              <a:solidFill>
                <a:schemeClr val="bg1"/>
              </a:solidFill>
            </a:endParaRPr>
          </a:p>
          <a:p>
            <a:pPr algn="ctr"/>
            <a:endParaRPr lang="en-GB" sz="2200" dirty="0" smtClean="0">
              <a:solidFill>
                <a:schemeClr val="bg1"/>
              </a:solidFill>
            </a:endParaRPr>
          </a:p>
          <a:p>
            <a:pPr algn="ctr"/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dirty="0" smtClean="0">
                <a:solidFill>
                  <a:schemeClr val="bg1"/>
                </a:solidFill>
              </a:rPr>
              <a:t> </a:t>
            </a:r>
            <a:endParaRPr lang="en-GB" dirty="0">
              <a:solidFill>
                <a:srgbClr val="C58D01"/>
              </a:solidFill>
            </a:endParaRPr>
          </a:p>
          <a:p>
            <a:pPr algn="ctr"/>
            <a:endParaRPr lang="en-GB" dirty="0" smtClean="0">
              <a:solidFill>
                <a:srgbClr val="C58D01"/>
              </a:solidFill>
            </a:endParaRPr>
          </a:p>
          <a:p>
            <a:pPr algn="ctr"/>
            <a:endParaRPr lang="en-GB" dirty="0" smtClean="0">
              <a:solidFill>
                <a:srgbClr val="C58D0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1480" y="5275068"/>
            <a:ext cx="692760" cy="483870"/>
          </a:xfrm>
          <a:prstGeom prst="rect">
            <a:avLst/>
          </a:prstGeom>
          <a:noFill/>
          <a:ln>
            <a:noFill/>
          </a:ln>
          <a:effectLst>
            <a:reflection stA="50000" endPos="36000" dist="127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4240" y="5275068"/>
            <a:ext cx="462039" cy="483870"/>
          </a:xfrm>
          <a:prstGeom prst="rect">
            <a:avLst/>
          </a:prstGeom>
          <a:noFill/>
          <a:ln>
            <a:noFill/>
          </a:ln>
          <a:effectLst>
            <a:reflection stA="50000" endPos="36000" dist="127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60719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Metro.thmx</Template>
  <TotalTime>69056</TotalTime>
  <Words>193</Words>
  <Application>Microsoft Macintosh PowerPoint</Application>
  <PresentationFormat>On-screen Show (4:3)</PresentationFormat>
  <Paragraphs>122</Paragraphs>
  <Slides>13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Metro</vt:lpstr>
      <vt:lpstr>       Joint Programming        Nepal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Thank You         consultancy@andybenfield.com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Andy</dc:title>
  <dc:subject/>
  <dc:creator>Andy Benfield</dc:creator>
  <cp:keywords/>
  <dc:description/>
  <cp:lastModifiedBy>Andy Benfield</cp:lastModifiedBy>
  <cp:revision>2069</cp:revision>
  <cp:lastPrinted>2013-03-19T23:43:51Z</cp:lastPrinted>
  <dcterms:created xsi:type="dcterms:W3CDTF">2010-12-01T08:23:47Z</dcterms:created>
  <dcterms:modified xsi:type="dcterms:W3CDTF">2014-11-14T14:18:41Z</dcterms:modified>
  <cp:category/>
</cp:coreProperties>
</file>