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95ECB-1D51-D24D-A4C3-77067AB59BF4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FBECD-BD91-4C48-8956-206CAFD975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265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baseline="0" noProof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0"/>
              </a:spcBef>
            </a:pPr>
            <a:endParaRPr lang="en-GB" baseline="0" noProof="0" dirty="0" smtClean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8DA1112-8BFC-3749-93BF-F797E493B59C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 dirty="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75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52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17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902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494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41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2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04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07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9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59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675B3-252E-2440-81A5-C6C499C3CBED}" type="datetimeFigureOut">
              <a:rPr lang="en-US" smtClean="0"/>
              <a:t>14/11/14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91D9C-DDFB-6048-B970-4E497265B4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970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" y="192146"/>
            <a:ext cx="8636000" cy="6555641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6600"/>
                </a:solidFill>
              </a:rPr>
              <a:t>Clarify</a:t>
            </a:r>
            <a:r>
              <a:rPr lang="en-US" sz="2000" dirty="0" smtClean="0"/>
              <a:t> what it’s all about – to staff, Gov…</a:t>
            </a:r>
          </a:p>
          <a:p>
            <a:pPr algn="ctr"/>
            <a:endParaRPr lang="en-US" sz="1500" dirty="0"/>
          </a:p>
          <a:p>
            <a:pPr algn="ctr"/>
            <a:r>
              <a:rPr lang="en-US" sz="2000" dirty="0" smtClean="0"/>
              <a:t>Don’t make it an </a:t>
            </a:r>
            <a:r>
              <a:rPr lang="en-US" sz="2000" dirty="0" smtClean="0">
                <a:solidFill>
                  <a:srgbClr val="FF6600"/>
                </a:solidFill>
              </a:rPr>
              <a:t>extra</a:t>
            </a:r>
            <a:r>
              <a:rPr lang="en-US" sz="2000" dirty="0" smtClean="0"/>
              <a:t> thing – try to replace bilateral strategies. Plus make it a one-stop-shop for EU commitments. </a:t>
            </a:r>
          </a:p>
          <a:p>
            <a:pPr algn="ctr"/>
            <a:endParaRPr lang="en-US" sz="1500" dirty="0"/>
          </a:p>
          <a:p>
            <a:pPr algn="ctr"/>
            <a:r>
              <a:rPr lang="en-US" sz="2000" dirty="0" smtClean="0">
                <a:solidFill>
                  <a:srgbClr val="FF6600"/>
                </a:solidFill>
              </a:rPr>
              <a:t>Devolve</a:t>
            </a:r>
            <a:r>
              <a:rPr lang="en-US" sz="2000" dirty="0" smtClean="0"/>
              <a:t> power to field offices to make decisions, YES to guidelines / menus, NO to templates</a:t>
            </a:r>
          </a:p>
          <a:p>
            <a:pPr algn="ctr"/>
            <a:endParaRPr lang="en-US" sz="1500" dirty="0"/>
          </a:p>
          <a:p>
            <a:pPr algn="ctr"/>
            <a:r>
              <a:rPr lang="en-US" sz="2000" dirty="0" smtClean="0">
                <a:solidFill>
                  <a:srgbClr val="FF6600"/>
                </a:solidFill>
              </a:rPr>
              <a:t>Share </a:t>
            </a:r>
            <a:r>
              <a:rPr lang="en-US" sz="2000" dirty="0" smtClean="0"/>
              <a:t>the work</a:t>
            </a:r>
          </a:p>
          <a:p>
            <a:pPr algn="ctr"/>
            <a:endParaRPr lang="en-US" sz="1500" dirty="0" smtClean="0">
              <a:latin typeface="Helvetica Neue Light"/>
              <a:cs typeface="Helvetica Neue Light"/>
            </a:endParaRPr>
          </a:p>
          <a:p>
            <a:pPr algn="ctr"/>
            <a:r>
              <a:rPr lang="en-US" sz="2000" dirty="0" smtClean="0">
                <a:latin typeface="Helvetica Neue Light"/>
                <a:cs typeface="Helvetica Neue Light"/>
              </a:rPr>
              <a:t>Coordinate DoL with </a:t>
            </a:r>
            <a:r>
              <a:rPr lang="en-US" sz="2000" dirty="0" smtClean="0">
                <a:solidFill>
                  <a:srgbClr val="FF6600"/>
                </a:solidFill>
                <a:latin typeface="Helvetica Neue Light"/>
                <a:cs typeface="Helvetica Neue Light"/>
              </a:rPr>
              <a:t>other DPs…</a:t>
            </a:r>
            <a:r>
              <a:rPr lang="en-US" sz="2000" dirty="0" smtClean="0">
                <a:latin typeface="Helvetica Neue Light"/>
                <a:cs typeface="Helvetica Neue Light"/>
              </a:rPr>
              <a:t>think about implications of them joining JP</a:t>
            </a:r>
          </a:p>
          <a:p>
            <a:pPr algn="ctr"/>
            <a:endParaRPr lang="en-US" sz="2000" dirty="0" smtClean="0">
              <a:latin typeface="Helvetica Neue Light"/>
              <a:cs typeface="Helvetica Neue Light"/>
            </a:endParaRPr>
          </a:p>
          <a:p>
            <a:pPr algn="ctr"/>
            <a:r>
              <a:rPr lang="en-US" sz="2000" dirty="0">
                <a:latin typeface="Helvetica Neue Light"/>
                <a:cs typeface="Helvetica Neue Light"/>
              </a:rPr>
              <a:t>Watch the </a:t>
            </a:r>
            <a:r>
              <a:rPr lang="en-US" sz="2000" dirty="0">
                <a:solidFill>
                  <a:srgbClr val="FF6600"/>
                </a:solidFill>
                <a:latin typeface="Helvetica Neue Light"/>
                <a:cs typeface="Helvetica Neue Light"/>
              </a:rPr>
              <a:t>vertical</a:t>
            </a:r>
            <a:r>
              <a:rPr lang="en-US" sz="2000" dirty="0">
                <a:latin typeface="Helvetica Neue Light"/>
                <a:cs typeface="Helvetica Neue Light"/>
              </a:rPr>
              <a:t> funds</a:t>
            </a:r>
          </a:p>
          <a:p>
            <a:pPr algn="ctr"/>
            <a:endParaRPr lang="en-US" sz="1500" dirty="0" smtClean="0">
              <a:latin typeface="Helvetica Neue Light"/>
              <a:cs typeface="Helvetica Neue Light"/>
            </a:endParaRPr>
          </a:p>
          <a:p>
            <a:pPr algn="ctr"/>
            <a:r>
              <a:rPr lang="en-US" sz="2000" dirty="0">
                <a:latin typeface="Helvetica Neue Light"/>
                <a:cs typeface="Helvetica Neue Light"/>
              </a:rPr>
              <a:t>Separate planning &amp; financing </a:t>
            </a:r>
            <a:r>
              <a:rPr lang="en-US" sz="2000" dirty="0">
                <a:solidFill>
                  <a:srgbClr val="FF6600"/>
                </a:solidFill>
                <a:latin typeface="Helvetica Neue Light"/>
                <a:cs typeface="Helvetica Neue Light"/>
              </a:rPr>
              <a:t>cycles </a:t>
            </a:r>
          </a:p>
          <a:p>
            <a:pPr algn="ctr"/>
            <a:endParaRPr lang="en-US" sz="1500" dirty="0">
              <a:latin typeface="Helvetica Neue Light"/>
              <a:cs typeface="Helvetica Neue Light"/>
            </a:endParaRPr>
          </a:p>
          <a:p>
            <a:pPr algn="ctr"/>
            <a:r>
              <a:rPr lang="en-US" sz="2000" dirty="0" smtClean="0">
                <a:latin typeface="Helvetica Neue Light"/>
                <a:cs typeface="Helvetica Neue Light"/>
              </a:rPr>
              <a:t>Have some </a:t>
            </a:r>
            <a:r>
              <a:rPr lang="en-US" sz="2000" dirty="0" smtClean="0">
                <a:solidFill>
                  <a:srgbClr val="FF6600"/>
                </a:solidFill>
                <a:latin typeface="Helvetica Neue Light"/>
                <a:cs typeface="Helvetica Neue Light"/>
              </a:rPr>
              <a:t>results</a:t>
            </a:r>
            <a:r>
              <a:rPr lang="en-US" sz="2000" dirty="0" smtClean="0">
                <a:latin typeface="Helvetica Neue Light"/>
                <a:cs typeface="Helvetica Neue Light"/>
              </a:rPr>
              <a:t> to aim for to make it tangible + show change in DoL</a:t>
            </a:r>
          </a:p>
          <a:p>
            <a:pPr algn="ctr"/>
            <a:endParaRPr lang="en-US" sz="1500" dirty="0">
              <a:latin typeface="Helvetica Neue Light"/>
              <a:cs typeface="Helvetica Neue Light"/>
            </a:endParaRPr>
          </a:p>
          <a:p>
            <a:pPr algn="ctr"/>
            <a:r>
              <a:rPr lang="en-US" sz="2000" dirty="0" smtClean="0">
                <a:latin typeface="Helvetica Neue Light"/>
                <a:cs typeface="Helvetica Neue Light"/>
              </a:rPr>
              <a:t>Reassure </a:t>
            </a:r>
            <a:r>
              <a:rPr lang="en-US" sz="2000" dirty="0" smtClean="0">
                <a:solidFill>
                  <a:srgbClr val="FF6600"/>
                </a:solidFill>
                <a:latin typeface="Helvetica Neue Light"/>
                <a:cs typeface="Helvetica Neue Light"/>
              </a:rPr>
              <a:t>Gov</a:t>
            </a:r>
            <a:r>
              <a:rPr lang="en-US" sz="2000" dirty="0" smtClean="0">
                <a:latin typeface="Helvetica Neue Light"/>
                <a:cs typeface="Helvetica Neue Light"/>
              </a:rPr>
              <a:t> it doesn’t mean less money or ownership. But do they sign? </a:t>
            </a:r>
          </a:p>
          <a:p>
            <a:pPr algn="ctr"/>
            <a:endParaRPr lang="en-US" sz="1500" dirty="0" smtClean="0">
              <a:latin typeface="Helvetica Neue Light"/>
              <a:cs typeface="Helvetica Neue Light"/>
            </a:endParaRPr>
          </a:p>
          <a:p>
            <a:pPr algn="ctr">
              <a:spcAft>
                <a:spcPts val="600"/>
              </a:spcAft>
            </a:pPr>
            <a:r>
              <a:rPr lang="en-US" sz="2000" dirty="0" smtClean="0">
                <a:latin typeface="Helvetica Neue Light"/>
                <a:cs typeface="Helvetica Neue Light"/>
              </a:rPr>
              <a:t>Have tight capital-capital + capital-field </a:t>
            </a:r>
            <a:r>
              <a:rPr lang="en-US" sz="2000" dirty="0" smtClean="0">
                <a:solidFill>
                  <a:srgbClr val="FF6600"/>
                </a:solidFill>
                <a:latin typeface="Helvetica Neue Light"/>
                <a:cs typeface="Helvetica Neue Light"/>
              </a:rPr>
              <a:t>communication</a:t>
            </a:r>
            <a:r>
              <a:rPr lang="en-US" sz="2000" dirty="0" smtClean="0">
                <a:latin typeface="Helvetica Neue Light"/>
                <a:cs typeface="Helvetica Neue Light"/>
              </a:rPr>
              <a:t> &amp; coordination </a:t>
            </a:r>
          </a:p>
          <a:p>
            <a:pPr algn="ctr">
              <a:spcAft>
                <a:spcPts val="0"/>
              </a:spcAft>
            </a:pPr>
            <a:endParaRPr lang="en-US" sz="1500" dirty="0" smtClean="0">
              <a:solidFill>
                <a:srgbClr val="FF6600"/>
              </a:solidFill>
              <a:latin typeface="Helvetica Neue Light"/>
              <a:cs typeface="Helvetica Neue Light"/>
            </a:endParaRPr>
          </a:p>
          <a:p>
            <a:pPr algn="ctr">
              <a:spcAft>
                <a:spcPts val="600"/>
              </a:spcAft>
            </a:pPr>
            <a:r>
              <a:rPr lang="en-US" sz="2000" dirty="0" smtClean="0">
                <a:latin typeface="Helvetica Neue Light"/>
                <a:cs typeface="Helvetica Neue Light"/>
              </a:rPr>
              <a:t>Bring </a:t>
            </a:r>
            <a:r>
              <a:rPr lang="en-US" sz="2000" dirty="0" smtClean="0">
                <a:solidFill>
                  <a:srgbClr val="FF6600"/>
                </a:solidFill>
                <a:latin typeface="Helvetica Neue Light"/>
                <a:cs typeface="Helvetica Neue Light"/>
              </a:rPr>
              <a:t>procedures</a:t>
            </a:r>
            <a:r>
              <a:rPr lang="en-US" sz="2000" dirty="0" smtClean="0">
                <a:latin typeface="Helvetica Neue Light"/>
                <a:cs typeface="Helvetica Neue Light"/>
              </a:rPr>
              <a:t> into line with promises. Running too fast?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81031"/>
            <a:ext cx="9144000" cy="1037886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eaLnBrk="1" fontAlgn="auto" hangingPunct="1">
              <a:spcAft>
                <a:spcPts val="0"/>
              </a:spcAft>
              <a:defRPr sz="5400" spc="-10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stA="26000" endPos="52000" dist="76200" dir="5400000" sy="-100000" algn="bl" rotWithShape="0"/>
                </a:effectLst>
                <a:latin typeface="Helvetica Neue Light"/>
                <a:ea typeface="+mj-ea"/>
                <a:cs typeface="+mj-cs"/>
              </a:defRPr>
            </a:lvl1pPr>
            <a:lvl2pPr eaLnBrk="0" hangingPunct="0"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2pPr>
            <a:lvl3pPr eaLnBrk="0" hangingPunct="0"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3pPr>
            <a:lvl4pPr eaLnBrk="0" hangingPunct="0"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4pPr>
            <a:lvl5pPr eaLnBrk="0" hangingPunct="0"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C1EEFF"/>
                </a:solidFill>
                <a:latin typeface="Consolas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US" dirty="0" smtClean="0">
                <a:solidFill>
                  <a:srgbClr val="008000"/>
                </a:solidFill>
              </a:rPr>
              <a:t>                                  Lessons</a:t>
            </a:r>
            <a:endParaRPr lang="en-US" sz="35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177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5" grpId="0"/>
      <p:bldP spid="5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Macintosh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Benfield</dc:creator>
  <cp:lastModifiedBy>Andy Benfield</cp:lastModifiedBy>
  <cp:revision>2</cp:revision>
  <dcterms:created xsi:type="dcterms:W3CDTF">2014-11-14T14:17:28Z</dcterms:created>
  <dcterms:modified xsi:type="dcterms:W3CDTF">2014-11-14T14:18:13Z</dcterms:modified>
</cp:coreProperties>
</file>