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3"/>
  </p:notesMasterIdLst>
  <p:sldIdLst>
    <p:sldId id="652" r:id="rId2"/>
    <p:sldId id="764" r:id="rId3"/>
    <p:sldId id="766" r:id="rId4"/>
    <p:sldId id="769" r:id="rId5"/>
    <p:sldId id="755" r:id="rId6"/>
    <p:sldId id="761" r:id="rId7"/>
    <p:sldId id="762" r:id="rId8"/>
    <p:sldId id="758" r:id="rId9"/>
    <p:sldId id="759" r:id="rId10"/>
    <p:sldId id="756" r:id="rId11"/>
    <p:sldId id="760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ECB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30" autoAdjust="0"/>
    <p:restoredTop sz="79666" autoAdjust="0"/>
  </p:normalViewPr>
  <p:slideViewPr>
    <p:cSldViewPr snapToGrid="0" snapToObjects="1">
      <p:cViewPr>
        <p:scale>
          <a:sx n="100" d="100"/>
          <a:sy n="100" d="100"/>
        </p:scale>
        <p:origin x="-197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76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7622E901-2726-074E-94A8-CF2D4C59A3B0}" type="datetime1">
              <a:rPr lang="en-US"/>
              <a:pPr>
                <a:defRPr/>
              </a:pPr>
              <a:t>14/11/14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7FBD920-D08D-BE43-B69C-EA1BA69FD6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67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DA1112-8BFC-3749-93BF-F797E493B59C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DA1112-8BFC-3749-93BF-F797E493B59C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DA1112-8BFC-3749-93BF-F797E493B59C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lang="en-GB" noProof="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20316C-D9B8-4548-9646-016EDBCDAE62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/>
              <a:buNone/>
            </a:pPr>
            <a:endParaRPr lang="en-GB" noProof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smtClean="0"/>
              <a:t> </a:t>
            </a:r>
          </a:p>
          <a:p>
            <a:endParaRPr lang="en-GB" sz="1200" dirty="0" smtClean="0"/>
          </a:p>
          <a:p>
            <a:r>
              <a:rPr lang="en-GB" sz="1200" dirty="0" smtClean="0"/>
              <a:t> </a:t>
            </a:r>
          </a:p>
          <a:p>
            <a:endParaRPr lang="en-GB" sz="1200" dirty="0" smtClean="0"/>
          </a:p>
          <a:p>
            <a:r>
              <a:rPr lang="en-GB" sz="1200" dirty="0" smtClean="0"/>
              <a:t> </a:t>
            </a:r>
          </a:p>
          <a:p>
            <a:pPr marL="171450" indent="-171450" eaLnBrk="1" hangingPunct="1">
              <a:spcBef>
                <a:spcPct val="0"/>
              </a:spcBef>
              <a:buFont typeface="Arial"/>
              <a:buChar char="•"/>
            </a:pPr>
            <a:endParaRPr lang="en-GB" noProof="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5544E3-33EB-1949-963A-D30A2CC50D6E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lang="en-GB" sz="1200" kern="1200" noProof="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endParaRPr lang="en-GB" noProof="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20316C-D9B8-4548-9646-016EDBCDAE62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noProof="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5544E3-33EB-1949-963A-D30A2CC50D6E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noProof="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5544E3-33EB-1949-963A-D30A2CC50D6E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noProof="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5544E3-33EB-1949-963A-D30A2CC50D6E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endParaRPr lang="en-GB" b="0" i="0" noProof="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20316C-D9B8-4548-9646-016EDBCDAE62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8DA1112-8BFC-3749-93BF-F797E493B59C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 dirty="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7A9A3-E0D9-1046-842A-26B996FB1BCB}" type="datetime1">
              <a:rPr lang="en-US"/>
              <a:pPr>
                <a:defRPr/>
              </a:pPr>
              <a:t>14/11/14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4BC72-BFF4-C944-AD1F-72AE02C5EF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3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F231D-112B-6040-8194-A9D2F8015A76}" type="datetime1">
              <a:rPr lang="en-US"/>
              <a:pPr>
                <a:defRPr/>
              </a:pPr>
              <a:t>14/11/14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76BC1-3FDA-3B42-86CC-F25E64E32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51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3D6A-7361-BA4E-A030-8C1137E1F9F0}" type="datetime1">
              <a:rPr lang="en-US"/>
              <a:pPr>
                <a:defRPr/>
              </a:pPr>
              <a:t>14/11/14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641D7-5BD9-A748-8C8E-CFF2A4460F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5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F560-A508-574D-AC4C-0C6881EA7164}" type="datetime1">
              <a:rPr lang="en-US"/>
              <a:pPr>
                <a:defRPr/>
              </a:pPr>
              <a:t>14/11/14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0099-7740-7D4E-85F9-23746F665E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05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4E3D8-92A9-5C4F-91CD-C0A36ECBCEE9}" type="datetime1">
              <a:rPr lang="en-US"/>
              <a:pPr>
                <a:defRPr/>
              </a:pPr>
              <a:t>14/11/14</a:t>
            </a:fld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80E62-0BD5-2F49-B752-5A34C6442B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4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7432D-400A-0B41-90FA-75DB9A65993F}" type="datetime1">
              <a:rPr lang="en-US"/>
              <a:pPr>
                <a:defRPr/>
              </a:pPr>
              <a:t>14/11/14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0FF17-DE8F-C340-AC6F-A8000DCE8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93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FC30-FED7-5442-9273-9D8883F6A1EC}" type="datetime1">
              <a:rPr lang="en-US"/>
              <a:pPr>
                <a:defRPr/>
              </a:pPr>
              <a:t>14/11/14</a:t>
            </a:fld>
            <a:endParaRPr lang="en-US" dirty="0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AE5A1-3EED-8243-A053-D7EDDA67A2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9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AB4F0-95D0-1D4A-BDAE-DCFA2A51F05C}" type="datetime1">
              <a:rPr lang="en-US"/>
              <a:pPr>
                <a:defRPr/>
              </a:pPr>
              <a:t>14/11/14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29C4C-7225-8543-9E9F-18FBF08B98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4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26302-6F19-0C46-83E0-089C4878D3E0}" type="datetime1">
              <a:rPr lang="en-US"/>
              <a:pPr>
                <a:defRPr/>
              </a:pPr>
              <a:t>14/11/14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40BD2-EEEE-4B42-852A-0623C44376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6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DA6D-7939-6D43-8E27-13F6854DF0D8}" type="datetime1">
              <a:rPr lang="en-US"/>
              <a:pPr>
                <a:defRPr/>
              </a:pPr>
              <a:t>14/11/14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A7296-C459-3E44-A74E-AB1C78A846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536850" y="1296440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558456" y="1517183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617771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536850" y="1296440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558456" y="1517183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617771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536850" y="1296441"/>
              <a:ext cx="88934" cy="79944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558456" y="1517181"/>
              <a:ext cx="125667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617770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45E15-9231-C647-A6AB-19A1A5C2D98C}" type="datetime1">
              <a:rPr lang="en-US"/>
              <a:pPr>
                <a:defRPr/>
              </a:pPr>
              <a:t>14/11/14</a:t>
            </a:fld>
            <a:endParaRPr 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3FC2F-6E01-AA48-B0D7-F8EF434464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2"/>
                </a:solidFill>
                <a:latin typeface="Corbel" charset="0"/>
              </a:defRPr>
            </a:lvl1pPr>
          </a:lstStyle>
          <a:p>
            <a:pPr>
              <a:defRPr/>
            </a:pPr>
            <a:fld id="{9B5C3E49-977A-BE46-BC88-C342A7787871}" type="datetime1">
              <a:rPr lang="en-US"/>
              <a:pPr>
                <a:defRPr/>
              </a:pPr>
              <a:t>14/11/14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charset="0"/>
              </a:defRPr>
            </a:lvl1pPr>
          </a:lstStyle>
          <a:p>
            <a:pPr>
              <a:defRPr/>
            </a:pPr>
            <a:fld id="{5957CEB4-B1E1-3040-9FDA-8A94A61444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37" r:id="rId1"/>
    <p:sldLayoutId id="2147484832" r:id="rId2"/>
    <p:sldLayoutId id="2147484838" r:id="rId3"/>
    <p:sldLayoutId id="2147484839" r:id="rId4"/>
    <p:sldLayoutId id="2147484840" r:id="rId5"/>
    <p:sldLayoutId id="2147484833" r:id="rId6"/>
    <p:sldLayoutId id="2147484841" r:id="rId7"/>
    <p:sldLayoutId id="2147484834" r:id="rId8"/>
    <p:sldLayoutId id="2147484842" r:id="rId9"/>
    <p:sldLayoutId id="2147484835" r:id="rId10"/>
    <p:sldLayoutId id="21474848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charset="0"/>
        <a:buChar char=""/>
        <a:defRPr sz="3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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0"/>
        <a:buChar char="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charset="0"/>
        <a:buChar char="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43138" y="1791483"/>
            <a:ext cx="8283099" cy="103788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1"/>
                </a:solidFill>
                <a:effectLst>
                  <a:reflection stA="26000" endPos="52000" dist="76200" dir="5400000" sy="-100000" algn="bl" rotWithShape="0"/>
                </a:effectLst>
                <a:latin typeface="Helvetica Neue Light"/>
                <a:ea typeface="+mj-ea"/>
                <a:cs typeface="+mj-cs"/>
              </a:rPr>
              <a:t>Bilateral Collateral</a:t>
            </a:r>
            <a:endParaRPr lang="en-US" sz="5400" dirty="0">
              <a:solidFill>
                <a:schemeClr val="tx2">
                  <a:lumMod val="75000"/>
                </a:schemeClr>
              </a:solidFill>
              <a:effectLst>
                <a:reflection stA="26000" endPos="52000" dist="76200" dir="5400000" sy="-100000" algn="bl" rotWithShape="0"/>
              </a:effectLst>
              <a:latin typeface="Helvetica Neue Light"/>
              <a:ea typeface="+mj-ea"/>
              <a:cs typeface="+mj-cs"/>
            </a:endParaRPr>
          </a:p>
        </p:txBody>
      </p:sp>
      <p:pic>
        <p:nvPicPr>
          <p:cNvPr id="11" name="Picture 10" descr="andrew-newey-gurung-tribe-ceremony-710x47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18000"/>
            <a:ext cx="2273300" cy="1415611"/>
          </a:xfrm>
          <a:prstGeom prst="rect">
            <a:avLst/>
          </a:prstGeom>
          <a:noFill/>
          <a:ln>
            <a:noFill/>
          </a:ln>
          <a:effectLst>
            <a:reflection stA="50000" endPos="36000" dist="12700" dir="5400000" sy="-100000" algn="bl" rotWithShape="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1538" y="2047240"/>
            <a:ext cx="8283099" cy="103788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n-US" sz="2500" dirty="0">
              <a:solidFill>
                <a:schemeClr val="tx2">
                  <a:lumMod val="75000"/>
                </a:schemeClr>
              </a:solidFill>
              <a:effectLst>
                <a:reflection stA="26000" endPos="52000" dist="76200" dir="5400000" sy="-100000" algn="bl" rotWithShape="0"/>
              </a:effectLst>
              <a:latin typeface="Helvetica Neue Ligh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4318001"/>
            <a:ext cx="2269068" cy="1409700"/>
          </a:xfrm>
          <a:prstGeom prst="rect">
            <a:avLst/>
          </a:prstGeom>
          <a:noFill/>
          <a:ln>
            <a:noFill/>
          </a:ln>
          <a:effectLst>
            <a:reflection stA="50000" endPos="36000" dist="127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468" y="4318000"/>
            <a:ext cx="2404532" cy="1409700"/>
          </a:xfrm>
          <a:prstGeom prst="rect">
            <a:avLst/>
          </a:prstGeom>
          <a:noFill/>
          <a:ln>
            <a:noFill/>
          </a:ln>
          <a:effectLst>
            <a:reflection stA="50000" endPos="36000" dist="127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18000"/>
            <a:ext cx="2209800" cy="1409700"/>
          </a:xfrm>
          <a:prstGeom prst="rect">
            <a:avLst/>
          </a:prstGeom>
          <a:noFill/>
          <a:ln>
            <a:noFill/>
          </a:ln>
          <a:effectLst>
            <a:reflection stA="50000" endPos="36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949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82838" y="1795780"/>
            <a:ext cx="8283099" cy="103788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tx1"/>
                </a:solidFill>
                <a:effectLst>
                  <a:reflection stA="26000" endPos="52000" dist="76200" dir="5400000" sy="-100000" algn="bl" rotWithShape="0"/>
                </a:effectLst>
                <a:latin typeface="Helvetica Neue Light"/>
                <a:ea typeface="+mj-ea"/>
                <a:cs typeface="+mj-cs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effectLst>
                  <a:reflection stA="26000" endPos="52000" dist="76200" dir="5400000" sy="-100000" algn="bl" rotWithShape="0"/>
                </a:effectLst>
                <a:latin typeface="Helvetica Neue Light"/>
                <a:ea typeface="+mj-ea"/>
                <a:cs typeface="+mj-cs"/>
              </a:rPr>
              <a:t>  </a:t>
            </a:r>
            <a:endParaRPr lang="en-US" sz="5400" dirty="0">
              <a:solidFill>
                <a:schemeClr val="tx2">
                  <a:lumMod val="75000"/>
                </a:schemeClr>
              </a:solidFill>
              <a:effectLst>
                <a:reflection stA="26000" endPos="52000" dist="76200" dir="5400000" sy="-100000" algn="bl" rotWithShape="0"/>
              </a:effectLst>
              <a:latin typeface="Helvetica Neue Ligh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400" y="156752"/>
            <a:ext cx="8724900" cy="103788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/>
                </a:solidFill>
                <a:effectLst>
                  <a:reflection stA="26000" endPos="52000" dist="76200" dir="5400000" sy="-100000" algn="bl" rotWithShape="0"/>
                </a:effectLst>
                <a:latin typeface="Helvetica Neue Light"/>
                <a:ea typeface="+mj-ea"/>
                <a:cs typeface="+mj-cs"/>
              </a:rPr>
              <a:t>In Practice - Nepal</a:t>
            </a:r>
            <a:endParaRPr lang="en-US" sz="5400" dirty="0">
              <a:solidFill>
                <a:schemeClr val="tx2"/>
              </a:solidFill>
              <a:effectLst>
                <a:reflection stA="26000" endPos="52000" dist="76200" dir="5400000" sy="-100000" algn="bl" rotWithShape="0"/>
              </a:effectLst>
              <a:latin typeface="Helvetica Neue Ligh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10422" y="1420784"/>
            <a:ext cx="3310618" cy="430887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reflection stA="50000" endPos="75000" dist="127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sz="2200" dirty="0" smtClean="0">
                <a:solidFill>
                  <a:schemeClr val="bg1"/>
                </a:solidFill>
              </a:rPr>
              <a:t>Joint Strategy</a:t>
            </a:r>
          </a:p>
          <a:p>
            <a:pPr algn="ctr"/>
            <a:r>
              <a:rPr lang="en-GB" sz="2200" dirty="0" smtClean="0">
                <a:solidFill>
                  <a:schemeClr val="bg1"/>
                </a:solidFill>
              </a:rPr>
              <a:t>For</a:t>
            </a:r>
            <a:endParaRPr lang="en-GB" sz="2200" dirty="0">
              <a:solidFill>
                <a:schemeClr val="bg1"/>
              </a:solidFill>
            </a:endParaRPr>
          </a:p>
          <a:p>
            <a:pPr algn="ctr"/>
            <a:r>
              <a:rPr lang="en-GB" sz="2200" dirty="0" smtClean="0">
                <a:solidFill>
                  <a:schemeClr val="bg1"/>
                </a:solidFill>
              </a:rPr>
              <a:t>Nepal</a:t>
            </a: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r>
              <a:rPr lang="en-GB" sz="2200" i="1" dirty="0" smtClean="0">
                <a:solidFill>
                  <a:schemeClr val="bg1"/>
                </a:solidFill>
              </a:rPr>
              <a:t>2016-22</a:t>
            </a: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 smtClean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rgbClr val="C58D01"/>
              </a:solidFill>
            </a:endParaRPr>
          </a:p>
          <a:p>
            <a:pPr algn="ctr"/>
            <a:endParaRPr lang="en-GB" dirty="0" smtClean="0">
              <a:solidFill>
                <a:srgbClr val="C58D01"/>
              </a:solidFill>
            </a:endParaRPr>
          </a:p>
          <a:p>
            <a:pPr algn="ctr"/>
            <a:endParaRPr lang="en-GB" dirty="0" smtClean="0">
              <a:solidFill>
                <a:srgbClr val="C58D0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280" y="4589268"/>
            <a:ext cx="692760" cy="483870"/>
          </a:xfrm>
          <a:prstGeom prst="rect">
            <a:avLst/>
          </a:prstGeom>
          <a:noFill/>
          <a:ln>
            <a:noFill/>
          </a:ln>
          <a:effectLst>
            <a:reflection stA="50000" endPos="36000" dist="127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7040" y="4589268"/>
            <a:ext cx="462039" cy="483870"/>
          </a:xfrm>
          <a:prstGeom prst="rect">
            <a:avLst/>
          </a:prstGeom>
          <a:noFill/>
          <a:ln>
            <a:noFill/>
          </a:ln>
          <a:effectLst>
            <a:reflection stA="50000" endPos="36000" dist="127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787400" y="1993900"/>
            <a:ext cx="3009900" cy="46166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Helvetica Neue Light"/>
                <a:cs typeface="Helvetica Neue Light"/>
              </a:rPr>
              <a:t>Risk Analysis</a:t>
            </a:r>
            <a:endParaRPr lang="en-GB" dirty="0">
              <a:latin typeface="Helvetica Neue Light"/>
              <a:cs typeface="Helvetica Neue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7400" y="2833666"/>
            <a:ext cx="3009900" cy="46166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Helvetica Neue Light"/>
                <a:cs typeface="Helvetica Neue Light"/>
              </a:rPr>
              <a:t>Value</a:t>
            </a:r>
            <a:r>
              <a:rPr lang="en-GB" dirty="0" smtClean="0"/>
              <a:t> </a:t>
            </a:r>
            <a:r>
              <a:rPr lang="en-GB" dirty="0">
                <a:latin typeface="Helvetica Neue Light"/>
                <a:cs typeface="Helvetica Neue Light"/>
              </a:rPr>
              <a:t>for</a:t>
            </a:r>
            <a:r>
              <a:rPr lang="en-GB" dirty="0" smtClean="0"/>
              <a:t> </a:t>
            </a:r>
            <a:r>
              <a:rPr lang="en-GB" dirty="0">
                <a:latin typeface="Helvetica Neue Light"/>
                <a:cs typeface="Helvetica Neue Light"/>
              </a:rPr>
              <a:t>Money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7400" y="3758271"/>
            <a:ext cx="3009900" cy="830997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Helvetica Neue Light"/>
                <a:cs typeface="Helvetica Neue Light"/>
              </a:rPr>
              <a:t>Operating</a:t>
            </a:r>
            <a:r>
              <a:rPr lang="en-GB" dirty="0" smtClean="0"/>
              <a:t> </a:t>
            </a:r>
            <a:r>
              <a:rPr lang="en-GB" dirty="0">
                <a:latin typeface="Helvetica Neue Light"/>
                <a:cs typeface="Helvetica Neue Light"/>
              </a:rPr>
              <a:t>Costs</a:t>
            </a:r>
            <a:r>
              <a:rPr lang="en-GB" dirty="0" smtClean="0"/>
              <a:t> </a:t>
            </a:r>
            <a:r>
              <a:rPr lang="en-GB" dirty="0">
                <a:latin typeface="Helvetica Neue Light"/>
                <a:cs typeface="Helvetica Neue Light"/>
              </a:rPr>
              <a:t>&amp;</a:t>
            </a:r>
            <a:r>
              <a:rPr lang="en-GB" dirty="0" smtClean="0"/>
              <a:t> </a:t>
            </a:r>
            <a:r>
              <a:rPr lang="en-GB" dirty="0">
                <a:latin typeface="Helvetica Neue Light"/>
                <a:cs typeface="Helvetica Neue Light"/>
              </a:rPr>
              <a:t>Efficiency</a:t>
            </a:r>
            <a:r>
              <a:rPr lang="en-GB" dirty="0" smtClean="0"/>
              <a:t> </a:t>
            </a:r>
            <a:r>
              <a:rPr lang="en-GB" dirty="0">
                <a:latin typeface="Helvetica Neue Light"/>
                <a:cs typeface="Helvetica Neue Light"/>
              </a:rPr>
              <a:t>Savings</a:t>
            </a:r>
          </a:p>
        </p:txBody>
      </p:sp>
      <p:sp>
        <p:nvSpPr>
          <p:cNvPr id="4" name="Left Arrow 3"/>
          <p:cNvSpPr/>
          <p:nvPr/>
        </p:nvSpPr>
        <p:spPr>
          <a:xfrm rot="10800000">
            <a:off x="3924300" y="2404765"/>
            <a:ext cx="736600" cy="57973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Left Arrow 21"/>
          <p:cNvSpPr/>
          <p:nvPr/>
        </p:nvSpPr>
        <p:spPr>
          <a:xfrm rot="16200000">
            <a:off x="1966269" y="4975725"/>
            <a:ext cx="736600" cy="57973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144" y="5908189"/>
            <a:ext cx="1054100" cy="7362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2245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3" grpId="0" animBg="1"/>
      <p:bldP spid="20" grpId="0" animBg="1"/>
      <p:bldP spid="21" grpId="0" animBg="1"/>
      <p:bldP spid="4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82838" y="1795780"/>
            <a:ext cx="8283099" cy="103788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tx1"/>
                </a:solidFill>
                <a:effectLst>
                  <a:reflection stA="26000" endPos="52000" dist="76200" dir="5400000" sy="-100000" algn="bl" rotWithShape="0"/>
                </a:effectLst>
                <a:latin typeface="Helvetica Neue Light"/>
                <a:ea typeface="+mj-ea"/>
                <a:cs typeface="+mj-cs"/>
              </a:rPr>
              <a:t> </a:t>
            </a:r>
            <a:r>
              <a:rPr lang="en-US" sz="5400" dirty="0" smtClean="0">
                <a:solidFill>
                  <a:schemeClr val="tx1"/>
                </a:solidFill>
                <a:effectLst>
                  <a:reflection stA="26000" endPos="52000" dist="76200" dir="5400000" sy="-100000" algn="bl" rotWithShape="0"/>
                </a:effectLst>
                <a:latin typeface="Helvetica Neue Light"/>
                <a:ea typeface="+mj-ea"/>
                <a:cs typeface="+mj-cs"/>
              </a:rPr>
              <a:t>  </a:t>
            </a:r>
            <a:endParaRPr lang="en-US" sz="5400" dirty="0">
              <a:solidFill>
                <a:schemeClr val="tx2">
                  <a:lumMod val="75000"/>
                </a:schemeClr>
              </a:solidFill>
              <a:effectLst>
                <a:reflection stA="26000" endPos="52000" dist="76200" dir="5400000" sy="-100000" algn="bl" rotWithShape="0"/>
              </a:effectLst>
              <a:latin typeface="Helvetica Neue Light"/>
              <a:ea typeface="+mj-ea"/>
              <a:cs typeface="+mj-cs"/>
            </a:endParaRPr>
          </a:p>
        </p:txBody>
      </p:sp>
      <p:pic>
        <p:nvPicPr>
          <p:cNvPr id="11" name="Picture 10" descr="andrew-newey-gurung-tribe-ceremony-710x47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18000"/>
            <a:ext cx="2273300" cy="1415611"/>
          </a:xfrm>
          <a:prstGeom prst="rect">
            <a:avLst/>
          </a:prstGeom>
          <a:noFill/>
          <a:ln>
            <a:noFill/>
          </a:ln>
          <a:effectLst>
            <a:reflection stA="50000" endPos="36000" dist="12700" dir="5400000" sy="-100000" algn="bl" rotWithShape="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266462" y="967740"/>
            <a:ext cx="8283099" cy="103788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1"/>
                </a:solidFill>
                <a:effectLst>
                  <a:reflection stA="26000" endPos="52000" dist="76200" dir="5400000" sy="-100000" algn="bl" rotWithShape="0"/>
                </a:effectLst>
                <a:latin typeface="Helvetica Neue Light"/>
                <a:ea typeface="+mj-ea"/>
                <a:cs typeface="+mj-cs"/>
              </a:rPr>
              <a:t>       Thank You </a:t>
            </a:r>
            <a:br>
              <a:rPr lang="en-US" sz="5400" dirty="0" smtClean="0">
                <a:solidFill>
                  <a:schemeClr val="tx1"/>
                </a:solidFill>
                <a:effectLst>
                  <a:reflection stA="26000" endPos="52000" dist="76200" dir="5400000" sy="-100000" algn="bl" rotWithShape="0"/>
                </a:effectLst>
                <a:latin typeface="Helvetica Neue Light"/>
                <a:ea typeface="+mj-ea"/>
                <a:cs typeface="+mj-cs"/>
              </a:rPr>
            </a:br>
            <a:r>
              <a:rPr lang="en-US" sz="5400" dirty="0" smtClean="0">
                <a:solidFill>
                  <a:schemeClr val="tx1"/>
                </a:solidFill>
                <a:effectLst>
                  <a:reflection stA="26000" endPos="52000" dist="76200" dir="5400000" sy="-100000" algn="bl" rotWithShape="0"/>
                </a:effectLst>
                <a:latin typeface="Helvetica Neue Light"/>
                <a:ea typeface="+mj-ea"/>
                <a:cs typeface="+mj-cs"/>
              </a:rPr>
              <a:t>       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  <a:effectLst>
                  <a:reflection stA="26000" endPos="52000" dist="76200" dir="5400000" sy="-100000" algn="bl" rotWithShape="0"/>
                </a:effectLst>
                <a:latin typeface="Helvetica Neue Light"/>
                <a:ea typeface="+mj-ea"/>
                <a:cs typeface="+mj-cs"/>
              </a:rPr>
              <a:t>consultancy@andybenfield.com</a:t>
            </a:r>
            <a:endParaRPr lang="en-US" sz="2500" dirty="0">
              <a:solidFill>
                <a:schemeClr val="tx2">
                  <a:lumMod val="75000"/>
                </a:schemeClr>
              </a:solidFill>
              <a:effectLst>
                <a:reflection stA="26000" endPos="52000" dist="76200" dir="5400000" sy="-100000" algn="bl" rotWithShape="0"/>
              </a:effectLst>
              <a:latin typeface="Helvetica Neue Ligh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4318001"/>
            <a:ext cx="2269068" cy="1409700"/>
          </a:xfrm>
          <a:prstGeom prst="rect">
            <a:avLst/>
          </a:prstGeom>
          <a:noFill/>
          <a:ln>
            <a:noFill/>
          </a:ln>
          <a:effectLst>
            <a:reflection stA="50000" endPos="36000" dist="127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468" y="4318000"/>
            <a:ext cx="2404532" cy="1549400"/>
          </a:xfrm>
          <a:prstGeom prst="rect">
            <a:avLst/>
          </a:prstGeom>
          <a:noFill/>
          <a:ln>
            <a:noFill/>
          </a:ln>
          <a:effectLst>
            <a:reflection stA="50000" endPos="36000" dist="12700" dir="5400000" sy="-100000" algn="bl" rotWithShape="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18000"/>
            <a:ext cx="2209800" cy="1409700"/>
          </a:xfrm>
          <a:prstGeom prst="rect">
            <a:avLst/>
          </a:prstGeom>
          <a:noFill/>
          <a:ln>
            <a:noFill/>
          </a:ln>
          <a:effectLst>
            <a:reflection stA="50000" endPos="36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984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39689" y="119970"/>
            <a:ext cx="4889511" cy="103788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>
                <a:solidFill>
                  <a:srgbClr val="000090"/>
                </a:solidFill>
                <a:effectLst/>
                <a:latin typeface="Helvetica Neue Light"/>
                <a:ea typeface="+mj-ea"/>
                <a:cs typeface="+mj-cs"/>
              </a:rPr>
              <a:t>Common Sense?</a:t>
            </a:r>
            <a:endParaRPr lang="en-US" sz="4500" dirty="0">
              <a:solidFill>
                <a:srgbClr val="000090"/>
              </a:solidFill>
              <a:effectLst/>
              <a:latin typeface="Helvetica Neue Ligh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1" y="1157855"/>
            <a:ext cx="2419349" cy="3456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51" y="1157855"/>
            <a:ext cx="2419349" cy="34562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1" y="2779011"/>
            <a:ext cx="3987799" cy="26878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29939" y="2171700"/>
            <a:ext cx="3149600" cy="430887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reflection stA="50000" endPos="75000" dist="127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Joint Strategy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For</a:t>
            </a:r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Nepal</a:t>
            </a: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r>
              <a:rPr lang="en-GB" sz="2000" i="1" dirty="0" smtClean="0">
                <a:solidFill>
                  <a:schemeClr val="bg1"/>
                </a:solidFill>
              </a:rPr>
              <a:t>2016-22</a:t>
            </a: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 smtClean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rgbClr val="C58D01"/>
              </a:solidFill>
            </a:endParaRPr>
          </a:p>
          <a:p>
            <a:pPr algn="ctr"/>
            <a:endParaRPr lang="en-GB" dirty="0" smtClean="0">
              <a:solidFill>
                <a:srgbClr val="C58D01"/>
              </a:solidFill>
            </a:endParaRPr>
          </a:p>
          <a:p>
            <a:pPr algn="ctr"/>
            <a:endParaRPr lang="en-GB" dirty="0" smtClean="0">
              <a:solidFill>
                <a:srgbClr val="C58D0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748" y="4971797"/>
            <a:ext cx="708752" cy="495041"/>
          </a:xfrm>
          <a:prstGeom prst="rect">
            <a:avLst/>
          </a:prstGeom>
          <a:noFill/>
          <a:ln>
            <a:noFill/>
          </a:ln>
          <a:effectLst>
            <a:reflection stA="50000" endPos="36000" dist="127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21645" y="4971797"/>
            <a:ext cx="472706" cy="495041"/>
          </a:xfrm>
          <a:prstGeom prst="rect">
            <a:avLst/>
          </a:prstGeom>
          <a:noFill/>
          <a:ln>
            <a:noFill/>
          </a:ln>
          <a:effectLst>
            <a:reflection stA="50000" endPos="36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420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452" y="1437787"/>
            <a:ext cx="6243048" cy="5890113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90489" y="123485"/>
            <a:ext cx="4889511" cy="103788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>
                <a:solidFill>
                  <a:srgbClr val="000090"/>
                </a:solidFill>
                <a:effectLst/>
                <a:latin typeface="Helvetica Neue Light"/>
                <a:ea typeface="+mj-ea"/>
                <a:cs typeface="+mj-cs"/>
              </a:rPr>
              <a:t>Commitments</a:t>
            </a:r>
            <a:endParaRPr lang="en-US" sz="4500" dirty="0">
              <a:solidFill>
                <a:srgbClr val="000090"/>
              </a:solidFill>
              <a:effectLst/>
              <a:latin typeface="Helvetica Neue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844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67024" y="878456"/>
            <a:ext cx="2634261" cy="378565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Joint Strategy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For</a:t>
            </a:r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Nepal</a:t>
            </a: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i="1" dirty="0" smtClean="0">
                <a:solidFill>
                  <a:schemeClr val="bg1"/>
                </a:solidFill>
              </a:rPr>
              <a:t>2016-22</a:t>
            </a:r>
          </a:p>
          <a:p>
            <a:pPr algn="ctr"/>
            <a:endParaRPr lang="en-GB" sz="2200" dirty="0">
              <a:solidFill>
                <a:schemeClr val="bg1"/>
              </a:solidFill>
            </a:endParaRPr>
          </a:p>
          <a:p>
            <a:pPr algn="ctr"/>
            <a:endParaRPr lang="en-GB" sz="2200" dirty="0" smtClean="0">
              <a:solidFill>
                <a:schemeClr val="bg1"/>
              </a:solidFill>
            </a:endParaRPr>
          </a:p>
          <a:p>
            <a:pPr algn="ctr"/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rgbClr val="C58D01"/>
              </a:solidFill>
            </a:endParaRPr>
          </a:p>
          <a:p>
            <a:pPr algn="ctr"/>
            <a:endParaRPr lang="en-GB" dirty="0" smtClean="0">
              <a:solidFill>
                <a:srgbClr val="C58D0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5403" y="3352676"/>
            <a:ext cx="708752" cy="495041"/>
          </a:xfrm>
          <a:prstGeom prst="rect">
            <a:avLst/>
          </a:prstGeom>
          <a:noFill/>
          <a:ln>
            <a:noFill/>
          </a:ln>
          <a:effectLst>
            <a:reflection stA="50000" endPos="36000" dist="12700" dir="5400000" sy="-100000" algn="bl" rotWithShape="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300" y="3352676"/>
            <a:ext cx="472706" cy="495041"/>
          </a:xfrm>
          <a:prstGeom prst="rect">
            <a:avLst/>
          </a:prstGeom>
          <a:noFill/>
          <a:ln>
            <a:noFill/>
          </a:ln>
          <a:effectLst>
            <a:reflection stA="50000" endPos="36000" dist="127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25450" y="5114330"/>
            <a:ext cx="8216900" cy="1200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3">
                    <a:lumMod val="40000"/>
                    <a:lumOff val="60000"/>
                  </a:schemeClr>
                </a:solidFill>
                <a:latin typeface="Helvetica Neue Light"/>
                <a:cs typeface="Helvetica Neue Light"/>
              </a:rPr>
              <a:t>“The strategy would not go into details of how individual DPs carry out their work, i.e. aid modalities, individual initiatives to be pursued… instead left to bilateral implementation plans”</a:t>
            </a:r>
            <a:endParaRPr lang="en-GB" dirty="0">
              <a:solidFill>
                <a:srgbClr val="FF6600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50" y="5446000"/>
            <a:ext cx="1054100" cy="7476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450" y="5457374"/>
            <a:ext cx="1054100" cy="736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750" y="5446000"/>
            <a:ext cx="1054100" cy="7118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350" y="5446000"/>
            <a:ext cx="1054100" cy="736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2955" y="5446000"/>
            <a:ext cx="1054100" cy="7476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4806950" y="878456"/>
            <a:ext cx="2527176" cy="378565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000000"/>
              </a:solidFill>
            </a:endParaRPr>
          </a:p>
          <a:p>
            <a:pPr algn="ctr"/>
            <a:r>
              <a:rPr lang="en-GB" sz="2000" dirty="0" smtClean="0">
                <a:solidFill>
                  <a:srgbClr val="0000FF"/>
                </a:solidFill>
              </a:rPr>
              <a:t>CONTENTS</a:t>
            </a:r>
          </a:p>
          <a:p>
            <a:endParaRPr lang="en-GB" sz="2000" dirty="0" smtClean="0">
              <a:solidFill>
                <a:srgbClr val="000000"/>
              </a:solidFill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- Analysis    </a:t>
            </a:r>
            <a:endParaRPr lang="en-GB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- The EU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</a:rPr>
              <a:t>W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</a:rPr>
              <a:t>ay</a:t>
            </a:r>
          </a:p>
          <a:p>
            <a:r>
              <a:rPr lang="en-GB" sz="2000" dirty="0" smtClean="0">
                <a:solidFill>
                  <a:srgbClr val="7F7F7F"/>
                </a:solidFill>
              </a:rPr>
              <a:t>- Sectors    </a:t>
            </a:r>
            <a:endParaRPr lang="en-GB" sz="2000" dirty="0">
              <a:solidFill>
                <a:srgbClr val="7F7F7F"/>
              </a:solidFill>
            </a:endParaRPr>
          </a:p>
          <a:p>
            <a:r>
              <a:rPr lang="en-GB" sz="2000" dirty="0" smtClean="0">
                <a:solidFill>
                  <a:srgbClr val="61B6FF"/>
                </a:solidFill>
              </a:rPr>
              <a:t>- Common Positions    </a:t>
            </a:r>
            <a:endParaRPr lang="en-GB" sz="2000" dirty="0">
              <a:solidFill>
                <a:srgbClr val="61B6FF"/>
              </a:solidFill>
            </a:endParaRPr>
          </a:p>
          <a:p>
            <a:r>
              <a:rPr lang="en-GB" sz="2000" dirty="0" smtClean="0">
                <a:solidFill>
                  <a:srgbClr val="7F7F7F"/>
                </a:solidFill>
              </a:rPr>
              <a:t>- Results </a:t>
            </a:r>
          </a:p>
          <a:p>
            <a:endParaRPr lang="en-GB" sz="2000" dirty="0" smtClean="0">
              <a:solidFill>
                <a:srgbClr val="7F7F7F"/>
              </a:solidFill>
            </a:endParaRPr>
          </a:p>
          <a:p>
            <a:endParaRPr lang="en-GB" sz="2000" dirty="0" smtClean="0">
              <a:solidFill>
                <a:srgbClr val="7F7F7F"/>
              </a:solidFill>
            </a:endParaRPr>
          </a:p>
          <a:p>
            <a:endParaRPr lang="en-GB" sz="2000" dirty="0" smtClean="0">
              <a:solidFill>
                <a:srgbClr val="7F7F7F"/>
              </a:solidFill>
            </a:endParaRPr>
          </a:p>
          <a:p>
            <a:endParaRPr lang="en-GB" sz="1600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3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 animBg="1"/>
      <p:bldP spid="24" grpI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Brussel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802" y="991512"/>
            <a:ext cx="3690197" cy="5283534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3689" y="47285"/>
            <a:ext cx="8444412" cy="103788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>
                <a:solidFill>
                  <a:schemeClr val="tx1"/>
                </a:solidFill>
                <a:effectLst/>
                <a:latin typeface="Helvetica Neue Light"/>
                <a:ea typeface="+mj-ea"/>
                <a:cs typeface="+mj-cs"/>
              </a:rPr>
              <a:t>The JP Study</a:t>
            </a:r>
            <a:endParaRPr lang="en-US" sz="4500" dirty="0">
              <a:solidFill>
                <a:schemeClr val="tx1"/>
              </a:solidFill>
              <a:effectLst/>
              <a:latin typeface="Helvetica Neue Ligh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522" y="1576513"/>
            <a:ext cx="6986955" cy="4512794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489" y="1893212"/>
            <a:ext cx="3696509" cy="4837788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96" y="1075985"/>
            <a:ext cx="4003959" cy="4860922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pic>
        <p:nvPicPr>
          <p:cNvPr id="12" name="Picture 11" descr="EC (DCI).pdf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3" t="9431" r="5189" b="14721"/>
          <a:stretch/>
        </p:blipFill>
        <p:spPr>
          <a:xfrm>
            <a:off x="3402096" y="2236446"/>
            <a:ext cx="3993660" cy="4860922"/>
          </a:xfrm>
          <a:prstGeom prst="rect">
            <a:avLst/>
          </a:prstGeom>
          <a:solidFill>
            <a:schemeClr val="tx1"/>
          </a:solidFill>
          <a:effectLst>
            <a:reflection stA="50000" endPos="7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75658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Brussel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3689" y="47285"/>
            <a:ext cx="8444412" cy="103788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>
                <a:solidFill>
                  <a:schemeClr val="tx1"/>
                </a:solidFill>
                <a:effectLst/>
                <a:latin typeface="Helvetica Neue Light"/>
                <a:ea typeface="+mj-ea"/>
                <a:cs typeface="+mj-cs"/>
              </a:rPr>
              <a:t>The JP Study</a:t>
            </a:r>
            <a:endParaRPr lang="en-US" sz="4500" dirty="0">
              <a:solidFill>
                <a:schemeClr val="tx1"/>
              </a:solidFill>
              <a:effectLst/>
              <a:latin typeface="Helvetica Neue Light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802" y="991512"/>
            <a:ext cx="3690197" cy="5283534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0896" y="2427839"/>
            <a:ext cx="8687205" cy="31393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xtLst/>
        </p:spPr>
        <p:txBody>
          <a:bodyPr wrap="square" rtlCol="0">
            <a:spAutoFit/>
          </a:bodyPr>
          <a:lstStyle/>
          <a:p>
            <a:pPr algn="ctr"/>
            <a:endParaRPr lang="en-GB" sz="2200" u="sng" dirty="0">
              <a:solidFill>
                <a:schemeClr val="bg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  <a:p>
            <a:pPr algn="ctr"/>
            <a:r>
              <a:rPr lang="en-GB" sz="2200" dirty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A joint strategy should = </a:t>
            </a:r>
            <a:r>
              <a:rPr lang="en-GB" sz="2200" dirty="0">
                <a:solidFill>
                  <a:srgbClr val="0000FF"/>
                </a:solidFill>
                <a:latin typeface="Helvetica Neue Light"/>
                <a:cs typeface="Helvetica Neue Light"/>
              </a:rPr>
              <a:t>change</a:t>
            </a:r>
            <a:r>
              <a:rPr lang="en-GB" sz="2200" dirty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 on the </a:t>
            </a:r>
            <a:r>
              <a:rPr lang="en-GB" sz="2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ground: “</a:t>
            </a:r>
            <a:r>
              <a:rPr lang="en-GB" sz="22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so far, </a:t>
            </a:r>
            <a:r>
              <a:rPr lang="en-GB" sz="22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so </a:t>
            </a:r>
            <a:r>
              <a:rPr lang="en-GB" sz="22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bad” </a:t>
            </a:r>
          </a:p>
          <a:p>
            <a:pPr algn="ctr"/>
            <a:r>
              <a:rPr lang="en-GB" sz="2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 </a:t>
            </a:r>
          </a:p>
          <a:p>
            <a:pPr algn="ctr"/>
            <a:r>
              <a:rPr lang="en-US" sz="2200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“</a:t>
            </a:r>
            <a:r>
              <a:rPr lang="en-US" sz="22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While documents </a:t>
            </a:r>
            <a:r>
              <a:rPr lang="en-US" sz="2200" i="1" dirty="0">
                <a:solidFill>
                  <a:srgbClr val="0000FF"/>
                </a:solidFill>
                <a:latin typeface="Helvetica Neue Light"/>
                <a:cs typeface="Helvetica Neue Light"/>
              </a:rPr>
              <a:t>purporting </a:t>
            </a:r>
            <a:r>
              <a:rPr lang="en-US" sz="22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to be joint programmes were found in many countries, these were largely </a:t>
            </a:r>
            <a:r>
              <a:rPr lang="en-US" sz="2200" i="1" dirty="0">
                <a:solidFill>
                  <a:srgbClr val="0000FF"/>
                </a:solidFill>
                <a:latin typeface="Helvetica Neue Light"/>
                <a:cs typeface="Helvetica Neue Light"/>
              </a:rPr>
              <a:t>compendia</a:t>
            </a:r>
            <a:r>
              <a:rPr lang="en-US" sz="2200" i="1" dirty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 of bilateral strategy papers or general statements of intent and principles”</a:t>
            </a:r>
          </a:p>
          <a:p>
            <a:pPr algn="ctr"/>
            <a:endParaRPr lang="en-GB" sz="2200" dirty="0">
              <a:solidFill>
                <a:schemeClr val="bg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  <a:p>
            <a:pPr algn="ctr"/>
            <a:r>
              <a:rPr lang="en-GB" sz="2200" dirty="0">
                <a:solidFill>
                  <a:srgbClr val="0000FF"/>
                </a:solidFill>
                <a:latin typeface="Helvetica Neue Light"/>
                <a:cs typeface="Helvetica Neue Light"/>
              </a:rPr>
              <a:t>Problems: </a:t>
            </a:r>
            <a:r>
              <a:rPr lang="en-GB" sz="22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include</a:t>
            </a:r>
            <a:r>
              <a:rPr lang="en-GB" sz="2200" dirty="0" smtClean="0">
                <a:solidFill>
                  <a:srgbClr val="0000FF"/>
                </a:solidFill>
                <a:latin typeface="Helvetica Neue Light"/>
                <a:cs typeface="Helvetica Neue Light"/>
              </a:rPr>
              <a:t> </a:t>
            </a:r>
            <a:r>
              <a:rPr lang="en-GB" sz="2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keeping </a:t>
            </a:r>
            <a:r>
              <a:rPr lang="en-GB" sz="2200" dirty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bilateral </a:t>
            </a:r>
            <a:r>
              <a:rPr lang="en-GB" sz="2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strategies &amp; synchronisation</a:t>
            </a:r>
            <a:endParaRPr lang="en-GB" sz="2200" dirty="0">
              <a:solidFill>
                <a:schemeClr val="bg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  <a:p>
            <a:pPr algn="ctr"/>
            <a:endParaRPr lang="en-GB" sz="2200" dirty="0">
              <a:solidFill>
                <a:schemeClr val="bg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217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Brussel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93689" y="47285"/>
            <a:ext cx="8444412" cy="103788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>
                <a:solidFill>
                  <a:schemeClr val="tx1"/>
                </a:solidFill>
                <a:effectLst/>
                <a:latin typeface="Helvetica Neue Light"/>
                <a:ea typeface="+mj-ea"/>
                <a:cs typeface="+mj-cs"/>
              </a:rPr>
              <a:t>The JP Study</a:t>
            </a:r>
            <a:endParaRPr lang="en-US" sz="4500" dirty="0">
              <a:solidFill>
                <a:schemeClr val="tx1"/>
              </a:solidFill>
              <a:effectLst/>
              <a:latin typeface="Helvetica Neue Ligh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802" y="991512"/>
            <a:ext cx="3690197" cy="5283534"/>
          </a:xfrm>
          <a:prstGeom prst="rect">
            <a:avLst/>
          </a:prstGeom>
          <a:effectLst>
            <a:reflection stA="50000" endPos="75000" dist="12700" dir="5400000" sy="-100000" algn="bl" rotWithShape="0"/>
          </a:effec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3689" y="2761545"/>
            <a:ext cx="8687205" cy="249299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xtLst/>
        </p:spPr>
        <p:txBody>
          <a:bodyPr wrap="square" rtlCol="0">
            <a:spAutoFit/>
          </a:bodyPr>
          <a:lstStyle/>
          <a:p>
            <a:pPr algn="ctr"/>
            <a:endParaRPr lang="en-GB" sz="2200" u="sng" dirty="0">
              <a:solidFill>
                <a:schemeClr val="bg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  <a:p>
            <a:pPr algn="ctr"/>
            <a:r>
              <a:rPr lang="en-GB" sz="2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“70% of EU MS </a:t>
            </a:r>
            <a:r>
              <a:rPr lang="en-GB" sz="2200" dirty="0" smtClean="0">
                <a:solidFill>
                  <a:srgbClr val="FF6600"/>
                </a:solidFill>
                <a:latin typeface="Helvetica Neue Light"/>
                <a:cs typeface="Helvetica Neue Light"/>
              </a:rPr>
              <a:t>don’t need </a:t>
            </a:r>
            <a:r>
              <a:rPr lang="en-GB" sz="2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a bilateral strategy if there’s a joint one”</a:t>
            </a:r>
          </a:p>
          <a:p>
            <a:pPr algn="ctr"/>
            <a:endParaRPr lang="en-GB" sz="2200" dirty="0" smtClean="0">
              <a:solidFill>
                <a:schemeClr val="bg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  <a:p>
            <a:pPr algn="ctr"/>
            <a:r>
              <a:rPr lang="en-US" sz="2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“</a:t>
            </a:r>
            <a:r>
              <a:rPr lang="en-GB" sz="2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50% make their main programming decisions </a:t>
            </a:r>
            <a:r>
              <a:rPr lang="en-GB" sz="2200" dirty="0" smtClean="0">
                <a:solidFill>
                  <a:srgbClr val="FF6600"/>
                </a:solidFill>
                <a:latin typeface="Helvetica Neue Light"/>
                <a:cs typeface="Helvetica Neue Light"/>
              </a:rPr>
              <a:t>on the ground</a:t>
            </a:r>
            <a:r>
              <a:rPr lang="en-GB" sz="2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”</a:t>
            </a:r>
          </a:p>
          <a:p>
            <a:pPr algn="ctr"/>
            <a:endParaRPr lang="en-GB" sz="2200" dirty="0">
              <a:solidFill>
                <a:schemeClr val="bg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  <a:p>
            <a:pPr algn="ctr"/>
            <a:r>
              <a:rPr lang="en-GB" sz="2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“58% can </a:t>
            </a:r>
            <a:r>
              <a:rPr lang="en-GB" sz="2200" dirty="0" smtClean="0">
                <a:solidFill>
                  <a:srgbClr val="FF6600"/>
                </a:solidFill>
                <a:latin typeface="Helvetica Neue Light"/>
                <a:cs typeface="Helvetica Neue Light"/>
              </a:rPr>
              <a:t>synchronise </a:t>
            </a:r>
            <a:r>
              <a:rPr lang="en-GB" sz="2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to the partner country planning cycle”</a:t>
            </a:r>
            <a:endParaRPr lang="en-GB" sz="2200" dirty="0">
              <a:solidFill>
                <a:schemeClr val="bg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  <a:p>
            <a:pPr algn="ctr"/>
            <a:endParaRPr lang="en-GB" u="sng" dirty="0">
              <a:solidFill>
                <a:schemeClr val="bg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6308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reflection stA="50000" endPos="36000" dist="127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65400" y="17053"/>
            <a:ext cx="8724900" cy="103788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effectLst>
                  <a:reflection stA="26000" endPos="52000" dist="76200" dir="5400000" sy="-100000" algn="bl" rotWithShape="0"/>
                </a:effectLst>
                <a:latin typeface="Helvetica Neue Light"/>
                <a:ea typeface="+mj-ea"/>
                <a:cs typeface="+mj-cs"/>
              </a:rPr>
              <a:t>In Practice - Myanmar</a:t>
            </a:r>
            <a:endParaRPr lang="en-US" sz="5400" dirty="0">
              <a:solidFill>
                <a:schemeClr val="accent3">
                  <a:lumMod val="75000"/>
                </a:schemeClr>
              </a:solidFill>
              <a:effectLst>
                <a:reflection stA="26000" endPos="52000" dist="76200" dir="5400000" sy="-100000" algn="bl" rotWithShape="0"/>
              </a:effectLst>
              <a:latin typeface="Helvetica Neue Ligh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1321639"/>
            <a:ext cx="2857500" cy="213904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698" y="3124200"/>
            <a:ext cx="4235302" cy="3035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921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52400" y="156752"/>
            <a:ext cx="8724900" cy="103788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rgbClr val="C1EEFF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  <a:effectLst>
                  <a:reflection stA="26000" endPos="52000" dist="76200" dir="5400000" sy="-100000" algn="bl" rotWithShape="0"/>
                </a:effectLst>
                <a:latin typeface="Helvetica Neue Light"/>
                <a:ea typeface="+mj-ea"/>
                <a:cs typeface="+mj-cs"/>
              </a:rPr>
              <a:t>In Practice - Bolivia</a:t>
            </a:r>
            <a:endParaRPr lang="en-US" sz="5400" dirty="0">
              <a:solidFill>
                <a:schemeClr val="accent5">
                  <a:lumMod val="75000"/>
                </a:schemeClr>
              </a:solidFill>
              <a:effectLst>
                <a:reflection stA="26000" endPos="52000" dist="76200" dir="5400000" sy="-100000" algn="bl" rotWithShape="0"/>
              </a:effectLst>
              <a:latin typeface="Helvetica Neue Light"/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500" y="2061778"/>
            <a:ext cx="3610300" cy="46946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5600" y="3575228"/>
            <a:ext cx="6261100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“Each </a:t>
            </a:r>
            <a:r>
              <a:rPr lang="en-GB" dirty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capital is asked to confirm </a:t>
            </a:r>
            <a:r>
              <a:rPr lang="en-GB" dirty="0">
                <a:solidFill>
                  <a:srgbClr val="FF6600"/>
                </a:solidFill>
                <a:latin typeface="Helvetica Neue Light"/>
                <a:cs typeface="Helvetica Neue Light"/>
              </a:rPr>
              <a:t>whether this will be possible </a:t>
            </a:r>
            <a:r>
              <a:rPr lang="en-GB" dirty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and whether any additional content would be needed in the joint strategy to facilitate such replacement</a:t>
            </a:r>
            <a:r>
              <a:rPr lang="en-GB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Helvetica Neue Light"/>
                <a:cs typeface="Helvetica Neue Light"/>
              </a:rPr>
              <a:t>.”</a:t>
            </a:r>
            <a:endParaRPr lang="en-GB" dirty="0">
              <a:solidFill>
                <a:schemeClr val="bg1">
                  <a:lumMod val="85000"/>
                  <a:lumOff val="15000"/>
                </a:schemeClr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49056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69121</TotalTime>
  <Words>256</Words>
  <Application>Microsoft Macintosh PowerPoint</Application>
  <PresentationFormat>On-screen Show (4:3)</PresentationFormat>
  <Paragraphs>89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Metro</vt:lpstr>
      <vt:lpstr>Bilateral Collateral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  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Andy</dc:title>
  <dc:subject/>
  <dc:creator>Andy Benfield</dc:creator>
  <cp:keywords/>
  <dc:description/>
  <cp:lastModifiedBy>Andy Benfield</cp:lastModifiedBy>
  <cp:revision>2076</cp:revision>
  <cp:lastPrinted>2013-03-19T23:43:51Z</cp:lastPrinted>
  <dcterms:created xsi:type="dcterms:W3CDTF">2010-12-01T08:23:47Z</dcterms:created>
  <dcterms:modified xsi:type="dcterms:W3CDTF">2014-11-14T14:16:50Z</dcterms:modified>
  <cp:category/>
</cp:coreProperties>
</file>