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99" r:id="rId1"/>
  </p:sldMasterIdLst>
  <p:notesMasterIdLst>
    <p:notesMasterId r:id="rId21"/>
  </p:notesMasterIdLst>
  <p:handoutMasterIdLst>
    <p:handoutMasterId r:id="rId22"/>
  </p:handoutMasterIdLst>
  <p:sldIdLst>
    <p:sldId id="1132" r:id="rId2"/>
    <p:sldId id="1202" r:id="rId3"/>
    <p:sldId id="1189" r:id="rId4"/>
    <p:sldId id="1196" r:id="rId5"/>
    <p:sldId id="1195" r:id="rId6"/>
    <p:sldId id="1190" r:id="rId7"/>
    <p:sldId id="1177" r:id="rId8"/>
    <p:sldId id="1203" r:id="rId9"/>
    <p:sldId id="1197" r:id="rId10"/>
    <p:sldId id="1191" r:id="rId11"/>
    <p:sldId id="1157" r:id="rId12"/>
    <p:sldId id="1193" r:id="rId13"/>
    <p:sldId id="1171" r:id="rId14"/>
    <p:sldId id="1205" r:id="rId15"/>
    <p:sldId id="1194" r:id="rId16"/>
    <p:sldId id="1199" r:id="rId17"/>
    <p:sldId id="1200" r:id="rId18"/>
    <p:sldId id="1201" r:id="rId19"/>
    <p:sldId id="1204" r:id="rId20"/>
  </p:sldIdLst>
  <p:sldSz cx="9144000" cy="6858000" type="screen4x3"/>
  <p:notesSz cx="6858000" cy="9926638"/>
  <p:defaultTextStyle>
    <a:defPPr>
      <a:defRPr lang="en-GB"/>
    </a:defPPr>
    <a:lvl1pPr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1pPr>
    <a:lvl2pPr marL="4572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2pPr>
    <a:lvl3pPr marL="9144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3pPr>
    <a:lvl4pPr marL="13716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4pPr>
    <a:lvl5pPr marL="18288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5pPr>
    <a:lvl6pPr marL="2286000" algn="l" defTabSz="914400" rtl="0" eaLnBrk="1" latinLnBrk="0" hangingPunct="1">
      <a:defRPr sz="7600" b="1" kern="1200">
        <a:solidFill>
          <a:srgbClr val="FFD624"/>
        </a:solidFill>
        <a:latin typeface="Verdana" pitchFamily="34" charset="0"/>
        <a:ea typeface="ＭＳ Ｐゴシック" pitchFamily="34" charset="-128"/>
        <a:cs typeface="+mn-cs"/>
      </a:defRPr>
    </a:lvl6pPr>
    <a:lvl7pPr marL="2743200" algn="l" defTabSz="914400" rtl="0" eaLnBrk="1" latinLnBrk="0" hangingPunct="1">
      <a:defRPr sz="7600" b="1" kern="1200">
        <a:solidFill>
          <a:srgbClr val="FFD624"/>
        </a:solidFill>
        <a:latin typeface="Verdana" pitchFamily="34" charset="0"/>
        <a:ea typeface="ＭＳ Ｐゴシック" pitchFamily="34" charset="-128"/>
        <a:cs typeface="+mn-cs"/>
      </a:defRPr>
    </a:lvl7pPr>
    <a:lvl8pPr marL="3200400" algn="l" defTabSz="914400" rtl="0" eaLnBrk="1" latinLnBrk="0" hangingPunct="1">
      <a:defRPr sz="7600" b="1" kern="1200">
        <a:solidFill>
          <a:srgbClr val="FFD624"/>
        </a:solidFill>
        <a:latin typeface="Verdana" pitchFamily="34" charset="0"/>
        <a:ea typeface="ＭＳ Ｐゴシック" pitchFamily="34" charset="-128"/>
        <a:cs typeface="+mn-cs"/>
      </a:defRPr>
    </a:lvl8pPr>
    <a:lvl9pPr marL="3657600" algn="l" defTabSz="914400" rtl="0" eaLnBrk="1" latinLnBrk="0" hangingPunct="1">
      <a:defRPr sz="7600" b="1" kern="1200">
        <a:solidFill>
          <a:srgbClr val="FFD624"/>
        </a:solidFill>
        <a:latin typeface="Verdana" pitchFamily="34"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BRANDIJ Alex (EEAS)" initials="GA(" lastIdx="0" clrIdx="0"/>
  <p:cmAuthor id="1" name="KADEL Jost (DEVCO)" initials="KJ("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0000FF"/>
    <a:srgbClr val="00FF00"/>
    <a:srgbClr val="33CC33"/>
    <a:srgbClr val="003366"/>
    <a:srgbClr val="FF0000"/>
    <a:srgbClr val="0C197A"/>
    <a:srgbClr val="103C72"/>
    <a:srgbClr val="003399"/>
    <a:srgbClr val="B85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76903" autoAdjust="0"/>
  </p:normalViewPr>
  <p:slideViewPr>
    <p:cSldViewPr>
      <p:cViewPr>
        <p:scale>
          <a:sx n="80" d="100"/>
          <a:sy n="80" d="100"/>
        </p:scale>
        <p:origin x="-1266" y="9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446" y="-84"/>
      </p:cViewPr>
      <p:guideLst>
        <p:guide orient="horz" pos="3128"/>
        <p:guide pos="21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2"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25955" name="Rectangle 3"/>
          <p:cNvSpPr>
            <a:spLocks noGrp="1" noChangeArrowheads="1"/>
          </p:cNvSpPr>
          <p:nvPr>
            <p:ph type="dt" sz="quarter" idx="1"/>
          </p:nvPr>
        </p:nvSpPr>
        <p:spPr bwMode="auto">
          <a:xfrm>
            <a:off x="3885564"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algn="r" defTabSz="925851">
              <a:defRPr sz="1200" b="0">
                <a:solidFill>
                  <a:schemeClr val="tx1"/>
                </a:solidFill>
                <a:latin typeface="Arial" charset="0"/>
              </a:defRPr>
            </a:lvl1pPr>
          </a:lstStyle>
          <a:p>
            <a:pPr>
              <a:defRPr/>
            </a:pPr>
            <a:fld id="{5FE662CF-40CA-430A-A6C6-663A8A89D23C}" type="datetimeFigureOut">
              <a:rPr lang="en-GB"/>
              <a:pPr>
                <a:defRPr/>
              </a:pPr>
              <a:t>14/11/2014</a:t>
            </a:fld>
            <a:endParaRPr lang="en-GB"/>
          </a:p>
        </p:txBody>
      </p:sp>
      <p:sp>
        <p:nvSpPr>
          <p:cNvPr id="125956" name="Rectangle 4"/>
          <p:cNvSpPr>
            <a:spLocks noGrp="1" noChangeArrowheads="1"/>
          </p:cNvSpPr>
          <p:nvPr>
            <p:ph type="ftr" sz="quarter" idx="2"/>
          </p:nvPr>
        </p:nvSpPr>
        <p:spPr bwMode="auto">
          <a:xfrm>
            <a:off x="2"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25957" name="Rectangle 5"/>
          <p:cNvSpPr>
            <a:spLocks noGrp="1" noChangeArrowheads="1"/>
          </p:cNvSpPr>
          <p:nvPr>
            <p:ph type="sldNum" sz="quarter" idx="3"/>
          </p:nvPr>
        </p:nvSpPr>
        <p:spPr bwMode="auto">
          <a:xfrm>
            <a:off x="3885564"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algn="r" defTabSz="925851">
              <a:defRPr sz="1200" b="0">
                <a:solidFill>
                  <a:schemeClr val="tx1"/>
                </a:solidFill>
                <a:latin typeface="Arial" charset="0"/>
              </a:defRPr>
            </a:lvl1pPr>
          </a:lstStyle>
          <a:p>
            <a:pPr>
              <a:defRPr/>
            </a:pPr>
            <a:fld id="{F4ED9E24-2FDE-49CA-892E-71374D08C91D}" type="slidenum">
              <a:rPr lang="en-GB"/>
              <a:pPr>
                <a:defRPr/>
              </a:pPr>
              <a:t>‹#›</a:t>
            </a:fld>
            <a:endParaRPr lang="en-GB"/>
          </a:p>
        </p:txBody>
      </p:sp>
    </p:spTree>
    <p:extLst>
      <p:ext uri="{BB962C8B-B14F-4D97-AF65-F5344CB8AC3E}">
        <p14:creationId xmlns:p14="http://schemas.microsoft.com/office/powerpoint/2010/main" val="16769227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2"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65891" name="Rectangle 3"/>
          <p:cNvSpPr>
            <a:spLocks noGrp="1" noChangeArrowheads="1"/>
          </p:cNvSpPr>
          <p:nvPr>
            <p:ph type="dt" idx="1"/>
          </p:nvPr>
        </p:nvSpPr>
        <p:spPr bwMode="auto">
          <a:xfrm>
            <a:off x="3885564"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algn="r" defTabSz="925851">
              <a:defRPr sz="1200" b="0">
                <a:solidFill>
                  <a:schemeClr val="tx1"/>
                </a:solidFill>
                <a:latin typeface="Arial" charset="0"/>
              </a:defRPr>
            </a:lvl1pPr>
          </a:lstStyle>
          <a:p>
            <a:pPr>
              <a:defRPr/>
            </a:pPr>
            <a:fld id="{7EBE359B-E25D-41EF-8601-E34841D40912}" type="datetimeFigureOut">
              <a:rPr lang="en-GB"/>
              <a:pPr>
                <a:defRPr/>
              </a:pPr>
              <a:t>14/11/2014</a:t>
            </a:fld>
            <a:endParaRPr lang="en-GB"/>
          </a:p>
        </p:txBody>
      </p:sp>
      <p:sp>
        <p:nvSpPr>
          <p:cNvPr id="20484" name="Rectangle 4"/>
          <p:cNvSpPr>
            <a:spLocks noGrp="1" noRot="1" noChangeAspect="1" noChangeArrowheads="1" noTextEdit="1"/>
          </p:cNvSpPr>
          <p:nvPr>
            <p:ph type="sldImg" idx="2"/>
          </p:nvPr>
        </p:nvSpPr>
        <p:spPr bwMode="auto">
          <a:xfrm>
            <a:off x="952500" y="744538"/>
            <a:ext cx="4967288"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3" name="Rectangle 5"/>
          <p:cNvSpPr>
            <a:spLocks noGrp="1" noChangeArrowheads="1"/>
          </p:cNvSpPr>
          <p:nvPr>
            <p:ph type="body" sz="quarter" idx="3"/>
          </p:nvPr>
        </p:nvSpPr>
        <p:spPr bwMode="auto">
          <a:xfrm>
            <a:off x="684844" y="4715793"/>
            <a:ext cx="5488317" cy="4465083"/>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65894" name="Rectangle 6"/>
          <p:cNvSpPr>
            <a:spLocks noGrp="1" noChangeArrowheads="1"/>
          </p:cNvSpPr>
          <p:nvPr>
            <p:ph type="ftr" sz="quarter" idx="4"/>
          </p:nvPr>
        </p:nvSpPr>
        <p:spPr bwMode="auto">
          <a:xfrm>
            <a:off x="2"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dirty="0"/>
          </a:p>
        </p:txBody>
      </p:sp>
      <p:sp>
        <p:nvSpPr>
          <p:cNvPr id="165895" name="Rectangle 7"/>
          <p:cNvSpPr>
            <a:spLocks noGrp="1" noChangeArrowheads="1"/>
          </p:cNvSpPr>
          <p:nvPr>
            <p:ph type="sldNum" sz="quarter" idx="5"/>
          </p:nvPr>
        </p:nvSpPr>
        <p:spPr bwMode="auto">
          <a:xfrm>
            <a:off x="3885564"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algn="r" defTabSz="925851">
              <a:defRPr sz="1200" b="0">
                <a:solidFill>
                  <a:schemeClr val="tx1"/>
                </a:solidFill>
                <a:latin typeface="Arial" charset="0"/>
              </a:defRPr>
            </a:lvl1pPr>
          </a:lstStyle>
          <a:p>
            <a:pPr>
              <a:defRPr/>
            </a:pPr>
            <a:fld id="{350E974D-605E-4010-A178-5C78633C799B}" type="slidenum">
              <a:rPr lang="en-GB"/>
              <a:pPr>
                <a:defRPr/>
              </a:pPr>
              <a:t>‹#›</a:t>
            </a:fld>
            <a:endParaRPr lang="en-GB"/>
          </a:p>
        </p:txBody>
      </p:sp>
    </p:spTree>
    <p:extLst>
      <p:ext uri="{BB962C8B-B14F-4D97-AF65-F5344CB8AC3E}">
        <p14:creationId xmlns:p14="http://schemas.microsoft.com/office/powerpoint/2010/main" val="4057440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txBox="1">
            <a:spLocks noGrp="1" noChangeArrowheads="1"/>
          </p:cNvSpPr>
          <p:nvPr/>
        </p:nvSpPr>
        <p:spPr bwMode="auto">
          <a:xfrm>
            <a:off x="0"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r>
              <a:rPr lang="en-GB" altLang="en-US" b="0" dirty="0"/>
              <a:t>DEVCO- Bernard San </a:t>
            </a:r>
            <a:r>
              <a:rPr lang="en-GB" altLang="en-US" b="0" dirty="0" err="1"/>
              <a:t>Emeterio</a:t>
            </a:r>
            <a:endParaRPr lang="en-GB" altLang="en-US" b="0"/>
          </a:p>
        </p:txBody>
      </p:sp>
      <p:sp>
        <p:nvSpPr>
          <p:cNvPr id="41987" name="Rectangle 7"/>
          <p:cNvSpPr txBox="1">
            <a:spLocks noGrp="1" noChangeArrowheads="1"/>
          </p:cNvSpPr>
          <p:nvPr/>
        </p:nvSpPr>
        <p:spPr bwMode="auto">
          <a:xfrm>
            <a:off x="3885562"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4C631D11-4A32-4073-8B0D-4A90EAC13C37}" type="slidenum">
              <a:rPr lang="en-GB" altLang="en-US" b="0"/>
              <a:pPr algn="r" eaLnBrk="1" hangingPunct="1">
                <a:spcBef>
                  <a:spcPct val="0"/>
                </a:spcBef>
              </a:pPr>
              <a:t>1</a:t>
            </a:fld>
            <a:endParaRPr lang="en-GB" altLang="en-US" b="0"/>
          </a:p>
        </p:txBody>
      </p:sp>
      <p:sp>
        <p:nvSpPr>
          <p:cNvPr id="41988" name="Rectangle 7"/>
          <p:cNvSpPr txBox="1">
            <a:spLocks noGrp="1" noChangeArrowheads="1"/>
          </p:cNvSpPr>
          <p:nvPr/>
        </p:nvSpPr>
        <p:spPr bwMode="auto">
          <a:xfrm>
            <a:off x="3885562"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F200FBD-0C21-4154-AE13-BFBBD3959233}" type="slidenum">
              <a:rPr lang="en-GB" altLang="en-US" b="0"/>
              <a:pPr algn="r" eaLnBrk="1" hangingPunct="1">
                <a:spcBef>
                  <a:spcPct val="0"/>
                </a:spcBef>
              </a:pPr>
              <a:t>1</a:t>
            </a:fld>
            <a:endParaRPr lang="en-GB" altLang="en-US" b="0"/>
          </a:p>
        </p:txBody>
      </p:sp>
      <p:sp>
        <p:nvSpPr>
          <p:cNvPr id="41989" name="Rectangle 2"/>
          <p:cNvSpPr>
            <a:spLocks noGrp="1" noRot="1" noChangeAspect="1" noChangeArrowheads="1" noTextEdit="1"/>
          </p:cNvSpPr>
          <p:nvPr>
            <p:ph type="sldImg"/>
          </p:nvPr>
        </p:nvSpPr>
        <p:spPr>
          <a:xfrm>
            <a:off x="950913" y="746125"/>
            <a:ext cx="4964112" cy="3722688"/>
          </a:xfrm>
          <a:ln/>
        </p:spPr>
      </p:sp>
      <p:sp>
        <p:nvSpPr>
          <p:cNvPr id="4199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312162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Focus on </a:t>
            </a:r>
            <a:r>
              <a:rPr lang="en-GB" b="1" dirty="0" smtClean="0"/>
              <a:t>2016- 2017</a:t>
            </a:r>
            <a:r>
              <a:rPr lang="en-GB" b="1" baseline="0" dirty="0" smtClean="0"/>
              <a:t> </a:t>
            </a:r>
            <a:r>
              <a:rPr lang="en-GB" baseline="0" dirty="0" smtClean="0"/>
              <a:t>as biggest opportunity to align our (EU+ MS) strategies and programming = </a:t>
            </a:r>
            <a:r>
              <a:rPr lang="en-GB" b="1" baseline="0" dirty="0" smtClean="0"/>
              <a:t>work  in the field must begin now</a:t>
            </a:r>
            <a:endParaRPr lang="en-GB" b="1" dirty="0"/>
          </a:p>
        </p:txBody>
      </p:sp>
    </p:spTree>
    <p:extLst>
      <p:ext uri="{BB962C8B-B14F-4D97-AF65-F5344CB8AC3E}">
        <p14:creationId xmlns:p14="http://schemas.microsoft.com/office/powerpoint/2010/main" val="14352881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86791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867919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86791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baseline="0" dirty="0" smtClean="0"/>
              <a:t>Entry point for JP at the analysis level: EDF/DCI guidelines, annex 3:</a:t>
            </a:r>
          </a:p>
          <a:p>
            <a:r>
              <a:rPr lang="en-GB" b="1" baseline="0" dirty="0" smtClean="0"/>
              <a:t>"</a:t>
            </a:r>
            <a:r>
              <a:rPr lang="en-GB" sz="1200" b="1" i="0" u="none" strike="noStrike" kern="1200" baseline="0" dirty="0" smtClean="0">
                <a:solidFill>
                  <a:schemeClr val="tx1"/>
                </a:solidFill>
                <a:latin typeface="Arial" charset="0"/>
                <a:ea typeface="ＭＳ Ｐゴシック" charset="0"/>
                <a:cs typeface="ＭＳ Ｐゴシック" charset="0"/>
              </a:rPr>
              <a:t>In the case of joint programming, the analysis should be jointly prepared. The analysis should</a:t>
            </a:r>
          </a:p>
          <a:p>
            <a:r>
              <a:rPr lang="en-GB" sz="1200" b="1" i="0" u="none" strike="noStrike" kern="1200" baseline="0" dirty="0" smtClean="0">
                <a:solidFill>
                  <a:schemeClr val="tx1"/>
                </a:solidFill>
                <a:latin typeface="Arial" charset="0"/>
                <a:ea typeface="ＭＳ Ｐゴシック" charset="0"/>
                <a:cs typeface="ＭＳ Ｐゴシック" charset="0"/>
              </a:rPr>
              <a:t>follow the format below, while, in the case of joint programming, it may guide the analysis."</a:t>
            </a:r>
          </a:p>
          <a:p>
            <a:endParaRPr lang="en-GB" sz="1200" b="0" i="0" u="none" strike="noStrike" kern="1200" baseline="0" dirty="0" smtClean="0">
              <a:solidFill>
                <a:schemeClr val="tx1"/>
              </a:solidFill>
              <a:latin typeface="Arial" charset="0"/>
              <a:ea typeface="ＭＳ Ｐゴシック" charset="0"/>
            </a:endParaRPr>
          </a:p>
          <a:p>
            <a:r>
              <a:rPr lang="en-GB" baseline="0" dirty="0" smtClean="0"/>
              <a:t>MIP/NIPs go some steps further in detail than a current JP docs: "</a:t>
            </a:r>
            <a:r>
              <a:rPr lang="en-GB" sz="1200" i="1" kern="1200" dirty="0" smtClean="0">
                <a:solidFill>
                  <a:schemeClr val="tx1"/>
                </a:solidFill>
                <a:effectLst/>
                <a:latin typeface="Arial" charset="0"/>
                <a:ea typeface="ＭＳ Ｐゴシック" charset="0"/>
                <a:cs typeface="ＭＳ Ｐゴシック" charset="0"/>
              </a:rPr>
              <a:t>Multiannual indicative programmes for geographic programmes shall set out the priority areas selected for Union financing, the specific objectives, the expected results, clear, specific and transparent performance indicators, the indicative financial allocations, both overall and per priority area and, where applicable, aid modalities."</a:t>
            </a:r>
          </a:p>
          <a:p>
            <a:endParaRPr lang="en-GB" dirty="0" smtClean="0"/>
          </a:p>
          <a:p>
            <a:endParaRPr lang="en-GB" dirty="0"/>
          </a:p>
        </p:txBody>
      </p:sp>
    </p:spTree>
    <p:extLst>
      <p:ext uri="{BB962C8B-B14F-4D97-AF65-F5344CB8AC3E}">
        <p14:creationId xmlns:p14="http://schemas.microsoft.com/office/powerpoint/2010/main" val="2039400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39400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394003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Rectangle 1"/>
          <p:cNvSpPr/>
          <p:nvPr/>
        </p:nvSpPr>
        <p:spPr>
          <a:xfrm>
            <a:off x="0" y="1243013"/>
            <a:ext cx="9144000" cy="44450"/>
          </a:xfrm>
          <a:prstGeom prst="rect">
            <a:avLst/>
          </a:prstGeom>
          <a:solidFill>
            <a:schemeClr val="tx2"/>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pic>
        <p:nvPicPr>
          <p:cNvPr id="3" name="Picture 10"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404813"/>
            <a:ext cx="11128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EEAS_P_TXT_X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60350"/>
            <a:ext cx="2124075"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2"/>
          <p:cNvSpPr/>
          <p:nvPr/>
        </p:nvSpPr>
        <p:spPr>
          <a:xfrm>
            <a:off x="4427538" y="6742113"/>
            <a:ext cx="649287" cy="115887"/>
          </a:xfrm>
          <a:prstGeom prst="rect">
            <a:avLst/>
          </a:prstGeom>
          <a:solidFill>
            <a:srgbClr val="2F527D"/>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Tree>
    <p:extLst>
      <p:ext uri="{BB962C8B-B14F-4D97-AF65-F5344CB8AC3E}">
        <p14:creationId xmlns:p14="http://schemas.microsoft.com/office/powerpoint/2010/main" val="14153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936625"/>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2492375"/>
            <a:ext cx="8229600" cy="352901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GB"/>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26F2B9A-53A3-4C86-B7AA-530D684D4F3B}" type="slidenum">
              <a:rPr lang="en-GB"/>
              <a:pPr>
                <a:defRPr/>
              </a:pPr>
              <a:t>‹#›</a:t>
            </a:fld>
            <a:endParaRPr lang="en-GB"/>
          </a:p>
        </p:txBody>
      </p:sp>
    </p:spTree>
    <p:extLst>
      <p:ext uri="{BB962C8B-B14F-4D97-AF65-F5344CB8AC3E}">
        <p14:creationId xmlns:p14="http://schemas.microsoft.com/office/powerpoint/2010/main" val="871505158"/>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404813"/>
            <a:ext cx="11128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7" descr="EEAS_P_TXT_XL.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260350"/>
            <a:ext cx="2124075"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0" y="1243013"/>
            <a:ext cx="9144000" cy="44450"/>
          </a:xfrm>
          <a:prstGeom prst="rect">
            <a:avLst/>
          </a:prstGeom>
          <a:solidFill>
            <a:schemeClr val="tx2"/>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
        <p:nvSpPr>
          <p:cNvPr id="10" name="Rectangle 9"/>
          <p:cNvSpPr/>
          <p:nvPr/>
        </p:nvSpPr>
        <p:spPr>
          <a:xfrm>
            <a:off x="4211960" y="6742113"/>
            <a:ext cx="649287" cy="115887"/>
          </a:xfrm>
          <a:prstGeom prst="rect">
            <a:avLst/>
          </a:prstGeom>
          <a:solidFill>
            <a:srgbClr val="2F527D"/>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Lst>
  <p:transition>
    <p:cover dir="r"/>
  </p:transition>
  <p:timing>
    <p:tnLst>
      <p:par>
        <p:cTn id="1" dur="indefinite" restart="never" nodeType="tmRoot"/>
      </p:par>
    </p:tnLst>
  </p:timing>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0" y="1268413"/>
            <a:ext cx="9144000" cy="5589587"/>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defRPr sz="7600" b="1">
                <a:solidFill>
                  <a:srgbClr val="FFD624"/>
                </a:solidFill>
                <a:latin typeface="Verdana" pitchFamily="34" charset="0"/>
                <a:ea typeface="ＭＳ Ｐゴシック" pitchFamily="34" charset="-128"/>
              </a:defRPr>
            </a:lvl1pPr>
            <a:lvl2pPr marL="742950" indent="-285750" eaLnBrk="0" hangingPunct="0">
              <a:defRPr sz="7600" b="1">
                <a:solidFill>
                  <a:srgbClr val="FFD624"/>
                </a:solidFill>
                <a:latin typeface="Verdana" pitchFamily="34" charset="0"/>
                <a:ea typeface="ＭＳ Ｐゴシック" pitchFamily="34" charset="-128"/>
              </a:defRPr>
            </a:lvl2pPr>
            <a:lvl3pPr marL="1143000" indent="-228600" eaLnBrk="0" hangingPunct="0">
              <a:defRPr sz="7600" b="1">
                <a:solidFill>
                  <a:srgbClr val="FFD624"/>
                </a:solidFill>
                <a:latin typeface="Verdana" pitchFamily="34" charset="0"/>
                <a:ea typeface="ＭＳ Ｐゴシック" pitchFamily="34" charset="-128"/>
              </a:defRPr>
            </a:lvl3pPr>
            <a:lvl4pPr marL="1600200" indent="-228600" eaLnBrk="0" hangingPunct="0">
              <a:defRPr sz="7600" b="1">
                <a:solidFill>
                  <a:srgbClr val="FFD624"/>
                </a:solidFill>
                <a:latin typeface="Verdana" pitchFamily="34" charset="0"/>
                <a:ea typeface="ＭＳ Ｐゴシック" pitchFamily="34" charset="-128"/>
              </a:defRPr>
            </a:lvl4pPr>
            <a:lvl5pPr marL="2057400" indent="-228600" eaLnBrk="0" hangingPunct="0">
              <a:defRPr sz="7600" b="1">
                <a:solidFill>
                  <a:srgbClr val="FFD624"/>
                </a:solidFill>
                <a:latin typeface="Verdana" pitchFamily="34" charset="0"/>
                <a:ea typeface="ＭＳ Ｐゴシック"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ctr" eaLnBrk="1" hangingPunct="1"/>
            <a:endParaRPr lang="en-GB" altLang="en-US" sz="3600" b="0" dirty="0">
              <a:solidFill>
                <a:srgbClr val="ECFE06"/>
              </a:solidFill>
            </a:endParaRPr>
          </a:p>
          <a:p>
            <a:pPr algn="ctr" eaLnBrk="1" hangingPunct="1"/>
            <a:r>
              <a:rPr lang="en-GB" altLang="en-US" sz="3600" dirty="0">
                <a:solidFill>
                  <a:srgbClr val="ECFE06"/>
                </a:solidFill>
              </a:rPr>
              <a:t>Joint </a:t>
            </a:r>
            <a:r>
              <a:rPr lang="en-GB" altLang="en-US" sz="3600" dirty="0" smtClean="0">
                <a:solidFill>
                  <a:srgbClr val="ECFE06"/>
                </a:solidFill>
              </a:rPr>
              <a:t>Programming</a:t>
            </a:r>
          </a:p>
          <a:p>
            <a:pPr algn="ctr" eaLnBrk="1" hangingPunct="1"/>
            <a:endParaRPr lang="en-GB" altLang="en-US" sz="3600" dirty="0">
              <a:solidFill>
                <a:srgbClr val="ECFE06"/>
              </a:solidFill>
            </a:endParaRPr>
          </a:p>
          <a:p>
            <a:pPr algn="ctr" eaLnBrk="1" hangingPunct="1"/>
            <a:r>
              <a:rPr lang="en-GB" altLang="en-US" sz="3600" dirty="0" smtClean="0">
                <a:solidFill>
                  <a:srgbClr val="ECFE06"/>
                </a:solidFill>
              </a:rPr>
              <a:t>Integrating bilateral and Joint Programming</a:t>
            </a:r>
          </a:p>
          <a:p>
            <a:pPr algn="ctr" eaLnBrk="1" hangingPunct="1"/>
            <a:r>
              <a:rPr lang="en-GB" altLang="en-US" sz="3600" dirty="0" smtClean="0">
                <a:solidFill>
                  <a:srgbClr val="ECFE06"/>
                </a:solidFill>
              </a:rPr>
              <a:t>Quality </a:t>
            </a:r>
            <a:r>
              <a:rPr lang="en-GB" altLang="en-US" sz="3600" dirty="0" smtClean="0">
                <a:solidFill>
                  <a:srgbClr val="ECFE06"/>
                </a:solidFill>
              </a:rPr>
              <a:t>requirements</a:t>
            </a:r>
            <a:endParaRPr lang="en-GB" altLang="en-US" sz="3600" dirty="0">
              <a:solidFill>
                <a:srgbClr val="ECFE06"/>
              </a:solidFill>
            </a:endParaRPr>
          </a:p>
          <a:p>
            <a:pPr algn="ctr" eaLnBrk="1" hangingPunct="1"/>
            <a:r>
              <a:rPr lang="en-GB" altLang="en-US" sz="3600" b="0" dirty="0">
                <a:solidFill>
                  <a:srgbClr val="ECFE06"/>
                </a:solidFill>
              </a:rPr>
              <a:t> </a:t>
            </a:r>
            <a:endParaRPr lang="en-GB" altLang="en-US" sz="3600" b="0" dirty="0" smtClean="0">
              <a:solidFill>
                <a:srgbClr val="ECFE06"/>
              </a:solidFill>
            </a:endParaRPr>
          </a:p>
          <a:p>
            <a:pPr algn="ctr" eaLnBrk="1" hangingPunct="1"/>
            <a:r>
              <a:rPr lang="en-GB" altLang="en-US" sz="1800" b="0" i="1" dirty="0" smtClean="0">
                <a:solidFill>
                  <a:srgbClr val="ECFE06"/>
                </a:solidFill>
              </a:rPr>
              <a:t>Joint Programming Technical Seminar, 13-14 November 2014, Brussels</a:t>
            </a:r>
            <a:endParaRPr lang="en-GB" altLang="en-US" sz="1800" b="0" i="1" dirty="0">
              <a:solidFill>
                <a:srgbClr val="ECFE06"/>
              </a:solidFill>
            </a:endParaRPr>
          </a:p>
          <a:p>
            <a:pPr algn="ctr" eaLnBrk="1" hangingPunct="1"/>
            <a:endParaRPr lang="en-GB" altLang="en-US" sz="1800" b="0" dirty="0">
              <a:solidFill>
                <a:srgbClr val="ECFE06"/>
              </a:solidFill>
            </a:endParaRPr>
          </a:p>
          <a:p>
            <a:pPr algn="ctr" eaLnBrk="1" hangingPunct="1"/>
            <a:endParaRPr lang="en-GB" altLang="en-US" sz="1800" b="0" dirty="0" smtClean="0">
              <a:solidFill>
                <a:srgbClr val="ECFE06"/>
              </a:solidFill>
            </a:endParaRPr>
          </a:p>
          <a:p>
            <a:pPr algn="ctr" eaLnBrk="1" hangingPunct="1"/>
            <a:endParaRPr lang="en-GB" altLang="en-US" sz="2000" b="0" dirty="0" smtClean="0">
              <a:solidFill>
                <a:srgbClr val="ECFE06"/>
              </a:solidFill>
            </a:endParaRPr>
          </a:p>
          <a:p>
            <a:pPr algn="ctr" eaLnBrk="1" hangingPunct="1"/>
            <a:r>
              <a:rPr lang="en-GB" altLang="en-US" sz="2000" b="0" dirty="0" smtClean="0">
                <a:solidFill>
                  <a:srgbClr val="ECFE06"/>
                </a:solidFill>
              </a:rPr>
              <a:t>EEAS/VI.B.2 </a:t>
            </a:r>
            <a:r>
              <a:rPr lang="en-GB" altLang="en-US" sz="2000" b="0" dirty="0">
                <a:solidFill>
                  <a:srgbClr val="ECFE06"/>
                </a:solidFill>
              </a:rPr>
              <a:t>Development Cooperation Coordination Division</a:t>
            </a:r>
          </a:p>
          <a:p>
            <a:pPr algn="ctr" eaLnBrk="1" hangingPunct="1"/>
            <a:endParaRPr lang="en-GB" altLang="en-US" sz="2000" b="0" dirty="0">
              <a:solidFill>
                <a:srgbClr val="ECFE06"/>
              </a:solidFill>
            </a:endParaRPr>
          </a:p>
          <a:p>
            <a:pPr algn="ctr" eaLnBrk="1" hangingPunct="1"/>
            <a:r>
              <a:rPr lang="en-GB" altLang="en-US" sz="2000" b="0" dirty="0">
                <a:solidFill>
                  <a:srgbClr val="ECFE06"/>
                </a:solidFill>
              </a:rPr>
              <a:t>DEVCO/A2 Aid and Development Effectiveness and Financing</a:t>
            </a:r>
          </a:p>
          <a:p>
            <a:pPr eaLnBrk="1" hangingPunct="1"/>
            <a:endParaRPr lang="en-GB" altLang="en-US" sz="2000" b="0" dirty="0">
              <a:solidFill>
                <a:srgbClr val="ECFE06"/>
              </a:solidFill>
            </a:endParaRPr>
          </a:p>
          <a:p>
            <a:pPr eaLnBrk="1" hangingPunct="1"/>
            <a:endParaRPr lang="en-GB" altLang="en-US" sz="2800" b="0" dirty="0">
              <a:solidFill>
                <a:srgbClr val="ECFE06"/>
              </a:solidFill>
            </a:endParaRPr>
          </a:p>
        </p:txBody>
      </p:sp>
      <p:pic>
        <p:nvPicPr>
          <p:cNvPr id="4099" name="Picture 13" descr="logoEC.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0"/>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4" descr="EEAS_P_TXT_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9404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a:solidFill>
                  <a:srgbClr val="0000FF"/>
                </a:solidFill>
                <a:ea typeface="ＭＳ Ｐゴシック" pitchFamily="34" charset="-128"/>
              </a:rPr>
              <a:t>Link between EU programming and Joint Programming: </a:t>
            </a:r>
            <a:r>
              <a:rPr lang="en-GB" altLang="en-US" sz="2800" b="1" i="1" dirty="0" smtClean="0">
                <a:ea typeface="ＭＳ Ｐゴシック" pitchFamily="34" charset="-128"/>
              </a:rPr>
              <a:t>current practice</a:t>
            </a:r>
          </a:p>
        </p:txBody>
      </p:sp>
      <p:sp>
        <p:nvSpPr>
          <p:cNvPr id="9219" name="Rectangle 3"/>
          <p:cNvSpPr>
            <a:spLocks noGrp="1" noChangeArrowheads="1"/>
          </p:cNvSpPr>
          <p:nvPr>
            <p:ph idx="4294967295"/>
          </p:nvPr>
        </p:nvSpPr>
        <p:spPr bwMode="auto">
          <a:xfrm>
            <a:off x="539552" y="2132856"/>
            <a:ext cx="8208912" cy="41764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fr-BE" sz="1800" b="1" dirty="0" smtClean="0">
              <a:solidFill>
                <a:srgbClr val="FF6600"/>
              </a:solidFill>
              <a:ea typeface="Verdana" pitchFamily="34" charset="0"/>
              <a:cs typeface="Verdana" pitchFamily="34" charset="0"/>
            </a:endParaRPr>
          </a:p>
          <a:p>
            <a:pPr>
              <a:defRPr/>
            </a:pPr>
            <a:r>
              <a:rPr lang="fr-BE" sz="1800" dirty="0" smtClean="0">
                <a:ea typeface="Verdana" pitchFamily="34" charset="0"/>
                <a:cs typeface="Verdana" pitchFamily="34" charset="0"/>
              </a:rPr>
              <a:t>So far </a:t>
            </a:r>
            <a:r>
              <a:rPr lang="fr-BE" sz="1800" b="1" dirty="0" smtClean="0">
                <a:solidFill>
                  <a:srgbClr val="FF6600"/>
                </a:solidFill>
                <a:ea typeface="Verdana" pitchFamily="34" charset="0"/>
                <a:cs typeface="Verdana" pitchFamily="34" charset="0"/>
              </a:rPr>
              <a:t>no JP document </a:t>
            </a:r>
            <a:r>
              <a:rPr lang="fr-BE" sz="1800" b="1" dirty="0" err="1" smtClean="0">
                <a:solidFill>
                  <a:srgbClr val="FF6600"/>
                </a:solidFill>
                <a:ea typeface="Verdana" pitchFamily="34" charset="0"/>
                <a:cs typeface="Verdana" pitchFamily="34" charset="0"/>
              </a:rPr>
              <a:t>fully</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meets</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quality</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requirements</a:t>
            </a:r>
            <a:endParaRPr lang="fr-BE" sz="1800" b="1" dirty="0" smtClean="0">
              <a:solidFill>
                <a:srgbClr val="FF6600"/>
              </a:solidFill>
              <a:ea typeface="Verdana" pitchFamily="34" charset="0"/>
              <a:cs typeface="Verdana" pitchFamily="34" charset="0"/>
            </a:endParaRPr>
          </a:p>
          <a:p>
            <a:pPr>
              <a:defRPr/>
            </a:pPr>
            <a:endParaRPr lang="fr-BE" sz="1800" b="1" dirty="0">
              <a:solidFill>
                <a:srgbClr val="FF6600"/>
              </a:solidFill>
              <a:ea typeface="Verdana" pitchFamily="34" charset="0"/>
              <a:cs typeface="Verdana" pitchFamily="34" charset="0"/>
            </a:endParaRPr>
          </a:p>
          <a:p>
            <a:pPr>
              <a:defRPr/>
            </a:pPr>
            <a:r>
              <a:rPr lang="fr-BE" sz="1800" b="1" dirty="0" err="1" smtClean="0">
                <a:solidFill>
                  <a:srgbClr val="FF6600"/>
                </a:solidFill>
                <a:ea typeface="Verdana" pitchFamily="34" charset="0"/>
                <a:cs typeface="Verdana" pitchFamily="34" charset="0"/>
              </a:rPr>
              <a:t>Processes</a:t>
            </a:r>
            <a:r>
              <a:rPr lang="fr-BE" sz="1800" b="1" dirty="0" smtClean="0">
                <a:solidFill>
                  <a:srgbClr val="FF6600"/>
                </a:solidFill>
                <a:ea typeface="Verdana" pitchFamily="34" charset="0"/>
                <a:cs typeface="Verdana" pitchFamily="34" charset="0"/>
              </a:rPr>
              <a:t> of </a:t>
            </a:r>
            <a:r>
              <a:rPr lang="fr-BE" sz="1800" b="1" dirty="0" err="1" smtClean="0">
                <a:solidFill>
                  <a:srgbClr val="FF6600"/>
                </a:solidFill>
                <a:ea typeface="Verdana" pitchFamily="34" charset="0"/>
                <a:cs typeface="Verdana" pitchFamily="34" charset="0"/>
              </a:rPr>
              <a:t>endorsement</a:t>
            </a:r>
            <a:r>
              <a:rPr lang="fr-BE" sz="1800" b="1" dirty="0" smtClean="0">
                <a:solidFill>
                  <a:srgbClr val="FF6600"/>
                </a:solidFill>
                <a:ea typeface="Verdana" pitchFamily="34" charset="0"/>
                <a:cs typeface="Verdana" pitchFamily="34" charset="0"/>
              </a:rPr>
              <a:t> not </a:t>
            </a:r>
            <a:r>
              <a:rPr lang="fr-BE" sz="1800" b="1" dirty="0" err="1" smtClean="0">
                <a:solidFill>
                  <a:srgbClr val="FF6600"/>
                </a:solidFill>
                <a:ea typeface="Verdana" pitchFamily="34" charset="0"/>
                <a:cs typeface="Verdana" pitchFamily="34" charset="0"/>
              </a:rPr>
              <a:t>coherent</a:t>
            </a:r>
            <a:r>
              <a:rPr lang="fr-BE" sz="1800" b="1" dirty="0" smtClean="0">
                <a:solidFill>
                  <a:srgbClr val="FF6600"/>
                </a:solidFill>
                <a:ea typeface="Verdana" pitchFamily="34" charset="0"/>
                <a:cs typeface="Verdana" pitchFamily="34" charset="0"/>
              </a:rPr>
              <a:t> </a:t>
            </a:r>
            <a:endParaRPr lang="fr-BE" sz="1800" b="1" dirty="0" smtClean="0">
              <a:ea typeface="Verdana" pitchFamily="34" charset="0"/>
              <a:cs typeface="Verdana" pitchFamily="34" charset="0"/>
            </a:endParaRPr>
          </a:p>
          <a:p>
            <a:pPr lvl="1">
              <a:defRPr/>
            </a:pPr>
            <a:r>
              <a:rPr lang="fr-BE" sz="1400" dirty="0" smtClean="0">
                <a:ea typeface="Verdana" pitchFamily="34" charset="0"/>
                <a:cs typeface="Verdana" pitchFamily="34" charset="0"/>
              </a:rPr>
              <a:t>long </a:t>
            </a:r>
            <a:r>
              <a:rPr lang="fr-BE" sz="1400" dirty="0" err="1" smtClean="0">
                <a:ea typeface="Verdana" pitchFamily="34" charset="0"/>
                <a:cs typeface="Verdana" pitchFamily="34" charset="0"/>
              </a:rPr>
              <a:t>period</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between</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submission</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draft</a:t>
            </a:r>
            <a:r>
              <a:rPr lang="fr-BE" sz="1400" dirty="0" smtClean="0">
                <a:ea typeface="Verdana" pitchFamily="34" charset="0"/>
                <a:cs typeface="Verdana" pitchFamily="34" charset="0"/>
              </a:rPr>
              <a:t> by DEL and </a:t>
            </a:r>
            <a:r>
              <a:rPr lang="fr-BE" sz="1400" dirty="0" err="1" smtClean="0">
                <a:ea typeface="Verdana" pitchFamily="34" charset="0"/>
                <a:cs typeface="Verdana" pitchFamily="34" charset="0"/>
              </a:rPr>
              <a:t>endorsement</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HQs</a:t>
            </a:r>
            <a:endParaRPr lang="fr-BE" sz="1400" dirty="0" smtClean="0">
              <a:ea typeface="Verdana" pitchFamily="34" charset="0"/>
              <a:cs typeface="Verdana" pitchFamily="34" charset="0"/>
            </a:endParaRPr>
          </a:p>
          <a:p>
            <a:pPr lvl="1">
              <a:defRPr/>
            </a:pPr>
            <a:r>
              <a:rPr lang="fr-BE" sz="1400" dirty="0" err="1" smtClean="0">
                <a:ea typeface="Verdana" pitchFamily="34" charset="0"/>
                <a:cs typeface="Verdana" pitchFamily="34" charset="0"/>
              </a:rPr>
              <a:t>different</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timelines</a:t>
            </a:r>
            <a:r>
              <a:rPr lang="fr-BE" sz="1400" dirty="0" smtClean="0">
                <a:ea typeface="Verdana" pitchFamily="34" charset="0"/>
                <a:cs typeface="Verdana" pitchFamily="34" charset="0"/>
              </a:rPr>
              <a:t> of MIP and JP </a:t>
            </a:r>
            <a:r>
              <a:rPr lang="fr-BE" sz="1400" dirty="0" err="1" smtClean="0">
                <a:ea typeface="Verdana" pitchFamily="34" charset="0"/>
                <a:cs typeface="Verdana" pitchFamily="34" charset="0"/>
              </a:rPr>
              <a:t>processes</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e.g</a:t>
            </a:r>
            <a:r>
              <a:rPr lang="fr-BE" sz="1400" dirty="0" smtClean="0">
                <a:ea typeface="Verdana" pitchFamily="34" charset="0"/>
                <a:cs typeface="Verdana" pitchFamily="34" charset="0"/>
              </a:rPr>
              <a:t>. Chad, Ghana, Rwanda, Togo)</a:t>
            </a:r>
          </a:p>
          <a:p>
            <a:pPr lvl="1">
              <a:defRPr/>
            </a:pPr>
            <a:r>
              <a:rPr lang="fr-BE" sz="1400" dirty="0" err="1" smtClean="0">
                <a:ea typeface="Verdana" pitchFamily="34" charset="0"/>
                <a:cs typeface="Verdana" pitchFamily="34" charset="0"/>
              </a:rPr>
              <a:t>parallel</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processes</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disincentive</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because</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considered</a:t>
            </a:r>
            <a:r>
              <a:rPr lang="fr-BE" sz="1400" dirty="0" smtClean="0">
                <a:ea typeface="Verdana" pitchFamily="34" charset="0"/>
                <a:cs typeface="Verdana" pitchFamily="34" charset="0"/>
              </a:rPr>
              <a:t> as </a:t>
            </a:r>
            <a:r>
              <a:rPr lang="fr-BE" sz="1400" dirty="0" err="1" smtClean="0">
                <a:ea typeface="Verdana" pitchFamily="34" charset="0"/>
                <a:cs typeface="Verdana" pitchFamily="34" charset="0"/>
              </a:rPr>
              <a:t>additional</a:t>
            </a:r>
            <a:r>
              <a:rPr lang="fr-BE" sz="1400" dirty="0" smtClean="0">
                <a:ea typeface="Verdana" pitchFamily="34" charset="0"/>
                <a:cs typeface="Verdana" pitchFamily="34" charset="0"/>
              </a:rPr>
              <a:t> </a:t>
            </a:r>
            <a:r>
              <a:rPr lang="fr-BE" sz="1400" dirty="0" err="1" smtClean="0">
                <a:ea typeface="Verdana" pitchFamily="34" charset="0"/>
                <a:cs typeface="Verdana" pitchFamily="34" charset="0"/>
              </a:rPr>
              <a:t>burden</a:t>
            </a:r>
            <a:r>
              <a:rPr lang="fr-BE" sz="1400" dirty="0" smtClean="0">
                <a:ea typeface="Verdana" pitchFamily="34" charset="0"/>
                <a:cs typeface="Verdana" pitchFamily="34" charset="0"/>
              </a:rPr>
              <a:t> and </a:t>
            </a:r>
            <a:r>
              <a:rPr lang="fr-BE" sz="1400" dirty="0" err="1" smtClean="0">
                <a:ea typeface="Verdana" pitchFamily="34" charset="0"/>
                <a:cs typeface="Verdana" pitchFamily="34" charset="0"/>
              </a:rPr>
              <a:t>variety</a:t>
            </a:r>
            <a:r>
              <a:rPr lang="fr-BE" sz="1400" dirty="0" smtClean="0">
                <a:ea typeface="Verdana" pitchFamily="34" charset="0"/>
                <a:cs typeface="Verdana" pitchFamily="34" charset="0"/>
              </a:rPr>
              <a:t> of </a:t>
            </a:r>
            <a:r>
              <a:rPr lang="fr-BE" sz="1400" dirty="0" err="1" smtClean="0">
                <a:ea typeface="Verdana" pitchFamily="34" charset="0"/>
                <a:cs typeface="Verdana" pitchFamily="34" charset="0"/>
              </a:rPr>
              <a:t>ownership</a:t>
            </a:r>
            <a:endParaRPr lang="fr-BE" sz="1400" dirty="0" smtClean="0">
              <a:ea typeface="Verdana" pitchFamily="34" charset="0"/>
              <a:cs typeface="Verdana" pitchFamily="34" charset="0"/>
            </a:endParaRPr>
          </a:p>
          <a:p>
            <a:pPr>
              <a:defRPr/>
            </a:pPr>
            <a:endParaRPr lang="fr-BE" sz="1800" dirty="0">
              <a:ea typeface="Verdana" pitchFamily="34" charset="0"/>
              <a:cs typeface="Verdana" pitchFamily="34" charset="0"/>
            </a:endParaRPr>
          </a:p>
          <a:p>
            <a:pPr>
              <a:defRPr/>
            </a:pPr>
            <a:r>
              <a:rPr lang="fr-BE" sz="1800" dirty="0" smtClean="0">
                <a:ea typeface="Verdana" pitchFamily="34" charset="0"/>
                <a:cs typeface="Verdana" pitchFamily="34" charset="0"/>
              </a:rPr>
              <a:t>As a </a:t>
            </a:r>
            <a:r>
              <a:rPr lang="fr-BE" sz="1800" dirty="0" err="1" smtClean="0">
                <a:ea typeface="Verdana" pitchFamily="34" charset="0"/>
                <a:cs typeface="Verdana" pitchFamily="34" charset="0"/>
              </a:rPr>
              <a:t>consequence</a:t>
            </a:r>
            <a:r>
              <a:rPr lang="fr-BE" sz="1800" dirty="0" smtClean="0">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JP's</a:t>
            </a:r>
            <a:r>
              <a:rPr lang="fr-BE" sz="1800" b="1" dirty="0" smtClean="0">
                <a:solidFill>
                  <a:srgbClr val="FF6600"/>
                </a:solidFill>
                <a:ea typeface="Verdana" pitchFamily="34" charset="0"/>
                <a:cs typeface="Verdana" pitchFamily="34" charset="0"/>
              </a:rPr>
              <a:t> inclusion in MIP/NIP adoption </a:t>
            </a:r>
            <a:r>
              <a:rPr lang="fr-BE" sz="1800" b="1" dirty="0" err="1" smtClean="0">
                <a:solidFill>
                  <a:srgbClr val="FF6600"/>
                </a:solidFill>
                <a:ea typeface="Verdana" pitchFamily="34" charset="0"/>
                <a:cs typeface="Verdana" pitchFamily="34" charset="0"/>
              </a:rPr>
              <a:t>procedures</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vary</a:t>
            </a:r>
            <a:endParaRPr lang="fr-BE" sz="1800" b="1" dirty="0" smtClean="0">
              <a:ea typeface="Verdana" pitchFamily="34" charset="0"/>
              <a:cs typeface="Verdana" pitchFamily="34" charset="0"/>
            </a:endParaRPr>
          </a:p>
          <a:p>
            <a:pPr>
              <a:defRPr/>
            </a:pPr>
            <a:endParaRPr lang="fr-BE" sz="1800" b="1" dirty="0">
              <a:solidFill>
                <a:srgbClr val="FF6600"/>
              </a:solidFill>
              <a:ea typeface="Verdana" pitchFamily="34" charset="0"/>
              <a:cs typeface="Verdana" pitchFamily="34" charset="0"/>
            </a:endParaRPr>
          </a:p>
          <a:p>
            <a:pPr>
              <a:defRPr/>
            </a:pPr>
            <a:r>
              <a:rPr lang="fr-BE" sz="1800" b="1" dirty="0" err="1" smtClean="0">
                <a:solidFill>
                  <a:srgbClr val="FF6600"/>
                </a:solidFill>
                <a:ea typeface="Verdana" pitchFamily="34" charset="0"/>
                <a:cs typeface="Verdana" pitchFamily="34" charset="0"/>
              </a:rPr>
              <a:t>Only</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some</a:t>
            </a:r>
            <a:r>
              <a:rPr lang="fr-BE" sz="1800" b="1" dirty="0" smtClean="0">
                <a:solidFill>
                  <a:srgbClr val="FF6600"/>
                </a:solidFill>
                <a:ea typeface="Verdana" pitchFamily="34" charset="0"/>
                <a:cs typeface="Verdana" pitchFamily="34" charset="0"/>
              </a:rPr>
              <a:t> JP documents </a:t>
            </a:r>
            <a:r>
              <a:rPr lang="fr-BE" sz="1800" b="1" dirty="0" err="1">
                <a:solidFill>
                  <a:srgbClr val="FF6600"/>
                </a:solidFill>
                <a:ea typeface="Verdana" pitchFamily="34" charset="0"/>
                <a:cs typeface="Verdana" pitchFamily="34" charset="0"/>
              </a:rPr>
              <a:t>included</a:t>
            </a:r>
            <a:r>
              <a:rPr lang="fr-BE" sz="1800" b="1" dirty="0">
                <a:solidFill>
                  <a:srgbClr val="FF6600"/>
                </a:solidFill>
                <a:ea typeface="Verdana" pitchFamily="34" charset="0"/>
                <a:cs typeface="Verdana" pitchFamily="34" charset="0"/>
              </a:rPr>
              <a:t> </a:t>
            </a:r>
            <a:r>
              <a:rPr lang="fr-BE" sz="1800" b="1" dirty="0" smtClean="0">
                <a:solidFill>
                  <a:srgbClr val="FF6600"/>
                </a:solidFill>
                <a:ea typeface="Verdana" pitchFamily="34" charset="0"/>
                <a:cs typeface="Verdana" pitchFamily="34" charset="0"/>
              </a:rPr>
              <a:t>as annexes to the MIP: </a:t>
            </a:r>
            <a:r>
              <a:rPr lang="fr-BE" sz="1800" dirty="0" err="1" smtClean="0">
                <a:ea typeface="Verdana" pitchFamily="34" charset="0"/>
                <a:cs typeface="Verdana" pitchFamily="34" charset="0"/>
              </a:rPr>
              <a:t>Cambodia</a:t>
            </a:r>
            <a:r>
              <a:rPr lang="fr-BE" sz="1800" dirty="0" smtClean="0">
                <a:ea typeface="Verdana" pitchFamily="34" charset="0"/>
                <a:cs typeface="Verdana" pitchFamily="34" charset="0"/>
              </a:rPr>
              <a:t>, Laos, Guatemala, Myanmar/</a:t>
            </a:r>
            <a:r>
              <a:rPr lang="fr-BE" sz="1800" dirty="0" err="1" smtClean="0">
                <a:ea typeface="Verdana" pitchFamily="34" charset="0"/>
                <a:cs typeface="Verdana" pitchFamily="34" charset="0"/>
              </a:rPr>
              <a:t>Burma</a:t>
            </a:r>
            <a:r>
              <a:rPr lang="fr-BE" sz="1800" dirty="0" smtClean="0">
                <a:ea typeface="Verdana" pitchFamily="34" charset="0"/>
                <a:cs typeface="Verdana" pitchFamily="34" charset="0"/>
              </a:rPr>
              <a:t>, </a:t>
            </a:r>
            <a:r>
              <a:rPr lang="fr-BE" sz="1800" dirty="0" err="1" smtClean="0">
                <a:ea typeface="Verdana" pitchFamily="34" charset="0"/>
                <a:cs typeface="Verdana" pitchFamily="34" charset="0"/>
              </a:rPr>
              <a:t>Namibia</a:t>
            </a:r>
            <a:endParaRPr lang="fr-BE" sz="1800" b="1" dirty="0" smtClean="0">
              <a:solidFill>
                <a:srgbClr val="FF6600"/>
              </a:solidFill>
              <a:ea typeface="Verdana" pitchFamily="34" charset="0"/>
              <a:cs typeface="Verdana" pitchFamily="34" charset="0"/>
            </a:endParaRPr>
          </a:p>
          <a:p>
            <a:pPr lvl="1">
              <a:defRPr/>
            </a:pPr>
            <a:endParaRPr lang="fr-BE" sz="1400" dirty="0" smtClean="0">
              <a:ea typeface="Verdana" pitchFamily="34" charset="0"/>
              <a:cs typeface="Verdana" pitchFamily="34" charset="0"/>
            </a:endParaRPr>
          </a:p>
          <a:p>
            <a:pPr>
              <a:defRPr/>
            </a:pPr>
            <a:endParaRPr lang="fr-BE" sz="1800" b="1" dirty="0" smtClean="0">
              <a:solidFill>
                <a:srgbClr val="FF6600"/>
              </a:solidFill>
              <a:ea typeface="Verdana" pitchFamily="34" charset="0"/>
              <a:cs typeface="Verdana" pitchFamily="34" charset="0"/>
            </a:endParaRPr>
          </a:p>
          <a:p>
            <a:pPr>
              <a:defRPr/>
            </a:pPr>
            <a:endParaRPr lang="fr-BE" sz="1800" b="1" dirty="0">
              <a:solidFill>
                <a:srgbClr val="FF6600"/>
              </a:solidFill>
              <a:ea typeface="Verdana" pitchFamily="34" charset="0"/>
              <a:cs typeface="Verdana" pitchFamily="34" charset="0"/>
            </a:endParaRPr>
          </a:p>
          <a:p>
            <a:pPr>
              <a:buFont typeface="Wingdings" pitchFamily="2" charset="2"/>
              <a:buChar char="Ø"/>
              <a:defRPr/>
            </a:pPr>
            <a:endParaRPr lang="fr-BE" sz="1800" b="1" dirty="0" smtClean="0">
              <a:solidFill>
                <a:srgbClr val="FF6600"/>
              </a:solidFill>
              <a:ea typeface="Verdana" panose="020B0604030504040204" pitchFamily="34" charset="0"/>
              <a:cs typeface="Verdana" panose="020B0604030504040204" pitchFamily="34" charset="0"/>
            </a:endParaRP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a:p>
            <a:pPr marL="457200" lvl="1" indent="0">
              <a:buNone/>
              <a:defRPr/>
            </a:pPr>
            <a:endParaRPr lang="en-GB" sz="1800" b="1" dirty="0" smtClean="0">
              <a:solidFill>
                <a:srgbClr val="33CC33"/>
              </a:solidFill>
              <a:ea typeface="Verdana" pitchFamily="34" charset="0"/>
              <a:cs typeface="Verdana" pitchFamily="34" charset="0"/>
            </a:endParaRPr>
          </a:p>
          <a:p>
            <a:pPr lvl="1">
              <a:buFont typeface="Wingdings" pitchFamily="2" charset="2"/>
              <a:buChar char="Ø"/>
              <a:defRPr/>
            </a:pPr>
            <a:endParaRPr lang="en-GB" sz="1400" dirty="0">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2266944979"/>
      </p:ext>
    </p:extLst>
  </p:cSld>
  <p:clrMapOvr>
    <a:masterClrMapping/>
  </p:clrMapOvr>
  <p:transition>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Merging EU </a:t>
            </a:r>
            <a:r>
              <a:rPr lang="en-GB" altLang="en-US" sz="2800" b="1" dirty="0">
                <a:solidFill>
                  <a:srgbClr val="0000FF"/>
                </a:solidFill>
                <a:ea typeface="ＭＳ Ｐゴシック" pitchFamily="34" charset="-128"/>
              </a:rPr>
              <a:t>programming and Joint Programming</a:t>
            </a:r>
            <a:r>
              <a:rPr lang="en-GB" altLang="en-US" sz="2800" b="1" dirty="0" smtClean="0">
                <a:solidFill>
                  <a:srgbClr val="0000FF"/>
                </a:solidFill>
                <a:ea typeface="ＭＳ Ｐゴシック" pitchFamily="34" charset="-128"/>
              </a:rPr>
              <a:t>: </a:t>
            </a:r>
            <a:r>
              <a:rPr lang="en-GB" altLang="en-US" sz="2800" b="1" i="1" dirty="0" smtClean="0">
                <a:ea typeface="ＭＳ Ｐゴシック" pitchFamily="34" charset="-128"/>
              </a:rPr>
              <a:t>first ideas</a:t>
            </a:r>
          </a:p>
        </p:txBody>
      </p:sp>
      <p:sp>
        <p:nvSpPr>
          <p:cNvPr id="9219" name="Rectangle 3"/>
          <p:cNvSpPr>
            <a:spLocks noGrp="1" noChangeArrowheads="1"/>
          </p:cNvSpPr>
          <p:nvPr>
            <p:ph idx="4294967295"/>
          </p:nvPr>
        </p:nvSpPr>
        <p:spPr bwMode="auto">
          <a:xfrm>
            <a:off x="179387" y="2132856"/>
            <a:ext cx="8964613" cy="489604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charset="0"/>
              <a:buNone/>
              <a:defRPr/>
            </a:pPr>
            <a:r>
              <a:rPr lang="en-GB" sz="1600" b="1" dirty="0" smtClean="0">
                <a:solidFill>
                  <a:srgbClr val="00B0F0"/>
                </a:solidFill>
                <a:ea typeface="Verdana" panose="020B0604030504040204" pitchFamily="34" charset="0"/>
                <a:cs typeface="Verdana" panose="020B0604030504040204" pitchFamily="34" charset="0"/>
              </a:rPr>
              <a:t> </a:t>
            </a:r>
            <a:endParaRPr lang="en-GB" sz="1600" b="1" dirty="0" smtClean="0">
              <a:solidFill>
                <a:srgbClr val="FF6600"/>
              </a:solidFill>
              <a:ea typeface="Verdana" panose="020B0604030504040204" pitchFamily="34" charset="0"/>
              <a:cs typeface="Verdana" panose="020B0604030504040204" pitchFamily="34" charset="0"/>
            </a:endParaRPr>
          </a:p>
          <a:p>
            <a:pPr>
              <a:defRPr/>
            </a:pPr>
            <a:r>
              <a:rPr lang="fr-BE" sz="1800" dirty="0" smtClean="0">
                <a:ea typeface="Verdana" panose="020B0604030504040204" pitchFamily="34" charset="0"/>
                <a:cs typeface="Verdana" panose="020B0604030504040204" pitchFamily="34" charset="0"/>
              </a:rPr>
              <a:t>For EU </a:t>
            </a:r>
            <a:r>
              <a:rPr lang="fr-BE" sz="1800" b="1" dirty="0" smtClean="0">
                <a:solidFill>
                  <a:srgbClr val="FF6600"/>
                </a:solidFill>
                <a:ea typeface="Verdana" panose="020B0604030504040204" pitchFamily="34" charset="0"/>
                <a:cs typeface="Verdana" panose="020B0604030504040204" pitchFamily="34" charset="0"/>
              </a:rPr>
              <a:t>MIP/NIP </a:t>
            </a:r>
            <a:r>
              <a:rPr lang="fr-BE" sz="1800" b="1" dirty="0" err="1">
                <a:solidFill>
                  <a:srgbClr val="FF6600"/>
                </a:solidFill>
                <a:ea typeface="Verdana" panose="020B0604030504040204" pitchFamily="34" charset="0"/>
                <a:cs typeface="Verdana" panose="020B0604030504040204" pitchFamily="34" charset="0"/>
              </a:rPr>
              <a:t>reviews</a:t>
            </a:r>
            <a:r>
              <a:rPr lang="fr-BE" sz="1800" b="1" dirty="0">
                <a:solidFill>
                  <a:srgbClr val="FF6600"/>
                </a:solidFill>
                <a:ea typeface="Verdana" panose="020B0604030504040204" pitchFamily="34" charset="0"/>
                <a:cs typeface="Verdana" panose="020B0604030504040204" pitchFamily="34" charset="0"/>
              </a:rPr>
              <a:t> are </a:t>
            </a:r>
            <a:r>
              <a:rPr lang="fr-BE" sz="1800" b="1" dirty="0" smtClean="0">
                <a:solidFill>
                  <a:srgbClr val="FF6600"/>
                </a:solidFill>
                <a:ea typeface="Verdana" panose="020B0604030504040204" pitchFamily="34" charset="0"/>
                <a:cs typeface="Verdana" panose="020B0604030504040204" pitchFamily="34" charset="0"/>
              </a:rPr>
              <a:t>the </a:t>
            </a:r>
            <a:r>
              <a:rPr lang="fr-BE" sz="1800" b="1" dirty="0" err="1">
                <a:solidFill>
                  <a:srgbClr val="FF6600"/>
                </a:solidFill>
                <a:ea typeface="Verdana" panose="020B0604030504040204" pitchFamily="34" charset="0"/>
                <a:cs typeface="Verdana" panose="020B0604030504040204" pitchFamily="34" charset="0"/>
              </a:rPr>
              <a:t>window</a:t>
            </a:r>
            <a:r>
              <a:rPr lang="fr-BE" sz="1800" b="1" dirty="0">
                <a:solidFill>
                  <a:srgbClr val="FF6600"/>
                </a:solidFill>
                <a:ea typeface="Verdana" panose="020B0604030504040204" pitchFamily="34" charset="0"/>
                <a:cs typeface="Verdana" panose="020B0604030504040204" pitchFamily="34" charset="0"/>
              </a:rPr>
              <a:t> of </a:t>
            </a:r>
            <a:r>
              <a:rPr lang="fr-BE" sz="1800" b="1" dirty="0" err="1">
                <a:solidFill>
                  <a:srgbClr val="FF6600"/>
                </a:solidFill>
                <a:ea typeface="Verdana" panose="020B0604030504040204" pitchFamily="34" charset="0"/>
                <a:cs typeface="Verdana" panose="020B0604030504040204" pitchFamily="34" charset="0"/>
              </a:rPr>
              <a:t>opportunity</a:t>
            </a:r>
            <a:r>
              <a:rPr lang="fr-BE" sz="1800" b="1" dirty="0">
                <a:solidFill>
                  <a:srgbClr val="FF6600"/>
                </a:solidFill>
                <a:ea typeface="Verdana" panose="020B0604030504040204" pitchFamily="34" charset="0"/>
                <a:cs typeface="Verdana" panose="020B0604030504040204" pitchFamily="34" charset="0"/>
              </a:rPr>
              <a:t> </a:t>
            </a:r>
            <a:r>
              <a:rPr lang="fr-BE" sz="1800" dirty="0">
                <a:ea typeface="Verdana" panose="020B0604030504040204" pitchFamily="34" charset="0"/>
                <a:cs typeface="Verdana" panose="020B0604030504040204" pitchFamily="34" charset="0"/>
              </a:rPr>
              <a:t>to replace </a:t>
            </a:r>
            <a:r>
              <a:rPr lang="fr-BE" sz="1800" dirty="0" err="1">
                <a:ea typeface="Verdana" panose="020B0604030504040204" pitchFamily="34" charset="0"/>
                <a:cs typeface="Verdana" panose="020B0604030504040204" pitchFamily="34" charset="0"/>
              </a:rPr>
              <a:t>MIPs</a:t>
            </a:r>
            <a:r>
              <a:rPr lang="fr-BE" sz="1800" dirty="0">
                <a:ea typeface="Verdana" panose="020B0604030504040204" pitchFamily="34" charset="0"/>
                <a:cs typeface="Verdana" panose="020B0604030504040204" pitchFamily="34" charset="0"/>
              </a:rPr>
              <a:t>/</a:t>
            </a:r>
            <a:r>
              <a:rPr lang="fr-BE" sz="1800" dirty="0" err="1">
                <a:ea typeface="Verdana" panose="020B0604030504040204" pitchFamily="34" charset="0"/>
                <a:cs typeface="Verdana" panose="020B0604030504040204" pitchFamily="34" charset="0"/>
              </a:rPr>
              <a:t>NIPs</a:t>
            </a:r>
            <a:r>
              <a:rPr lang="fr-BE" sz="1800" dirty="0">
                <a:ea typeface="Verdana" panose="020B0604030504040204" pitchFamily="34" charset="0"/>
                <a:cs typeface="Verdana" panose="020B0604030504040204" pitchFamily="34" charset="0"/>
              </a:rPr>
              <a:t> by EU Joint Country </a:t>
            </a:r>
            <a:r>
              <a:rPr lang="fr-BE" sz="1800" dirty="0" smtClean="0">
                <a:ea typeface="Verdana" panose="020B0604030504040204" pitchFamily="34" charset="0"/>
                <a:cs typeface="Verdana" panose="020B0604030504040204" pitchFamily="34" charset="0"/>
              </a:rPr>
              <a:t>Programs </a:t>
            </a:r>
            <a:r>
              <a:rPr lang="fr-BE" sz="1800" b="1" dirty="0" smtClean="0">
                <a:solidFill>
                  <a:srgbClr val="FF6600"/>
                </a:solidFill>
                <a:ea typeface="Verdana" panose="020B0604030504040204" pitchFamily="34" charset="0"/>
                <a:cs typeface="Verdana" panose="020B0604030504040204" pitchFamily="34" charset="0"/>
              </a:rPr>
              <a:t> </a:t>
            </a:r>
          </a:p>
          <a:p>
            <a:pPr>
              <a:defRPr/>
            </a:pPr>
            <a:endParaRPr lang="fr-BE" sz="1800" b="1" dirty="0">
              <a:solidFill>
                <a:srgbClr val="FF6600"/>
              </a:solidFill>
              <a:ea typeface="Verdana" panose="020B0604030504040204" pitchFamily="34" charset="0"/>
              <a:cs typeface="Verdana" panose="020B0604030504040204" pitchFamily="34" charset="0"/>
            </a:endParaRPr>
          </a:p>
          <a:p>
            <a:pPr>
              <a:defRPr/>
            </a:pPr>
            <a:r>
              <a:rPr lang="fr-BE" sz="1800" b="1" dirty="0" smtClean="0">
                <a:solidFill>
                  <a:srgbClr val="FF6600"/>
                </a:solidFill>
                <a:ea typeface="Verdana" panose="020B0604030504040204" pitchFamily="34" charset="0"/>
                <a:cs typeface="Verdana" panose="020B0604030504040204" pitchFamily="34" charset="0"/>
              </a:rPr>
              <a:t>JP </a:t>
            </a:r>
            <a:r>
              <a:rPr lang="fr-BE" sz="1800" b="1" dirty="0">
                <a:solidFill>
                  <a:srgbClr val="FF6600"/>
                </a:solidFill>
                <a:ea typeface="Verdana" panose="020B0604030504040204" pitchFamily="34" charset="0"/>
                <a:cs typeface="Verdana" panose="020B0604030504040204" pitchFamily="34" charset="0"/>
              </a:rPr>
              <a:t>documents </a:t>
            </a:r>
            <a:r>
              <a:rPr lang="fr-BE" sz="1800" b="1" dirty="0" smtClean="0">
                <a:solidFill>
                  <a:srgbClr val="FF6600"/>
                </a:solidFill>
                <a:ea typeface="Verdana" panose="020B0604030504040204" pitchFamily="34" charset="0"/>
                <a:cs typeface="Verdana" panose="020B0604030504040204" pitchFamily="34" charset="0"/>
              </a:rPr>
              <a:t>to </a:t>
            </a:r>
            <a:r>
              <a:rPr lang="fr-BE" sz="1800" b="1" dirty="0">
                <a:solidFill>
                  <a:srgbClr val="FF6600"/>
                </a:solidFill>
                <a:ea typeface="Verdana" panose="020B0604030504040204" pitchFamily="34" charset="0"/>
                <a:cs typeface="Verdana" panose="020B0604030504040204" pitchFamily="34" charset="0"/>
              </a:rPr>
              <a:t>replace the </a:t>
            </a:r>
            <a:r>
              <a:rPr lang="fr-BE" sz="1800" b="1" dirty="0" err="1">
                <a:solidFill>
                  <a:srgbClr val="FF6600"/>
                </a:solidFill>
                <a:ea typeface="Verdana" panose="020B0604030504040204" pitchFamily="34" charset="0"/>
                <a:cs typeface="Verdana" panose="020B0604030504040204" pitchFamily="34" charset="0"/>
              </a:rPr>
              <a:t>current</a:t>
            </a:r>
            <a:r>
              <a:rPr lang="fr-BE" sz="1800" b="1" dirty="0">
                <a:solidFill>
                  <a:srgbClr val="FF6600"/>
                </a:solidFill>
                <a:ea typeface="Verdana" panose="020B0604030504040204" pitchFamily="34" charset="0"/>
                <a:cs typeface="Verdana" panose="020B0604030504040204" pitchFamily="34" charset="0"/>
              </a:rPr>
              <a:t> </a:t>
            </a:r>
            <a:r>
              <a:rPr lang="fr-BE" sz="1800" b="1" dirty="0" err="1">
                <a:solidFill>
                  <a:srgbClr val="FF6600"/>
                </a:solidFill>
                <a:ea typeface="Verdana" panose="020B0604030504040204" pitchFamily="34" charset="0"/>
                <a:cs typeface="Verdana" panose="020B0604030504040204" pitchFamily="34" charset="0"/>
              </a:rPr>
              <a:t>MIPs</a:t>
            </a:r>
            <a:r>
              <a:rPr lang="fr-BE" sz="1800" b="1" dirty="0">
                <a:solidFill>
                  <a:srgbClr val="FF6600"/>
                </a:solidFill>
                <a:ea typeface="Verdana" panose="020B0604030504040204" pitchFamily="34" charset="0"/>
                <a:cs typeface="Verdana" panose="020B0604030504040204" pitchFamily="34" charset="0"/>
              </a:rPr>
              <a:t> and </a:t>
            </a:r>
            <a:r>
              <a:rPr lang="fr-BE" sz="1800" b="1" dirty="0" smtClean="0">
                <a:solidFill>
                  <a:srgbClr val="FF6600"/>
                </a:solidFill>
                <a:ea typeface="Verdana" panose="020B0604030504040204" pitchFamily="34" charset="0"/>
                <a:cs typeface="Verdana" panose="020B0604030504040204" pitchFamily="34" charset="0"/>
              </a:rPr>
              <a:t>NIP</a:t>
            </a:r>
          </a:p>
          <a:p>
            <a:pPr>
              <a:defRPr/>
            </a:pPr>
            <a:endParaRPr lang="fr-BE" sz="1800" b="1" dirty="0">
              <a:solidFill>
                <a:srgbClr val="FF6600"/>
              </a:solidFill>
              <a:ea typeface="Verdana" panose="020B0604030504040204" pitchFamily="34" charset="0"/>
              <a:cs typeface="Verdana" panose="020B0604030504040204" pitchFamily="34" charset="0"/>
            </a:endParaRPr>
          </a:p>
          <a:p>
            <a:pPr>
              <a:defRPr/>
            </a:pPr>
            <a:r>
              <a:rPr lang="fr-BE" sz="1800" dirty="0" err="1" smtClean="0">
                <a:solidFill>
                  <a:prstClr val="black"/>
                </a:solidFill>
                <a:ea typeface="Verdana" panose="020B0604030504040204" pitchFamily="34" charset="0"/>
                <a:cs typeface="Verdana" panose="020B0604030504040204" pitchFamily="34" charset="0"/>
              </a:rPr>
              <a:t>Ensure</a:t>
            </a:r>
            <a:r>
              <a:rPr lang="fr-BE" sz="1800" dirty="0" smtClean="0">
                <a:solidFill>
                  <a:prstClr val="black"/>
                </a:solidFill>
                <a:ea typeface="Verdana" panose="020B0604030504040204" pitchFamily="34" charset="0"/>
                <a:cs typeface="Verdana" panose="020B0604030504040204" pitchFamily="34" charset="0"/>
              </a:rPr>
              <a:t> </a:t>
            </a:r>
            <a:r>
              <a:rPr lang="fr-BE" sz="1800" dirty="0" err="1">
                <a:solidFill>
                  <a:prstClr val="black"/>
                </a:solidFill>
                <a:ea typeface="Verdana" panose="020B0604030504040204" pitchFamily="34" charset="0"/>
                <a:cs typeface="Verdana" panose="020B0604030504040204" pitchFamily="34" charset="0"/>
              </a:rPr>
              <a:t>that</a:t>
            </a:r>
            <a:r>
              <a:rPr lang="fr-BE" sz="1800" dirty="0">
                <a:solidFill>
                  <a:prstClr val="black"/>
                </a:solidFill>
                <a:ea typeface="Verdana" panose="020B0604030504040204" pitchFamily="34" charset="0"/>
                <a:cs typeface="Verdana" panose="020B0604030504040204" pitchFamily="34" charset="0"/>
              </a:rPr>
              <a:t> </a:t>
            </a:r>
            <a:r>
              <a:rPr lang="fr-BE" sz="1800" b="1" dirty="0">
                <a:solidFill>
                  <a:srgbClr val="FF6600"/>
                </a:solidFill>
                <a:ea typeface="Verdana" panose="020B0604030504040204" pitchFamily="34" charset="0"/>
                <a:cs typeface="Verdana" panose="020B0604030504040204" pitchFamily="34" charset="0"/>
              </a:rPr>
              <a:t>EU </a:t>
            </a:r>
            <a:r>
              <a:rPr lang="fr-BE" sz="1800" b="1" dirty="0" smtClean="0">
                <a:solidFill>
                  <a:srgbClr val="FF6600"/>
                </a:solidFill>
                <a:ea typeface="Verdana" panose="020B0604030504040204" pitchFamily="34" charset="0"/>
                <a:cs typeface="Verdana" panose="020B0604030504040204" pitchFamily="34" charset="0"/>
              </a:rPr>
              <a:t>JP </a:t>
            </a:r>
            <a:r>
              <a:rPr lang="fr-BE" sz="1800" b="1" dirty="0">
                <a:solidFill>
                  <a:srgbClr val="FF6600"/>
                </a:solidFill>
                <a:ea typeface="Verdana" panose="020B0604030504040204" pitchFamily="34" charset="0"/>
                <a:cs typeface="Verdana" panose="020B0604030504040204" pitchFamily="34" charset="0"/>
              </a:rPr>
              <a:t>documents </a:t>
            </a:r>
            <a:r>
              <a:rPr lang="fr-BE" sz="1800" b="1" dirty="0" err="1">
                <a:solidFill>
                  <a:srgbClr val="FF6600"/>
                </a:solidFill>
                <a:ea typeface="Verdana" panose="020B0604030504040204" pitchFamily="34" charset="0"/>
                <a:cs typeface="Verdana" panose="020B0604030504040204" pitchFamily="34" charset="0"/>
              </a:rPr>
              <a:t>meet</a:t>
            </a:r>
            <a:r>
              <a:rPr lang="fr-BE" sz="1800" b="1" dirty="0">
                <a:solidFill>
                  <a:srgbClr val="FF6600"/>
                </a:solidFill>
                <a:ea typeface="Verdana" panose="020B0604030504040204" pitchFamily="34" charset="0"/>
                <a:cs typeface="Verdana" panose="020B0604030504040204" pitchFamily="34" charset="0"/>
              </a:rPr>
              <a:t> MIP/NIP </a:t>
            </a:r>
            <a:r>
              <a:rPr lang="fr-BE" sz="1800" b="1" dirty="0" err="1" smtClean="0">
                <a:solidFill>
                  <a:srgbClr val="FF6600"/>
                </a:solidFill>
                <a:ea typeface="Verdana" panose="020B0604030504040204" pitchFamily="34" charset="0"/>
                <a:cs typeface="Verdana" panose="020B0604030504040204" pitchFamily="34" charset="0"/>
              </a:rPr>
              <a:t>requirements</a:t>
            </a:r>
            <a:endParaRPr lang="fr-BE" sz="1800" b="1" dirty="0" smtClean="0">
              <a:solidFill>
                <a:srgbClr val="FF6600"/>
              </a:solidFill>
              <a:ea typeface="Verdana" panose="020B0604030504040204" pitchFamily="34" charset="0"/>
              <a:cs typeface="Verdana" panose="020B0604030504040204" pitchFamily="34" charset="0"/>
            </a:endParaRPr>
          </a:p>
          <a:p>
            <a:pPr>
              <a:defRPr/>
            </a:pPr>
            <a:endParaRPr lang="fr-BE" sz="1800" b="1" dirty="0">
              <a:solidFill>
                <a:srgbClr val="FF6600"/>
              </a:solidFill>
              <a:ea typeface="Verdana" panose="020B0604030504040204" pitchFamily="34" charset="0"/>
              <a:cs typeface="Verdana" panose="020B0604030504040204" pitchFamily="34" charset="0"/>
            </a:endParaRPr>
          </a:p>
          <a:p>
            <a:pPr>
              <a:defRPr/>
            </a:pPr>
            <a:r>
              <a:rPr lang="fr-BE" sz="1800" b="1" dirty="0" err="1" smtClean="0">
                <a:solidFill>
                  <a:srgbClr val="FF6600"/>
                </a:solidFill>
                <a:ea typeface="Verdana" panose="020B0604030504040204" pitchFamily="34" charset="0"/>
                <a:cs typeface="Verdana" panose="020B0604030504040204" pitchFamily="34" charset="0"/>
              </a:rPr>
              <a:t>Address</a:t>
            </a:r>
            <a:r>
              <a:rPr lang="fr-BE" sz="1800" b="1" dirty="0" smtClean="0">
                <a:solidFill>
                  <a:srgbClr val="FF6600"/>
                </a:solidFill>
                <a:ea typeface="Verdana" panose="020B0604030504040204" pitchFamily="34" charset="0"/>
                <a:cs typeface="Verdana" panose="020B0604030504040204" pitchFamily="34" charset="0"/>
              </a:rPr>
              <a:t> EU </a:t>
            </a:r>
            <a:r>
              <a:rPr lang="fr-BE" sz="1800" b="1" dirty="0" err="1" smtClean="0">
                <a:solidFill>
                  <a:srgbClr val="FF6600"/>
                </a:solidFill>
                <a:ea typeface="Verdana" panose="020B0604030504040204" pitchFamily="34" charset="0"/>
                <a:cs typeface="Verdana" panose="020B0604030504040204" pitchFamily="34" charset="0"/>
              </a:rPr>
              <a:t>specific</a:t>
            </a:r>
            <a:r>
              <a:rPr lang="fr-BE" sz="1800" b="1" dirty="0" smtClean="0">
                <a:solidFill>
                  <a:srgbClr val="FF6600"/>
                </a:solidFill>
                <a:ea typeface="Verdana" panose="020B0604030504040204" pitchFamily="34" charset="0"/>
                <a:cs typeface="Verdana" panose="020B0604030504040204" pitchFamily="34" charset="0"/>
              </a:rPr>
              <a:t> challenges </a:t>
            </a:r>
            <a:r>
              <a:rPr lang="fr-BE" sz="1800" dirty="0" smtClean="0">
                <a:ea typeface="Verdana" panose="020B0604030504040204" pitchFamily="34" charset="0"/>
                <a:cs typeface="Verdana" panose="020B0604030504040204" pitchFamily="34" charset="0"/>
              </a:rPr>
              <a:t>(</a:t>
            </a:r>
            <a:r>
              <a:rPr lang="fr-BE" sz="1800" dirty="0" err="1" smtClean="0">
                <a:ea typeface="Verdana" panose="020B0604030504040204" pitchFamily="34" charset="0"/>
                <a:cs typeface="Verdana" panose="020B0604030504040204" pitchFamily="34" charset="0"/>
              </a:rPr>
              <a:t>individual</a:t>
            </a:r>
            <a:r>
              <a:rPr lang="fr-BE" sz="1800" dirty="0" smtClean="0">
                <a:ea typeface="Verdana" panose="020B0604030504040204" pitchFamily="34" charset="0"/>
                <a:cs typeface="Verdana" panose="020B0604030504040204" pitchFamily="34" charset="0"/>
              </a:rPr>
              <a:t> vs joint </a:t>
            </a:r>
            <a:r>
              <a:rPr lang="fr-BE" sz="1800" dirty="0" err="1" smtClean="0">
                <a:ea typeface="Verdana" panose="020B0604030504040204" pitchFamily="34" charset="0"/>
                <a:cs typeface="Verdana" panose="020B0604030504040204" pitchFamily="34" charset="0"/>
              </a:rPr>
              <a:t>results</a:t>
            </a:r>
            <a:r>
              <a:rPr lang="fr-BE" sz="1800" dirty="0" smtClean="0">
                <a:ea typeface="Verdana" panose="020B0604030504040204" pitchFamily="34" charset="0"/>
                <a:cs typeface="Verdana" panose="020B0604030504040204" pitchFamily="34" charset="0"/>
              </a:rPr>
              <a:t>; adoption </a:t>
            </a:r>
            <a:r>
              <a:rPr lang="fr-BE" sz="1800" dirty="0" err="1" smtClean="0">
                <a:ea typeface="Verdana" panose="020B0604030504040204" pitchFamily="34" charset="0"/>
                <a:cs typeface="Verdana" panose="020B0604030504040204" pitchFamily="34" charset="0"/>
              </a:rPr>
              <a:t>procedure</a:t>
            </a:r>
            <a:r>
              <a:rPr lang="fr-BE" sz="1800" dirty="0" smtClean="0">
                <a:ea typeface="Verdana" panose="020B0604030504040204" pitchFamily="34" charset="0"/>
                <a:cs typeface="Verdana" panose="020B0604030504040204" pitchFamily="34" charset="0"/>
              </a:rPr>
              <a:t> of </a:t>
            </a:r>
            <a:r>
              <a:rPr lang="fr-BE" sz="1800" dirty="0" err="1" smtClean="0">
                <a:ea typeface="Verdana" panose="020B0604030504040204" pitchFamily="34" charset="0"/>
                <a:cs typeface="Verdana" panose="020B0604030504040204" pitchFamily="34" charset="0"/>
              </a:rPr>
              <a:t>jointly</a:t>
            </a:r>
            <a:r>
              <a:rPr lang="fr-BE" sz="1800" dirty="0" smtClean="0">
                <a:ea typeface="Verdana" panose="020B0604030504040204" pitchFamily="34" charset="0"/>
                <a:cs typeface="Verdana" panose="020B0604030504040204" pitchFamily="34" charset="0"/>
              </a:rPr>
              <a:t> </a:t>
            </a:r>
            <a:r>
              <a:rPr lang="fr-BE" sz="1800" dirty="0" err="1" smtClean="0">
                <a:ea typeface="Verdana" panose="020B0604030504040204" pitchFamily="34" charset="0"/>
                <a:cs typeface="Verdana" panose="020B0604030504040204" pitchFamily="34" charset="0"/>
              </a:rPr>
              <a:t>owned</a:t>
            </a:r>
            <a:r>
              <a:rPr lang="fr-BE" sz="1800" dirty="0" smtClean="0">
                <a:ea typeface="Verdana" panose="020B0604030504040204" pitchFamily="34" charset="0"/>
                <a:cs typeface="Verdana" panose="020B0604030504040204" pitchFamily="34" charset="0"/>
              </a:rPr>
              <a:t> document; </a:t>
            </a:r>
            <a:r>
              <a:rPr lang="fr-BE" sz="1800" dirty="0">
                <a:ea typeface="Verdana" panose="020B0604030504040204" pitchFamily="34" charset="0"/>
                <a:cs typeface="Verdana" panose="020B0604030504040204" pitchFamily="34" charset="0"/>
              </a:rPr>
              <a:t>EU </a:t>
            </a:r>
            <a:r>
              <a:rPr lang="fr-BE" sz="1800" dirty="0" err="1">
                <a:ea typeface="Verdana" panose="020B0604030504040204" pitchFamily="34" charset="0"/>
                <a:cs typeface="Verdana" panose="020B0604030504040204" pitchFamily="34" charset="0"/>
              </a:rPr>
              <a:t>specifics</a:t>
            </a:r>
            <a:r>
              <a:rPr lang="fr-BE" sz="1800" dirty="0">
                <a:ea typeface="Verdana" panose="020B0604030504040204" pitchFamily="34" charset="0"/>
                <a:cs typeface="Verdana" panose="020B0604030504040204" pitchFamily="34" charset="0"/>
              </a:rPr>
              <a:t> </a:t>
            </a:r>
            <a:r>
              <a:rPr lang="fr-BE" sz="1800" dirty="0" err="1">
                <a:ea typeface="Verdana" panose="020B0604030504040204" pitchFamily="34" charset="0"/>
                <a:cs typeface="Verdana" panose="020B0604030504040204" pitchFamily="34" charset="0"/>
              </a:rPr>
              <a:t>such</a:t>
            </a:r>
            <a:r>
              <a:rPr lang="fr-BE" sz="1800" dirty="0">
                <a:ea typeface="Verdana" panose="020B0604030504040204" pitchFamily="34" charset="0"/>
                <a:cs typeface="Verdana" panose="020B0604030504040204" pitchFamily="34" charset="0"/>
              </a:rPr>
              <a:t> as NAO, </a:t>
            </a:r>
            <a:r>
              <a:rPr lang="fr-BE" sz="1800" dirty="0" smtClean="0">
                <a:ea typeface="Verdana" panose="020B0604030504040204" pitchFamily="34" charset="0"/>
                <a:cs typeface="Verdana" panose="020B0604030504040204" pitchFamily="34" charset="0"/>
              </a:rPr>
              <a:t>TCF)</a:t>
            </a:r>
          </a:p>
          <a:p>
            <a:pPr>
              <a:defRPr/>
            </a:pPr>
            <a:endParaRPr lang="fr-BE" sz="1800" b="1" dirty="0">
              <a:solidFill>
                <a:srgbClr val="FF6600"/>
              </a:solidFill>
              <a:ea typeface="Verdana" panose="020B0604030504040204" pitchFamily="34" charset="0"/>
              <a:cs typeface="Verdana" panose="020B0604030504040204" pitchFamily="34" charset="0"/>
            </a:endParaRPr>
          </a:p>
          <a:p>
            <a:pPr>
              <a:defRPr/>
            </a:pPr>
            <a:r>
              <a:rPr lang="fr-BE" sz="1800" dirty="0" err="1" smtClean="0">
                <a:ea typeface="Verdana" panose="020B0604030504040204" pitchFamily="34" charset="0"/>
                <a:cs typeface="Verdana" panose="020B0604030504040204" pitchFamily="34" charset="0"/>
              </a:rPr>
              <a:t>Identify</a:t>
            </a:r>
            <a:r>
              <a:rPr lang="fr-BE" sz="1800" b="1" dirty="0" smtClean="0">
                <a:solidFill>
                  <a:srgbClr val="FF6600"/>
                </a:solidFill>
                <a:ea typeface="Verdana" panose="020B0604030504040204" pitchFamily="34" charset="0"/>
                <a:cs typeface="Verdana" panose="020B0604030504040204" pitchFamily="34" charset="0"/>
              </a:rPr>
              <a:t> country cases</a:t>
            </a:r>
            <a:endParaRPr lang="fr-BE" sz="1800" b="1" dirty="0">
              <a:solidFill>
                <a:srgbClr val="FF6600"/>
              </a:solidFill>
              <a:ea typeface="Verdana" panose="020B0604030504040204" pitchFamily="34" charset="0"/>
              <a:cs typeface="Verdana" panose="020B0604030504040204"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2160758272"/>
      </p:ext>
    </p:extLst>
  </p:cSld>
  <p:clrMapOvr>
    <a:masterClrMapping/>
  </p:clrMapOvr>
  <p:transition>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bwMode="auto">
          <a:xfrm>
            <a:off x="395288" y="1268413"/>
            <a:ext cx="8640762" cy="5762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r>
              <a:rPr lang="en-GB" altLang="en-US" sz="2800" b="1" dirty="0" smtClean="0">
                <a:solidFill>
                  <a:srgbClr val="0000FF"/>
                </a:solidFill>
                <a:latin typeface="Verdana" pitchFamily="34" charset="0"/>
                <a:ea typeface="ＭＳ Ｐゴシック" pitchFamily="34" charset="-128"/>
              </a:rPr>
              <a:t>Windows for JP/review</a:t>
            </a:r>
            <a:endParaRPr lang="en-GB" altLang="en-US" sz="3000" b="1" dirty="0" smtClean="0">
              <a:solidFill>
                <a:srgbClr val="FF0000"/>
              </a:solidFill>
              <a:latin typeface="Verdana" pitchFamily="34" charset="0"/>
              <a:ea typeface="ＭＳ Ｐゴシック" pitchFamily="34" charset="-128"/>
            </a:endParaRPr>
          </a:p>
        </p:txBody>
      </p:sp>
      <p:graphicFrame>
        <p:nvGraphicFramePr>
          <p:cNvPr id="3" name="Table 2"/>
          <p:cNvGraphicFramePr>
            <a:graphicFrameLocks noGrp="1"/>
          </p:cNvGraphicFramePr>
          <p:nvPr>
            <p:extLst>
              <p:ext uri="{D42A27DB-BD31-4B8C-83A1-F6EECF244321}">
                <p14:modId xmlns:p14="http://schemas.microsoft.com/office/powerpoint/2010/main" val="12486431"/>
              </p:ext>
            </p:extLst>
          </p:nvPr>
        </p:nvGraphicFramePr>
        <p:xfrm>
          <a:off x="467543" y="1772818"/>
          <a:ext cx="8352930" cy="4848884"/>
        </p:xfrm>
        <a:graphic>
          <a:graphicData uri="http://schemas.openxmlformats.org/drawingml/2006/table">
            <a:tbl>
              <a:tblPr>
                <a:tableStyleId>{5C22544A-7EE6-4342-B048-85BDC9FD1C3A}</a:tableStyleId>
              </a:tblPr>
              <a:tblGrid>
                <a:gridCol w="1427592"/>
                <a:gridCol w="1047914"/>
                <a:gridCol w="1503527"/>
                <a:gridCol w="1518714"/>
                <a:gridCol w="1351656"/>
                <a:gridCol w="1503527"/>
              </a:tblGrid>
              <a:tr h="198901">
                <a:tc>
                  <a:txBody>
                    <a:bodyPr/>
                    <a:lstStyle/>
                    <a:p>
                      <a:pPr algn="ctr" rtl="0" fontAlgn="ctr"/>
                      <a:r>
                        <a:rPr lang="en-GB" sz="900" u="none" strike="noStrike" dirty="0">
                          <a:effectLst/>
                        </a:rPr>
                        <a:t>2012/2014</a:t>
                      </a:r>
                      <a:endParaRPr lang="en-GB" sz="900" b="1" i="0" u="none" strike="noStrike" dirty="0">
                        <a:solidFill>
                          <a:srgbClr val="000000"/>
                        </a:solidFill>
                        <a:effectLst/>
                        <a:latin typeface="Verdana"/>
                      </a:endParaRPr>
                    </a:p>
                  </a:txBody>
                  <a:tcPr marL="9059" marR="9059" marT="9059" marB="0" anchor="ctr"/>
                </a:tc>
                <a:tc>
                  <a:txBody>
                    <a:bodyPr/>
                    <a:lstStyle/>
                    <a:p>
                      <a:pPr algn="ctr" rtl="0" fontAlgn="b"/>
                      <a:r>
                        <a:rPr lang="en-GB" sz="900" u="none" strike="noStrike">
                          <a:effectLst/>
                        </a:rPr>
                        <a:t>2015</a:t>
                      </a:r>
                      <a:endParaRPr lang="en-GB" sz="900" b="1" i="0" u="none" strike="noStrike">
                        <a:solidFill>
                          <a:srgbClr val="000000"/>
                        </a:solidFill>
                        <a:effectLst/>
                        <a:latin typeface="Verdana"/>
                      </a:endParaRPr>
                    </a:p>
                  </a:txBody>
                  <a:tcPr marL="9059" marR="9059" marT="9059" marB="0" anchor="b"/>
                </a:tc>
                <a:tc>
                  <a:txBody>
                    <a:bodyPr/>
                    <a:lstStyle/>
                    <a:p>
                      <a:pPr algn="ctr" rtl="0" fontAlgn="b"/>
                      <a:r>
                        <a:rPr lang="en-GB" sz="900" u="none" strike="noStrike">
                          <a:effectLst/>
                        </a:rPr>
                        <a:t>2016</a:t>
                      </a:r>
                      <a:endParaRPr lang="en-GB" sz="900" b="1" i="0" u="none" strike="noStrike">
                        <a:solidFill>
                          <a:srgbClr val="000000"/>
                        </a:solidFill>
                        <a:effectLst/>
                        <a:latin typeface="Verdana"/>
                      </a:endParaRPr>
                    </a:p>
                  </a:txBody>
                  <a:tcPr marL="9059" marR="9059" marT="9059" marB="0" anchor="b"/>
                </a:tc>
                <a:tc>
                  <a:txBody>
                    <a:bodyPr/>
                    <a:lstStyle/>
                    <a:p>
                      <a:pPr algn="ctr" rtl="0" fontAlgn="b"/>
                      <a:r>
                        <a:rPr lang="en-GB" sz="900" u="none" strike="noStrike">
                          <a:effectLst/>
                        </a:rPr>
                        <a:t>2017</a:t>
                      </a:r>
                      <a:endParaRPr lang="en-GB" sz="900" b="1" i="0" u="none" strike="noStrike">
                        <a:solidFill>
                          <a:srgbClr val="000000"/>
                        </a:solidFill>
                        <a:effectLst/>
                        <a:latin typeface="Verdana"/>
                      </a:endParaRPr>
                    </a:p>
                  </a:txBody>
                  <a:tcPr marL="9059" marR="9059" marT="9059" marB="0" anchor="b"/>
                </a:tc>
                <a:tc>
                  <a:txBody>
                    <a:bodyPr/>
                    <a:lstStyle/>
                    <a:p>
                      <a:pPr algn="ctr" rtl="0" fontAlgn="b"/>
                      <a:r>
                        <a:rPr lang="en-GB" sz="900" u="none" strike="noStrike">
                          <a:effectLst/>
                        </a:rPr>
                        <a:t>2018</a:t>
                      </a:r>
                      <a:endParaRPr lang="en-GB" sz="900" b="1" i="0" u="none" strike="noStrike">
                        <a:solidFill>
                          <a:srgbClr val="000000"/>
                        </a:solidFill>
                        <a:effectLst/>
                        <a:latin typeface="Verdana"/>
                      </a:endParaRPr>
                    </a:p>
                  </a:txBody>
                  <a:tcPr marL="9059" marR="9059" marT="9059" marB="0" anchor="b"/>
                </a:tc>
                <a:tc>
                  <a:txBody>
                    <a:bodyPr/>
                    <a:lstStyle/>
                    <a:p>
                      <a:pPr algn="ctr" rtl="0" fontAlgn="b"/>
                      <a:r>
                        <a:rPr lang="en-GB" sz="900" u="none" strike="noStrike" dirty="0">
                          <a:effectLst/>
                        </a:rPr>
                        <a:t>To be confirmed</a:t>
                      </a:r>
                      <a:endParaRPr lang="en-GB" sz="900" b="1" i="0" u="none" strike="noStrike" dirty="0">
                        <a:solidFill>
                          <a:srgbClr val="000000"/>
                        </a:solidFill>
                        <a:effectLst/>
                        <a:latin typeface="Verdana"/>
                      </a:endParaRPr>
                    </a:p>
                  </a:txBody>
                  <a:tcPr marL="9059" marR="9059" marT="9059" marB="0" anchor="b"/>
                </a:tc>
              </a:tr>
              <a:tr h="296363">
                <a:tc>
                  <a:txBody>
                    <a:bodyPr/>
                    <a:lstStyle/>
                    <a:p>
                      <a:pPr algn="l" rtl="0" fontAlgn="b"/>
                      <a:r>
                        <a:rPr lang="en-GB" sz="900" u="none" strike="noStrike">
                          <a:effectLst/>
                        </a:rPr>
                        <a:t> </a:t>
                      </a:r>
                      <a:endParaRPr lang="en-GB" sz="900" b="0" i="0" u="none" strike="noStrike">
                        <a:solidFill>
                          <a:srgbClr val="000000"/>
                        </a:solidFill>
                        <a:effectLst/>
                        <a:latin typeface="Verdana"/>
                      </a:endParaRPr>
                    </a:p>
                  </a:txBody>
                  <a:tcPr marL="9059" marR="9059" marT="9059" marB="0" anchor="b"/>
                </a:tc>
                <a:tc>
                  <a:txBody>
                    <a:bodyPr/>
                    <a:lstStyle/>
                    <a:p>
                      <a:pPr algn="l" fontAlgn="b"/>
                      <a:r>
                        <a:rPr lang="en-GB" sz="1700" u="none" strike="noStrike">
                          <a:effectLst/>
                        </a:rPr>
                        <a:t> </a:t>
                      </a:r>
                      <a:endParaRPr lang="en-GB" sz="1700" b="0" i="0" u="none" strike="noStrike">
                        <a:solidFill>
                          <a:srgbClr val="000000"/>
                        </a:solidFill>
                        <a:effectLst/>
                        <a:latin typeface="Arial"/>
                      </a:endParaRPr>
                    </a:p>
                  </a:txBody>
                  <a:tcPr marL="9059" marR="9059" marT="9059" marB="0" anchor="b"/>
                </a:tc>
                <a:tc>
                  <a:txBody>
                    <a:bodyPr/>
                    <a:lstStyle/>
                    <a:p>
                      <a:pPr algn="l" rtl="0" fontAlgn="b"/>
                      <a:r>
                        <a:rPr lang="en-GB" sz="900" u="none" strike="noStrike">
                          <a:effectLst/>
                        </a:rPr>
                        <a:t> </a:t>
                      </a:r>
                      <a:endParaRPr lang="en-GB" sz="900" b="0" i="0" u="none" strike="noStrike">
                        <a:solidFill>
                          <a:srgbClr val="000000"/>
                        </a:solidFill>
                        <a:effectLst/>
                        <a:latin typeface="Verdana"/>
                      </a:endParaRPr>
                    </a:p>
                  </a:txBody>
                  <a:tcPr marL="9059" marR="9059" marT="9059" marB="0" anchor="b"/>
                </a:tc>
                <a:tc>
                  <a:txBody>
                    <a:bodyPr/>
                    <a:lstStyle/>
                    <a:p>
                      <a:pPr algn="l" rtl="0" fontAlgn="b"/>
                      <a:r>
                        <a:rPr lang="en-GB" sz="900" u="none" strike="noStrike">
                          <a:effectLst/>
                        </a:rPr>
                        <a:t> </a:t>
                      </a:r>
                      <a:endParaRPr lang="en-GB" sz="900" b="0" i="0" u="none" strike="noStrike">
                        <a:solidFill>
                          <a:srgbClr val="000000"/>
                        </a:solidFill>
                        <a:effectLst/>
                        <a:latin typeface="Verdana"/>
                      </a:endParaRPr>
                    </a:p>
                  </a:txBody>
                  <a:tcPr marL="9059" marR="9059" marT="9059" marB="0" anchor="b"/>
                </a:tc>
                <a:tc>
                  <a:txBody>
                    <a:bodyPr/>
                    <a:lstStyle/>
                    <a:p>
                      <a:pPr algn="l" rtl="0" fontAlgn="b"/>
                      <a:r>
                        <a:rPr lang="en-GB" sz="900" u="none" strike="noStrike">
                          <a:effectLst/>
                        </a:rPr>
                        <a:t> </a:t>
                      </a:r>
                      <a:endParaRPr lang="en-GB" sz="900" b="0" i="0" u="none" strike="noStrike">
                        <a:solidFill>
                          <a:srgbClr val="000000"/>
                        </a:solidFill>
                        <a:effectLst/>
                        <a:latin typeface="Verdana"/>
                      </a:endParaRPr>
                    </a:p>
                  </a:txBody>
                  <a:tcPr marL="9059" marR="9059" marT="9059" marB="0" anchor="b"/>
                </a:tc>
                <a:tc>
                  <a:txBody>
                    <a:bodyPr/>
                    <a:lstStyle/>
                    <a:p>
                      <a:pPr algn="l" rtl="0" fontAlgn="b"/>
                      <a:r>
                        <a:rPr lang="en-GB" sz="900" u="none" strike="noStrike">
                          <a:effectLst/>
                        </a:rPr>
                        <a:t> </a:t>
                      </a:r>
                      <a:endParaRPr lang="en-GB" sz="900" b="0" i="0" u="none" strike="noStrike">
                        <a:solidFill>
                          <a:srgbClr val="000000"/>
                        </a:solidFill>
                        <a:effectLst/>
                        <a:latin typeface="Verdana"/>
                      </a:endParaRPr>
                    </a:p>
                  </a:txBody>
                  <a:tcPr marL="9059" marR="9059" marT="9059" marB="0" anchor="b"/>
                </a:tc>
              </a:tr>
              <a:tr h="152806">
                <a:tc>
                  <a:txBody>
                    <a:bodyPr/>
                    <a:lstStyle/>
                    <a:p>
                      <a:pPr algn="l" rtl="0" fontAlgn="b"/>
                      <a:r>
                        <a:rPr lang="en-GB" sz="1100" u="none" strike="noStrike" dirty="0">
                          <a:effectLst/>
                          <a:latin typeface="+mn-lt"/>
                        </a:rPr>
                        <a:t> </a:t>
                      </a:r>
                      <a:endParaRPr lang="en-GB" sz="1100" b="0" i="0" u="none" strike="noStrike" dirty="0">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fontAlgn="b"/>
                      <a:r>
                        <a:rPr lang="en-GB" sz="1100" u="none" strike="noStrike">
                          <a:effectLst/>
                          <a:latin typeface="+mn-lt"/>
                        </a:rPr>
                        <a:t>Bolivia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Bangladesh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Algeria</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Cambodia (2)</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Afghanistan</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Burundi</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Benin</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Armenia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Honduras</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Egypt</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Cambodia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Burkina Faso</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Ghana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Kenya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Haiti</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Chad</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Bolivia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Guatemala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Nicaragua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Jordan</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Comoros</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Burundi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Liberia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Paraguay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Libya</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Côte d'Ivoire</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Chad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Myanmar/Burma (2)</a:t>
                      </a:r>
                      <a:endParaRPr lang="en-GB" sz="1100" b="0" i="0" u="none" strike="noStrike">
                        <a:solidFill>
                          <a:srgbClr val="000000"/>
                        </a:solidFill>
                        <a:effectLst/>
                        <a:latin typeface="+mn-lt"/>
                      </a:endParaRPr>
                    </a:p>
                  </a:txBody>
                  <a:tcPr marL="9059" marR="9059" marT="9059" marB="0" anchor="b"/>
                </a:tc>
                <a:tc>
                  <a:txBody>
                    <a:bodyPr/>
                    <a:lstStyle/>
                    <a:p>
                      <a:pPr algn="l" fontAlgn="b"/>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Moldova</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Ethiopia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Côte d'Ivoire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Philippines</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Morocco</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Ghana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El Salvador</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Rwanda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Pakistan</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Guatemala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Ethiopia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Senegal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Somalia</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ctr"/>
                      <a:r>
                        <a:rPr lang="en-GB" sz="1100" u="none" strike="noStrike">
                          <a:effectLst/>
                          <a:latin typeface="+mn-lt"/>
                        </a:rPr>
                        <a:t>Kenya</a:t>
                      </a:r>
                      <a:endParaRPr lang="en-GB" sz="1100" b="0" i="0" u="none" strike="noStrike">
                        <a:solidFill>
                          <a:srgbClr val="000000"/>
                        </a:solidFill>
                        <a:effectLst/>
                        <a:latin typeface="+mn-lt"/>
                      </a:endParaRPr>
                    </a:p>
                  </a:txBody>
                  <a:tcPr marL="9059" marR="9059" marT="9059" marB="0" anchor="ctr"/>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Georgia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Sierra Leone</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South Sudan (2)</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Laos</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Laos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Togo (2)</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Timor Leste</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Mali</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Malawi</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Tunisia</a:t>
                      </a:r>
                      <a:endParaRPr lang="en-GB" sz="1100" b="0" i="0" u="none" strike="noStrike">
                        <a:solidFill>
                          <a:srgbClr val="000000"/>
                        </a:solidFill>
                        <a:effectLst/>
                        <a:latin typeface="+mn-lt"/>
                      </a:endParaRPr>
                    </a:p>
                  </a:txBody>
                  <a:tcPr marL="9059" marR="9059" marT="9059" marB="0" anchor="b"/>
                </a:tc>
              </a:tr>
              <a:tr h="198901">
                <a:tc>
                  <a:txBody>
                    <a:bodyPr/>
                    <a:lstStyle/>
                    <a:p>
                      <a:pPr algn="l" fontAlgn="b"/>
                      <a:r>
                        <a:rPr lang="en-GB" sz="1100" u="none" strike="noStrike">
                          <a:effectLst/>
                          <a:latin typeface="+mn-lt"/>
                        </a:rPr>
                        <a:t>Myanmar/Burma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Mauritania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Vietnam</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Namibia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Mozambique</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Zimbabwe</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Paraguay</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Nepal</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Rwanda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Niger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Senegal</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Palestine</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South Sudan</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Tanzania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rtl="0" fontAlgn="b"/>
                      <a:r>
                        <a:rPr lang="en-GB" sz="1100" u="none" strike="noStrike">
                          <a:effectLst/>
                          <a:latin typeface="+mn-lt"/>
                        </a:rPr>
                        <a:t>Togo</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Uganda</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Vietnam</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r>
              <a:tr h="198901">
                <a:tc>
                  <a:txBody>
                    <a:bodyPr/>
                    <a:lstStyle/>
                    <a:p>
                      <a:pPr algn="l"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Yemen</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a:effectLst/>
                          <a:latin typeface="+mn-lt"/>
                        </a:rPr>
                        <a:t> </a:t>
                      </a:r>
                      <a:endParaRPr lang="en-GB" sz="1100" b="0" i="0" u="none" strike="noStrike">
                        <a:solidFill>
                          <a:srgbClr val="000000"/>
                        </a:solidFill>
                        <a:effectLst/>
                        <a:latin typeface="+mn-lt"/>
                      </a:endParaRPr>
                    </a:p>
                  </a:txBody>
                  <a:tcPr marL="9059" marR="9059" marT="9059" marB="0" anchor="b"/>
                </a:tc>
                <a:tc>
                  <a:txBody>
                    <a:bodyPr/>
                    <a:lstStyle/>
                    <a:p>
                      <a:pPr algn="l" rtl="0" fontAlgn="b"/>
                      <a:r>
                        <a:rPr lang="en-GB" sz="1100" u="none" strike="noStrike" dirty="0">
                          <a:effectLst/>
                          <a:latin typeface="+mn-lt"/>
                        </a:rPr>
                        <a:t> </a:t>
                      </a:r>
                      <a:endParaRPr lang="en-GB" sz="1100" b="0" i="0" u="none" strike="noStrike" dirty="0">
                        <a:solidFill>
                          <a:srgbClr val="000000"/>
                        </a:solidFill>
                        <a:effectLst/>
                        <a:latin typeface="+mn-lt"/>
                      </a:endParaRPr>
                    </a:p>
                  </a:txBody>
                  <a:tcPr marL="9059" marR="9059" marT="9059" marB="0" anchor="b"/>
                </a:tc>
              </a:tr>
            </a:tbl>
          </a:graphicData>
        </a:graphic>
      </p:graphicFrame>
    </p:spTree>
    <p:extLst>
      <p:ext uri="{BB962C8B-B14F-4D97-AF65-F5344CB8AC3E}">
        <p14:creationId xmlns:p14="http://schemas.microsoft.com/office/powerpoint/2010/main" val="3859136031"/>
      </p:ext>
    </p:extLst>
  </p:cSld>
  <p:clrMapOvr>
    <a:masterClrMapping/>
  </p:clrMapOvr>
  <p:transition>
    <p:cover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bwMode="auto">
          <a:xfrm>
            <a:off x="0" y="1339850"/>
            <a:ext cx="9036496" cy="64928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BE" sz="2400" b="1" dirty="0" smtClean="0">
                <a:solidFill>
                  <a:srgbClr val="0000FF"/>
                </a:solidFill>
              </a:rPr>
              <a:t>Possible cases</a:t>
            </a:r>
            <a:r>
              <a:rPr lang="fr-BE" sz="2800" b="1" dirty="0" smtClean="0">
                <a:solidFill>
                  <a:srgbClr val="0000FF"/>
                </a:solidFill>
              </a:rPr>
              <a:t/>
            </a:r>
            <a:br>
              <a:rPr lang="fr-BE" sz="2800" b="1" dirty="0" smtClean="0">
                <a:solidFill>
                  <a:srgbClr val="0000FF"/>
                </a:solidFill>
              </a:rPr>
            </a:br>
            <a:endParaRPr lang="en-GB" sz="2800" b="1" dirty="0" smtClean="0">
              <a:solidFill>
                <a:srgbClr val="0000FF"/>
              </a:solidFill>
              <a:latin typeface="Verdana" pitchFamily="34" charset="0"/>
              <a:ea typeface="ＭＳ Ｐゴシック" pitchFamily="34" charset="-128"/>
            </a:endParaRPr>
          </a:p>
        </p:txBody>
      </p:sp>
      <p:sp>
        <p:nvSpPr>
          <p:cNvPr id="11267" name="Rectangle 3"/>
          <p:cNvSpPr>
            <a:spLocks noGrp="1" noChangeArrowheads="1"/>
          </p:cNvSpPr>
          <p:nvPr>
            <p:ph idx="4294967295"/>
          </p:nvPr>
        </p:nvSpPr>
        <p:spPr bwMode="auto">
          <a:xfrm>
            <a:off x="457200" y="1484784"/>
            <a:ext cx="8435280" cy="525732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1600" dirty="0" smtClean="0"/>
          </a:p>
          <a:p>
            <a:r>
              <a:rPr lang="en-GB" sz="1600" b="1" dirty="0" smtClean="0">
                <a:solidFill>
                  <a:srgbClr val="FF6600"/>
                </a:solidFill>
              </a:rPr>
              <a:t>Bolivia, Laos, Nepal and Senegal</a:t>
            </a:r>
            <a:r>
              <a:rPr lang="en-GB" sz="1600" dirty="0" smtClean="0"/>
              <a:t>; Others?</a:t>
            </a:r>
          </a:p>
          <a:p>
            <a:endParaRPr lang="en-GB" sz="1600" dirty="0"/>
          </a:p>
          <a:p>
            <a:r>
              <a:rPr lang="en-GB" sz="1600" b="1" dirty="0" smtClean="0">
                <a:solidFill>
                  <a:srgbClr val="FF6600"/>
                </a:solidFill>
              </a:rPr>
              <a:t>Example Laos,</a:t>
            </a:r>
            <a:r>
              <a:rPr lang="en-GB" sz="1600" dirty="0" smtClean="0"/>
              <a:t> guidance given by EEAS/DEVCO note to EU Delegation, August 2014:</a:t>
            </a:r>
            <a:endParaRPr lang="en-GB" sz="1600" dirty="0"/>
          </a:p>
          <a:p>
            <a:endParaRPr lang="en-GB" sz="1600" dirty="0" smtClean="0"/>
          </a:p>
          <a:p>
            <a:pPr lvl="1"/>
            <a:r>
              <a:rPr lang="en-GB" sz="1200" i="1" dirty="0" smtClean="0"/>
              <a:t>We </a:t>
            </a:r>
            <a:r>
              <a:rPr lang="en-GB" sz="1200" i="1" dirty="0"/>
              <a:t>fully </a:t>
            </a:r>
            <a:r>
              <a:rPr lang="en-GB" sz="1200" b="1" i="1" dirty="0">
                <a:solidFill>
                  <a:srgbClr val="FF6600"/>
                </a:solidFill>
              </a:rPr>
              <a:t>support your proposal to replace the bilateral analysis and strategy by </a:t>
            </a:r>
            <a:r>
              <a:rPr lang="en-GB" sz="1200" b="1" i="1" dirty="0" smtClean="0">
                <a:solidFill>
                  <a:srgbClr val="FF6600"/>
                </a:solidFill>
              </a:rPr>
              <a:t>the joint </a:t>
            </a:r>
            <a:r>
              <a:rPr lang="en-GB" sz="1200" b="1" i="1" dirty="0">
                <a:solidFill>
                  <a:srgbClr val="FF6600"/>
                </a:solidFill>
              </a:rPr>
              <a:t>programming document </a:t>
            </a:r>
            <a:r>
              <a:rPr lang="en-GB" sz="1200" i="1" dirty="0"/>
              <a:t>(containing the joint analysis and joint strategy), </a:t>
            </a:r>
            <a:r>
              <a:rPr lang="en-GB" sz="1200" i="1" dirty="0" smtClean="0"/>
              <a:t>where the </a:t>
            </a:r>
            <a:r>
              <a:rPr lang="en-GB" sz="1200" i="1" dirty="0"/>
              <a:t>planned structure and content satisfies each donor's requirement. </a:t>
            </a:r>
            <a:endParaRPr lang="en-GB" sz="1200" i="1" dirty="0" smtClean="0"/>
          </a:p>
          <a:p>
            <a:pPr lvl="1"/>
            <a:endParaRPr lang="en-GB" sz="1200" i="1" dirty="0" smtClean="0"/>
          </a:p>
          <a:p>
            <a:pPr lvl="1"/>
            <a:r>
              <a:rPr lang="en-GB" sz="1200" i="1" dirty="0" smtClean="0"/>
              <a:t>This will considerably </a:t>
            </a:r>
            <a:r>
              <a:rPr lang="en-GB" sz="1200" b="1" i="1" dirty="0">
                <a:solidFill>
                  <a:srgbClr val="FF6600"/>
                </a:solidFill>
              </a:rPr>
              <a:t>reduce transaction costs and increase the impact </a:t>
            </a:r>
            <a:r>
              <a:rPr lang="en-GB" sz="1200" i="1" dirty="0"/>
              <a:t>of the joint efforts </a:t>
            </a:r>
            <a:r>
              <a:rPr lang="en-GB" sz="1200" i="1" dirty="0" smtClean="0"/>
              <a:t>of the </a:t>
            </a:r>
            <a:r>
              <a:rPr lang="en-GB" sz="1200" i="1" dirty="0"/>
              <a:t>EU and Member States.</a:t>
            </a:r>
          </a:p>
          <a:p>
            <a:pPr lvl="1"/>
            <a:endParaRPr lang="en-GB" sz="1200" i="1" dirty="0" smtClean="0"/>
          </a:p>
          <a:p>
            <a:pPr lvl="1"/>
            <a:r>
              <a:rPr lang="en-GB" sz="1200" i="1" dirty="0" smtClean="0"/>
              <a:t>For </a:t>
            </a:r>
            <a:r>
              <a:rPr lang="en-GB" sz="1200" i="1" dirty="0"/>
              <a:t>the EU this means as per Art. 11.5 of the DCI Regulation that the </a:t>
            </a:r>
            <a:r>
              <a:rPr lang="en-GB" sz="1200" b="1" i="1" dirty="0">
                <a:solidFill>
                  <a:srgbClr val="FF6600"/>
                </a:solidFill>
              </a:rPr>
              <a:t>EU will use </a:t>
            </a:r>
            <a:r>
              <a:rPr lang="en-GB" sz="1200" b="1" i="1" dirty="0" smtClean="0">
                <a:solidFill>
                  <a:srgbClr val="FF6600"/>
                </a:solidFill>
              </a:rPr>
              <a:t>the joint </a:t>
            </a:r>
            <a:r>
              <a:rPr lang="en-GB" sz="1200" b="1" i="1" dirty="0">
                <a:solidFill>
                  <a:srgbClr val="FF6600"/>
                </a:solidFill>
              </a:rPr>
              <a:t>programming document as the only programming document, provided that </a:t>
            </a:r>
            <a:r>
              <a:rPr lang="en-GB" sz="1200" b="1" i="1" dirty="0" smtClean="0">
                <a:solidFill>
                  <a:srgbClr val="FF6600"/>
                </a:solidFill>
              </a:rPr>
              <a:t>it complies </a:t>
            </a:r>
            <a:r>
              <a:rPr lang="en-GB" sz="1200" b="1" i="1" dirty="0">
                <a:solidFill>
                  <a:srgbClr val="FF6600"/>
                </a:solidFill>
              </a:rPr>
              <a:t>with the DCI </a:t>
            </a:r>
            <a:r>
              <a:rPr lang="en-GB" sz="1200" b="1" i="1" dirty="0" smtClean="0">
                <a:solidFill>
                  <a:srgbClr val="FF6600"/>
                </a:solidFill>
              </a:rPr>
              <a:t>requirements</a:t>
            </a:r>
          </a:p>
          <a:p>
            <a:pPr lvl="1"/>
            <a:endParaRPr lang="en-GB" sz="1200" i="1" dirty="0" smtClean="0"/>
          </a:p>
          <a:p>
            <a:pPr lvl="1"/>
            <a:r>
              <a:rPr lang="en-GB" sz="1200" i="1" dirty="0" smtClean="0"/>
              <a:t>In </a:t>
            </a:r>
            <a:r>
              <a:rPr lang="en-GB" sz="1200" i="1" dirty="0"/>
              <a:t>essence this means the </a:t>
            </a:r>
            <a:r>
              <a:rPr lang="en-GB" sz="1200" b="1" i="1" dirty="0">
                <a:solidFill>
                  <a:srgbClr val="FF6600"/>
                </a:solidFill>
              </a:rPr>
              <a:t>EU and Member States will do a 'Joint MIP' with no </a:t>
            </a:r>
            <a:r>
              <a:rPr lang="en-GB" sz="1200" b="1" i="1" dirty="0" smtClean="0">
                <a:solidFill>
                  <a:srgbClr val="FF6600"/>
                </a:solidFill>
              </a:rPr>
              <a:t>further bilateral </a:t>
            </a:r>
            <a:r>
              <a:rPr lang="en-GB" sz="1200" b="1" i="1" dirty="0">
                <a:solidFill>
                  <a:srgbClr val="FF6600"/>
                </a:solidFill>
              </a:rPr>
              <a:t>multi-annual programming documents</a:t>
            </a:r>
            <a:r>
              <a:rPr lang="en-GB" sz="1200" i="1" dirty="0"/>
              <a:t>.</a:t>
            </a:r>
          </a:p>
          <a:p>
            <a:pPr lvl="1"/>
            <a:endParaRPr lang="en-GB" sz="1200" i="1" dirty="0" smtClean="0"/>
          </a:p>
          <a:p>
            <a:pPr lvl="1"/>
            <a:r>
              <a:rPr lang="en-GB" sz="1200" i="1" dirty="0" smtClean="0"/>
              <a:t>We </a:t>
            </a:r>
            <a:r>
              <a:rPr lang="en-GB" sz="1200" i="1" dirty="0"/>
              <a:t>also agree with the proposal that </a:t>
            </a:r>
            <a:r>
              <a:rPr lang="en-GB" sz="1200" b="1" i="1" dirty="0">
                <a:solidFill>
                  <a:srgbClr val="FF6600"/>
                </a:solidFill>
              </a:rPr>
              <a:t>bilateral implementation plans</a:t>
            </a:r>
            <a:r>
              <a:rPr lang="en-GB" sz="1200" i="1" dirty="0"/>
              <a:t>, which for </a:t>
            </a:r>
            <a:r>
              <a:rPr lang="en-GB" sz="1200" i="1" dirty="0" smtClean="0"/>
              <a:t>the EU </a:t>
            </a:r>
            <a:r>
              <a:rPr lang="en-GB" sz="1200" i="1" dirty="0"/>
              <a:t>equals the Annual Action Programme (AAP), will be </a:t>
            </a:r>
            <a:r>
              <a:rPr lang="en-GB" sz="1200" b="1" i="1" dirty="0">
                <a:solidFill>
                  <a:srgbClr val="FF6600"/>
                </a:solidFill>
              </a:rPr>
              <a:t>restricted to </a:t>
            </a:r>
            <a:r>
              <a:rPr lang="en-GB" sz="1200" b="1" i="1" dirty="0" smtClean="0">
                <a:solidFill>
                  <a:srgbClr val="FF6600"/>
                </a:solidFill>
              </a:rPr>
              <a:t>the implementation </a:t>
            </a:r>
            <a:r>
              <a:rPr lang="en-GB" sz="1200" b="1" i="1" dirty="0">
                <a:solidFill>
                  <a:srgbClr val="FF6600"/>
                </a:solidFill>
              </a:rPr>
              <a:t>details </a:t>
            </a:r>
            <a:r>
              <a:rPr lang="en-GB" sz="1200" i="1" dirty="0"/>
              <a:t>of the contribution to the joint strategy</a:t>
            </a:r>
            <a:r>
              <a:rPr lang="en-GB" sz="1200" i="1" dirty="0" smtClean="0"/>
              <a:t>.</a:t>
            </a:r>
            <a:endParaRPr lang="en-GB" sz="1200" i="1" dirty="0"/>
          </a:p>
        </p:txBody>
      </p:sp>
    </p:spTree>
    <p:extLst>
      <p:ext uri="{BB962C8B-B14F-4D97-AF65-F5344CB8AC3E}">
        <p14:creationId xmlns:p14="http://schemas.microsoft.com/office/powerpoint/2010/main" val="340655390"/>
      </p:ext>
    </p:extLst>
  </p:cSld>
  <p:clrMapOvr>
    <a:masterClrMapping/>
  </p:clrMapOvr>
  <p:transition>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bwMode="auto">
          <a:xfrm>
            <a:off x="0" y="1196752"/>
            <a:ext cx="9036496" cy="79238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BE" sz="2400" b="1" dirty="0" smtClean="0">
                <a:solidFill>
                  <a:srgbClr val="0000FF"/>
                </a:solidFill>
              </a:rPr>
              <a:t>Conclusion on </a:t>
            </a:r>
            <a:r>
              <a:rPr lang="fr-BE" sz="2400" b="1" dirty="0" err="1" smtClean="0">
                <a:solidFill>
                  <a:srgbClr val="0000FF"/>
                </a:solidFill>
              </a:rPr>
              <a:t>merging</a:t>
            </a:r>
            <a:r>
              <a:rPr lang="fr-BE" sz="2400" b="1" dirty="0" smtClean="0">
                <a:solidFill>
                  <a:srgbClr val="0000FF"/>
                </a:solidFill>
              </a:rPr>
              <a:t> EU and Joint </a:t>
            </a:r>
            <a:r>
              <a:rPr lang="fr-BE" sz="2400" b="1" dirty="0" err="1" smtClean="0">
                <a:solidFill>
                  <a:srgbClr val="0000FF"/>
                </a:solidFill>
              </a:rPr>
              <a:t>Programming</a:t>
            </a:r>
            <a:r>
              <a:rPr lang="fr-BE" sz="2800" b="1" dirty="0" smtClean="0">
                <a:solidFill>
                  <a:srgbClr val="0000FF"/>
                </a:solidFill>
              </a:rPr>
              <a:t/>
            </a:r>
            <a:br>
              <a:rPr lang="fr-BE" sz="2800" b="1" dirty="0" smtClean="0">
                <a:solidFill>
                  <a:srgbClr val="0000FF"/>
                </a:solidFill>
              </a:rPr>
            </a:br>
            <a:endParaRPr lang="en-GB" sz="2800" b="1" dirty="0" smtClean="0">
              <a:solidFill>
                <a:srgbClr val="0000FF"/>
              </a:solidFill>
              <a:latin typeface="Verdana" pitchFamily="34" charset="0"/>
              <a:ea typeface="ＭＳ Ｐゴシック" pitchFamily="34" charset="-128"/>
            </a:endParaRPr>
          </a:p>
        </p:txBody>
      </p:sp>
      <p:sp>
        <p:nvSpPr>
          <p:cNvPr id="11267" name="Rectangle 3"/>
          <p:cNvSpPr>
            <a:spLocks noGrp="1" noChangeArrowheads="1"/>
          </p:cNvSpPr>
          <p:nvPr>
            <p:ph idx="4294967295"/>
          </p:nvPr>
        </p:nvSpPr>
        <p:spPr bwMode="auto">
          <a:xfrm>
            <a:off x="457200" y="1340769"/>
            <a:ext cx="8229600" cy="525658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Wingdings" pitchFamily="2" charset="2"/>
              <a:buChar char="Ø"/>
              <a:defRPr/>
            </a:pPr>
            <a:endParaRPr lang="fr-BE" sz="1600" dirty="0" smtClean="0">
              <a:ea typeface="Verdana" pitchFamily="34" charset="0"/>
              <a:cs typeface="Verdana" pitchFamily="34" charset="0"/>
            </a:endParaRPr>
          </a:p>
          <a:p>
            <a:pPr>
              <a:buFont typeface="Wingdings" pitchFamily="2" charset="2"/>
              <a:buChar char="Ø"/>
              <a:defRPr/>
            </a:pPr>
            <a:r>
              <a:rPr lang="fr-BE" sz="1600" dirty="0" err="1" smtClean="0">
                <a:ea typeface="Verdana" pitchFamily="34" charset="0"/>
                <a:cs typeface="Verdana" pitchFamily="34" charset="0"/>
              </a:rPr>
              <a:t>Integration</a:t>
            </a:r>
            <a:r>
              <a:rPr lang="fr-BE" sz="1600" dirty="0" smtClean="0">
                <a:ea typeface="Verdana" pitchFamily="34" charset="0"/>
                <a:cs typeface="Verdana" pitchFamily="34" charset="0"/>
              </a:rPr>
              <a:t> </a:t>
            </a:r>
            <a:r>
              <a:rPr lang="fr-BE" sz="1600" dirty="0">
                <a:ea typeface="Verdana" pitchFamily="34" charset="0"/>
                <a:cs typeface="Verdana" pitchFamily="34" charset="0"/>
              </a:rPr>
              <a:t>of EU and JP </a:t>
            </a:r>
            <a:r>
              <a:rPr lang="fr-BE" sz="1600" dirty="0" err="1" smtClean="0">
                <a:ea typeface="Verdana" pitchFamily="34" charset="0"/>
                <a:cs typeface="Verdana" pitchFamily="34" charset="0"/>
              </a:rPr>
              <a:t>improves</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quality</a:t>
            </a:r>
            <a:r>
              <a:rPr lang="fr-BE" sz="1600" dirty="0" smtClean="0">
                <a:ea typeface="Verdana" pitchFamily="34" charset="0"/>
                <a:cs typeface="Verdana" pitchFamily="34" charset="0"/>
              </a:rPr>
              <a:t> and </a:t>
            </a:r>
            <a:r>
              <a:rPr lang="fr-BE" sz="1600" dirty="0" err="1" smtClean="0">
                <a:ea typeface="Verdana" pitchFamily="34" charset="0"/>
                <a:cs typeface="Verdana" pitchFamily="34" charset="0"/>
              </a:rPr>
              <a:t>efficiency</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both</a:t>
            </a:r>
            <a:r>
              <a:rPr lang="fr-BE" sz="1600" dirty="0" smtClean="0">
                <a:ea typeface="Verdana" pitchFamily="34" charset="0"/>
                <a:cs typeface="Verdana" pitchFamily="34" charset="0"/>
              </a:rPr>
              <a:t> at </a:t>
            </a:r>
            <a:r>
              <a:rPr lang="fr-BE" sz="1600" dirty="0" err="1" smtClean="0">
                <a:ea typeface="Verdana" pitchFamily="34" charset="0"/>
                <a:cs typeface="Verdana" pitchFamily="34" charset="0"/>
              </a:rPr>
              <a:t>field</a:t>
            </a:r>
            <a:r>
              <a:rPr lang="fr-BE" sz="1600" dirty="0" smtClean="0">
                <a:ea typeface="Verdana" pitchFamily="34" charset="0"/>
                <a:cs typeface="Verdana" pitchFamily="34" charset="0"/>
              </a:rPr>
              <a:t> and </a:t>
            </a:r>
            <a:r>
              <a:rPr lang="fr-BE" sz="1600" dirty="0" err="1" smtClean="0">
                <a:ea typeface="Verdana" pitchFamily="34" charset="0"/>
                <a:cs typeface="Verdana" pitchFamily="34" charset="0"/>
              </a:rPr>
              <a:t>headquarters</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including</a:t>
            </a:r>
            <a:r>
              <a:rPr lang="fr-BE" sz="1600" dirty="0" smtClean="0">
                <a:ea typeface="Verdana" pitchFamily="34" charset="0"/>
                <a:cs typeface="Verdana" pitchFamily="34" charset="0"/>
              </a:rPr>
              <a:t> adoption </a:t>
            </a:r>
            <a:r>
              <a:rPr lang="fr-BE" sz="1600" dirty="0" err="1" smtClean="0">
                <a:ea typeface="Verdana" pitchFamily="34" charset="0"/>
                <a:cs typeface="Verdana" pitchFamily="34" charset="0"/>
              </a:rPr>
              <a:t>procedure</a:t>
            </a:r>
            <a:r>
              <a:rPr lang="fr-BE" sz="1600" dirty="0" smtClean="0">
                <a:ea typeface="Verdana" pitchFamily="34" charset="0"/>
                <a:cs typeface="Verdana" pitchFamily="34" charset="0"/>
              </a:rPr>
              <a:t>)</a:t>
            </a:r>
            <a:endParaRPr lang="fr-BE" sz="1600" dirty="0">
              <a:ea typeface="Verdana" pitchFamily="34" charset="0"/>
              <a:cs typeface="Verdana" pitchFamily="34" charset="0"/>
            </a:endParaRPr>
          </a:p>
          <a:p>
            <a:pPr>
              <a:buFont typeface="Wingdings" pitchFamily="2" charset="2"/>
              <a:buChar char="Ø"/>
              <a:defRPr/>
            </a:pPr>
            <a:endParaRPr lang="fr-BE" sz="1600" dirty="0" smtClean="0">
              <a:ea typeface="Verdana" pitchFamily="34" charset="0"/>
              <a:cs typeface="Verdana" pitchFamily="34" charset="0"/>
            </a:endParaRPr>
          </a:p>
          <a:p>
            <a:pPr>
              <a:buFont typeface="Wingdings" pitchFamily="2" charset="2"/>
              <a:buChar char="Ø"/>
              <a:defRPr/>
            </a:pPr>
            <a:r>
              <a:rPr lang="fr-BE" sz="1600" dirty="0">
                <a:ea typeface="Verdana" pitchFamily="34" charset="0"/>
                <a:cs typeface="Verdana" pitchFamily="34" charset="0"/>
              </a:rPr>
              <a:t>Busan Council conclusions </a:t>
            </a:r>
            <a:r>
              <a:rPr lang="fr-BE" sz="1600" dirty="0" err="1" smtClean="0">
                <a:ea typeface="Verdana" pitchFamily="34" charset="0"/>
                <a:cs typeface="Verdana" pitchFamily="34" charset="0"/>
              </a:rPr>
              <a:t>allow</a:t>
            </a:r>
            <a:r>
              <a:rPr lang="fr-BE" sz="1600" dirty="0" smtClean="0">
                <a:ea typeface="Verdana" pitchFamily="34" charset="0"/>
                <a:cs typeface="Verdana" pitchFamily="34" charset="0"/>
              </a:rPr>
              <a:t> </a:t>
            </a:r>
            <a:r>
              <a:rPr lang="fr-BE" sz="1600" dirty="0">
                <a:ea typeface="Verdana" pitchFamily="34" charset="0"/>
                <a:cs typeface="Verdana" pitchFamily="34" charset="0"/>
              </a:rPr>
              <a:t>for JP documents </a:t>
            </a:r>
            <a:r>
              <a:rPr lang="fr-BE" sz="1600" dirty="0" err="1">
                <a:ea typeface="Verdana" pitchFamily="34" charset="0"/>
                <a:cs typeface="Verdana" pitchFamily="34" charset="0"/>
              </a:rPr>
              <a:t>substituting</a:t>
            </a:r>
            <a:r>
              <a:rPr lang="fr-BE" sz="1600" dirty="0">
                <a:ea typeface="Verdana" pitchFamily="34" charset="0"/>
                <a:cs typeface="Verdana" pitchFamily="34" charset="0"/>
              </a:rPr>
              <a:t> </a:t>
            </a:r>
            <a:r>
              <a:rPr lang="fr-BE" sz="1600" dirty="0" err="1">
                <a:ea typeface="Verdana" pitchFamily="34" charset="0"/>
                <a:cs typeface="Verdana" pitchFamily="34" charset="0"/>
              </a:rPr>
              <a:t>individual</a:t>
            </a:r>
            <a:r>
              <a:rPr lang="fr-BE" sz="1600" dirty="0">
                <a:ea typeface="Verdana" pitchFamily="34" charset="0"/>
                <a:cs typeface="Verdana" pitchFamily="34" charset="0"/>
              </a:rPr>
              <a:t> </a:t>
            </a:r>
            <a:r>
              <a:rPr lang="fr-BE" sz="1600" dirty="0" err="1">
                <a:ea typeface="Verdana" pitchFamily="34" charset="0"/>
                <a:cs typeface="Verdana" pitchFamily="34" charset="0"/>
              </a:rPr>
              <a:t>strategies</a:t>
            </a:r>
            <a:endParaRPr lang="fr-BE" sz="1600" dirty="0">
              <a:ea typeface="Verdana" pitchFamily="34" charset="0"/>
              <a:cs typeface="Verdana" pitchFamily="34" charset="0"/>
            </a:endParaRPr>
          </a:p>
          <a:p>
            <a:pPr>
              <a:buFont typeface="Wingdings" pitchFamily="2" charset="2"/>
              <a:buChar char="Ø"/>
              <a:defRPr/>
            </a:pPr>
            <a:endParaRPr lang="fr-BE" sz="1600" dirty="0" smtClean="0">
              <a:ea typeface="Verdana" pitchFamily="34" charset="0"/>
              <a:cs typeface="Verdana" pitchFamily="34" charset="0"/>
            </a:endParaRPr>
          </a:p>
          <a:p>
            <a:pPr>
              <a:buFont typeface="Wingdings" pitchFamily="2" charset="2"/>
              <a:buChar char="Ø"/>
              <a:defRPr/>
            </a:pPr>
            <a:r>
              <a:rPr lang="fr-BE" sz="1600" dirty="0" smtClean="0">
                <a:ea typeface="Verdana" pitchFamily="34" charset="0"/>
                <a:cs typeface="Verdana" pitchFamily="34" charset="0"/>
              </a:rPr>
              <a:t>In </a:t>
            </a:r>
            <a:r>
              <a:rPr lang="fr-BE" sz="1600" dirty="0" err="1" smtClean="0">
                <a:ea typeface="Verdana" pitchFamily="34" charset="0"/>
                <a:cs typeface="Verdana" pitchFamily="34" charset="0"/>
              </a:rPr>
              <a:t>principle</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also</a:t>
            </a:r>
            <a:r>
              <a:rPr lang="fr-BE" sz="1600" dirty="0" smtClean="0">
                <a:ea typeface="Verdana" pitchFamily="34" charset="0"/>
                <a:cs typeface="Verdana" pitchFamily="34" charset="0"/>
              </a:rPr>
              <a:t> EU </a:t>
            </a:r>
            <a:r>
              <a:rPr lang="fr-BE" sz="1600" dirty="0" err="1" smtClean="0">
                <a:ea typeface="Verdana" pitchFamily="34" charset="0"/>
                <a:cs typeface="Verdana" pitchFamily="34" charset="0"/>
              </a:rPr>
              <a:t>regulation</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allows</a:t>
            </a:r>
            <a:r>
              <a:rPr lang="fr-BE" sz="1600" dirty="0" smtClean="0">
                <a:ea typeface="Verdana" pitchFamily="34" charset="0"/>
                <a:cs typeface="Verdana" pitchFamily="34" charset="0"/>
              </a:rPr>
              <a:t> for JP documents to </a:t>
            </a:r>
            <a:r>
              <a:rPr lang="fr-BE" sz="1600" dirty="0" err="1" smtClean="0">
                <a:ea typeface="Verdana" pitchFamily="34" charset="0"/>
                <a:cs typeface="Verdana" pitchFamily="34" charset="0"/>
              </a:rPr>
              <a:t>be</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considered</a:t>
            </a:r>
            <a:r>
              <a:rPr lang="fr-BE" sz="1600" dirty="0" smtClean="0">
                <a:ea typeface="Verdana" pitchFamily="34" charset="0"/>
                <a:cs typeface="Verdana" pitchFamily="34" charset="0"/>
              </a:rPr>
              <a:t> as EU </a:t>
            </a:r>
            <a:r>
              <a:rPr lang="fr-BE" sz="1600" dirty="0" err="1" smtClean="0">
                <a:ea typeface="Verdana" pitchFamily="34" charset="0"/>
                <a:cs typeface="Verdana" pitchFamily="34" charset="0"/>
              </a:rPr>
              <a:t>programming</a:t>
            </a:r>
            <a:r>
              <a:rPr lang="fr-BE" sz="1600" dirty="0" smtClean="0">
                <a:ea typeface="Verdana" pitchFamily="34" charset="0"/>
                <a:cs typeface="Verdana" pitchFamily="34" charset="0"/>
              </a:rPr>
              <a:t> document (MIP) …</a:t>
            </a:r>
          </a:p>
          <a:p>
            <a:pPr>
              <a:buFont typeface="Wingdings" pitchFamily="2" charset="2"/>
              <a:buChar char="Ø"/>
              <a:defRPr/>
            </a:pPr>
            <a:endParaRPr lang="fr-BE" sz="1600" dirty="0">
              <a:ea typeface="Verdana" pitchFamily="34" charset="0"/>
              <a:cs typeface="Verdana" pitchFamily="34" charset="0"/>
            </a:endParaRPr>
          </a:p>
          <a:p>
            <a:pPr>
              <a:buFont typeface="Wingdings" pitchFamily="2" charset="2"/>
              <a:buChar char="Ø"/>
              <a:defRPr/>
            </a:pPr>
            <a:r>
              <a:rPr lang="fr-BE" sz="1600" dirty="0" smtClean="0">
                <a:ea typeface="Verdana" pitchFamily="34" charset="0"/>
                <a:cs typeface="Verdana" pitchFamily="34" charset="0"/>
              </a:rPr>
              <a:t>… if the JP document </a:t>
            </a:r>
            <a:r>
              <a:rPr lang="fr-BE" sz="1600" dirty="0" err="1" smtClean="0">
                <a:ea typeface="Verdana" pitchFamily="34" charset="0"/>
                <a:cs typeface="Verdana" pitchFamily="34" charset="0"/>
              </a:rPr>
              <a:t>meets</a:t>
            </a:r>
            <a:r>
              <a:rPr lang="fr-BE" sz="1600" dirty="0" smtClean="0">
                <a:ea typeface="Verdana" pitchFamily="34" charset="0"/>
                <a:cs typeface="Verdana" pitchFamily="34" charset="0"/>
              </a:rPr>
              <a:t> certain EU </a:t>
            </a:r>
            <a:r>
              <a:rPr lang="fr-BE" sz="1600" dirty="0" err="1" smtClean="0">
                <a:ea typeface="Verdana" pitchFamily="34" charset="0"/>
                <a:cs typeface="Verdana" pitchFamily="34" charset="0"/>
              </a:rPr>
              <a:t>quality</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requirements</a:t>
            </a:r>
            <a:r>
              <a:rPr lang="fr-BE" sz="1600" dirty="0" smtClean="0">
                <a:ea typeface="Verdana" pitchFamily="34" charset="0"/>
                <a:cs typeface="Verdana" pitchFamily="34" charset="0"/>
              </a:rPr>
              <a:t>, as laid down in </a:t>
            </a:r>
            <a:r>
              <a:rPr lang="fr-BE" sz="1600" dirty="0" err="1" smtClean="0">
                <a:ea typeface="Verdana" pitchFamily="34" charset="0"/>
                <a:cs typeface="Verdana" pitchFamily="34" charset="0"/>
              </a:rPr>
              <a:t>regulation</a:t>
            </a:r>
            <a:r>
              <a:rPr lang="fr-BE" sz="1600" dirty="0" smtClean="0">
                <a:ea typeface="Verdana" pitchFamily="34" charset="0"/>
                <a:cs typeface="Verdana" pitchFamily="34" charset="0"/>
              </a:rPr>
              <a:t> and instructions</a:t>
            </a:r>
          </a:p>
          <a:p>
            <a:pPr>
              <a:buFont typeface="Wingdings" pitchFamily="2" charset="2"/>
              <a:buChar char="Ø"/>
              <a:defRPr/>
            </a:pPr>
            <a:endParaRPr lang="fr-BE" sz="1600" dirty="0" smtClean="0">
              <a:ea typeface="Verdana" pitchFamily="34" charset="0"/>
              <a:cs typeface="Verdana" pitchFamily="34" charset="0"/>
            </a:endParaRPr>
          </a:p>
          <a:p>
            <a:pPr>
              <a:buFont typeface="Wingdings" pitchFamily="2" charset="2"/>
              <a:buChar char="Ø"/>
              <a:defRPr/>
            </a:pPr>
            <a:r>
              <a:rPr lang="fr-BE" sz="1600" dirty="0" smtClean="0">
                <a:ea typeface="Verdana" pitchFamily="34" charset="0"/>
                <a:cs typeface="Verdana" pitchFamily="34" charset="0"/>
              </a:rPr>
              <a:t>EU </a:t>
            </a:r>
            <a:r>
              <a:rPr lang="en-GB" sz="1600" dirty="0" smtClean="0">
                <a:ea typeface="Verdana" pitchFamily="34" charset="0"/>
                <a:cs typeface="Verdana" pitchFamily="34" charset="0"/>
              </a:rPr>
              <a:t>programming</a:t>
            </a:r>
            <a:r>
              <a:rPr lang="fr-BE" sz="1600" dirty="0" smtClean="0">
                <a:ea typeface="Verdana" pitchFamily="34" charset="0"/>
                <a:cs typeface="Verdana" pitchFamily="34" charset="0"/>
              </a:rPr>
              <a:t> 2014-2020 </a:t>
            </a:r>
            <a:r>
              <a:rPr lang="fr-BE" sz="1600" dirty="0" err="1" smtClean="0">
                <a:ea typeface="Verdana" pitchFamily="34" charset="0"/>
                <a:cs typeface="Verdana" pitchFamily="34" charset="0"/>
              </a:rPr>
              <a:t>almost</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completed</a:t>
            </a:r>
            <a:r>
              <a:rPr lang="fr-BE" sz="1600" dirty="0" smtClean="0">
                <a:ea typeface="Verdana" pitchFamily="34" charset="0"/>
                <a:cs typeface="Verdana" pitchFamily="34" charset="0"/>
              </a:rPr>
              <a:t>. So, </a:t>
            </a:r>
            <a:r>
              <a:rPr lang="fr-BE" sz="1600" dirty="0" err="1" smtClean="0">
                <a:ea typeface="Verdana" pitchFamily="34" charset="0"/>
                <a:cs typeface="Verdana" pitchFamily="34" charset="0"/>
              </a:rPr>
              <a:t>next</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opportunity</a:t>
            </a:r>
            <a:r>
              <a:rPr lang="fr-BE" sz="1600" dirty="0" smtClean="0">
                <a:ea typeface="Verdana" pitchFamily="34" charset="0"/>
                <a:cs typeface="Verdana" pitchFamily="34" charset="0"/>
              </a:rPr>
              <a:t> for </a:t>
            </a:r>
            <a:r>
              <a:rPr lang="fr-BE" sz="1600" dirty="0" err="1" smtClean="0">
                <a:ea typeface="Verdana" pitchFamily="34" charset="0"/>
                <a:cs typeface="Verdana" pitchFamily="34" charset="0"/>
              </a:rPr>
              <a:t>moving</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towards</a:t>
            </a:r>
            <a:r>
              <a:rPr lang="fr-BE" sz="1600" dirty="0" smtClean="0">
                <a:ea typeface="Verdana" pitchFamily="34" charset="0"/>
                <a:cs typeface="Verdana" pitchFamily="34" charset="0"/>
              </a:rPr>
              <a:t> </a:t>
            </a:r>
            <a:r>
              <a:rPr lang="fr-BE" sz="1600" i="1" dirty="0" smtClean="0">
                <a:ea typeface="Verdana" pitchFamily="34" charset="0"/>
                <a:cs typeface="Verdana" pitchFamily="34" charset="0"/>
              </a:rPr>
              <a:t>JP=MIP/NIP</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is</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mid-term</a:t>
            </a:r>
            <a:r>
              <a:rPr lang="fr-BE" sz="1600" dirty="0" smtClean="0">
                <a:ea typeface="Verdana" pitchFamily="34" charset="0"/>
                <a:cs typeface="Verdana" pitchFamily="34" charset="0"/>
              </a:rPr>
              <a:t> of ad hoc) </a:t>
            </a:r>
            <a:r>
              <a:rPr lang="fr-BE" sz="1600" dirty="0" err="1" smtClean="0">
                <a:ea typeface="Verdana" pitchFamily="34" charset="0"/>
                <a:cs typeface="Verdana" pitchFamily="34" charset="0"/>
              </a:rPr>
              <a:t>review</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which</a:t>
            </a:r>
            <a:r>
              <a:rPr lang="fr-BE" sz="1600" dirty="0" smtClean="0">
                <a:ea typeface="Verdana" pitchFamily="34" charset="0"/>
                <a:cs typeface="Verdana" pitchFamily="34" charset="0"/>
              </a:rPr>
              <a:t> …</a:t>
            </a:r>
          </a:p>
          <a:p>
            <a:pPr>
              <a:buFont typeface="Wingdings" pitchFamily="2" charset="2"/>
              <a:buChar char="Ø"/>
              <a:defRPr/>
            </a:pPr>
            <a:endParaRPr lang="fr-BE" sz="1600" dirty="0">
              <a:ea typeface="Verdana" pitchFamily="34" charset="0"/>
              <a:cs typeface="Verdana" pitchFamily="34" charset="0"/>
            </a:endParaRPr>
          </a:p>
          <a:p>
            <a:pPr>
              <a:buFont typeface="Wingdings" pitchFamily="2" charset="2"/>
              <a:buChar char="Ø"/>
              <a:defRPr/>
            </a:pPr>
            <a:r>
              <a:rPr lang="fr-BE" sz="1600" dirty="0" smtClean="0">
                <a:ea typeface="Verdana" pitchFamily="34" charset="0"/>
                <a:cs typeface="Verdana" pitchFamily="34" charset="0"/>
              </a:rPr>
              <a:t>… have to </a:t>
            </a:r>
            <a:r>
              <a:rPr lang="fr-BE" sz="1600" dirty="0" err="1" smtClean="0">
                <a:ea typeface="Verdana" pitchFamily="34" charset="0"/>
                <a:cs typeface="Verdana" pitchFamily="34" charset="0"/>
              </a:rPr>
              <a:t>be</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synchronised</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with</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partner</a:t>
            </a:r>
            <a:r>
              <a:rPr lang="fr-BE" sz="1600" dirty="0" smtClean="0">
                <a:ea typeface="Verdana" pitchFamily="34" charset="0"/>
                <a:cs typeface="Verdana" pitchFamily="34" charset="0"/>
              </a:rPr>
              <a:t> country cycle</a:t>
            </a:r>
          </a:p>
          <a:p>
            <a:pPr>
              <a:buFont typeface="Wingdings" pitchFamily="2" charset="2"/>
              <a:buChar char="Ø"/>
              <a:defRPr/>
            </a:pPr>
            <a:endParaRPr lang="fr-BE" sz="1600" dirty="0">
              <a:ea typeface="Verdana" pitchFamily="34" charset="0"/>
              <a:cs typeface="Verdana" pitchFamily="34" charset="0"/>
            </a:endParaRPr>
          </a:p>
          <a:p>
            <a:pPr>
              <a:buFont typeface="Wingdings" pitchFamily="2" charset="2"/>
              <a:buChar char="Ø"/>
              <a:defRPr/>
            </a:pPr>
            <a:r>
              <a:rPr lang="fr-BE" sz="1600" dirty="0" err="1" smtClean="0">
                <a:ea typeface="Verdana" pitchFamily="34" charset="0"/>
                <a:cs typeface="Verdana" pitchFamily="34" charset="0"/>
              </a:rPr>
              <a:t>Next</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step</a:t>
            </a:r>
            <a:r>
              <a:rPr lang="fr-BE" sz="1600" dirty="0" smtClean="0">
                <a:ea typeface="Verdana" pitchFamily="34" charset="0"/>
                <a:cs typeface="Verdana" pitchFamily="34" charset="0"/>
              </a:rPr>
              <a:t>: identification of country cases to </a:t>
            </a:r>
            <a:r>
              <a:rPr lang="fr-BE" sz="1600" dirty="0" err="1" smtClean="0">
                <a:ea typeface="Verdana" pitchFamily="34" charset="0"/>
                <a:cs typeface="Verdana" pitchFamily="34" charset="0"/>
              </a:rPr>
              <a:t>implement</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this</a:t>
            </a:r>
            <a:r>
              <a:rPr lang="fr-BE" sz="1600" dirty="0" smtClean="0">
                <a:ea typeface="Verdana" pitchFamily="34" charset="0"/>
                <a:cs typeface="Verdana" pitchFamily="34" charset="0"/>
              </a:rPr>
              <a:t> </a:t>
            </a:r>
            <a:r>
              <a:rPr lang="fr-BE" sz="1600" dirty="0" err="1" smtClean="0">
                <a:ea typeface="Verdana" pitchFamily="34" charset="0"/>
                <a:cs typeface="Verdana" pitchFamily="34" charset="0"/>
              </a:rPr>
              <a:t>approach</a:t>
            </a:r>
            <a:endParaRPr lang="fr-BE" sz="1600" dirty="0">
              <a:ea typeface="Verdana" pitchFamily="34" charset="0"/>
              <a:cs typeface="Verdana" pitchFamily="34" charset="0"/>
            </a:endParaRPr>
          </a:p>
        </p:txBody>
      </p:sp>
    </p:spTree>
    <p:extLst>
      <p:ext uri="{BB962C8B-B14F-4D97-AF65-F5344CB8AC3E}">
        <p14:creationId xmlns:p14="http://schemas.microsoft.com/office/powerpoint/2010/main" val="1435457001"/>
      </p:ext>
    </p:extLst>
  </p:cSld>
  <p:clrMapOvr>
    <a:masterClrMapping/>
  </p:clrMapOvr>
  <p:transition>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bwMode="auto">
          <a:xfrm>
            <a:off x="0" y="1339850"/>
            <a:ext cx="9036496" cy="64928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BE" sz="2400" b="1" dirty="0" smtClean="0">
                <a:solidFill>
                  <a:srgbClr val="0000FF"/>
                </a:solidFill>
              </a:rPr>
              <a:t>Questions for break out sessions</a:t>
            </a:r>
            <a:endParaRPr lang="en-GB" sz="2800" b="1" dirty="0" smtClean="0">
              <a:solidFill>
                <a:srgbClr val="0000FF"/>
              </a:solidFill>
              <a:latin typeface="Verdana" pitchFamily="34" charset="0"/>
              <a:ea typeface="ＭＳ Ｐゴシック" pitchFamily="34" charset="-128"/>
            </a:endParaRPr>
          </a:p>
        </p:txBody>
      </p:sp>
      <p:sp>
        <p:nvSpPr>
          <p:cNvPr id="11267" name="Rectangle 3"/>
          <p:cNvSpPr>
            <a:spLocks noGrp="1" noChangeArrowheads="1"/>
          </p:cNvSpPr>
          <p:nvPr>
            <p:ph idx="4294967295"/>
          </p:nvPr>
        </p:nvSpPr>
        <p:spPr bwMode="auto">
          <a:xfrm>
            <a:off x="457200" y="1700808"/>
            <a:ext cx="8229600" cy="504130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buFont typeface="+mj-lt"/>
              <a:buAutoNum type="arabicPeriod"/>
            </a:pPr>
            <a:endParaRPr lang="en-GB" sz="1400" dirty="0" smtClean="0"/>
          </a:p>
          <a:p>
            <a:pPr lvl="0">
              <a:buFont typeface="+mj-lt"/>
              <a:buAutoNum type="arabicPeriod"/>
            </a:pPr>
            <a:r>
              <a:rPr lang="en-GB" sz="1400" dirty="0" smtClean="0"/>
              <a:t>Does </a:t>
            </a:r>
            <a:r>
              <a:rPr lang="en-GB" sz="1400" dirty="0"/>
              <a:t>your organisation's current (or near future) guidelines in principle allow (or not prevent) JP documents to be considered as your programming document?</a:t>
            </a:r>
          </a:p>
          <a:p>
            <a:pPr lvl="0">
              <a:buFont typeface="+mj-lt"/>
              <a:buAutoNum type="arabicPeriod"/>
            </a:pPr>
            <a:endParaRPr lang="en-GB" sz="1400" dirty="0" smtClean="0"/>
          </a:p>
          <a:p>
            <a:pPr lvl="0">
              <a:buFont typeface="+mj-lt"/>
              <a:buAutoNum type="arabicPeriod"/>
            </a:pPr>
            <a:r>
              <a:rPr lang="en-GB" sz="1400" dirty="0" smtClean="0"/>
              <a:t>What </a:t>
            </a:r>
            <a:r>
              <a:rPr lang="en-GB" sz="1400" dirty="0"/>
              <a:t>are the related requirements for considering JP documents as your programming document?</a:t>
            </a:r>
          </a:p>
          <a:p>
            <a:pPr lvl="0">
              <a:buFont typeface="+mj-lt"/>
              <a:buAutoNum type="arabicPeriod"/>
            </a:pPr>
            <a:endParaRPr lang="en-GB" sz="1400" dirty="0" smtClean="0"/>
          </a:p>
          <a:p>
            <a:pPr lvl="0">
              <a:buFont typeface="+mj-lt"/>
              <a:buAutoNum type="arabicPeriod"/>
            </a:pPr>
            <a:r>
              <a:rPr lang="en-GB" sz="1400" dirty="0" smtClean="0"/>
              <a:t>Are </a:t>
            </a:r>
            <a:r>
              <a:rPr lang="en-GB" sz="1400" dirty="0"/>
              <a:t>there already examples where the JP document has been accepted as your programming document? If yes, for which countries? If not fully, which parts?</a:t>
            </a:r>
          </a:p>
          <a:p>
            <a:pPr lvl="0">
              <a:buFont typeface="+mj-lt"/>
              <a:buAutoNum type="arabicPeriod"/>
            </a:pPr>
            <a:endParaRPr lang="en-GB" sz="1400" dirty="0" smtClean="0"/>
          </a:p>
          <a:p>
            <a:pPr lvl="0">
              <a:buFont typeface="+mj-lt"/>
              <a:buAutoNum type="arabicPeriod"/>
            </a:pPr>
            <a:r>
              <a:rPr lang="en-GB" sz="1400" dirty="0" smtClean="0"/>
              <a:t>What </a:t>
            </a:r>
            <a:r>
              <a:rPr lang="en-GB" sz="1400" dirty="0"/>
              <a:t>are your organisation's timelines/windows for taking further steps towards such an approach (for instance ending of your current programming cycle or programming review dates)?</a:t>
            </a:r>
          </a:p>
          <a:p>
            <a:pPr lvl="0">
              <a:buFont typeface="+mj-lt"/>
              <a:buAutoNum type="arabicPeriod"/>
            </a:pPr>
            <a:endParaRPr lang="en-GB" sz="1400" dirty="0" smtClean="0"/>
          </a:p>
          <a:p>
            <a:pPr lvl="0">
              <a:buFont typeface="+mj-lt"/>
              <a:buAutoNum type="arabicPeriod"/>
            </a:pPr>
            <a:r>
              <a:rPr lang="en-GB" sz="1400" dirty="0" smtClean="0"/>
              <a:t>What </a:t>
            </a:r>
            <a:r>
              <a:rPr lang="en-GB" sz="1400" dirty="0"/>
              <a:t>are the specific challenges your organisation might face to take further steps in this direction?</a:t>
            </a:r>
          </a:p>
          <a:p>
            <a:pPr lvl="0">
              <a:buFont typeface="+mj-lt"/>
              <a:buAutoNum type="arabicPeriod"/>
            </a:pPr>
            <a:endParaRPr lang="en-GB" sz="1400" dirty="0" smtClean="0"/>
          </a:p>
          <a:p>
            <a:pPr lvl="0">
              <a:buFont typeface="+mj-lt"/>
              <a:buAutoNum type="arabicPeriod"/>
            </a:pPr>
            <a:r>
              <a:rPr lang="en-GB" sz="1400" dirty="0" smtClean="0"/>
              <a:t>Which </a:t>
            </a:r>
            <a:r>
              <a:rPr lang="en-GB" sz="1400" dirty="0"/>
              <a:t>countries on the JP list offer opportunities to start implementing this approach </a:t>
            </a:r>
            <a:r>
              <a:rPr lang="en-GB" sz="1400" i="1" dirty="0"/>
              <a:t>(see the JP tracker that has been shared)</a:t>
            </a:r>
            <a:r>
              <a:rPr lang="en-GB" sz="1400" dirty="0"/>
              <a:t>?</a:t>
            </a:r>
          </a:p>
          <a:p>
            <a:pPr>
              <a:buFont typeface="+mj-lt"/>
              <a:buAutoNum type="arabicPeriod"/>
              <a:defRPr/>
            </a:pPr>
            <a:endParaRPr lang="fr-BE" sz="1600" dirty="0" smtClean="0">
              <a:ea typeface="Verdana" pitchFamily="34" charset="0"/>
              <a:cs typeface="Verdana" pitchFamily="34" charset="0"/>
            </a:endParaRPr>
          </a:p>
        </p:txBody>
      </p:sp>
    </p:spTree>
    <p:extLst>
      <p:ext uri="{BB962C8B-B14F-4D97-AF65-F5344CB8AC3E}">
        <p14:creationId xmlns:p14="http://schemas.microsoft.com/office/powerpoint/2010/main" val="1435546807"/>
      </p:ext>
    </p:extLst>
  </p:cSld>
  <p:clrMapOvr>
    <a:masterClrMapping/>
  </p:clrMapOvr>
  <p:transition>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a:solidFill>
                  <a:srgbClr val="0000FF"/>
                </a:solidFill>
                <a:ea typeface="ＭＳ Ｐゴシック" pitchFamily="34" charset="-128"/>
              </a:rPr>
              <a:t>Regulation </a:t>
            </a:r>
            <a:r>
              <a:rPr lang="en-GB" altLang="en-US" sz="2400" b="1" dirty="0" smtClean="0">
                <a:solidFill>
                  <a:srgbClr val="0000FF"/>
                </a:solidFill>
                <a:ea typeface="ＭＳ Ｐゴシック" pitchFamily="34" charset="-128"/>
              </a:rPr>
              <a:t>European Development Fund (EDF) (1)</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772816"/>
            <a:ext cx="8791897" cy="525663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400" dirty="0"/>
              <a:t>5.2.b </a:t>
            </a:r>
            <a:r>
              <a:rPr lang="en-GB" sz="1400" b="1" dirty="0">
                <a:solidFill>
                  <a:srgbClr val="FF6600"/>
                </a:solidFill>
              </a:rPr>
              <a:t>No strategy paper will be required for:  </a:t>
            </a:r>
            <a:r>
              <a:rPr lang="en-GB" sz="1400" dirty="0"/>
              <a:t>countries or regions for which a </a:t>
            </a:r>
            <a:r>
              <a:rPr lang="en-GB" sz="1400" b="1" dirty="0">
                <a:solidFill>
                  <a:srgbClr val="FF6600"/>
                </a:solidFill>
              </a:rPr>
              <a:t>joint multiannual programming </a:t>
            </a:r>
            <a:r>
              <a:rPr lang="en-GB" sz="1400" dirty="0"/>
              <a:t>document between the Union and Member States has been agreed; </a:t>
            </a:r>
          </a:p>
          <a:p>
            <a:r>
              <a:rPr lang="en-GB" sz="1400" dirty="0"/>
              <a:t> </a:t>
            </a:r>
          </a:p>
          <a:p>
            <a:r>
              <a:rPr lang="en-GB" sz="1400" dirty="0"/>
              <a:t>5.4 For the purpose of this Regulation, the </a:t>
            </a:r>
            <a:r>
              <a:rPr lang="en-GB" sz="1400" b="1" dirty="0">
                <a:solidFill>
                  <a:srgbClr val="FF6600"/>
                </a:solidFill>
              </a:rPr>
              <a:t>joint multiannual programming document </a:t>
            </a:r>
            <a:r>
              <a:rPr lang="en-GB" sz="1400" dirty="0"/>
              <a:t>referred to in point (b) of paragraph 2 of this Article and complying with the principles and conditions established in this paragraph, including an indicative allocation of funds, may in accordance with the procedure set out in Article 14 </a:t>
            </a:r>
            <a:r>
              <a:rPr lang="en-GB" sz="1400" b="1" dirty="0">
                <a:solidFill>
                  <a:srgbClr val="FF6600"/>
                </a:solidFill>
              </a:rPr>
              <a:t>be considered as the multiannual indicative programme</a:t>
            </a:r>
            <a:r>
              <a:rPr lang="en-GB" sz="1400" dirty="0"/>
              <a:t> in agreement with the partner country or region.</a:t>
            </a:r>
          </a:p>
          <a:p>
            <a:r>
              <a:rPr lang="en-GB" sz="1400" dirty="0"/>
              <a:t> </a:t>
            </a:r>
          </a:p>
          <a:p>
            <a:r>
              <a:rPr lang="en-GB" sz="1400" dirty="0"/>
              <a:t>5.5 </a:t>
            </a:r>
            <a:r>
              <a:rPr lang="en-GB" sz="1400" b="1" dirty="0">
                <a:solidFill>
                  <a:srgbClr val="FF6600"/>
                </a:solidFill>
              </a:rPr>
              <a:t>Multiannual indicative programmes </a:t>
            </a:r>
            <a:r>
              <a:rPr lang="en-GB" sz="1400" dirty="0"/>
              <a:t>shall set out the </a:t>
            </a:r>
            <a:r>
              <a:rPr lang="en-GB" sz="1400" b="1" dirty="0">
                <a:solidFill>
                  <a:srgbClr val="FF6600"/>
                </a:solidFill>
              </a:rPr>
              <a:t>priority sectors </a:t>
            </a:r>
            <a:r>
              <a:rPr lang="en-GB" sz="1400" dirty="0"/>
              <a:t>selected for Union financing, the specific </a:t>
            </a:r>
            <a:r>
              <a:rPr lang="en-GB" sz="1400" b="1" dirty="0">
                <a:solidFill>
                  <a:srgbClr val="FF6600"/>
                </a:solidFill>
              </a:rPr>
              <a:t>objectives</a:t>
            </a:r>
            <a:r>
              <a:rPr lang="en-GB" sz="1400" dirty="0"/>
              <a:t>, the expected </a:t>
            </a:r>
            <a:r>
              <a:rPr lang="en-GB" sz="1400" b="1" dirty="0">
                <a:solidFill>
                  <a:srgbClr val="FF6600"/>
                </a:solidFill>
              </a:rPr>
              <a:t>results</a:t>
            </a:r>
            <a:r>
              <a:rPr lang="en-GB" sz="1400" dirty="0"/>
              <a:t>, the performance </a:t>
            </a:r>
            <a:r>
              <a:rPr lang="en-GB" sz="1400" b="1" dirty="0">
                <a:solidFill>
                  <a:srgbClr val="FF6600"/>
                </a:solidFill>
              </a:rPr>
              <a:t>indicators</a:t>
            </a:r>
            <a:r>
              <a:rPr lang="en-GB" sz="1400" dirty="0"/>
              <a:t> and the indicative financial </a:t>
            </a:r>
            <a:r>
              <a:rPr lang="en-GB" sz="1400" b="1" dirty="0">
                <a:solidFill>
                  <a:srgbClr val="FF6600"/>
                </a:solidFill>
              </a:rPr>
              <a:t>allocation</a:t>
            </a:r>
            <a:r>
              <a:rPr lang="en-GB" sz="1400" dirty="0"/>
              <a:t>, both overall and per priority area. They will also explain how the proposed programmes will contribute to the overall country strategy referred to in this Article and how they will contribute to delivery of the Agenda for Change.</a:t>
            </a:r>
          </a:p>
          <a:p>
            <a:r>
              <a:rPr lang="en-GB" sz="1400" dirty="0"/>
              <a:t> </a:t>
            </a:r>
          </a:p>
          <a:p>
            <a:r>
              <a:rPr lang="en-GB" sz="1400" dirty="0"/>
              <a:t>7.2 </a:t>
            </a:r>
            <a:r>
              <a:rPr lang="en-GB" sz="1400" b="1" dirty="0">
                <a:solidFill>
                  <a:srgbClr val="FF6600"/>
                </a:solidFill>
              </a:rPr>
              <a:t>Strategy papers and multiannual indicative programmes</a:t>
            </a:r>
            <a:r>
              <a:rPr lang="en-GB" sz="1400" dirty="0"/>
              <a:t>, including the indicative allocations therein, </a:t>
            </a:r>
            <a:r>
              <a:rPr lang="en-GB" sz="1400" b="1" dirty="0">
                <a:solidFill>
                  <a:srgbClr val="FF6600"/>
                </a:solidFill>
              </a:rPr>
              <a:t>may be adjusted</a:t>
            </a:r>
            <a:r>
              <a:rPr lang="en-GB" sz="1400" dirty="0"/>
              <a:t> taking into account the reviews as foreseen in Articles 5, 11 and 14 of Annex IV of the ACP-EU Partnership Agreement.</a:t>
            </a:r>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7309913"/>
      </p:ext>
    </p:extLst>
  </p:cSld>
  <p:clrMapOvr>
    <a:masterClrMapping/>
  </p:clrMapOvr>
  <p:transition>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a:solidFill>
                  <a:srgbClr val="0000FF"/>
                </a:solidFill>
                <a:ea typeface="ＭＳ Ｐゴシック" pitchFamily="34" charset="-128"/>
              </a:rPr>
              <a:t>Regulation </a:t>
            </a:r>
            <a:r>
              <a:rPr lang="en-GB" altLang="en-US" sz="2400" b="1" dirty="0" smtClean="0">
                <a:solidFill>
                  <a:srgbClr val="0000FF"/>
                </a:solidFill>
                <a:ea typeface="ＭＳ Ｐゴシック" pitchFamily="34" charset="-128"/>
              </a:rPr>
              <a:t>European Development Fund (EDF) (2)</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2060848"/>
            <a:ext cx="8791897" cy="496860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GB" sz="1800" b="1" u="sng" dirty="0" smtClean="0"/>
              <a:t>Annex </a:t>
            </a:r>
            <a:r>
              <a:rPr lang="en-GB" sz="1800" b="1" u="sng" dirty="0"/>
              <a:t>IV of the ACP-EU Partnership </a:t>
            </a:r>
            <a:r>
              <a:rPr lang="en-GB" sz="1800" b="1" u="sng" dirty="0" smtClean="0"/>
              <a:t>Agreement (version 2010):</a:t>
            </a:r>
            <a:endParaRPr lang="en-GB" sz="1800" b="1" u="sng" dirty="0"/>
          </a:p>
          <a:p>
            <a:endParaRPr lang="en-GB" sz="1800" dirty="0"/>
          </a:p>
          <a:p>
            <a:r>
              <a:rPr lang="sl-SI" sz="1600" dirty="0" err="1"/>
              <a:t>5.1.b</a:t>
            </a:r>
            <a:r>
              <a:rPr lang="sl-SI" sz="1600" dirty="0"/>
              <a:t> </a:t>
            </a:r>
            <a:r>
              <a:rPr lang="en-GB" sz="1600" dirty="0"/>
              <a:t>Financial cooperation between the ACP State and the Community shall be </a:t>
            </a:r>
            <a:r>
              <a:rPr lang="en-GB" sz="1600" b="1" dirty="0">
                <a:solidFill>
                  <a:srgbClr val="FF6600"/>
                </a:solidFill>
              </a:rPr>
              <a:t>sufficiently flexible </a:t>
            </a:r>
            <a:r>
              <a:rPr lang="en-GB" sz="1600" dirty="0"/>
              <a:t>to ensure that operations are kept constantly in line with the objectives of this Agreement and to take account of any changes occurring in the economic situation, priorities and objectives of the ACP State concerned. In this context, the </a:t>
            </a:r>
            <a:r>
              <a:rPr lang="en-GB" sz="1600" b="1" dirty="0">
                <a:solidFill>
                  <a:srgbClr val="FF6600"/>
                </a:solidFill>
              </a:rPr>
              <a:t>National Authorising Officer </a:t>
            </a:r>
            <a:r>
              <a:rPr lang="en-GB" sz="1600" dirty="0"/>
              <a:t>and </a:t>
            </a:r>
            <a:r>
              <a:rPr lang="en-GB" sz="1600" b="1" dirty="0">
                <a:solidFill>
                  <a:srgbClr val="FF6600"/>
                </a:solidFill>
              </a:rPr>
              <a:t>the Commission </a:t>
            </a:r>
            <a:r>
              <a:rPr lang="en-GB" sz="1600" dirty="0"/>
              <a:t>shall: </a:t>
            </a:r>
            <a:r>
              <a:rPr lang="en-GB" sz="1600" b="1" dirty="0">
                <a:solidFill>
                  <a:srgbClr val="FF6600"/>
                </a:solidFill>
              </a:rPr>
              <a:t>undertake a mid-term</a:t>
            </a:r>
            <a:r>
              <a:rPr lang="en-GB" sz="1600" dirty="0"/>
              <a:t> and end-of-term review of the CSP and the indicative programme in the light of current needs and performance.</a:t>
            </a:r>
          </a:p>
          <a:p>
            <a:endParaRPr lang="en-GB" sz="1600" dirty="0" smtClean="0"/>
          </a:p>
          <a:p>
            <a:r>
              <a:rPr lang="en-GB" sz="1600" dirty="0" smtClean="0"/>
              <a:t>5.2</a:t>
            </a:r>
            <a:r>
              <a:rPr lang="en-GB" sz="1600" b="1" dirty="0" smtClean="0"/>
              <a:t> </a:t>
            </a:r>
            <a:r>
              <a:rPr lang="en-GB" sz="1600" b="1" dirty="0">
                <a:solidFill>
                  <a:srgbClr val="FF6600"/>
                </a:solidFill>
              </a:rPr>
              <a:t>In exceptional circumstances referred to in Article </a:t>
            </a:r>
            <a:r>
              <a:rPr lang="sl-SI" sz="1600" b="1" dirty="0">
                <a:solidFill>
                  <a:srgbClr val="FF6600"/>
                </a:solidFill>
              </a:rPr>
              <a:t>3(4), </a:t>
            </a:r>
            <a:r>
              <a:rPr lang="en-GB" sz="1600" dirty="0"/>
              <a:t>in order to take into account new needs or exceptional performance, an </a:t>
            </a:r>
            <a:r>
              <a:rPr lang="en-GB" sz="1600" b="1" dirty="0">
                <a:solidFill>
                  <a:srgbClr val="FF6600"/>
                </a:solidFill>
              </a:rPr>
              <a:t>ad hoc review </a:t>
            </a:r>
            <a:r>
              <a:rPr lang="en-GB" sz="1600" dirty="0"/>
              <a:t>can be carried out on the demand of either Party.</a:t>
            </a:r>
            <a:endParaRPr lang="en-GB" sz="1600" b="1" dirty="0"/>
          </a:p>
          <a:p>
            <a:pPr marL="0" indent="0">
              <a:buNone/>
            </a:pPr>
            <a:r>
              <a:rPr lang="en-GB" sz="1600" b="1" dirty="0"/>
              <a:t> </a:t>
            </a:r>
          </a:p>
          <a:p>
            <a:r>
              <a:rPr lang="en-GB" sz="1600" dirty="0" smtClean="0"/>
              <a:t>3.4 … </a:t>
            </a:r>
            <a:r>
              <a:rPr lang="en-GB" sz="1600" dirty="0"/>
              <a:t>the Community may, in order to take account of </a:t>
            </a:r>
            <a:r>
              <a:rPr lang="en-GB" sz="1600" b="1" dirty="0">
                <a:solidFill>
                  <a:srgbClr val="FF6600"/>
                </a:solidFill>
              </a:rPr>
              <a:t>new needs or exceptional performance</a:t>
            </a:r>
            <a:r>
              <a:rPr lang="en-GB" sz="1600" dirty="0"/>
              <a:t>, increase a country's programmable allocation or its allocation for unforeseen </a:t>
            </a:r>
            <a:r>
              <a:rPr lang="en-GB" sz="1600" dirty="0" smtClean="0"/>
              <a:t>needs….</a:t>
            </a:r>
            <a:endParaRPr lang="en-GB" sz="1600" dirty="0"/>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61190824"/>
      </p:ext>
    </p:extLst>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ea typeface="ＭＳ Ｐゴシック" pitchFamily="34" charset="-128"/>
              </a:rPr>
              <a:t>European Neighbourhood Instrument (ENI) (1)</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628800"/>
            <a:ext cx="8791897" cy="54006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1400" dirty="0" smtClean="0"/>
          </a:p>
          <a:p>
            <a:r>
              <a:rPr lang="en-GB" sz="1400" dirty="0" smtClean="0"/>
              <a:t>16 </a:t>
            </a:r>
            <a:r>
              <a:rPr lang="en-GB" sz="1400" dirty="0"/>
              <a:t>The Union and its Member States should improve the coherence, effectiveness and complementarity of their respective policies on cooperation with neighbouring countries. To ensure that the Union's cooperation and that of the Member States complement and reinforce each other, </a:t>
            </a:r>
            <a:r>
              <a:rPr lang="en-GB" sz="1400" b="1" dirty="0">
                <a:solidFill>
                  <a:srgbClr val="FF6600"/>
                </a:solidFill>
              </a:rPr>
              <a:t>it is appropriate to provide for joint programming, which should be implemented whenever possible and relevant. </a:t>
            </a:r>
            <a:r>
              <a:rPr lang="en-GB" sz="1400" dirty="0"/>
              <a:t>Proper cooperation and coordination with other non-Union donors should also be ensured. </a:t>
            </a:r>
          </a:p>
          <a:p>
            <a:r>
              <a:rPr lang="en-GB" sz="1400" dirty="0" smtClean="0"/>
              <a:t>5.2 </a:t>
            </a:r>
            <a:r>
              <a:rPr lang="en-GB" sz="1400" b="1" dirty="0">
                <a:solidFill>
                  <a:srgbClr val="FF6600"/>
                </a:solidFill>
              </a:rPr>
              <a:t>The Union, the Member States and the EIB shall ensure coherence</a:t>
            </a:r>
            <a:r>
              <a:rPr lang="en-GB" sz="1400" b="1" dirty="0"/>
              <a:t> </a:t>
            </a:r>
            <a:r>
              <a:rPr lang="en-GB" sz="1400" dirty="0"/>
              <a:t>between support provided under this Regulation and other support provided by the Union, the Member States and European financial institutions. </a:t>
            </a:r>
          </a:p>
          <a:p>
            <a:r>
              <a:rPr lang="en-GB" sz="1400" dirty="0"/>
              <a:t>5.3 </a:t>
            </a:r>
            <a:r>
              <a:rPr lang="en-GB" sz="1400" b="1" dirty="0">
                <a:solidFill>
                  <a:srgbClr val="FF6600"/>
                </a:solidFill>
              </a:rPr>
              <a:t>The Union and the Member States shall coordinate their respective support programmes</a:t>
            </a:r>
            <a:r>
              <a:rPr lang="en-GB" sz="1400" dirty="0">
                <a:solidFill>
                  <a:srgbClr val="FF6600"/>
                </a:solidFill>
              </a:rPr>
              <a:t> </a:t>
            </a:r>
            <a:r>
              <a:rPr lang="en-GB" sz="1400" dirty="0"/>
              <a:t>with the aim of increasing effectiveness and efficiency in the delivery of support and policy dialogue and preventing overlapping of funding, in line with the established principles for strengthening operational coordination in the field of external support and for harmonising policies and procedures. Coordination shall involve regular consultations and frequent exchanges of relevant information during the different phases of the support cycle, in particular at field level</a:t>
            </a:r>
            <a:r>
              <a:rPr lang="en-GB" sz="1400" b="1" dirty="0"/>
              <a:t>. </a:t>
            </a:r>
            <a:r>
              <a:rPr lang="en-GB" sz="1400" b="1" dirty="0">
                <a:solidFill>
                  <a:srgbClr val="FF6600"/>
                </a:solidFill>
              </a:rPr>
              <a:t>Joint programming shall be implemented whenever possible and relevant. When this cannot be achieved, other arrangements, such as delegated cooperation and transfer arrangements</a:t>
            </a:r>
            <a:r>
              <a:rPr lang="en-GB" sz="1400" dirty="0"/>
              <a:t>, shall be considered with a view to ensuring the highest degree of coordination. </a:t>
            </a:r>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56896807"/>
      </p:ext>
    </p:extLst>
  </p:cSld>
  <p:clrMapOvr>
    <a:masterClrMapping/>
  </p:clrMapOvr>
  <p:transition>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ea typeface="ＭＳ Ｐゴシック" pitchFamily="34" charset="-128"/>
              </a:rPr>
              <a:t>European Neighbourhood Instrument (ENI) (2)</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628800"/>
            <a:ext cx="8791897" cy="54006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1400" dirty="0" smtClean="0"/>
          </a:p>
          <a:p>
            <a:r>
              <a:rPr lang="en-GB" sz="1400" dirty="0" smtClean="0"/>
              <a:t>7.5 </a:t>
            </a:r>
            <a:r>
              <a:rPr lang="en-GB" sz="1400" dirty="0"/>
              <a:t>The single support framework documents </a:t>
            </a:r>
            <a:r>
              <a:rPr lang="en-GB" sz="1400" b="1" dirty="0">
                <a:solidFill>
                  <a:srgbClr val="FF6600"/>
                </a:solidFill>
              </a:rPr>
              <a:t>shall be reviewed when necessary</a:t>
            </a:r>
            <a:r>
              <a:rPr lang="en-GB" sz="1400" dirty="0"/>
              <a:t>, including in the light of the relevant Union periodic reports and taking account of the work of the joint bodies established under the agreements with partner countries, and </a:t>
            </a:r>
            <a:r>
              <a:rPr lang="en-GB" sz="1400" b="1" dirty="0">
                <a:solidFill>
                  <a:srgbClr val="FF6600"/>
                </a:solidFill>
              </a:rPr>
              <a:t>may be revised in accordance with the examination procedure</a:t>
            </a:r>
            <a:r>
              <a:rPr lang="en-GB" sz="1400" dirty="0"/>
              <a:t> referred to in Article 16(3) of Regulation (EU) No 236/2014. The programming documents referred to in paragraphs 3 and 4 of this Article shall be </a:t>
            </a:r>
            <a:r>
              <a:rPr lang="en-GB" sz="1400" b="1" dirty="0">
                <a:solidFill>
                  <a:srgbClr val="FF6600"/>
                </a:solidFill>
              </a:rPr>
              <a:t>reviewed at their midterm or whenever necessary, and may be revised in accordance with the same procedure.</a:t>
            </a:r>
            <a:endParaRPr lang="en-GB" sz="1400" dirty="0">
              <a:solidFill>
                <a:srgbClr val="FF6600"/>
              </a:solidFill>
            </a:endParaRPr>
          </a:p>
          <a:p>
            <a:r>
              <a:rPr lang="en-GB" sz="1400" dirty="0" smtClean="0"/>
              <a:t>7.8 </a:t>
            </a:r>
            <a:r>
              <a:rPr lang="en-GB" sz="1400" dirty="0"/>
              <a:t>Member States shall be involved in the programming process, in accordance with Article 16(3) of Regulation (EU) No 236/2014</a:t>
            </a:r>
            <a:r>
              <a:rPr lang="en-GB" sz="1400" b="1" dirty="0"/>
              <a:t>. </a:t>
            </a:r>
            <a:r>
              <a:rPr lang="en-GB" sz="1400" b="1" dirty="0">
                <a:solidFill>
                  <a:srgbClr val="FF6600"/>
                </a:solidFill>
              </a:rPr>
              <a:t>Those Member States and other donors that have committed to jointly programme their support with the Union shall be particularly closely involved.</a:t>
            </a:r>
            <a:r>
              <a:rPr lang="en-GB" sz="1400" dirty="0">
                <a:solidFill>
                  <a:srgbClr val="FF6600"/>
                </a:solidFill>
              </a:rPr>
              <a:t> </a:t>
            </a:r>
            <a:r>
              <a:rPr lang="en-GB" sz="1400" dirty="0"/>
              <a:t>The programming documents may also cover their contribution as appropriate. </a:t>
            </a:r>
          </a:p>
          <a:p>
            <a:r>
              <a:rPr lang="en-GB" sz="1400" dirty="0" smtClean="0"/>
              <a:t>7.9 </a:t>
            </a:r>
            <a:r>
              <a:rPr lang="en-GB" sz="1400" dirty="0"/>
              <a:t>Where Member States and other donors have committed to jointly programme their support, </a:t>
            </a:r>
            <a:r>
              <a:rPr lang="en-GB" sz="1400" b="1" dirty="0">
                <a:solidFill>
                  <a:srgbClr val="FF6600"/>
                </a:solidFill>
              </a:rPr>
              <a:t>a joint multi-annual programming document may replace the single support framework</a:t>
            </a:r>
            <a:r>
              <a:rPr lang="en-GB" sz="1400" dirty="0">
                <a:solidFill>
                  <a:srgbClr val="FF6600"/>
                </a:solidFill>
              </a:rPr>
              <a:t> </a:t>
            </a:r>
            <a:r>
              <a:rPr lang="en-GB" sz="1400" b="1" dirty="0">
                <a:solidFill>
                  <a:srgbClr val="FF6600"/>
                </a:solidFill>
              </a:rPr>
              <a:t>and the programming documents referred to in paragraphs 3 and 4, on condition that it meets the requirements set out in those paragraphs.</a:t>
            </a:r>
            <a:r>
              <a:rPr lang="en-GB" sz="1400" dirty="0">
                <a:solidFill>
                  <a:srgbClr val="FF6600"/>
                </a:solidFill>
              </a:rPr>
              <a:t> </a:t>
            </a:r>
          </a:p>
          <a:p>
            <a:r>
              <a:rPr lang="en-GB" sz="1400" dirty="0" smtClean="0"/>
              <a:t>Art </a:t>
            </a:r>
            <a:r>
              <a:rPr lang="en-GB" sz="1400" dirty="0"/>
              <a:t>9.1 after g: </a:t>
            </a:r>
            <a:r>
              <a:rPr lang="en-GB" sz="1400" b="1" dirty="0">
                <a:solidFill>
                  <a:srgbClr val="FF6600"/>
                </a:solidFill>
              </a:rPr>
              <a:t>The programming document shall cover a period of seven years</a:t>
            </a:r>
            <a:r>
              <a:rPr lang="en-GB" sz="1400" dirty="0">
                <a:solidFill>
                  <a:srgbClr val="FF6600"/>
                </a:solidFill>
              </a:rPr>
              <a:t> </a:t>
            </a:r>
            <a:r>
              <a:rPr lang="en-GB" sz="1400" dirty="0"/>
              <a:t>and shall be adopted by the Commission in accordance with the examination procedure referred to in Article 16(3) of Regulation (EU) No 236/2014. </a:t>
            </a:r>
            <a:r>
              <a:rPr lang="en-GB" sz="1400" b="1" dirty="0">
                <a:solidFill>
                  <a:srgbClr val="FF6600"/>
                </a:solidFill>
              </a:rPr>
              <a:t>It shall be reviewed at mid-term or whenever necessary and may be revised in accordance with that procedure.</a:t>
            </a:r>
            <a:endParaRPr lang="en-GB" sz="1400" dirty="0">
              <a:solidFill>
                <a:srgbClr val="FF6600"/>
              </a:solidFill>
            </a:endParaRPr>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93845183"/>
      </p:ext>
    </p:extLst>
  </p:cSld>
  <p:clrMapOvr>
    <a:masterClrMapping/>
  </p:clrMapOvr>
  <p:transition>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a:solidFill>
                  <a:srgbClr val="0000FF"/>
                </a:solidFill>
                <a:ea typeface="ＭＳ Ｐゴシック" pitchFamily="34" charset="-128"/>
              </a:rPr>
              <a:t>Council Conclusions on EU common position for Busan (2011)</a:t>
            </a: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2204864"/>
            <a:ext cx="8791897" cy="482458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endParaRPr lang="en-GB" sz="2800" b="1" dirty="0" smtClean="0">
              <a:solidFill>
                <a:srgbClr val="FF6600"/>
              </a:solidFill>
            </a:endParaRPr>
          </a:p>
          <a:p>
            <a:pPr marL="0" indent="0" algn="ctr">
              <a:buNone/>
            </a:pPr>
            <a:endParaRPr lang="en-GB" sz="2800" b="1" dirty="0" smtClean="0">
              <a:solidFill>
                <a:srgbClr val="FF6600"/>
              </a:solidFill>
            </a:endParaRPr>
          </a:p>
          <a:p>
            <a:pPr marL="0" indent="0" algn="ctr">
              <a:buNone/>
            </a:pPr>
            <a:r>
              <a:rPr lang="en-GB" sz="2800" b="1" dirty="0">
                <a:solidFill>
                  <a:srgbClr val="FF6600"/>
                </a:solidFill>
              </a:rPr>
              <a:t>'</a:t>
            </a:r>
            <a:r>
              <a:rPr lang="en-GB" sz="2800" b="1" dirty="0" smtClean="0">
                <a:solidFill>
                  <a:srgbClr val="FF6600"/>
                </a:solidFill>
              </a:rPr>
              <a:t>It [Joint Programming] allows </a:t>
            </a:r>
            <a:r>
              <a:rPr lang="en-GB" sz="2800" b="1" dirty="0">
                <a:solidFill>
                  <a:srgbClr val="FF6600"/>
                </a:solidFill>
              </a:rPr>
              <a:t>the </a:t>
            </a:r>
            <a:r>
              <a:rPr lang="en-GB" sz="2800" b="1" dirty="0" smtClean="0">
                <a:solidFill>
                  <a:srgbClr val="FF6600"/>
                </a:solidFill>
              </a:rPr>
              <a:t>EU and </a:t>
            </a:r>
            <a:r>
              <a:rPr lang="en-GB" sz="2800" b="1" dirty="0">
                <a:solidFill>
                  <a:srgbClr val="FF6600"/>
                </a:solidFill>
              </a:rPr>
              <a:t>the Member States to substitute their individual country </a:t>
            </a:r>
            <a:r>
              <a:rPr lang="en-GB" sz="2800" b="1" dirty="0" smtClean="0">
                <a:solidFill>
                  <a:srgbClr val="FF6600"/>
                </a:solidFill>
              </a:rPr>
              <a:t>strategies'</a:t>
            </a:r>
            <a:endParaRPr lang="en-GB" sz="2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48254053"/>
      </p:ext>
    </p:extLst>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ea typeface="ＭＳ Ｐゴシック" pitchFamily="34" charset="-128"/>
              </a:rPr>
              <a:t>Why </a:t>
            </a:r>
            <a:r>
              <a:rPr lang="en-GB" altLang="en-US" sz="2400" b="1" dirty="0">
                <a:solidFill>
                  <a:srgbClr val="0000FF"/>
                </a:solidFill>
                <a:ea typeface="ＭＳ Ｐゴシック" pitchFamily="34" charset="-128"/>
              </a:rPr>
              <a:t>substitution/integration? </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916832"/>
            <a:ext cx="9115425" cy="511261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000" dirty="0" smtClean="0"/>
              <a:t>Single process, no duplication and less transaction costs</a:t>
            </a:r>
          </a:p>
          <a:p>
            <a:endParaRPr lang="en-GB" sz="2000" dirty="0" smtClean="0"/>
          </a:p>
          <a:p>
            <a:r>
              <a:rPr lang="en-GB" sz="2000" dirty="0" smtClean="0"/>
              <a:t>Clear </a:t>
            </a:r>
            <a:r>
              <a:rPr lang="en-GB" sz="2000" dirty="0" smtClean="0"/>
              <a:t>procedure</a:t>
            </a:r>
            <a:r>
              <a:rPr lang="en-GB" sz="2000" dirty="0" smtClean="0"/>
              <a:t>,</a:t>
            </a:r>
            <a:r>
              <a:rPr lang="en-GB" sz="2000" dirty="0" smtClean="0">
                <a:solidFill>
                  <a:srgbClr val="FF0000"/>
                </a:solidFill>
              </a:rPr>
              <a:t> </a:t>
            </a:r>
            <a:r>
              <a:rPr lang="en-GB" sz="2000" dirty="0" smtClean="0"/>
              <a:t>no double adoption of bilateral and joint programming documents</a:t>
            </a:r>
          </a:p>
          <a:p>
            <a:endParaRPr lang="en-GB" sz="2000" dirty="0" smtClean="0"/>
          </a:p>
          <a:p>
            <a:r>
              <a:rPr lang="en-GB" sz="2000" dirty="0" smtClean="0"/>
              <a:t>Buy in and ownership of (programming) staff</a:t>
            </a:r>
          </a:p>
          <a:p>
            <a:endParaRPr lang="en-GB" sz="2000" dirty="0" smtClean="0"/>
          </a:p>
          <a:p>
            <a:endParaRPr lang="en-GB" sz="2800" b="1" dirty="0">
              <a:solidFill>
                <a:srgbClr val="FF6600"/>
              </a:solidFill>
            </a:endParaRPr>
          </a:p>
          <a:p>
            <a:endParaRPr lang="en-GB" sz="2800" b="1" dirty="0" smtClean="0">
              <a:solidFill>
                <a:srgbClr val="FF6600"/>
              </a:solidFill>
            </a:endParaRPr>
          </a:p>
        </p:txBody>
      </p:sp>
      <p:sp>
        <p:nvSpPr>
          <p:cNvPr id="2" name="Rounded Rectangle 1"/>
          <p:cNvSpPr/>
          <p:nvPr/>
        </p:nvSpPr>
        <p:spPr>
          <a:xfrm>
            <a:off x="1115616" y="4725144"/>
            <a:ext cx="6912768"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Bottom line</a:t>
            </a:r>
            <a:r>
              <a:rPr lang="en-GB" sz="2000" dirty="0"/>
              <a:t>:</a:t>
            </a:r>
          </a:p>
          <a:p>
            <a:pPr algn="ctr"/>
            <a:r>
              <a:rPr lang="en-GB" sz="2000" dirty="0" smtClean="0"/>
              <a:t>Logical priority to joint programming processes, setting a common EU vision and division of labour</a:t>
            </a:r>
            <a:endParaRPr lang="en-GB" sz="2000" dirty="0"/>
          </a:p>
        </p:txBody>
      </p:sp>
    </p:spTree>
    <p:extLst>
      <p:ext uri="{BB962C8B-B14F-4D97-AF65-F5344CB8AC3E}">
        <p14:creationId xmlns:p14="http://schemas.microsoft.com/office/powerpoint/2010/main" val="3280520775"/>
      </p:ext>
    </p:extLst>
  </p:cSld>
  <p:clrMapOvr>
    <a:masterClrMapping/>
  </p:clrMapOvr>
  <p:transition>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Common aspects (DCI, EDF, ENI)</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2" name="Down Arrow 1"/>
          <p:cNvSpPr/>
          <p:nvPr/>
        </p:nvSpPr>
        <p:spPr>
          <a:xfrm>
            <a:off x="1763688" y="2060848"/>
            <a:ext cx="5544616" cy="4392488"/>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smtClean="0"/>
          </a:p>
          <a:p>
            <a:pPr algn="ctr"/>
            <a:endParaRPr lang="en-GB" sz="1800" dirty="0"/>
          </a:p>
          <a:p>
            <a:pPr algn="ctr"/>
            <a:r>
              <a:rPr lang="en-GB" sz="1800" dirty="0" smtClean="0"/>
              <a:t>JP DOCUMENT </a:t>
            </a:r>
            <a:r>
              <a:rPr lang="en-GB" sz="1800" dirty="0" smtClean="0">
                <a:solidFill>
                  <a:schemeClr val="tx1">
                    <a:lumMod val="75000"/>
                    <a:lumOff val="25000"/>
                  </a:schemeClr>
                </a:solidFill>
              </a:rPr>
              <a:t>COULD BE CONSIDERED </a:t>
            </a:r>
            <a:r>
              <a:rPr lang="en-GB" sz="1800" dirty="0" smtClean="0"/>
              <a:t>AS EU BILATERAL PROGRAMMING DOCUMENT IF </a:t>
            </a:r>
          </a:p>
          <a:p>
            <a:pPr algn="ctr"/>
            <a:endParaRPr lang="en-GB" sz="1800" dirty="0"/>
          </a:p>
          <a:p>
            <a:pPr algn="ctr"/>
            <a:r>
              <a:rPr lang="en-GB" sz="2000" dirty="0" smtClean="0"/>
              <a:t>MEETS </a:t>
            </a:r>
            <a:r>
              <a:rPr lang="en-GB" sz="2000" dirty="0" smtClean="0">
                <a:solidFill>
                  <a:schemeClr val="tx1">
                    <a:lumMod val="75000"/>
                    <a:lumOff val="25000"/>
                  </a:schemeClr>
                </a:solidFill>
              </a:rPr>
              <a:t>QUALITY REQUIREMENTS</a:t>
            </a:r>
          </a:p>
          <a:p>
            <a:pPr algn="ctr"/>
            <a:endParaRPr lang="en-GB" sz="2000" dirty="0"/>
          </a:p>
          <a:p>
            <a:pPr algn="ctr"/>
            <a:r>
              <a:rPr lang="en-GB" sz="2000" dirty="0" smtClean="0"/>
              <a:t>TIMING:</a:t>
            </a:r>
          </a:p>
          <a:p>
            <a:pPr algn="ctr"/>
            <a:r>
              <a:rPr lang="en-GB" sz="2000" dirty="0" smtClean="0">
                <a:solidFill>
                  <a:schemeClr val="tx1">
                    <a:lumMod val="75000"/>
                    <a:lumOff val="25000"/>
                  </a:schemeClr>
                </a:solidFill>
              </a:rPr>
              <a:t>REVIEWS</a:t>
            </a:r>
            <a:endParaRPr lang="en-GB" sz="2000" dirty="0">
              <a:solidFill>
                <a:schemeClr val="tx1">
                  <a:lumMod val="75000"/>
                  <a:lumOff val="25000"/>
                </a:schemeClr>
              </a:solidFill>
            </a:endParaRPr>
          </a:p>
        </p:txBody>
      </p:sp>
    </p:spTree>
    <p:extLst>
      <p:ext uri="{BB962C8B-B14F-4D97-AF65-F5344CB8AC3E}">
        <p14:creationId xmlns:p14="http://schemas.microsoft.com/office/powerpoint/2010/main" val="4190408978"/>
      </p:ext>
    </p:extLst>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Example: Regulation Development Cooperation Instrument (DCI) (1)</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2204864"/>
            <a:ext cx="8791897" cy="482458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800" dirty="0"/>
              <a:t>11.3.c: </a:t>
            </a:r>
            <a:r>
              <a:rPr lang="en-GB" sz="1800" b="1" dirty="0">
                <a:solidFill>
                  <a:srgbClr val="FF6600"/>
                </a:solidFill>
              </a:rPr>
              <a:t>No </a:t>
            </a:r>
            <a:r>
              <a:rPr lang="en-GB" sz="1800" b="1" u="sng" dirty="0">
                <a:solidFill>
                  <a:srgbClr val="FF6600"/>
                </a:solidFill>
              </a:rPr>
              <a:t>strategy paper</a:t>
            </a:r>
            <a:r>
              <a:rPr lang="en-GB" sz="1800" b="1" dirty="0">
                <a:solidFill>
                  <a:srgbClr val="FF6600"/>
                </a:solidFill>
              </a:rPr>
              <a:t> shall be required for: </a:t>
            </a:r>
            <a:r>
              <a:rPr lang="en-GB" sz="1800" dirty="0"/>
              <a:t>countries or regions for which a </a:t>
            </a:r>
            <a:r>
              <a:rPr lang="en-GB" sz="1800" b="1" dirty="0">
                <a:solidFill>
                  <a:srgbClr val="FF6600"/>
                </a:solidFill>
              </a:rPr>
              <a:t>joint multiannual programming </a:t>
            </a:r>
            <a:r>
              <a:rPr lang="en-GB" sz="1800" dirty="0"/>
              <a:t>document between the Union and Member States has been agreed</a:t>
            </a:r>
          </a:p>
          <a:p>
            <a:endParaRPr lang="en-GB" sz="1800" dirty="0" smtClean="0"/>
          </a:p>
          <a:p>
            <a:r>
              <a:rPr lang="en-GB" sz="1800" dirty="0" smtClean="0"/>
              <a:t>11.4 </a:t>
            </a:r>
            <a:r>
              <a:rPr lang="en-GB" sz="1800" dirty="0"/>
              <a:t>Strategy papers shall be </a:t>
            </a:r>
            <a:r>
              <a:rPr lang="en-GB" sz="1800" b="1" dirty="0">
                <a:solidFill>
                  <a:srgbClr val="FF6600"/>
                </a:solidFill>
              </a:rPr>
              <a:t>reviewed at their mid-term or on an ad hoc basis</a:t>
            </a:r>
            <a:r>
              <a:rPr lang="en-GB" sz="1800" dirty="0"/>
              <a:t> as necessary, in accordance, as appropriate, with the principles and procedures laid down in the partnership and cooperation agreements concluded with the partner country or region concerned. </a:t>
            </a:r>
          </a:p>
          <a:p>
            <a:endParaRPr lang="en-GB" sz="1800" dirty="0" smtClean="0"/>
          </a:p>
          <a:p>
            <a:r>
              <a:rPr lang="en-GB" sz="1800" dirty="0" smtClean="0"/>
              <a:t>11.5 </a:t>
            </a:r>
            <a:r>
              <a:rPr lang="en-GB" sz="1800" dirty="0"/>
              <a:t>… the </a:t>
            </a:r>
            <a:r>
              <a:rPr lang="en-GB" sz="1800" b="1" dirty="0">
                <a:solidFill>
                  <a:srgbClr val="FF6600"/>
                </a:solidFill>
              </a:rPr>
              <a:t>joint multiannual programming document</a:t>
            </a:r>
            <a:r>
              <a:rPr lang="en-GB" sz="1800" dirty="0"/>
              <a:t> referred to in point (c) of the first subparagraph of paragraph 3 of this Article </a:t>
            </a:r>
            <a:r>
              <a:rPr lang="en-GB" sz="1800" b="1" dirty="0">
                <a:solidFill>
                  <a:srgbClr val="FF6600"/>
                </a:solidFill>
              </a:rPr>
              <a:t>may be considered as the </a:t>
            </a:r>
            <a:r>
              <a:rPr lang="en-GB" sz="1800" b="1" u="sng" dirty="0">
                <a:solidFill>
                  <a:srgbClr val="FF6600"/>
                </a:solidFill>
              </a:rPr>
              <a:t>multiannual indicative programme</a:t>
            </a:r>
            <a:r>
              <a:rPr lang="en-GB" sz="1800" b="1" dirty="0">
                <a:solidFill>
                  <a:srgbClr val="FF6600"/>
                </a:solidFill>
              </a:rPr>
              <a:t>, provided that it complies with the principles and conditions </a:t>
            </a:r>
            <a:r>
              <a:rPr lang="en-GB" sz="1800" dirty="0"/>
              <a:t>established in this paragraph, including an indicative allocation of funds, and with the procedures provided for in Article 15. </a:t>
            </a: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638643950"/>
      </p:ext>
    </p:extLst>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Example: Regulation </a:t>
            </a:r>
            <a:r>
              <a:rPr lang="en-GB" altLang="en-US" sz="2800" b="1" dirty="0">
                <a:solidFill>
                  <a:srgbClr val="0000FF"/>
                </a:solidFill>
                <a:ea typeface="ＭＳ Ｐゴシック" pitchFamily="34" charset="-128"/>
              </a:rPr>
              <a:t>Development Cooperation Instrument (DCI</a:t>
            </a:r>
            <a:r>
              <a:rPr lang="en-GB" altLang="en-US" sz="2800" b="1" dirty="0" smtClean="0">
                <a:solidFill>
                  <a:srgbClr val="0000FF"/>
                </a:solidFill>
                <a:ea typeface="ＭＳ Ｐゴシック" pitchFamily="34" charset="-128"/>
              </a:rPr>
              <a:t>) (2)</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2204864"/>
            <a:ext cx="8791897" cy="482458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600" dirty="0"/>
              <a:t>11.5 </a:t>
            </a:r>
            <a:r>
              <a:rPr lang="en-GB" sz="1600" b="1" dirty="0">
                <a:solidFill>
                  <a:srgbClr val="FF6600"/>
                </a:solidFill>
              </a:rPr>
              <a:t>Multiannual indicative programmes for geographic programmes shall set out</a:t>
            </a:r>
            <a:r>
              <a:rPr lang="en-GB" sz="1600" dirty="0"/>
              <a:t> the </a:t>
            </a:r>
            <a:r>
              <a:rPr lang="en-GB" sz="1600" b="1" dirty="0">
                <a:solidFill>
                  <a:srgbClr val="FF6600"/>
                </a:solidFill>
              </a:rPr>
              <a:t>priority areas </a:t>
            </a:r>
            <a:r>
              <a:rPr lang="en-GB" sz="1600" dirty="0"/>
              <a:t>selected for Union financing, the specific </a:t>
            </a:r>
            <a:r>
              <a:rPr lang="en-GB" sz="1600" b="1" dirty="0">
                <a:solidFill>
                  <a:srgbClr val="FF6600"/>
                </a:solidFill>
              </a:rPr>
              <a:t>objectives</a:t>
            </a:r>
            <a:r>
              <a:rPr lang="en-GB" sz="1600" dirty="0"/>
              <a:t>, the expected </a:t>
            </a:r>
            <a:r>
              <a:rPr lang="en-GB" sz="1600" b="1" dirty="0">
                <a:solidFill>
                  <a:srgbClr val="FF6600"/>
                </a:solidFill>
              </a:rPr>
              <a:t>results</a:t>
            </a:r>
            <a:r>
              <a:rPr lang="en-GB" sz="1600" dirty="0"/>
              <a:t>, clear, specific and transparent performance </a:t>
            </a:r>
            <a:r>
              <a:rPr lang="en-GB" sz="1600" b="1" dirty="0">
                <a:solidFill>
                  <a:srgbClr val="FF6600"/>
                </a:solidFill>
              </a:rPr>
              <a:t>indicators</a:t>
            </a:r>
            <a:r>
              <a:rPr lang="en-GB" sz="1600" dirty="0"/>
              <a:t>, the indicative financial </a:t>
            </a:r>
            <a:r>
              <a:rPr lang="en-GB" sz="1600" b="1" dirty="0">
                <a:solidFill>
                  <a:srgbClr val="FF6600"/>
                </a:solidFill>
              </a:rPr>
              <a:t>allocations</a:t>
            </a:r>
            <a:r>
              <a:rPr lang="en-GB" sz="1600" dirty="0"/>
              <a:t>, both overall and per priority area and, where applicable, </a:t>
            </a:r>
            <a:r>
              <a:rPr lang="en-GB" sz="1600" b="1" dirty="0">
                <a:solidFill>
                  <a:srgbClr val="FF6600"/>
                </a:solidFill>
              </a:rPr>
              <a:t>aid modalities</a:t>
            </a:r>
            <a:r>
              <a:rPr lang="en-GB" sz="1600" dirty="0"/>
              <a:t>. </a:t>
            </a:r>
          </a:p>
          <a:p>
            <a:endParaRPr lang="en-GB" sz="1600" dirty="0" smtClean="0"/>
          </a:p>
          <a:p>
            <a:r>
              <a:rPr lang="en-GB" sz="1600" dirty="0" smtClean="0"/>
              <a:t>11.5 </a:t>
            </a:r>
            <a:r>
              <a:rPr lang="en-GB" sz="1600" dirty="0"/>
              <a:t>Indicative financial </a:t>
            </a:r>
            <a:r>
              <a:rPr lang="en-GB" sz="1600" b="1" dirty="0">
                <a:solidFill>
                  <a:srgbClr val="FF6600"/>
                </a:solidFill>
              </a:rPr>
              <a:t>allocations</a:t>
            </a:r>
            <a:r>
              <a:rPr lang="en-GB" sz="1600" dirty="0"/>
              <a:t>, </a:t>
            </a:r>
            <a:r>
              <a:rPr lang="en-GB" sz="1600" b="1" dirty="0">
                <a:solidFill>
                  <a:srgbClr val="FF6600"/>
                </a:solidFill>
              </a:rPr>
              <a:t>priorities</a:t>
            </a:r>
            <a:r>
              <a:rPr lang="en-GB" sz="1600" dirty="0"/>
              <a:t>, specific </a:t>
            </a:r>
            <a:r>
              <a:rPr lang="en-GB" sz="1600" b="1" dirty="0">
                <a:solidFill>
                  <a:srgbClr val="FF6600"/>
                </a:solidFill>
              </a:rPr>
              <a:t>objectives</a:t>
            </a:r>
            <a:r>
              <a:rPr lang="en-GB" sz="1600" dirty="0"/>
              <a:t>, expected </a:t>
            </a:r>
            <a:r>
              <a:rPr lang="en-GB" sz="1600" b="1" dirty="0">
                <a:solidFill>
                  <a:srgbClr val="FF6600"/>
                </a:solidFill>
              </a:rPr>
              <a:t>results</a:t>
            </a:r>
            <a:r>
              <a:rPr lang="en-GB" sz="1600" dirty="0"/>
              <a:t>, performance </a:t>
            </a:r>
            <a:r>
              <a:rPr lang="en-GB" sz="1600" b="1" dirty="0">
                <a:solidFill>
                  <a:srgbClr val="FF6600"/>
                </a:solidFill>
              </a:rPr>
              <a:t>indicators</a:t>
            </a:r>
            <a:r>
              <a:rPr lang="en-GB" sz="1600" dirty="0"/>
              <a:t> and, where applicable, </a:t>
            </a:r>
            <a:r>
              <a:rPr lang="en-GB" sz="1600" b="1" dirty="0">
                <a:solidFill>
                  <a:srgbClr val="FF6600"/>
                </a:solidFill>
              </a:rPr>
              <a:t>aid modalities may also be adapted as a result of </a:t>
            </a:r>
            <a:r>
              <a:rPr lang="en-GB" sz="1600" b="1" dirty="0" smtClean="0">
                <a:solidFill>
                  <a:srgbClr val="FF6600"/>
                </a:solidFill>
              </a:rPr>
              <a:t>reviews</a:t>
            </a:r>
            <a:endParaRPr lang="en-GB" sz="1600" b="1" dirty="0">
              <a:solidFill>
                <a:srgbClr val="FF6600"/>
              </a:solidFill>
            </a:endParaRPr>
          </a:p>
          <a:p>
            <a:endParaRPr lang="en-GB" sz="1600" dirty="0" smtClean="0"/>
          </a:p>
          <a:p>
            <a:r>
              <a:rPr lang="en-GB" sz="1600" dirty="0" smtClean="0"/>
              <a:t>15.1 </a:t>
            </a:r>
            <a:r>
              <a:rPr lang="en-GB" sz="1600" b="1" dirty="0">
                <a:solidFill>
                  <a:srgbClr val="FF6600"/>
                </a:solidFill>
              </a:rPr>
              <a:t>The Commission shall approve strategy papers </a:t>
            </a:r>
            <a:r>
              <a:rPr lang="en-GB" sz="1600" dirty="0"/>
              <a:t>referred to in Article 11 and shall adopt multiannual indicative programmes referred to in Articles 11, 13 and 14 by means of implementing acts. Those implementing acts shall be adopted in accordance with the examination procedure referred to in Article 16(3) of Regulation (EU) No 236/2014. That </a:t>
            </a:r>
            <a:r>
              <a:rPr lang="en-GB" sz="1600" b="1" dirty="0">
                <a:solidFill>
                  <a:srgbClr val="FF6600"/>
                </a:solidFill>
              </a:rPr>
              <a:t>procedure shall also apply to reviews which have the effect of significantly modifying </a:t>
            </a:r>
            <a:r>
              <a:rPr lang="en-GB" sz="1600" dirty="0"/>
              <a:t>the strategy or its programming. </a:t>
            </a: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03385552"/>
      </p:ext>
    </p:extLst>
  </p:cSld>
  <p:clrMapOvr>
    <a:masterClrMapping/>
  </p:clrMapOvr>
  <p:transition>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Requirements for country analysis </a:t>
            </a:r>
            <a:br>
              <a:rPr lang="en-GB" altLang="en-US" sz="2800" b="1" dirty="0" smtClean="0">
                <a:solidFill>
                  <a:srgbClr val="0000FF"/>
                </a:solidFill>
                <a:ea typeface="ＭＳ Ｐゴシック" pitchFamily="34" charset="-128"/>
              </a:rPr>
            </a:br>
            <a:r>
              <a:rPr lang="en-GB" altLang="en-US" sz="2000" b="1" i="1" dirty="0" smtClean="0">
                <a:solidFill>
                  <a:srgbClr val="0000FF"/>
                </a:solidFill>
                <a:ea typeface="ＭＳ Ｐゴシック" pitchFamily="34" charset="-128"/>
              </a:rPr>
              <a:t>(EU programming instructions DCI/EDF, 2012)</a:t>
            </a:r>
            <a:endParaRPr lang="en-GB" altLang="en-US" sz="2000" b="1" i="1" dirty="0" smtClean="0">
              <a:ea typeface="ＭＳ Ｐゴシック" pitchFamily="34" charset="-128"/>
            </a:endParaRPr>
          </a:p>
        </p:txBody>
      </p:sp>
      <p:sp>
        <p:nvSpPr>
          <p:cNvPr id="9219" name="Rectangle 3"/>
          <p:cNvSpPr>
            <a:spLocks noGrp="1" noChangeArrowheads="1"/>
          </p:cNvSpPr>
          <p:nvPr>
            <p:ph idx="4294967295"/>
          </p:nvPr>
        </p:nvSpPr>
        <p:spPr bwMode="auto">
          <a:xfrm>
            <a:off x="539552" y="2132856"/>
            <a:ext cx="7920880" cy="41764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fr-BE" sz="1600" b="1" dirty="0" smtClean="0">
              <a:solidFill>
                <a:srgbClr val="FF6600"/>
              </a:solidFill>
              <a:ea typeface="Verdana" pitchFamily="34" charset="0"/>
              <a:cs typeface="Verdana" pitchFamily="34" charset="0"/>
            </a:endParaRPr>
          </a:p>
          <a:p>
            <a:r>
              <a:rPr lang="en-GB" sz="1800" dirty="0" smtClean="0"/>
              <a:t>A </a:t>
            </a:r>
            <a:r>
              <a:rPr lang="en-GB" sz="1800" b="1" dirty="0">
                <a:solidFill>
                  <a:srgbClr val="FF6600"/>
                </a:solidFill>
              </a:rPr>
              <a:t>concise analysis and assessment </a:t>
            </a:r>
            <a:r>
              <a:rPr lang="en-GB" sz="1800" dirty="0"/>
              <a:t>of the partner country's </a:t>
            </a:r>
            <a:r>
              <a:rPr lang="en-GB" sz="1800" dirty="0" smtClean="0"/>
              <a:t>NDP (in max 11 pages) consisting of: </a:t>
            </a:r>
          </a:p>
          <a:p>
            <a:pPr marL="0" indent="0">
              <a:buNone/>
            </a:pPr>
            <a:endParaRPr lang="en-GB" sz="1800" dirty="0"/>
          </a:p>
          <a:p>
            <a:pPr lvl="1"/>
            <a:r>
              <a:rPr lang="en-GB" sz="1800" dirty="0" smtClean="0"/>
              <a:t>Country </a:t>
            </a:r>
            <a:r>
              <a:rPr lang="en-GB" sz="1800" dirty="0"/>
              <a:t>constraints, challenges and perspectives </a:t>
            </a:r>
          </a:p>
          <a:p>
            <a:pPr lvl="2"/>
            <a:r>
              <a:rPr lang="en-GB" sz="1800" i="1" dirty="0"/>
              <a:t>Political, economic, social, environmental situation; sustainability and capacity </a:t>
            </a:r>
          </a:p>
          <a:p>
            <a:pPr lvl="1"/>
            <a:r>
              <a:rPr lang="en-GB" sz="1800" dirty="0"/>
              <a:t>Country Development Priorities and Objectives (in NDPs)</a:t>
            </a:r>
          </a:p>
          <a:p>
            <a:pPr lvl="1"/>
            <a:r>
              <a:rPr lang="en-GB" sz="1800" dirty="0"/>
              <a:t>Consistency with EU development policy </a:t>
            </a:r>
          </a:p>
          <a:p>
            <a:pPr lvl="1"/>
            <a:r>
              <a:rPr lang="en-GB" sz="1800" dirty="0"/>
              <a:t>Performance Assessment and Monitoring (of NDP)</a:t>
            </a:r>
          </a:p>
          <a:p>
            <a:pPr lvl="1"/>
            <a:r>
              <a:rPr lang="en-GB" sz="1800" dirty="0"/>
              <a:t>Conclusion and proposal for the overall lines of the EU response  </a:t>
            </a:r>
            <a:r>
              <a:rPr lang="en-GB" sz="1800" dirty="0" smtClean="0"/>
              <a:t>(including sector choices)</a:t>
            </a:r>
            <a:endParaRPr lang="en-GB" sz="1800" dirty="0"/>
          </a:p>
          <a:p>
            <a:pPr lvl="1">
              <a:defRPr/>
            </a:pPr>
            <a:endParaRPr lang="fr-BE" sz="1400" dirty="0" smtClean="0">
              <a:ea typeface="Verdana" pitchFamily="34" charset="0"/>
              <a:cs typeface="Verdana" pitchFamily="34" charset="0"/>
            </a:endParaRPr>
          </a:p>
          <a:p>
            <a:pPr>
              <a:defRPr/>
            </a:pPr>
            <a:endParaRPr lang="fr-BE" sz="1800" b="1" dirty="0" smtClean="0">
              <a:solidFill>
                <a:srgbClr val="FF6600"/>
              </a:solidFill>
              <a:ea typeface="Verdana" pitchFamily="34" charset="0"/>
              <a:cs typeface="Verdana" pitchFamily="34" charset="0"/>
            </a:endParaRPr>
          </a:p>
          <a:p>
            <a:pPr>
              <a:defRPr/>
            </a:pPr>
            <a:endParaRPr lang="fr-BE" sz="1800" b="1" dirty="0">
              <a:solidFill>
                <a:srgbClr val="FF6600"/>
              </a:solidFill>
              <a:ea typeface="Verdana" pitchFamily="34" charset="0"/>
              <a:cs typeface="Verdana" pitchFamily="34" charset="0"/>
            </a:endParaRPr>
          </a:p>
          <a:p>
            <a:pPr>
              <a:buFont typeface="Wingdings" pitchFamily="2" charset="2"/>
              <a:buChar char="Ø"/>
              <a:defRPr/>
            </a:pPr>
            <a:endParaRPr lang="fr-BE" sz="1800" b="1" dirty="0" smtClean="0">
              <a:solidFill>
                <a:srgbClr val="FF6600"/>
              </a:solidFill>
              <a:ea typeface="Verdana" panose="020B0604030504040204" pitchFamily="34" charset="0"/>
              <a:cs typeface="Verdana" panose="020B0604030504040204" pitchFamily="34" charset="0"/>
            </a:endParaRP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a:p>
            <a:pPr marL="457200" lvl="1" indent="0">
              <a:buNone/>
              <a:defRPr/>
            </a:pPr>
            <a:endParaRPr lang="en-GB" sz="1800" b="1" dirty="0" smtClean="0">
              <a:solidFill>
                <a:srgbClr val="33CC33"/>
              </a:solidFill>
              <a:ea typeface="Verdana" pitchFamily="34" charset="0"/>
              <a:cs typeface="Verdana" pitchFamily="34" charset="0"/>
            </a:endParaRPr>
          </a:p>
          <a:p>
            <a:pPr lvl="1">
              <a:buFont typeface="Wingdings" pitchFamily="2" charset="2"/>
              <a:buChar char="Ø"/>
              <a:defRPr/>
            </a:pPr>
            <a:endParaRPr lang="en-GB" sz="1400" dirty="0">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2657676578"/>
      </p:ext>
    </p:extLst>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Template for Multi-annual Indicative Programme </a:t>
            </a:r>
            <a:r>
              <a:rPr lang="en-GB" altLang="en-US" sz="2000" b="1" i="1" dirty="0" smtClean="0">
                <a:solidFill>
                  <a:srgbClr val="0000FF"/>
                </a:solidFill>
                <a:ea typeface="ＭＳ Ｐゴシック" pitchFamily="34" charset="-128"/>
              </a:rPr>
              <a:t>(EU programming instructions DCI/EDF)</a:t>
            </a:r>
            <a:endParaRPr lang="en-GB" altLang="en-US" sz="2000" b="1" i="1" dirty="0" smtClean="0">
              <a:ea typeface="ＭＳ Ｐゴシック" pitchFamily="34" charset="-128"/>
            </a:endParaRPr>
          </a:p>
        </p:txBody>
      </p:sp>
      <p:sp>
        <p:nvSpPr>
          <p:cNvPr id="9219" name="Rectangle 3"/>
          <p:cNvSpPr>
            <a:spLocks noGrp="1" noChangeArrowheads="1"/>
          </p:cNvSpPr>
          <p:nvPr>
            <p:ph idx="4294967295"/>
          </p:nvPr>
        </p:nvSpPr>
        <p:spPr bwMode="auto">
          <a:xfrm>
            <a:off x="539552" y="2132856"/>
            <a:ext cx="7920880" cy="41764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fr-BE" sz="1600" b="1" dirty="0" smtClean="0">
              <a:solidFill>
                <a:srgbClr val="FF6600"/>
              </a:solidFill>
              <a:ea typeface="Verdana" pitchFamily="34" charset="0"/>
              <a:cs typeface="Verdana" pitchFamily="34" charset="0"/>
            </a:endParaRPr>
          </a:p>
          <a:p>
            <a:pPr lvl="1">
              <a:defRPr/>
            </a:pPr>
            <a:endParaRPr lang="fr-BE" sz="1400" dirty="0" smtClean="0">
              <a:ea typeface="Verdana" pitchFamily="34" charset="0"/>
              <a:cs typeface="Verdana" pitchFamily="34" charset="0"/>
            </a:endParaRPr>
          </a:p>
          <a:p>
            <a:pPr>
              <a:defRPr/>
            </a:pPr>
            <a:endParaRPr lang="fr-BE" sz="1800" b="1" dirty="0" smtClean="0">
              <a:solidFill>
                <a:srgbClr val="FF6600"/>
              </a:solidFill>
              <a:ea typeface="Verdana" pitchFamily="34" charset="0"/>
              <a:cs typeface="Verdana" pitchFamily="34" charset="0"/>
            </a:endParaRPr>
          </a:p>
          <a:p>
            <a:pPr>
              <a:defRPr/>
            </a:pPr>
            <a:endParaRPr lang="fr-BE" sz="1800" b="1" dirty="0">
              <a:solidFill>
                <a:srgbClr val="FF6600"/>
              </a:solidFill>
              <a:ea typeface="Verdana" pitchFamily="34" charset="0"/>
              <a:cs typeface="Verdana" pitchFamily="34" charset="0"/>
            </a:endParaRPr>
          </a:p>
          <a:p>
            <a:pPr>
              <a:buFont typeface="Wingdings" pitchFamily="2" charset="2"/>
              <a:buChar char="Ø"/>
              <a:defRPr/>
            </a:pPr>
            <a:endParaRPr lang="fr-BE" sz="1800" b="1" dirty="0" smtClean="0">
              <a:solidFill>
                <a:srgbClr val="FF6600"/>
              </a:solidFill>
              <a:ea typeface="Verdana" panose="020B0604030504040204" pitchFamily="34" charset="0"/>
              <a:cs typeface="Verdana" panose="020B0604030504040204" pitchFamily="34" charset="0"/>
            </a:endParaRPr>
          </a:p>
          <a:p>
            <a:pPr marL="0" indent="0">
              <a:buNone/>
              <a:defRPr/>
            </a:pPr>
            <a:endParaRPr lang="en-GB" sz="1800" b="1" dirty="0" smtClean="0">
              <a:solidFill>
                <a:srgbClr val="FF6600"/>
              </a:solidFill>
              <a:ea typeface="Verdana" panose="020B0604030504040204" pitchFamily="34" charset="0"/>
              <a:cs typeface="Verdana" panose="020B0604030504040204" pitchFamily="34" charset="0"/>
            </a:endParaRPr>
          </a:p>
          <a:p>
            <a:pPr marL="457200" lvl="1" indent="0">
              <a:buNone/>
              <a:defRPr/>
            </a:pPr>
            <a:endParaRPr lang="en-GB" sz="1800" b="1" dirty="0" smtClean="0">
              <a:solidFill>
                <a:srgbClr val="33CC33"/>
              </a:solidFill>
              <a:ea typeface="Verdana" pitchFamily="34" charset="0"/>
              <a:cs typeface="Verdana" pitchFamily="34" charset="0"/>
            </a:endParaRPr>
          </a:p>
          <a:p>
            <a:pPr lvl="1">
              <a:buFont typeface="Wingdings" pitchFamily="2" charset="2"/>
              <a:buChar char="Ø"/>
              <a:defRPr/>
            </a:pPr>
            <a:endParaRPr lang="en-GB" sz="1400" dirty="0">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80972609"/>
              </p:ext>
            </p:extLst>
          </p:nvPr>
        </p:nvGraphicFramePr>
        <p:xfrm>
          <a:off x="1547664" y="2204863"/>
          <a:ext cx="6552728" cy="4617393"/>
        </p:xfrm>
        <a:graphic>
          <a:graphicData uri="http://schemas.openxmlformats.org/drawingml/2006/table">
            <a:tbl>
              <a:tblPr>
                <a:tableStyleId>{5C22544A-7EE6-4342-B048-85BDC9FD1C3A}</a:tableStyleId>
              </a:tblPr>
              <a:tblGrid>
                <a:gridCol w="2291432"/>
                <a:gridCol w="1330246"/>
                <a:gridCol w="1488070"/>
                <a:gridCol w="721490"/>
                <a:gridCol w="721490"/>
              </a:tblGrid>
              <a:tr h="260528">
                <a:tc gridSpan="2">
                  <a:txBody>
                    <a:bodyPr/>
                    <a:lstStyle/>
                    <a:p>
                      <a:pPr algn="l" fontAlgn="ctr"/>
                      <a:r>
                        <a:rPr lang="en-GB" sz="1000" u="none" strike="noStrike">
                          <a:effectLst/>
                        </a:rPr>
                        <a:t>1. The overall lines for the EU response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60528">
                <a:tc gridSpan="4">
                  <a:txBody>
                    <a:bodyPr/>
                    <a:lstStyle/>
                    <a:p>
                      <a:pPr algn="l" fontAlgn="ctr"/>
                      <a:r>
                        <a:rPr lang="en-GB" sz="1000" u="none" strike="noStrike">
                          <a:effectLst/>
                        </a:rPr>
                        <a:t>1.1. Strategic objectives of the EU's relationship with the partner country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2">
                  <a:txBody>
                    <a:bodyPr/>
                    <a:lstStyle/>
                    <a:p>
                      <a:pPr algn="l" fontAlgn="ctr"/>
                      <a:r>
                        <a:rPr lang="en-GB" sz="1000" u="none" strike="noStrike">
                          <a:effectLst/>
                        </a:rPr>
                        <a:t>1.2. Choice of sectors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2">
                  <a:txBody>
                    <a:bodyPr/>
                    <a:lstStyle/>
                    <a:p>
                      <a:pPr algn="l" fontAlgn="ctr"/>
                      <a:r>
                        <a:rPr lang="en-GB" sz="1000" u="none" strike="noStrike">
                          <a:effectLst/>
                        </a:rPr>
                        <a:t>2. Financial overview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2">
                  <a:txBody>
                    <a:bodyPr/>
                    <a:lstStyle/>
                    <a:p>
                      <a:pPr algn="l" fontAlgn="ctr"/>
                      <a:r>
                        <a:rPr lang="en-GB" sz="1000" u="none" strike="noStrike">
                          <a:effectLst/>
                        </a:rPr>
                        <a:t>3. EU support per sector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60528">
                <a:tc gridSpan="3">
                  <a:txBody>
                    <a:bodyPr/>
                    <a:lstStyle/>
                    <a:p>
                      <a:pPr algn="l" fontAlgn="ctr"/>
                      <a:r>
                        <a:rPr lang="en-GB" sz="1000" u="none" strike="noStrike">
                          <a:effectLst/>
                        </a:rPr>
                        <a:t>3.1 &lt;name of the first sector&gt; (indicative amount million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39642">
                <a:tc gridSpan="4">
                  <a:txBody>
                    <a:bodyPr/>
                    <a:lstStyle/>
                    <a:p>
                      <a:pPr algn="l" fontAlgn="ctr"/>
                      <a:r>
                        <a:rPr lang="en-GB" sz="1000" u="none" strike="noStrike">
                          <a:effectLst/>
                        </a:rPr>
                        <a:t>3.1.1 The following overall and specific objectives will be pursued:</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r>
              <a:tr h="260528">
                <a:tc gridSpan="4">
                  <a:txBody>
                    <a:bodyPr/>
                    <a:lstStyle/>
                    <a:p>
                      <a:pPr algn="l" fontAlgn="ctr"/>
                      <a:r>
                        <a:rPr lang="en-GB" sz="1000" u="none" strike="noStrike">
                          <a:effectLst/>
                        </a:rPr>
                        <a:t>3.1.2. For each of the specific objectives the main expected results are:</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3">
                  <a:txBody>
                    <a:bodyPr/>
                    <a:lstStyle/>
                    <a:p>
                      <a:pPr algn="l" fontAlgn="ctr"/>
                      <a:r>
                        <a:rPr lang="en-GB" sz="1000" u="none" strike="noStrike">
                          <a:effectLst/>
                        </a:rPr>
                        <a:t>3.1.3. For each result, the main indicators are:</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39642">
                <a:tc gridSpan="3">
                  <a:txBody>
                    <a:bodyPr/>
                    <a:lstStyle/>
                    <a:p>
                      <a:pPr algn="l" fontAlgn="ctr"/>
                      <a:r>
                        <a:rPr lang="en-GB" sz="1000" u="none" strike="noStrike">
                          <a:effectLst/>
                        </a:rPr>
                        <a:t>3.1.4. Donor coordination and policy dialogue are:</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39642">
                <a:tc gridSpan="4">
                  <a:txBody>
                    <a:bodyPr/>
                    <a:lstStyle/>
                    <a:p>
                      <a:pPr algn="l" fontAlgn="ctr"/>
                      <a:r>
                        <a:rPr lang="en-GB" sz="1000" u="none" strike="noStrike">
                          <a:effectLst/>
                        </a:rPr>
                        <a:t>3.1.5. The Government's financial and policy commitments are:</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r>
              <a:tr h="260528">
                <a:tc gridSpan="4">
                  <a:txBody>
                    <a:bodyPr/>
                    <a:lstStyle/>
                    <a:p>
                      <a:pPr algn="l" fontAlgn="ctr"/>
                      <a:r>
                        <a:rPr lang="en-GB" sz="1000" u="none" strike="noStrike">
                          <a:effectLst/>
                        </a:rPr>
                        <a:t>3.1.6. When needed, the appropriate type of environmental assessment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r>
              <a:tr h="260528">
                <a:tc gridSpan="3">
                  <a:txBody>
                    <a:bodyPr/>
                    <a:lstStyle/>
                    <a:p>
                      <a:pPr algn="l" fontAlgn="ctr"/>
                      <a:r>
                        <a:rPr lang="en-GB" sz="1000" u="none" strike="noStrike">
                          <a:effectLst/>
                        </a:rPr>
                        <a:t>3.1.7. The overall risk assessment of the sector intervention:</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3">
                  <a:txBody>
                    <a:bodyPr/>
                    <a:lstStyle/>
                    <a:p>
                      <a:pPr algn="l" fontAlgn="ctr"/>
                      <a:r>
                        <a:rPr lang="en-GB" sz="1000" u="none" strike="noStrike">
                          <a:effectLst/>
                        </a:rPr>
                        <a:t>3.2 &lt;name of the second sector&gt; (if foreseen)</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3">
                  <a:txBody>
                    <a:bodyPr/>
                    <a:lstStyle/>
                    <a:p>
                      <a:pPr algn="l" fontAlgn="ctr"/>
                      <a:r>
                        <a:rPr lang="en-GB" sz="1000" u="none" strike="noStrike">
                          <a:effectLst/>
                        </a:rPr>
                        <a:t>3.3 &lt;name of the third sector&gt; (if foreseen)</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39642">
                <a:tc gridSpan="2">
                  <a:txBody>
                    <a:bodyPr/>
                    <a:lstStyle/>
                    <a:p>
                      <a:pPr algn="l" fontAlgn="ctr"/>
                      <a:r>
                        <a:rPr lang="en-GB" sz="1000" u="none" strike="noStrike">
                          <a:effectLst/>
                        </a:rPr>
                        <a:t>4. Measures in favour of civil society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a:txBody>
                    <a:bodyPr/>
                    <a:lstStyle/>
                    <a:p>
                      <a:pPr algn="l" fontAlgn="ctr"/>
                      <a:r>
                        <a:rPr lang="en-GB" sz="1000" u="none" strike="noStrike">
                          <a:effectLst/>
                        </a:rPr>
                        <a:t>5. B-allocation</a:t>
                      </a:r>
                      <a:endParaRPr lang="en-GB" sz="1000" b="0" i="0" u="none" strike="noStrike">
                        <a:solidFill>
                          <a:srgbClr val="000000"/>
                        </a:solidFill>
                        <a:effectLst/>
                        <a:latin typeface="Times New Roman"/>
                      </a:endParaRPr>
                    </a:p>
                  </a:txBody>
                  <a:tcPr marL="7943" marR="7943" marT="7943" marB="0" anchor="ct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147916">
                <a:tc gridSpan="2">
                  <a:txBody>
                    <a:bodyPr/>
                    <a:lstStyle/>
                    <a:p>
                      <a:pPr algn="l" fontAlgn="ctr"/>
                      <a:r>
                        <a:rPr lang="en-GB" sz="1000" u="none" strike="noStrike">
                          <a:effectLst/>
                        </a:rPr>
                        <a:t>6. Support measures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a:solidFill>
                          <a:srgbClr val="000000"/>
                        </a:solidFill>
                        <a:effectLst/>
                        <a:latin typeface="Calibri"/>
                      </a:endParaRPr>
                    </a:p>
                  </a:txBody>
                  <a:tcPr marL="7943" marR="7943" marT="7943" marB="0" anchor="b"/>
                </a:tc>
              </a:tr>
              <a:tr h="260528">
                <a:tc gridSpan="4">
                  <a:txBody>
                    <a:bodyPr/>
                    <a:lstStyle/>
                    <a:p>
                      <a:pPr algn="l" fontAlgn="ctr"/>
                      <a:r>
                        <a:rPr lang="en-GB" sz="1000" u="none" strike="noStrike">
                          <a:effectLst/>
                        </a:rPr>
                        <a:t>6.1. Measures to support or accompany the programming, preparation or</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r>
              <a:tr h="239642">
                <a:tc gridSpan="5">
                  <a:txBody>
                    <a:bodyPr/>
                    <a:lstStyle/>
                    <a:p>
                      <a:pPr algn="l" fontAlgn="ctr"/>
                      <a:r>
                        <a:rPr lang="en-GB" sz="1000" u="none" strike="noStrike">
                          <a:effectLst/>
                        </a:rPr>
                        <a:t>implementation of actions; support facility (Technical Cooperation Facility) </a:t>
                      </a:r>
                      <a:endParaRPr lang="en-GB" sz="1000" b="0" i="0" u="none" strike="noStrike">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239642">
                <a:tc gridSpan="3">
                  <a:txBody>
                    <a:bodyPr/>
                    <a:lstStyle/>
                    <a:p>
                      <a:pPr algn="l" fontAlgn="ctr"/>
                      <a:r>
                        <a:rPr lang="en-GB" sz="1000" u="none" strike="noStrike" dirty="0">
                          <a:effectLst/>
                        </a:rPr>
                        <a:t>6.2. Support to the National Authorising Officer (for EDF</a:t>
                      </a:r>
                      <a:r>
                        <a:rPr lang="en-GB" sz="1000" u="none" strike="noStrike" dirty="0" smtClean="0">
                          <a:effectLst/>
                        </a:rPr>
                        <a:t>)</a:t>
                      </a:r>
                    </a:p>
                    <a:p>
                      <a:pPr algn="l" fontAlgn="ctr"/>
                      <a:r>
                        <a:rPr lang="en-GB" sz="1000" b="0" i="0" u="none" strike="noStrike" dirty="0" smtClean="0">
                          <a:solidFill>
                            <a:srgbClr val="000000"/>
                          </a:solidFill>
                          <a:effectLst/>
                          <a:latin typeface="Times New Roman"/>
                        </a:rPr>
                        <a:t>+ DONOR MATRIX</a:t>
                      </a:r>
                      <a:endParaRPr lang="en-GB" sz="1000" b="0" i="0" u="none" strike="noStrike" dirty="0">
                        <a:solidFill>
                          <a:srgbClr val="000000"/>
                        </a:solidFill>
                        <a:effectLst/>
                        <a:latin typeface="Times New Roman"/>
                      </a:endParaRPr>
                    </a:p>
                  </a:txBody>
                  <a:tcPr marL="7943" marR="7943" marT="7943" marB="0" anchor="ctr"/>
                </a:tc>
                <a:tc hMerge="1">
                  <a:txBody>
                    <a:bodyPr/>
                    <a:lstStyle/>
                    <a:p>
                      <a:endParaRPr lang="en-GB"/>
                    </a:p>
                  </a:txBody>
                  <a:tcPr/>
                </a:tc>
                <a:tc hMerge="1">
                  <a:txBody>
                    <a:bodyPr/>
                    <a:lstStyle/>
                    <a:p>
                      <a:endParaRPr lang="en-GB"/>
                    </a:p>
                  </a:txBody>
                  <a:tcPr/>
                </a:tc>
                <a:tc>
                  <a:txBody>
                    <a:bodyPr/>
                    <a:lstStyle/>
                    <a:p>
                      <a:pPr algn="l" fontAlgn="b"/>
                      <a:endParaRPr lang="en-GB" sz="900" b="0" i="0" u="none" strike="noStrike">
                        <a:solidFill>
                          <a:srgbClr val="000000"/>
                        </a:solidFill>
                        <a:effectLst/>
                        <a:latin typeface="Calibri"/>
                      </a:endParaRPr>
                    </a:p>
                  </a:txBody>
                  <a:tcPr marL="7943" marR="7943" marT="7943" marB="0" anchor="b"/>
                </a:tc>
                <a:tc>
                  <a:txBody>
                    <a:bodyPr/>
                    <a:lstStyle/>
                    <a:p>
                      <a:pPr algn="l" fontAlgn="b"/>
                      <a:endParaRPr lang="en-GB" sz="900" b="0" i="0" u="none" strike="noStrike" dirty="0">
                        <a:solidFill>
                          <a:srgbClr val="000000"/>
                        </a:solidFill>
                        <a:effectLst/>
                        <a:latin typeface="Calibri"/>
                      </a:endParaRPr>
                    </a:p>
                  </a:txBody>
                  <a:tcPr marL="7943" marR="7943" marT="7943" marB="0" anchor="b"/>
                </a:tc>
              </a:tr>
            </a:tbl>
          </a:graphicData>
        </a:graphic>
      </p:graphicFrame>
    </p:spTree>
    <p:extLst>
      <p:ext uri="{BB962C8B-B14F-4D97-AF65-F5344CB8AC3E}">
        <p14:creationId xmlns:p14="http://schemas.microsoft.com/office/powerpoint/2010/main" val="1043585033"/>
      </p:ext>
    </p:extLst>
  </p:cSld>
  <p:clrMapOvr>
    <a:masterClrMapping/>
  </p:clrMapOvr>
  <p:transition>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bwMode="auto">
          <a:xfrm>
            <a:off x="0" y="1412875"/>
            <a:ext cx="9144000" cy="863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latin typeface="Verdana" pitchFamily="34" charset="0"/>
                <a:ea typeface="ＭＳ Ｐゴシック" pitchFamily="34" charset="-128"/>
              </a:rPr>
              <a:t>Reviews and synchronisation</a:t>
            </a:r>
            <a:r>
              <a:rPr lang="en-GB" altLang="en-US" sz="2400" b="1" dirty="0" smtClean="0">
                <a:solidFill>
                  <a:srgbClr val="003399"/>
                </a:solidFill>
                <a:latin typeface="Verdana" pitchFamily="34" charset="0"/>
                <a:ea typeface="ＭＳ Ｐゴシック" pitchFamily="34" charset="-128"/>
              </a:rPr>
              <a:t/>
            </a:r>
            <a:br>
              <a:rPr lang="en-GB" altLang="en-US" sz="2400" b="1" dirty="0" smtClean="0">
                <a:solidFill>
                  <a:srgbClr val="003399"/>
                </a:solidFill>
                <a:latin typeface="Verdana" pitchFamily="34" charset="0"/>
                <a:ea typeface="ＭＳ Ｐゴシック" pitchFamily="34" charset="-128"/>
              </a:rPr>
            </a:br>
            <a:r>
              <a:rPr lang="en-GB" altLang="en-US" sz="2400" b="1" dirty="0" smtClean="0">
                <a:solidFill>
                  <a:srgbClr val="003399"/>
                </a:solidFill>
                <a:latin typeface="Verdana" pitchFamily="34" charset="0"/>
                <a:ea typeface="ＭＳ Ｐゴシック" pitchFamily="34" charset="-128"/>
              </a:rPr>
              <a:t/>
            </a:r>
            <a:br>
              <a:rPr lang="en-GB" altLang="en-US" sz="2400" b="1" dirty="0" smtClean="0">
                <a:solidFill>
                  <a:srgbClr val="003399"/>
                </a:solidFill>
                <a:latin typeface="Verdana" pitchFamily="34" charset="0"/>
                <a:ea typeface="ＭＳ Ｐゴシック" pitchFamily="34" charset="-128"/>
              </a:rPr>
            </a:br>
            <a:endParaRPr lang="en-GB" altLang="en-US" sz="2800" b="1" dirty="0" smtClean="0">
              <a:solidFill>
                <a:srgbClr val="FF6600"/>
              </a:solidFill>
              <a:latin typeface="Verdana" pitchFamily="34" charset="0"/>
              <a:ea typeface="ＭＳ Ｐゴシック" pitchFamily="34" charset="-128"/>
            </a:endParaRPr>
          </a:p>
        </p:txBody>
      </p:sp>
      <p:sp>
        <p:nvSpPr>
          <p:cNvPr id="8195" name="Rectangle 3"/>
          <p:cNvSpPr>
            <a:spLocks noGrp="1" noChangeArrowheads="1"/>
          </p:cNvSpPr>
          <p:nvPr>
            <p:ph idx="4294967295"/>
          </p:nvPr>
        </p:nvSpPr>
        <p:spPr bwMode="auto">
          <a:xfrm>
            <a:off x="28575" y="1916113"/>
            <a:ext cx="8964613" cy="49196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2000" dirty="0" smtClean="0">
              <a:latin typeface="Verdana" pitchFamily="34" charset="0"/>
              <a:ea typeface="Verdana" pitchFamily="34" charset="0"/>
              <a:cs typeface="Verdana" pitchFamily="34" charset="0"/>
            </a:endParaRPr>
          </a:p>
          <a:p>
            <a:r>
              <a:rPr lang="en-GB" altLang="en-US" sz="2000" dirty="0" smtClean="0">
                <a:latin typeface="Verdana" pitchFamily="34" charset="0"/>
                <a:ea typeface="Verdana" pitchFamily="34" charset="0"/>
                <a:cs typeface="Verdana" pitchFamily="34" charset="0"/>
              </a:rPr>
              <a:t>Programming in principle </a:t>
            </a:r>
            <a:r>
              <a:rPr lang="en-GB" altLang="en-US" sz="2000" b="1" dirty="0" smtClean="0">
                <a:solidFill>
                  <a:srgbClr val="FF6600"/>
                </a:solidFill>
                <a:latin typeface="Verdana" pitchFamily="34" charset="0"/>
                <a:ea typeface="Verdana" pitchFamily="34" charset="0"/>
                <a:cs typeface="Verdana" pitchFamily="34" charset="0"/>
              </a:rPr>
              <a:t>for 2014-2020</a:t>
            </a:r>
          </a:p>
          <a:p>
            <a:endParaRPr lang="en-GB" altLang="en-US" sz="2000" b="1" dirty="0" smtClean="0">
              <a:solidFill>
                <a:srgbClr val="FF6600"/>
              </a:solidFill>
              <a:latin typeface="Verdana" pitchFamily="34" charset="0"/>
              <a:ea typeface="Verdana" pitchFamily="34" charset="0"/>
              <a:cs typeface="Verdana" pitchFamily="34" charset="0"/>
            </a:endParaRPr>
          </a:p>
          <a:p>
            <a:r>
              <a:rPr lang="en-GB" altLang="en-US" sz="2000" b="1" dirty="0" smtClean="0">
                <a:solidFill>
                  <a:srgbClr val="FF6600"/>
                </a:solidFill>
                <a:latin typeface="Verdana" pitchFamily="34" charset="0"/>
                <a:ea typeface="Verdana" pitchFamily="34" charset="0"/>
                <a:cs typeface="Verdana" pitchFamily="34" charset="0"/>
              </a:rPr>
              <a:t>Review synchronised </a:t>
            </a:r>
            <a:r>
              <a:rPr lang="en-GB" altLang="en-US" sz="2000" dirty="0" smtClean="0">
                <a:latin typeface="Verdana" pitchFamily="34" charset="0"/>
                <a:ea typeface="Verdana" pitchFamily="34" charset="0"/>
                <a:cs typeface="Verdana" pitchFamily="34" charset="0"/>
              </a:rPr>
              <a:t>with the country planning cycle</a:t>
            </a:r>
          </a:p>
          <a:p>
            <a:endParaRPr lang="en-GB" altLang="en-US" sz="2000" dirty="0" smtClean="0">
              <a:latin typeface="Verdana" pitchFamily="34" charset="0"/>
              <a:ea typeface="Verdana" pitchFamily="34" charset="0"/>
              <a:cs typeface="Verdana" pitchFamily="34" charset="0"/>
            </a:endParaRPr>
          </a:p>
          <a:p>
            <a:r>
              <a:rPr lang="en-GB" altLang="en-US" sz="2000" dirty="0" smtClean="0">
                <a:latin typeface="Verdana" pitchFamily="34" charset="0"/>
                <a:ea typeface="Verdana" pitchFamily="34" charset="0"/>
                <a:cs typeface="Verdana" pitchFamily="34" charset="0"/>
              </a:rPr>
              <a:t>Reviews </a:t>
            </a:r>
            <a:r>
              <a:rPr lang="en-GB" altLang="en-US" sz="2000" b="1" dirty="0" smtClean="0">
                <a:solidFill>
                  <a:srgbClr val="FF6600"/>
                </a:solidFill>
                <a:latin typeface="Verdana" pitchFamily="34" charset="0"/>
                <a:ea typeface="Verdana" pitchFamily="34" charset="0"/>
                <a:cs typeface="Verdana" pitchFamily="34" charset="0"/>
              </a:rPr>
              <a:t>allow for adapting MIP </a:t>
            </a:r>
            <a:r>
              <a:rPr lang="en-GB" altLang="en-US" sz="2000" dirty="0" smtClean="0">
                <a:latin typeface="Verdana" pitchFamily="34" charset="0"/>
                <a:ea typeface="Verdana" pitchFamily="34" charset="0"/>
                <a:cs typeface="Verdana" pitchFamily="34" charset="0"/>
              </a:rPr>
              <a:t>to changing country needs and priorities, JP &amp; division of labour</a:t>
            </a:r>
          </a:p>
          <a:p>
            <a:endParaRPr lang="en-GB" altLang="en-US" sz="2000" b="1" dirty="0" smtClean="0">
              <a:solidFill>
                <a:srgbClr val="FF6600"/>
              </a:solidFill>
              <a:latin typeface="Verdana" pitchFamily="34" charset="0"/>
              <a:ea typeface="Verdana" pitchFamily="34" charset="0"/>
              <a:cs typeface="Verdana" pitchFamily="34" charset="0"/>
            </a:endParaRPr>
          </a:p>
          <a:p>
            <a:r>
              <a:rPr lang="en-GB" altLang="en-US" sz="2000" b="1" dirty="0" smtClean="0">
                <a:solidFill>
                  <a:srgbClr val="FF6600"/>
                </a:solidFill>
                <a:latin typeface="Verdana" pitchFamily="34" charset="0"/>
                <a:ea typeface="Verdana" pitchFamily="34" charset="0"/>
                <a:cs typeface="Verdana" pitchFamily="34" charset="0"/>
              </a:rPr>
              <a:t>Exception: allowing for two MIPs: </a:t>
            </a:r>
            <a:r>
              <a:rPr lang="en-GB" altLang="en-US" sz="2000" dirty="0" smtClean="0">
                <a:latin typeface="Verdana" pitchFamily="34" charset="0"/>
                <a:ea typeface="Verdana" pitchFamily="34" charset="0"/>
                <a:cs typeface="Verdana" pitchFamily="34" charset="0"/>
              </a:rPr>
              <a:t>if JP started in 2013/14 and </a:t>
            </a:r>
            <a:r>
              <a:rPr lang="en-GB" altLang="en-US" sz="2000" b="1" dirty="0" smtClean="0">
                <a:solidFill>
                  <a:srgbClr val="FF6600"/>
                </a:solidFill>
                <a:latin typeface="Verdana" pitchFamily="34" charset="0"/>
                <a:ea typeface="Verdana" pitchFamily="34" charset="0"/>
                <a:cs typeface="Verdana" pitchFamily="34" charset="0"/>
              </a:rPr>
              <a:t>strong expectations </a:t>
            </a:r>
            <a:r>
              <a:rPr lang="en-GB" altLang="en-US" sz="2000" dirty="0" smtClean="0">
                <a:latin typeface="Verdana" pitchFamily="34" charset="0"/>
                <a:ea typeface="Verdana" pitchFamily="34" charset="0"/>
                <a:cs typeface="Verdana" pitchFamily="34" charset="0"/>
              </a:rPr>
              <a:t>at field level (credibility) </a:t>
            </a:r>
            <a:endParaRPr lang="en-GB" altLang="en-US" sz="2000" b="1" dirty="0" smtClean="0">
              <a:solidFill>
                <a:srgbClr val="FF6600"/>
              </a:solidFill>
              <a:latin typeface="Verdana" pitchFamily="34" charset="0"/>
              <a:ea typeface="Verdana" pitchFamily="34" charset="0"/>
              <a:cs typeface="Verdana" pitchFamily="34" charset="0"/>
            </a:endParaRPr>
          </a:p>
          <a:p>
            <a:endParaRPr lang="en-GB" altLang="en-US" sz="2000" dirty="0" smtClean="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073316265"/>
      </p:ext>
    </p:extLst>
  </p:cSld>
  <p:clrMapOvr>
    <a:masterClrMapping/>
  </p:clrMapOvr>
  <p:transition>
    <p:cover dir="r"/>
  </p:transition>
  <p:timing>
    <p:tnLst>
      <p:par>
        <p:cTn id="1" dur="indefinite" restart="never" nodeType="tmRoot"/>
      </p:par>
    </p:tnLst>
  </p:timing>
</p:sld>
</file>

<file path=ppt/theme/theme1.xml><?xml version="1.0" encoding="utf-8"?>
<a:theme xmlns:a="http://schemas.openxmlformats.org/drawingml/2006/main" name="presentation EC-EE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32301</TotalTime>
  <Words>2415</Words>
  <Application>Microsoft Office PowerPoint</Application>
  <PresentationFormat>On-screen Show (4:3)</PresentationFormat>
  <Paragraphs>358</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presentation EC-EEAS</vt:lpstr>
      <vt:lpstr>PowerPoint Presentation</vt:lpstr>
      <vt:lpstr>Council Conclusions on EU common position for Busan (2011)</vt:lpstr>
      <vt:lpstr>Why substitution/integration?  </vt:lpstr>
      <vt:lpstr>Common aspects (DCI, EDF, ENI) </vt:lpstr>
      <vt:lpstr>Example: Regulation Development Cooperation Instrument (DCI) (1) </vt:lpstr>
      <vt:lpstr>Example: Regulation Development Cooperation Instrument (DCI) (2)  </vt:lpstr>
      <vt:lpstr>Requirements for country analysis  (EU programming instructions DCI/EDF, 2012)</vt:lpstr>
      <vt:lpstr>Template for Multi-annual Indicative Programme (EU programming instructions DCI/EDF)</vt:lpstr>
      <vt:lpstr>Reviews and synchronisation  </vt:lpstr>
      <vt:lpstr>Link between EU programming and Joint Programming: current practice</vt:lpstr>
      <vt:lpstr>Merging EU programming and Joint Programming: first ideas</vt:lpstr>
      <vt:lpstr>Windows for JP/review</vt:lpstr>
      <vt:lpstr>Possible cases </vt:lpstr>
      <vt:lpstr>Conclusion on merging EU and Joint Programming </vt:lpstr>
      <vt:lpstr>Questions for break out sessions</vt:lpstr>
      <vt:lpstr>Regulation European Development Fund (EDF) (1)  </vt:lpstr>
      <vt:lpstr>Regulation European Development Fund (EDF) (2) </vt:lpstr>
      <vt:lpstr>European Neighbourhood Instrument (ENI) (1) </vt:lpstr>
      <vt:lpstr>European Neighbourhood Instrument (ENI) (2)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Bernard San Emeterio</dc:creator>
  <cp:lastModifiedBy>MCE</cp:lastModifiedBy>
  <cp:revision>1557</cp:revision>
  <cp:lastPrinted>2014-11-13T07:51:28Z</cp:lastPrinted>
  <dcterms:created xsi:type="dcterms:W3CDTF">2005-12-20T11:19:53Z</dcterms:created>
  <dcterms:modified xsi:type="dcterms:W3CDTF">2014-11-14T07:08:29Z</dcterms:modified>
</cp:coreProperties>
</file>