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899" r:id="rId1"/>
  </p:sldMasterIdLst>
  <p:notesMasterIdLst>
    <p:notesMasterId r:id="rId8"/>
  </p:notesMasterIdLst>
  <p:handoutMasterIdLst>
    <p:handoutMasterId r:id="rId9"/>
  </p:handoutMasterIdLst>
  <p:sldIdLst>
    <p:sldId id="1210" r:id="rId2"/>
    <p:sldId id="1209" r:id="rId3"/>
    <p:sldId id="1202" r:id="rId4"/>
    <p:sldId id="1207" r:id="rId5"/>
    <p:sldId id="1206" r:id="rId6"/>
    <p:sldId id="1208" r:id="rId7"/>
  </p:sldIdLst>
  <p:sldSz cx="9144000" cy="6858000" type="screen4x3"/>
  <p:notesSz cx="68580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RBRANDIJ Alex (EEAS)" initials="GA(" lastIdx="0" clrIdx="0"/>
  <p:cmAuthor id="1" name="KADEL Jost (DEVCO)" initials="KJ(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0000FF"/>
    <a:srgbClr val="00FF00"/>
    <a:srgbClr val="33CC33"/>
    <a:srgbClr val="003366"/>
    <a:srgbClr val="FF0000"/>
    <a:srgbClr val="0C197A"/>
    <a:srgbClr val="103C72"/>
    <a:srgbClr val="003399"/>
    <a:srgbClr val="B85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86710" autoAdjust="0"/>
  </p:normalViewPr>
  <p:slideViewPr>
    <p:cSldViewPr>
      <p:cViewPr>
        <p:scale>
          <a:sx n="80" d="100"/>
          <a:sy n="80" d="100"/>
        </p:scale>
        <p:origin x="-2760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446" y="-84"/>
      </p:cViewPr>
      <p:guideLst>
        <p:guide orient="horz" pos="3128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564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FE662CF-40CA-430A-A6C6-663A8A89D23C}" type="datetimeFigureOut">
              <a:rPr lang="en-GB"/>
              <a:pPr>
                <a:defRPr/>
              </a:pPr>
              <a:t>13/11/2014</a:t>
            </a:fld>
            <a:endParaRPr lang="en-GB"/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564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4ED9E24-2FDE-49CA-892E-71374D08C9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227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564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EBE359B-E25D-41EF-8601-E34841D40912}" type="datetimeFigureOut">
              <a:rPr lang="en-GB"/>
              <a:pPr>
                <a:defRPr/>
              </a:pPr>
              <a:t>13/11/2014</a:t>
            </a:fld>
            <a:endParaRPr lang="en-GB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744538"/>
            <a:ext cx="4967288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844" y="4715793"/>
            <a:ext cx="5488317" cy="446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564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50E974D-605E-4010-A178-5C78633C79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4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 txBox="1">
            <a:spLocks noGrp="1" noChangeArrowheads="1"/>
          </p:cNvSpPr>
          <p:nvPr/>
        </p:nvSpPr>
        <p:spPr bwMode="auto">
          <a:xfrm>
            <a:off x="0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/>
              <a:t>DEVCO- Bernard San Emeterio</a:t>
            </a:r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5562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631D11-4A32-4073-8B0D-4A90EAC13C37}" type="slidenum">
              <a:rPr lang="en-GB" altLang="en-US" b="0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b="0"/>
          </a:p>
        </p:txBody>
      </p:sp>
      <p:sp>
        <p:nvSpPr>
          <p:cNvPr id="41988" name="Rectangle 7"/>
          <p:cNvSpPr txBox="1">
            <a:spLocks noGrp="1" noChangeArrowheads="1"/>
          </p:cNvSpPr>
          <p:nvPr/>
        </p:nvSpPr>
        <p:spPr bwMode="auto">
          <a:xfrm>
            <a:off x="3885562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F200FBD-0C21-4154-AE13-BFBBD3959233}" type="slidenum">
              <a:rPr lang="en-GB" altLang="en-US" b="0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b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46125"/>
            <a:ext cx="4964112" cy="3722688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pic>
        <p:nvPicPr>
          <p:cNvPr id="3" name="Picture 10" descr="logoE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EEAS_P_TXT_X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53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F2B9A-53A3-4C86-B7AA-530D684D4F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505158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logoE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EEAS_P_TXT_X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0" name="Rectangle 9"/>
          <p:cNvSpPr/>
          <p:nvPr/>
        </p:nvSpPr>
        <p:spPr>
          <a:xfrm>
            <a:off x="4211960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</p:sldLayoutIdLst>
  <p:transition>
    <p:cover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GB" altLang="en-US" sz="3600" b="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3600" dirty="0">
                <a:solidFill>
                  <a:srgbClr val="ECFE06"/>
                </a:solidFill>
              </a:rPr>
              <a:t>Joint </a:t>
            </a:r>
            <a:r>
              <a:rPr lang="en-GB" altLang="en-US" sz="3600" dirty="0" smtClean="0">
                <a:solidFill>
                  <a:srgbClr val="ECFE06"/>
                </a:solidFill>
              </a:rPr>
              <a:t>Programming</a:t>
            </a:r>
          </a:p>
          <a:p>
            <a:pPr algn="ctr" eaLnBrk="1" hangingPunct="1"/>
            <a:endParaRPr lang="en-GB" altLang="en-US" sz="360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3600" dirty="0" smtClean="0">
                <a:solidFill>
                  <a:srgbClr val="ECFE06"/>
                </a:solidFill>
              </a:rPr>
              <a:t>How </a:t>
            </a:r>
            <a:r>
              <a:rPr lang="en-GB" altLang="en-US" sz="3600" dirty="0" smtClean="0">
                <a:solidFill>
                  <a:srgbClr val="ECFE06"/>
                </a:solidFill>
              </a:rPr>
              <a:t>we work </a:t>
            </a:r>
            <a:r>
              <a:rPr lang="en-GB" altLang="en-US" sz="3600" dirty="0" smtClean="0">
                <a:solidFill>
                  <a:srgbClr val="ECFE06"/>
                </a:solidFill>
              </a:rPr>
              <a:t>together</a:t>
            </a:r>
          </a:p>
          <a:p>
            <a:pPr algn="ctr" eaLnBrk="1" hangingPunct="1"/>
            <a:r>
              <a:rPr lang="en-GB" altLang="en-US" sz="3600" b="0" dirty="0" smtClean="0">
                <a:solidFill>
                  <a:srgbClr val="ECFE06"/>
                </a:solidFill>
              </a:rPr>
              <a:t> </a:t>
            </a:r>
          </a:p>
          <a:p>
            <a:pPr algn="ctr" eaLnBrk="1" hangingPunct="1"/>
            <a:r>
              <a:rPr lang="en-GB" altLang="en-US" sz="1800" b="0" i="1" dirty="0" smtClean="0">
                <a:solidFill>
                  <a:srgbClr val="ECFE06"/>
                </a:solidFill>
              </a:rPr>
              <a:t>Joint Programming Technical Seminar, 13-14 November 2014, Brussels</a:t>
            </a:r>
            <a:endParaRPr lang="en-GB" altLang="en-US" sz="1800" b="0" i="1" dirty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1800" b="0" dirty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1800" b="0" dirty="0" smtClean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2000" b="0" dirty="0" smtClean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000" b="0" dirty="0" smtClean="0">
                <a:solidFill>
                  <a:srgbClr val="ECFE06"/>
                </a:solidFill>
              </a:rPr>
              <a:t>EEAS/VI.B.2 </a:t>
            </a:r>
            <a:r>
              <a:rPr lang="en-GB" altLang="en-US" sz="2000" b="0" dirty="0">
                <a:solidFill>
                  <a:srgbClr val="ECFE06"/>
                </a:solidFill>
              </a:rPr>
              <a:t>Development Cooperation Coordination Division</a:t>
            </a: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000" b="0" dirty="0">
                <a:solidFill>
                  <a:srgbClr val="ECFE06"/>
                </a:solidFill>
              </a:rPr>
              <a:t>DEVCO/A2 Aid and Development Effectiveness and Financing</a:t>
            </a:r>
          </a:p>
          <a:p>
            <a:pPr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endParaRPr lang="en-GB" altLang="en-US" sz="2800" b="0" dirty="0">
              <a:solidFill>
                <a:srgbClr val="ECFE06"/>
              </a:solidFill>
            </a:endParaRPr>
          </a:p>
        </p:txBody>
      </p:sp>
      <p:pic>
        <p:nvPicPr>
          <p:cNvPr id="4099" name="Picture 13" descr="logoE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0"/>
            <a:ext cx="1722437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EEAS_P_TXT_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0"/>
            <a:ext cx="18415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60689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108520" y="1341438"/>
            <a:ext cx="9252520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 Ideas</a:t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2060848"/>
            <a:ext cx="8425184" cy="453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Network/pool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experts: possible tasks</a:t>
            </a:r>
          </a:p>
          <a:p>
            <a:pPr marL="457200" indent="-457200">
              <a:buFont typeface="+mj-lt"/>
              <a:buAutoNum type="arabicPeriod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Improve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endorsement/approval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process</a:t>
            </a:r>
          </a:p>
          <a:p>
            <a:pPr marL="457200" indent="-457200">
              <a:buFont typeface="+mj-lt"/>
              <a:buAutoNum type="arabicPeriod"/>
            </a:pPr>
            <a:endParaRPr lang="en-GB" sz="20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Other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supporting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tools</a:t>
            </a:r>
          </a:p>
          <a:p>
            <a:pPr marL="457200" indent="-457200">
              <a:buFont typeface="+mj-lt"/>
              <a:buAutoNum type="arabicPeriod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Identify some country cases</a:t>
            </a:r>
            <a:endParaRPr lang="en-GB" altLang="en-US" sz="2000" u="sng" dirty="0" smtClean="0"/>
          </a:p>
          <a:p>
            <a:pPr>
              <a:lnSpc>
                <a:spcPct val="80000"/>
              </a:lnSpc>
            </a:pPr>
            <a:endParaRPr lang="en-GB" altLang="en-US" sz="2000" dirty="0" smtClean="0"/>
          </a:p>
          <a:p>
            <a:pPr>
              <a:lnSpc>
                <a:spcPct val="80000"/>
              </a:lnSpc>
            </a:pPr>
            <a:endParaRPr lang="en-GB" altLang="en-US" sz="2000" dirty="0" smtClean="0"/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endParaRPr lang="en-GB" altLang="en-US" dirty="0" smtClean="0"/>
          </a:p>
          <a:p>
            <a:pPr marL="342900" lvl="1" indent="-342900">
              <a:lnSpc>
                <a:spcPct val="80000"/>
              </a:lnSpc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6688839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108520" y="1341438"/>
            <a:ext cx="9252520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1. Network/pool of experts: possible tasks</a:t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2060848"/>
            <a:ext cx="8425184" cy="453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000" dirty="0" smtClean="0"/>
              <a:t>All MS have a </a:t>
            </a:r>
            <a:r>
              <a:rPr lang="en-GB" sz="2000" b="1" dirty="0" smtClean="0">
                <a:solidFill>
                  <a:srgbClr val="FF6600"/>
                </a:solidFill>
              </a:rPr>
              <a:t>focal point expert; </a:t>
            </a:r>
            <a:r>
              <a:rPr lang="en-GB" sz="2000" dirty="0" smtClean="0"/>
              <a:t>list of names and contacts shared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sz="2000" b="1" dirty="0" smtClean="0">
                <a:solidFill>
                  <a:srgbClr val="FF6600"/>
                </a:solidFill>
              </a:rPr>
              <a:t>Helpdesk: EEAS/DEVCO </a:t>
            </a:r>
            <a:r>
              <a:rPr lang="en-GB" sz="2000" dirty="0" smtClean="0"/>
              <a:t>stay as central point for helpdesk function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sz="2000" b="1" dirty="0" smtClean="0">
                <a:solidFill>
                  <a:srgbClr val="FF6600"/>
                </a:solidFill>
              </a:rPr>
              <a:t>Each </a:t>
            </a:r>
            <a:r>
              <a:rPr lang="en-GB" sz="2000" b="1" dirty="0" smtClean="0">
                <a:solidFill>
                  <a:srgbClr val="FF6600"/>
                </a:solidFill>
              </a:rPr>
              <a:t>MS focal point </a:t>
            </a:r>
            <a:r>
              <a:rPr lang="en-GB" sz="2000" b="1" dirty="0">
                <a:solidFill>
                  <a:srgbClr val="FF6600"/>
                </a:solidFill>
              </a:rPr>
              <a:t>can </a:t>
            </a:r>
            <a:r>
              <a:rPr lang="en-GB" sz="2000" b="1" dirty="0" smtClean="0">
                <a:solidFill>
                  <a:srgbClr val="FF6600"/>
                </a:solidFill>
              </a:rPr>
              <a:t>ask EEAS/DEVCO helpdesk </a:t>
            </a:r>
            <a:r>
              <a:rPr lang="en-GB" sz="2000" dirty="0"/>
              <a:t>for support, guidance or debate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sz="2000" b="1" dirty="0" smtClean="0">
                <a:solidFill>
                  <a:srgbClr val="FF6600"/>
                </a:solidFill>
              </a:rPr>
              <a:t>'Division of labour': </a:t>
            </a:r>
            <a:r>
              <a:rPr lang="en-GB" sz="2000" dirty="0" smtClean="0"/>
              <a:t>are MS interested in co-leading role in support function, and for which countries?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dirty="0"/>
          </a:p>
          <a:p>
            <a:pPr>
              <a:buFont typeface="Wingdings" panose="05000000000000000000" pitchFamily="2" charset="2"/>
              <a:buChar char="§"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>
              <a:lnSpc>
                <a:spcPct val="80000"/>
              </a:lnSpc>
            </a:pPr>
            <a:endParaRPr lang="en-GB" altLang="en-US" sz="2000" u="sng" dirty="0" smtClean="0"/>
          </a:p>
          <a:p>
            <a:pPr>
              <a:lnSpc>
                <a:spcPct val="80000"/>
              </a:lnSpc>
            </a:pPr>
            <a:endParaRPr lang="en-GB" altLang="en-US" sz="2000" dirty="0" smtClean="0"/>
          </a:p>
          <a:p>
            <a:pPr>
              <a:lnSpc>
                <a:spcPct val="80000"/>
              </a:lnSpc>
            </a:pPr>
            <a:endParaRPr lang="en-GB" altLang="en-US" sz="2000" dirty="0" smtClean="0"/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endParaRPr lang="en-GB" altLang="en-US" dirty="0" smtClean="0"/>
          </a:p>
          <a:p>
            <a:pPr marL="342900" lvl="1" indent="-342900">
              <a:lnSpc>
                <a:spcPct val="80000"/>
              </a:lnSpc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331380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512" y="1341438"/>
            <a:ext cx="8856984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Improve endorsement/approval process including response</a:t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2060848"/>
            <a:ext cx="8425184" cy="453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b="1" dirty="0" smtClean="0">
                <a:solidFill>
                  <a:srgbClr val="FF6600"/>
                </a:solidFill>
              </a:rPr>
              <a:t>Planning list of upcoming documents: </a:t>
            </a:r>
            <a:r>
              <a:rPr lang="en-GB" sz="1800" dirty="0" smtClean="0"/>
              <a:t>regularly updates to be shared within </a:t>
            </a:r>
            <a:r>
              <a:rPr lang="en-GB" sz="1800" dirty="0" smtClean="0"/>
              <a:t>network; advance </a:t>
            </a:r>
            <a:r>
              <a:rPr lang="en-GB" sz="1800" dirty="0" smtClean="0"/>
              <a:t>warning of documents arriving 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b="1" dirty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b="1" dirty="0" smtClean="0">
                <a:solidFill>
                  <a:srgbClr val="FF6600"/>
                </a:solidFill>
              </a:rPr>
              <a:t>Streamline/speed </a:t>
            </a:r>
            <a:r>
              <a:rPr lang="en-GB" sz="2000" b="1" dirty="0">
                <a:solidFill>
                  <a:srgbClr val="FF6600"/>
                </a:solidFill>
              </a:rPr>
              <a:t>up HQs response: </a:t>
            </a:r>
            <a:r>
              <a:rPr lang="en-GB" sz="1800" dirty="0" smtClean="0"/>
              <a:t>Joint </a:t>
            </a:r>
            <a:r>
              <a:rPr lang="en-GB" sz="1800" dirty="0" err="1" smtClean="0"/>
              <a:t>HoMs</a:t>
            </a:r>
            <a:r>
              <a:rPr lang="en-GB" sz="1800" dirty="0" smtClean="0"/>
              <a:t> submission</a:t>
            </a:r>
            <a:r>
              <a:rPr lang="en-GB" sz="1800" i="1" dirty="0" smtClean="0"/>
              <a:t>; </a:t>
            </a:r>
            <a:r>
              <a:rPr lang="en-GB" sz="1800" dirty="0"/>
              <a:t>agree on a 6 weeks response </a:t>
            </a:r>
            <a:r>
              <a:rPr lang="en-GB" sz="1800" dirty="0" smtClean="0"/>
              <a:t>timeline; sharing of HQs response notes/messages </a:t>
            </a:r>
            <a:endParaRPr lang="en-GB" sz="1800" b="1" i="1" dirty="0"/>
          </a:p>
          <a:p>
            <a:pPr>
              <a:buFont typeface="Wingdings" panose="05000000000000000000" pitchFamily="2" charset="2"/>
              <a:buChar char="§"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>
              <a:lnSpc>
                <a:spcPct val="80000"/>
              </a:lnSpc>
            </a:pPr>
            <a:r>
              <a:rPr lang="en-GB" altLang="en-US" sz="2000" b="1" dirty="0" smtClean="0">
                <a:solidFill>
                  <a:srgbClr val="FF6600"/>
                </a:solidFill>
              </a:rPr>
              <a:t>Upcoming cases: </a:t>
            </a:r>
            <a:r>
              <a:rPr lang="en-GB" altLang="en-US" sz="1800" dirty="0" smtClean="0"/>
              <a:t>Burundi, Comoros, Kenya, </a:t>
            </a:r>
            <a:r>
              <a:rPr lang="en-GB" altLang="en-US" sz="1800" dirty="0" err="1" smtClean="0"/>
              <a:t>Mali</a:t>
            </a:r>
            <a:r>
              <a:rPr lang="en-GB" altLang="en-US" sz="1800" dirty="0" smtClean="0"/>
              <a:t>, Paraguay</a:t>
            </a:r>
            <a:endParaRPr lang="en-GB" altLang="en-US" sz="1800" dirty="0" smtClean="0"/>
          </a:p>
          <a:p>
            <a:pPr>
              <a:lnSpc>
                <a:spcPct val="80000"/>
              </a:lnSpc>
            </a:pPr>
            <a:endParaRPr lang="en-GB" altLang="en-US" sz="2000" dirty="0" smtClean="0"/>
          </a:p>
          <a:p>
            <a:pPr>
              <a:lnSpc>
                <a:spcPct val="80000"/>
              </a:lnSpc>
            </a:pPr>
            <a:r>
              <a:rPr lang="en-GB" sz="2000" b="1" dirty="0" smtClean="0">
                <a:solidFill>
                  <a:srgbClr val="FF6600"/>
                </a:solidFill>
              </a:rPr>
              <a:t>Integration bilateral and joint programming: </a:t>
            </a:r>
            <a:r>
              <a:rPr lang="en-GB" sz="1800" i="1" dirty="0" smtClean="0"/>
              <a:t>to </a:t>
            </a:r>
            <a:r>
              <a:rPr lang="en-GB" sz="1800" i="1" dirty="0"/>
              <a:t>be discussed in session on </a:t>
            </a:r>
            <a:r>
              <a:rPr lang="en-GB" sz="1800" i="1" dirty="0" smtClean="0"/>
              <a:t>quality </a:t>
            </a:r>
            <a:r>
              <a:rPr lang="en-GB" sz="1800" i="1" dirty="0"/>
              <a:t>requirements on day </a:t>
            </a:r>
            <a:r>
              <a:rPr lang="en-GB" sz="1800" i="1" dirty="0" smtClean="0"/>
              <a:t>2</a:t>
            </a:r>
            <a:endParaRPr lang="en-GB" sz="1800" i="1" dirty="0"/>
          </a:p>
          <a:p>
            <a:pPr>
              <a:lnSpc>
                <a:spcPct val="80000"/>
              </a:lnSpc>
            </a:pPr>
            <a:endParaRPr lang="en-GB" altLang="en-US" sz="2000" dirty="0" smtClean="0"/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endParaRPr lang="en-GB" altLang="en-US" dirty="0" smtClean="0"/>
          </a:p>
          <a:p>
            <a:pPr marL="342900" lvl="1" indent="-342900">
              <a:lnSpc>
                <a:spcPct val="80000"/>
              </a:lnSpc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92432701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512" y="1341438"/>
            <a:ext cx="8856984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 Other </a:t>
            </a:r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possible supporting </a:t>
            </a:r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tools</a:t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1844824"/>
            <a:ext cx="8425184" cy="4752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1600" b="1" dirty="0" smtClean="0">
                <a:solidFill>
                  <a:srgbClr val="FF6600"/>
                </a:solidFill>
              </a:rPr>
              <a:t>Consultants: </a:t>
            </a:r>
            <a:r>
              <a:rPr lang="en-GB" sz="1600" dirty="0" smtClean="0"/>
              <a:t>information on upcoming country cases; systematic sharing of mission </a:t>
            </a:r>
            <a:r>
              <a:rPr lang="en-GB" sz="1600" dirty="0" err="1" smtClean="0"/>
              <a:t>ToRs</a:t>
            </a:r>
            <a:r>
              <a:rPr lang="en-GB" sz="1600" dirty="0" smtClean="0"/>
              <a:t> (beforehand) </a:t>
            </a:r>
            <a:r>
              <a:rPr lang="en-GB" sz="1600" dirty="0" smtClean="0"/>
              <a:t>and reports </a:t>
            </a:r>
            <a:r>
              <a:rPr lang="en-GB" sz="1600" dirty="0" smtClean="0"/>
              <a:t>(afterwards)</a:t>
            </a:r>
            <a:endParaRPr lang="en-GB" sz="16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16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1600" b="1" dirty="0" smtClean="0">
                <a:solidFill>
                  <a:srgbClr val="FF6600"/>
                </a:solidFill>
              </a:rPr>
              <a:t>Joint in-country missions: </a:t>
            </a:r>
            <a:r>
              <a:rPr lang="en-GB" sz="1600" dirty="0" smtClean="0"/>
              <a:t>for countries where more political than technical steer is required, joint mission to be considered</a:t>
            </a:r>
            <a:endParaRPr lang="en-GB" sz="1600" b="1" dirty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1600" b="1" dirty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1600" b="1" dirty="0" smtClean="0">
                <a:solidFill>
                  <a:srgbClr val="FF6600"/>
                </a:solidFill>
              </a:rPr>
              <a:t>Training: </a:t>
            </a:r>
            <a:r>
              <a:rPr lang="en-GB" sz="1600" dirty="0" smtClean="0"/>
              <a:t>EEAS/DEVCO share training package with MS; consider one day train the trainer session; EU Brussels training continue to be open for MS; EEAS/DEVCO capitals visits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6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1600" b="1" dirty="0" smtClean="0">
                <a:solidFill>
                  <a:srgbClr val="FF6600"/>
                </a:solidFill>
              </a:rPr>
              <a:t>Videoconferencing: </a:t>
            </a:r>
            <a:r>
              <a:rPr lang="en-GB" sz="1600" dirty="0" smtClean="0"/>
              <a:t>joint EU+MS VCs between HQs and field offices</a:t>
            </a:r>
            <a:endParaRPr lang="en-GB" sz="16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16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1600" b="1" dirty="0" smtClean="0">
                <a:solidFill>
                  <a:srgbClr val="FF6600"/>
                </a:solidFill>
              </a:rPr>
              <a:t>'Mainstreaming': </a:t>
            </a:r>
            <a:r>
              <a:rPr lang="en-GB" sz="1600" dirty="0" smtClean="0"/>
              <a:t>involvement of geographic and thematic units/desks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1600" b="1" dirty="0" smtClean="0">
                <a:solidFill>
                  <a:srgbClr val="FF6600"/>
                </a:solidFill>
              </a:rPr>
              <a:t>Cap4dev: </a:t>
            </a:r>
            <a:r>
              <a:rPr lang="en-GB" sz="1600" dirty="0" smtClean="0"/>
              <a:t>most relevant documents are uploaded (JP documents, roadmaps, </a:t>
            </a:r>
            <a:r>
              <a:rPr lang="en-GB" sz="1600" dirty="0" err="1" smtClean="0"/>
              <a:t>HoMs</a:t>
            </a:r>
            <a:r>
              <a:rPr lang="en-GB" sz="1600" dirty="0" smtClean="0"/>
              <a:t> reports, EEAS/DEVCO notes); accessibility and inter-activeness could be improved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>
              <a:lnSpc>
                <a:spcPct val="80000"/>
              </a:lnSpc>
            </a:pPr>
            <a:endParaRPr lang="en-GB" altLang="en-US" sz="2000" u="sng" dirty="0" smtClean="0"/>
          </a:p>
          <a:p>
            <a:pPr>
              <a:lnSpc>
                <a:spcPct val="80000"/>
              </a:lnSpc>
            </a:pPr>
            <a:endParaRPr lang="en-GB" altLang="en-US" sz="2000" dirty="0" smtClean="0"/>
          </a:p>
          <a:p>
            <a:pPr>
              <a:lnSpc>
                <a:spcPct val="80000"/>
              </a:lnSpc>
            </a:pPr>
            <a:endParaRPr lang="en-GB" altLang="en-US" sz="2000" dirty="0" smtClean="0"/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endParaRPr lang="en-GB" altLang="en-US" dirty="0" smtClean="0"/>
          </a:p>
          <a:p>
            <a:pPr marL="342900" lvl="1" indent="-342900">
              <a:lnSpc>
                <a:spcPct val="80000"/>
              </a:lnSpc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278965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512" y="1341438"/>
            <a:ext cx="8856984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4. Country cases</a:t>
            </a: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2060848"/>
            <a:ext cx="8425184" cy="453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000" dirty="0" smtClean="0"/>
              <a:t>In many country </a:t>
            </a:r>
            <a:r>
              <a:rPr lang="en-GB" sz="2000" b="1" dirty="0" smtClean="0">
                <a:solidFill>
                  <a:srgbClr val="FF6600"/>
                </a:solidFill>
              </a:rPr>
              <a:t>processes run well</a:t>
            </a:r>
            <a:r>
              <a:rPr lang="en-GB" sz="2000" dirty="0" smtClean="0"/>
              <a:t>, others </a:t>
            </a:r>
            <a:r>
              <a:rPr lang="en-GB" sz="2000" b="1" dirty="0" smtClean="0">
                <a:solidFill>
                  <a:srgbClr val="FF6600"/>
                </a:solidFill>
              </a:rPr>
              <a:t>face challenges 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sz="2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b="1" dirty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b="1" dirty="0" smtClean="0">
                <a:solidFill>
                  <a:srgbClr val="FF6600"/>
                </a:solidFill>
              </a:rPr>
              <a:t>… and let's start experimenting 'working together' for</a:t>
            </a:r>
            <a:r>
              <a:rPr lang="en-GB" sz="2000" b="1" dirty="0" smtClean="0">
                <a:solidFill>
                  <a:srgbClr val="FF6600"/>
                </a:solidFill>
              </a:rPr>
              <a:t> actual country cases</a:t>
            </a:r>
            <a:endParaRPr lang="en-GB" sz="20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en-GB" altLang="en-US" sz="2000" u="sng" dirty="0" smtClean="0"/>
          </a:p>
          <a:p>
            <a:pPr>
              <a:lnSpc>
                <a:spcPct val="80000"/>
              </a:lnSpc>
            </a:pPr>
            <a:endParaRPr lang="en-GB" altLang="en-US" sz="2000" dirty="0" smtClean="0"/>
          </a:p>
          <a:p>
            <a:pPr>
              <a:lnSpc>
                <a:spcPct val="80000"/>
              </a:lnSpc>
            </a:pPr>
            <a:endParaRPr lang="en-GB" altLang="en-US" sz="2000" dirty="0" smtClean="0"/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endParaRPr lang="en-GB" altLang="en-US" dirty="0" smtClean="0"/>
          </a:p>
          <a:p>
            <a:pPr marL="342900" lvl="1" indent="-342900">
              <a:lnSpc>
                <a:spcPct val="80000"/>
              </a:lnSpc>
            </a:pPr>
            <a:endParaRPr lang="en-GB" alt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661" y="2960091"/>
            <a:ext cx="4177507" cy="1675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488761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EC-EE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32252</TotalTime>
  <Words>341</Words>
  <Application>Microsoft Office PowerPoint</Application>
  <PresentationFormat>On-screen Show (4:3)</PresentationFormat>
  <Paragraphs>80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presentation EC-EEAS</vt:lpstr>
      <vt:lpstr>PowerPoint Presentation</vt:lpstr>
      <vt:lpstr>4 Ideas </vt:lpstr>
      <vt:lpstr>1. Network/pool of experts: possible tasks </vt:lpstr>
      <vt:lpstr>2. Improve endorsement/approval process including response </vt:lpstr>
      <vt:lpstr>3. Other possible supporting tools </vt:lpstr>
      <vt:lpstr>4. Country cases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Bernard San Emeterio</dc:creator>
  <cp:lastModifiedBy>GERBRANDIJ Alex (EEAS)</cp:lastModifiedBy>
  <cp:revision>1547</cp:revision>
  <cp:lastPrinted>2014-11-13T11:14:34Z</cp:lastPrinted>
  <dcterms:created xsi:type="dcterms:W3CDTF">2005-12-20T11:19:53Z</dcterms:created>
  <dcterms:modified xsi:type="dcterms:W3CDTF">2014-11-13T11:16:06Z</dcterms:modified>
</cp:coreProperties>
</file>