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14"/>
  </p:notesMasterIdLst>
  <p:sldIdLst>
    <p:sldId id="256" r:id="rId2"/>
    <p:sldId id="257" r:id="rId3"/>
    <p:sldId id="272" r:id="rId4"/>
    <p:sldId id="279" r:id="rId5"/>
    <p:sldId id="273" r:id="rId6"/>
    <p:sldId id="285" r:id="rId7"/>
    <p:sldId id="274" r:id="rId8"/>
    <p:sldId id="275" r:id="rId9"/>
    <p:sldId id="280" r:id="rId10"/>
    <p:sldId id="276" r:id="rId11"/>
    <p:sldId id="262" r:id="rId12"/>
    <p:sldId id="2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B04C24-74C4-4B88-B64B-96B0C24AAC4D}" type="datetimeFigureOut">
              <a:rPr lang="en-US" smtClean="0"/>
              <a:pPr/>
              <a:t>10/27/2014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5799ED-0248-425B-826B-09CDAF1D7230}" type="slidenum">
              <a:rPr lang="en-US" smtClean="0"/>
              <a:pPr/>
              <a:t>‹#›</a:t>
            </a:fld>
            <a:endParaRPr lang="en-US" dirty="0"/>
          </a:p>
        </p:txBody>
      </p:sp>
    </p:spTree>
    <p:extLst>
      <p:ext uri="{BB962C8B-B14F-4D97-AF65-F5344CB8AC3E}">
        <p14:creationId xmlns:p14="http://schemas.microsoft.com/office/powerpoint/2010/main" xmlns="" val="2753907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 2020</a:t>
            </a:r>
          </a:p>
          <a:p>
            <a:pPr marL="0" indent="0">
              <a:buNone/>
            </a:pPr>
            <a:r>
              <a:rPr lang="en-US" altLang="en-US" dirty="0" smtClean="0"/>
              <a:t>Enhancing the level of ambition before 2020 (WS2, paragraph 7,8-the work plan for enhancing ambition</a:t>
            </a:r>
            <a:endParaRPr lang="en-US" dirty="0" smtClean="0"/>
          </a:p>
          <a:p>
            <a:r>
              <a:rPr lang="en-US" dirty="0" smtClean="0"/>
              <a:t>Post 2020</a:t>
            </a:r>
          </a:p>
          <a:p>
            <a:pPr marL="0" lvl="1" indent="0">
              <a:buNone/>
            </a:pPr>
            <a:r>
              <a:rPr lang="en-US" altLang="en-US" dirty="0" smtClean="0"/>
              <a:t>Negotiating a legal (2015) agreement to be 	implemented by 2020 (WSI, para 2-6).</a:t>
            </a:r>
            <a:endParaRPr lang="en-US" dirty="0" smtClean="0"/>
          </a:p>
          <a:p>
            <a:endParaRPr lang="en-GB" dirty="0"/>
          </a:p>
        </p:txBody>
      </p:sp>
      <p:sp>
        <p:nvSpPr>
          <p:cNvPr id="4" name="Slide Number Placeholder 3"/>
          <p:cNvSpPr>
            <a:spLocks noGrp="1"/>
          </p:cNvSpPr>
          <p:nvPr>
            <p:ph type="sldNum" sz="quarter" idx="10"/>
          </p:nvPr>
        </p:nvSpPr>
        <p:spPr/>
        <p:txBody>
          <a:bodyPr/>
          <a:lstStyle/>
          <a:p>
            <a:fld id="{2D5799ED-0248-425B-826B-09CDAF1D7230}" type="slidenum">
              <a:rPr lang="en-US" smtClean="0"/>
              <a:pPr/>
              <a:t>2</a:t>
            </a:fld>
            <a:endParaRPr lang="en-US" dirty="0"/>
          </a:p>
        </p:txBody>
      </p:sp>
    </p:spTree>
    <p:extLst>
      <p:ext uri="{BB962C8B-B14F-4D97-AF65-F5344CB8AC3E}">
        <p14:creationId xmlns:p14="http://schemas.microsoft.com/office/powerpoint/2010/main" xmlns="" val="3454483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F2A307C8-D1AB-4547-B417-56880648B727}" type="slidenum">
              <a:rPr lang="en-US" altLang="en-US" smtClean="0"/>
              <a:pPr eaLnBrk="1" hangingPunct="1">
                <a:spcBef>
                  <a:spcPct val="0"/>
                </a:spcBef>
              </a:pPr>
              <a:t>3</a:t>
            </a:fld>
            <a:endParaRPr lang="en-US" altLang="en-US" dirty="0" smtClean="0"/>
          </a:p>
        </p:txBody>
      </p:sp>
      <p:sp>
        <p:nvSpPr>
          <p:cNvPr id="21507" name="Text Box 2"/>
          <p:cNvSpPr txBox="1">
            <a:spLocks noChangeArrowheads="1"/>
          </p:cNvSpPr>
          <p:nvPr/>
        </p:nvSpPr>
        <p:spPr bwMode="auto">
          <a:xfrm>
            <a:off x="939800" y="685800"/>
            <a:ext cx="4981575"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fr-CH" altLang="en-US" sz="2400" dirty="0"/>
          </a:p>
        </p:txBody>
      </p:sp>
      <p:sp>
        <p:nvSpPr>
          <p:cNvPr id="21508" name="Rectangle 3"/>
          <p:cNvSpPr>
            <a:spLocks noGrp="1" noChangeArrowheads="1"/>
          </p:cNvSpPr>
          <p:nvPr>
            <p:ph type="body"/>
          </p:nvPr>
        </p:nvSpPr>
        <p:spPr>
          <a:xfrm>
            <a:off x="685800" y="4343400"/>
            <a:ext cx="5478463" cy="410686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pPr eaLnBrk="1" hangingPunct="1"/>
            <a:endParaRPr lang="fr-FR"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F087A95-6C5D-4691-8CE9-D3997DE2AF1C}" type="slidenum">
              <a:rPr lang="en-US" altLang="en-US" smtClean="0"/>
              <a:pPr eaLnBrk="1" hangingPunct="1">
                <a:spcBef>
                  <a:spcPct val="0"/>
                </a:spcBef>
              </a:pPr>
              <a:t>5</a:t>
            </a:fld>
            <a:endParaRPr lang="en-US" altLang="en-US" smtClean="0"/>
          </a:p>
        </p:txBody>
      </p:sp>
      <p:sp>
        <p:nvSpPr>
          <p:cNvPr id="22531" name="Text Box 2"/>
          <p:cNvSpPr txBox="1">
            <a:spLocks noChangeArrowheads="1"/>
          </p:cNvSpPr>
          <p:nvPr/>
        </p:nvSpPr>
        <p:spPr bwMode="auto">
          <a:xfrm>
            <a:off x="939800" y="685800"/>
            <a:ext cx="4981575"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fr-CH" altLang="en-US" sz="2400"/>
          </a:p>
        </p:txBody>
      </p:sp>
      <p:sp>
        <p:nvSpPr>
          <p:cNvPr id="22532" name="Rectangle 3"/>
          <p:cNvSpPr>
            <a:spLocks noGrp="1" noChangeArrowheads="1"/>
          </p:cNvSpPr>
          <p:nvPr>
            <p:ph type="body"/>
          </p:nvPr>
        </p:nvSpPr>
        <p:spPr>
          <a:xfrm>
            <a:off x="685800" y="4343400"/>
            <a:ext cx="5478463" cy="410686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pPr eaLnBrk="1" hangingPunct="1"/>
            <a:endParaRPr lang="fr-FR"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F087A95-6C5D-4691-8CE9-D3997DE2AF1C}" type="slidenum">
              <a:rPr lang="en-US" altLang="en-US" smtClean="0"/>
              <a:pPr eaLnBrk="1" hangingPunct="1">
                <a:spcBef>
                  <a:spcPct val="0"/>
                </a:spcBef>
              </a:pPr>
              <a:t>7</a:t>
            </a:fld>
            <a:endParaRPr lang="en-US" altLang="en-US" smtClean="0"/>
          </a:p>
        </p:txBody>
      </p:sp>
      <p:sp>
        <p:nvSpPr>
          <p:cNvPr id="22531" name="Text Box 2"/>
          <p:cNvSpPr txBox="1">
            <a:spLocks noChangeArrowheads="1"/>
          </p:cNvSpPr>
          <p:nvPr/>
        </p:nvSpPr>
        <p:spPr bwMode="auto">
          <a:xfrm>
            <a:off x="939800" y="685800"/>
            <a:ext cx="4981575"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fr-CH" altLang="en-US" sz="2400"/>
          </a:p>
        </p:txBody>
      </p:sp>
      <p:sp>
        <p:nvSpPr>
          <p:cNvPr id="22532" name="Rectangle 3"/>
          <p:cNvSpPr>
            <a:spLocks noGrp="1" noChangeArrowheads="1"/>
          </p:cNvSpPr>
          <p:nvPr>
            <p:ph type="body"/>
          </p:nvPr>
        </p:nvSpPr>
        <p:spPr>
          <a:xfrm>
            <a:off x="685800" y="4343400"/>
            <a:ext cx="5478463" cy="410686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pPr eaLnBrk="1" hangingPunct="1"/>
            <a:r>
              <a:rPr lang="fr-FR" altLang="en-US" dirty="0" smtClean="0"/>
              <a:t>Note: </a:t>
            </a:r>
          </a:p>
          <a:p>
            <a:pPr eaLnBrk="1" hangingPunct="1"/>
            <a:r>
              <a:rPr lang="fr-FR" altLang="en-US" dirty="0" smtClean="0"/>
              <a:t>1. </a:t>
            </a:r>
            <a:r>
              <a:rPr lang="fr-FR" altLang="en-US" dirty="0" err="1" smtClean="0"/>
              <a:t>Operationalization</a:t>
            </a:r>
            <a:r>
              <a:rPr lang="fr-FR" altLang="en-US" dirty="0" smtClean="0"/>
              <a:t> of para 3 &amp; 4 of the </a:t>
            </a:r>
            <a:r>
              <a:rPr lang="fr-FR" altLang="en-US" dirty="0" err="1" smtClean="0"/>
              <a:t>Warsaw</a:t>
            </a:r>
            <a:r>
              <a:rPr lang="fr-FR" altLang="en-US" dirty="0" smtClean="0"/>
              <a:t> </a:t>
            </a:r>
            <a:r>
              <a:rPr lang="fr-FR" altLang="en-US" dirty="0" err="1" smtClean="0"/>
              <a:t>deciiosn</a:t>
            </a:r>
            <a:endParaRPr lang="fr-FR" altLang="en-US" dirty="0" smtClean="0"/>
          </a:p>
          <a:p>
            <a:pPr eaLnBrk="1" hangingPunct="1"/>
            <a:r>
              <a:rPr lang="fr-FR" altLang="en-US" dirty="0" smtClean="0"/>
              <a:t>2. the</a:t>
            </a:r>
            <a:r>
              <a:rPr lang="fr-FR" altLang="en-US" baseline="0" dirty="0" smtClean="0"/>
              <a:t> Doha </a:t>
            </a:r>
            <a:r>
              <a:rPr lang="fr-FR" altLang="en-US" baseline="0" dirty="0" err="1" smtClean="0"/>
              <a:t>Amendment</a:t>
            </a:r>
            <a:r>
              <a:rPr lang="fr-FR" altLang="en-US" baseline="0" dirty="0" smtClean="0"/>
              <a:t> </a:t>
            </a:r>
            <a:r>
              <a:rPr lang="fr-FR" altLang="en-US" baseline="0" dirty="0" err="1" smtClean="0"/>
              <a:t>needs</a:t>
            </a:r>
            <a:r>
              <a:rPr lang="fr-FR" altLang="en-US" baseline="0" dirty="0" smtClean="0"/>
              <a:t> 144 </a:t>
            </a:r>
            <a:r>
              <a:rPr lang="fr-FR" altLang="en-US" baseline="0" dirty="0" err="1" smtClean="0"/>
              <a:t>ratificationin</a:t>
            </a:r>
            <a:r>
              <a:rPr lang="fr-FR" altLang="en-US" baseline="0" dirty="0" smtClean="0"/>
              <a:t> </a:t>
            </a:r>
            <a:r>
              <a:rPr lang="fr-FR" altLang="en-US" baseline="0" dirty="0" err="1" smtClean="0"/>
              <a:t>order</a:t>
            </a:r>
            <a:r>
              <a:rPr lang="fr-FR" altLang="en-US" baseline="0" dirty="0" smtClean="0"/>
              <a:t> to </a:t>
            </a:r>
            <a:r>
              <a:rPr lang="fr-FR" altLang="en-US" baseline="0" dirty="0" err="1" smtClean="0"/>
              <a:t>bring</a:t>
            </a:r>
            <a:r>
              <a:rPr lang="fr-FR" altLang="en-US" baseline="0" dirty="0" smtClean="0"/>
              <a:t> the second </a:t>
            </a:r>
            <a:r>
              <a:rPr lang="fr-FR" altLang="en-US" baseline="0" dirty="0" err="1" smtClean="0"/>
              <a:t>commitment</a:t>
            </a:r>
            <a:r>
              <a:rPr lang="fr-FR" altLang="en-US" baseline="0" dirty="0" smtClean="0"/>
              <a:t> </a:t>
            </a:r>
            <a:r>
              <a:rPr lang="fr-FR" altLang="en-US" baseline="0" dirty="0" err="1" smtClean="0"/>
              <a:t>period</a:t>
            </a:r>
            <a:r>
              <a:rPr lang="fr-FR" altLang="en-US" baseline="0" dirty="0" smtClean="0"/>
              <a:t> </a:t>
            </a:r>
            <a:r>
              <a:rPr lang="fr-FR" altLang="en-US" baseline="0" dirty="0" err="1" smtClean="0"/>
              <a:t>into</a:t>
            </a:r>
            <a:r>
              <a:rPr lang="fr-FR" altLang="en-US" baseline="0" dirty="0" smtClean="0"/>
              <a:t> force</a:t>
            </a:r>
          </a:p>
          <a:p>
            <a:r>
              <a:rPr lang="en-US" dirty="0" smtClean="0"/>
              <a:t>Position on closing </a:t>
            </a:r>
            <a:r>
              <a:rPr lang="en-US" dirty="0" err="1" smtClean="0"/>
              <a:t>thre</a:t>
            </a:r>
            <a:r>
              <a:rPr lang="en-US" dirty="0" smtClean="0"/>
              <a:t> gap 2013</a:t>
            </a:r>
          </a:p>
          <a:p>
            <a:pPr>
              <a:buFont typeface="Arial" pitchFamily="34" charset="0"/>
              <a:buChar char="•"/>
            </a:pPr>
            <a:r>
              <a:rPr lang="en-US" i="1" dirty="0" smtClean="0"/>
              <a:t>Summary from developed countries submissions</a:t>
            </a:r>
          </a:p>
          <a:p>
            <a:pPr marL="800100" lvl="1" indent="-342900">
              <a:buFont typeface="Arial"/>
              <a:buChar char="•"/>
            </a:pPr>
            <a:r>
              <a:rPr lang="en-US" sz="2000" dirty="0" smtClean="0"/>
              <a:t>Need to clarify existing pledges and increase ambition</a:t>
            </a:r>
          </a:p>
          <a:p>
            <a:pPr marL="800100" lvl="1" indent="-342900">
              <a:buFont typeface="Arial"/>
              <a:buChar char="•"/>
            </a:pPr>
            <a:r>
              <a:rPr lang="en-US" sz="2000" dirty="0" smtClean="0"/>
              <a:t>Making pledges for those who have not pledged</a:t>
            </a:r>
          </a:p>
          <a:p>
            <a:pPr marL="800100" lvl="1" indent="-342900">
              <a:buFont typeface="Arial"/>
              <a:buChar char="•"/>
            </a:pPr>
            <a:r>
              <a:rPr lang="en-US" sz="2000" dirty="0" smtClean="0"/>
              <a:t>Stress the importance of ICI (HFC, short-lived climate pollutants, phasing out fossil fuel subsidies, bunkers, REDD+ initiatives, Ag, etc.)</a:t>
            </a:r>
          </a:p>
          <a:p>
            <a:pPr marL="800100" lvl="1" indent="-342900">
              <a:buFont typeface="Arial"/>
              <a:buChar char="•"/>
            </a:pPr>
            <a:r>
              <a:rPr lang="en-US" sz="2000" dirty="0" smtClean="0"/>
              <a:t>International carbon markets (NMM, etc.)</a:t>
            </a:r>
          </a:p>
          <a:p>
            <a:pPr lvl="1"/>
            <a:endParaRPr lang="en-US" dirty="0" smtClean="0"/>
          </a:p>
          <a:p>
            <a:pPr>
              <a:buFont typeface="Arial" pitchFamily="34" charset="0"/>
              <a:buChar char="•"/>
            </a:pPr>
            <a:r>
              <a:rPr lang="en-US" dirty="0" smtClean="0"/>
              <a:t> </a:t>
            </a:r>
            <a:r>
              <a:rPr lang="en-US" i="1" dirty="0" smtClean="0"/>
              <a:t>Summary from developing countries submissions</a:t>
            </a:r>
          </a:p>
          <a:p>
            <a:pPr marL="800100" lvl="1" indent="-342900">
              <a:buFont typeface="Arial"/>
              <a:buChar char="•"/>
            </a:pPr>
            <a:r>
              <a:rPr lang="en-US" sz="2000" dirty="0" smtClean="0"/>
              <a:t>Emphasize in closing both Mitigation and Finance Gap</a:t>
            </a:r>
          </a:p>
          <a:p>
            <a:pPr marL="800100" lvl="1" indent="-342900">
              <a:buFont typeface="Arial"/>
              <a:buChar char="•"/>
            </a:pPr>
            <a:r>
              <a:rPr lang="en-US" sz="2000" dirty="0" smtClean="0"/>
              <a:t>Implementation of the second commitment period of the KP </a:t>
            </a:r>
          </a:p>
          <a:p>
            <a:pPr marL="800100" lvl="1" indent="-342900">
              <a:buFont typeface="Arial"/>
              <a:buChar char="•"/>
            </a:pPr>
            <a:r>
              <a:rPr lang="en-US" sz="2000" dirty="0" smtClean="0"/>
              <a:t>Non KP CP 2 to implement comparable pledges/commitments </a:t>
            </a:r>
          </a:p>
          <a:p>
            <a:pPr marL="800100" lvl="1" indent="-342900">
              <a:buFont typeface="Arial"/>
              <a:buChar char="•"/>
            </a:pPr>
            <a:r>
              <a:rPr lang="en-US" sz="2000" dirty="0" smtClean="0"/>
              <a:t> Stress importance of implementing the agreed outcome pursuant to BAP (Adaptation is key, MOI vital, GCF and Tech Mechanism have to be fully operational, MRV of support, Comparability of efforts among AI, etc.)</a:t>
            </a:r>
          </a:p>
          <a:p>
            <a:pPr marL="800100" lvl="1" indent="-342900">
              <a:buFont typeface="Arial"/>
              <a:buChar char="•"/>
            </a:pPr>
            <a:r>
              <a:rPr lang="en-US" sz="2000" dirty="0" smtClean="0"/>
              <a:t> Supplementary actions outside Convention not substitute for action within –   Need Transparency on actions and implementation</a:t>
            </a:r>
          </a:p>
          <a:p>
            <a:pPr marL="800100" lvl="1" indent="-342900">
              <a:buFont typeface="Arial"/>
              <a:buChar char="•"/>
            </a:pPr>
            <a:r>
              <a:rPr lang="en-US" sz="2000" dirty="0" smtClean="0"/>
              <a:t> Application of Convention principles and provisions</a:t>
            </a:r>
          </a:p>
          <a:p>
            <a:endParaRPr lang="en-US" dirty="0" smtClean="0"/>
          </a:p>
          <a:p>
            <a:pPr eaLnBrk="1" hangingPunct="1"/>
            <a:endParaRPr lang="fr-FR" alt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F087A95-6C5D-4691-8CE9-D3997DE2AF1C}" type="slidenum">
              <a:rPr lang="en-US" altLang="en-US" smtClean="0"/>
              <a:pPr eaLnBrk="1" hangingPunct="1">
                <a:spcBef>
                  <a:spcPct val="0"/>
                </a:spcBef>
              </a:pPr>
              <a:t>8</a:t>
            </a:fld>
            <a:endParaRPr lang="en-US" altLang="en-US" smtClean="0"/>
          </a:p>
        </p:txBody>
      </p:sp>
      <p:sp>
        <p:nvSpPr>
          <p:cNvPr id="22531" name="Text Box 2"/>
          <p:cNvSpPr txBox="1">
            <a:spLocks noChangeArrowheads="1"/>
          </p:cNvSpPr>
          <p:nvPr/>
        </p:nvSpPr>
        <p:spPr bwMode="auto">
          <a:xfrm>
            <a:off x="939800" y="685800"/>
            <a:ext cx="4981575"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fr-CH" altLang="en-US" sz="2400"/>
          </a:p>
        </p:txBody>
      </p:sp>
      <p:sp>
        <p:nvSpPr>
          <p:cNvPr id="22532" name="Rectangle 3"/>
          <p:cNvSpPr>
            <a:spLocks noGrp="1" noChangeArrowheads="1"/>
          </p:cNvSpPr>
          <p:nvPr>
            <p:ph type="body"/>
          </p:nvPr>
        </p:nvSpPr>
        <p:spPr>
          <a:xfrm>
            <a:off x="685800" y="4343400"/>
            <a:ext cx="5478463" cy="410686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pPr eaLnBrk="1" hangingPunct="1"/>
            <a:r>
              <a:rPr lang="fr-FR" altLang="en-US" dirty="0" smtClean="0"/>
              <a:t>Points of </a:t>
            </a:r>
            <a:r>
              <a:rPr lang="fr-FR" altLang="en-US" dirty="0" err="1" smtClean="0"/>
              <a:t>debate</a:t>
            </a:r>
            <a:r>
              <a:rPr lang="fr-FR" altLang="en-US" dirty="0" smtClean="0"/>
              <a:t>:</a:t>
            </a:r>
          </a:p>
          <a:p>
            <a:pPr eaLnBrk="1" hangingPunct="1"/>
            <a:r>
              <a:rPr lang="fr-FR" altLang="en-US" dirty="0" smtClean="0"/>
              <a:t>Most </a:t>
            </a:r>
            <a:r>
              <a:rPr lang="fr-FR" altLang="en-US" dirty="0" err="1" smtClean="0"/>
              <a:t>Dvgs</a:t>
            </a:r>
            <a:r>
              <a:rPr lang="fr-FR" altLang="en-US" baseline="0" dirty="0" smtClean="0"/>
              <a:t> </a:t>
            </a:r>
            <a:r>
              <a:rPr lang="fr-FR" altLang="en-US" baseline="0" dirty="0" err="1" smtClean="0"/>
              <a:t>want</a:t>
            </a:r>
            <a:r>
              <a:rPr lang="fr-FR" altLang="en-US" baseline="0" dirty="0" smtClean="0"/>
              <a:t> </a:t>
            </a:r>
            <a:r>
              <a:rPr lang="fr-FR" altLang="en-US" baseline="0" dirty="0" err="1" smtClean="0"/>
              <a:t>INDCs</a:t>
            </a:r>
            <a:r>
              <a:rPr lang="fr-FR" altLang="en-US" baseline="0" dirty="0" smtClean="0"/>
              <a:t> to </a:t>
            </a:r>
            <a:r>
              <a:rPr lang="fr-FR" altLang="en-US" baseline="0" dirty="0" err="1" smtClean="0"/>
              <a:t>be</a:t>
            </a:r>
            <a:r>
              <a:rPr lang="fr-FR" altLang="en-US" baseline="0" dirty="0" smtClean="0"/>
              <a:t> </a:t>
            </a:r>
            <a:r>
              <a:rPr lang="fr-FR" altLang="en-US" baseline="0" dirty="0" err="1" smtClean="0"/>
              <a:t>comprehensive</a:t>
            </a:r>
            <a:r>
              <a:rPr lang="fr-FR" altLang="en-US" baseline="0" dirty="0" smtClean="0"/>
              <a:t>. LCDs..</a:t>
            </a:r>
            <a:r>
              <a:rPr lang="fr-FR" altLang="en-US" baseline="0" dirty="0" err="1" smtClean="0"/>
              <a:t>see</a:t>
            </a:r>
            <a:r>
              <a:rPr lang="fr-FR" altLang="en-US" baseline="0" dirty="0" smtClean="0"/>
              <a:t> </a:t>
            </a:r>
            <a:r>
              <a:rPr lang="fr-FR" altLang="en-US" baseline="0" dirty="0" err="1" smtClean="0"/>
              <a:t>it</a:t>
            </a:r>
            <a:r>
              <a:rPr lang="fr-FR" altLang="en-US" baseline="0" dirty="0" smtClean="0"/>
              <a:t> as more mitigation </a:t>
            </a:r>
            <a:r>
              <a:rPr lang="fr-FR" altLang="en-US" baseline="0" dirty="0" err="1" smtClean="0"/>
              <a:t>focused</a:t>
            </a:r>
            <a:endParaRPr lang="fr-FR" altLang="en-US" baseline="0" dirty="0" smtClean="0"/>
          </a:p>
          <a:p>
            <a:pPr eaLnBrk="1" hangingPunct="1"/>
            <a:r>
              <a:rPr lang="fr-FR" altLang="en-US" baseline="0" dirty="0" err="1" smtClean="0"/>
              <a:t>DCs</a:t>
            </a:r>
            <a:r>
              <a:rPr lang="fr-FR" altLang="en-US" baseline="0" dirty="0" smtClean="0"/>
              <a:t> </a:t>
            </a:r>
            <a:r>
              <a:rPr lang="fr-FR" altLang="en-US" baseline="0" dirty="0" err="1" smtClean="0"/>
              <a:t>also</a:t>
            </a:r>
            <a:r>
              <a:rPr lang="fr-FR" altLang="en-US" baseline="0" dirty="0" smtClean="0"/>
              <a:t> </a:t>
            </a:r>
            <a:r>
              <a:rPr lang="fr-FR" altLang="en-US" baseline="0" dirty="0" err="1" smtClean="0"/>
              <a:t>want</a:t>
            </a:r>
            <a:r>
              <a:rPr lang="fr-FR" altLang="en-US" baseline="0" dirty="0" smtClean="0"/>
              <a:t> </a:t>
            </a:r>
            <a:r>
              <a:rPr lang="fr-FR" altLang="en-US" baseline="0" dirty="0" err="1" smtClean="0"/>
              <a:t>upfront</a:t>
            </a:r>
            <a:r>
              <a:rPr lang="fr-FR" altLang="en-US" baseline="0" dirty="0" smtClean="0"/>
              <a:t> ex ante </a:t>
            </a:r>
            <a:r>
              <a:rPr lang="fr-FR" altLang="en-US" baseline="0" dirty="0" err="1" smtClean="0"/>
              <a:t>assessment</a:t>
            </a:r>
            <a:r>
              <a:rPr lang="fr-FR" altLang="en-US" baseline="0" dirty="0" smtClean="0"/>
              <a:t> </a:t>
            </a:r>
            <a:r>
              <a:rPr lang="fr-FR" altLang="en-US" baseline="0" dirty="0" err="1" smtClean="0"/>
              <a:t>process</a:t>
            </a:r>
            <a:r>
              <a:rPr lang="fr-FR" altLang="en-US" baseline="0" dirty="0" smtClean="0"/>
              <a:t> vis-à-vis </a:t>
            </a:r>
            <a:r>
              <a:rPr lang="fr-FR" altLang="en-US" baseline="0" dirty="0" err="1" smtClean="0"/>
              <a:t>INDCs</a:t>
            </a:r>
            <a:r>
              <a:rPr lang="fr-FR" altLang="en-US" baseline="0" dirty="0" smtClean="0"/>
              <a:t> (mitigation </a:t>
            </a:r>
            <a:r>
              <a:rPr lang="fr-FR" altLang="en-US" baseline="0" dirty="0" err="1" smtClean="0"/>
              <a:t>focused</a:t>
            </a:r>
            <a:r>
              <a:rPr lang="fr-FR" altLang="en-US" baseline="0" dirty="0" smtClean="0"/>
              <a:t>)</a:t>
            </a:r>
            <a:endParaRPr lang="fr-FR" alt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0449593-A2AF-48D8-B821-4E559AEADB75}" type="slidenum">
              <a:rPr lang="en-US" altLang="en-US" smtClean="0"/>
              <a:pPr eaLnBrk="1" hangingPunct="1">
                <a:spcBef>
                  <a:spcPct val="0"/>
                </a:spcBef>
              </a:pPr>
              <a:t>10</a:t>
            </a:fld>
            <a:endParaRPr lang="en-US" altLang="en-US" smtClean="0"/>
          </a:p>
        </p:txBody>
      </p:sp>
      <p:sp>
        <p:nvSpPr>
          <p:cNvPr id="24579" name="Text Box 2"/>
          <p:cNvSpPr txBox="1">
            <a:spLocks noChangeArrowheads="1"/>
          </p:cNvSpPr>
          <p:nvPr/>
        </p:nvSpPr>
        <p:spPr bwMode="auto">
          <a:xfrm>
            <a:off x="939800" y="685800"/>
            <a:ext cx="4981575"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fr-CH" altLang="en-US" sz="2400"/>
          </a:p>
        </p:txBody>
      </p:sp>
      <p:sp>
        <p:nvSpPr>
          <p:cNvPr id="24580" name="Rectangle 3"/>
          <p:cNvSpPr>
            <a:spLocks noGrp="1" noChangeArrowheads="1"/>
          </p:cNvSpPr>
          <p:nvPr>
            <p:ph type="body"/>
          </p:nvPr>
        </p:nvSpPr>
        <p:spPr>
          <a:xfrm>
            <a:off x="685800" y="4343400"/>
            <a:ext cx="5478463" cy="410686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pPr eaLnBrk="1" hangingPunct="1"/>
            <a:endParaRPr lang="fr-FR"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ea typeface="ＭＳ Ｐゴシック" pitchFamily="34" charset="-128"/>
              </a:rPr>
              <a:t>Priority for Warsaw</a:t>
            </a:r>
          </a:p>
          <a:p>
            <a:pPr eaLnBrk="1" fontAlgn="auto" hangingPunct="1">
              <a:spcAft>
                <a:spcPts val="0"/>
              </a:spcAft>
              <a:buFont typeface="Arial"/>
              <a:buChar char="•"/>
              <a:defRPr/>
            </a:pPr>
            <a:r>
              <a:rPr lang="en-US" sz="2800" dirty="0" smtClean="0">
                <a:ea typeface="+mn-ea"/>
                <a:cs typeface="+mn-cs"/>
              </a:rPr>
              <a:t>Ensuring future work more formal and balance mode ( balance between progress needed in the ADP, delay under the SBI and the agenda of the remaining bodies..) </a:t>
            </a:r>
          </a:p>
          <a:p>
            <a:pPr eaLnBrk="1" fontAlgn="auto" hangingPunct="1">
              <a:spcAft>
                <a:spcPts val="0"/>
              </a:spcAft>
              <a:buFont typeface="Arial"/>
              <a:buChar char="•"/>
              <a:defRPr/>
            </a:pPr>
            <a:r>
              <a:rPr lang="en-US" sz="2600" dirty="0" smtClean="0">
                <a:ea typeface="+mn-ea"/>
                <a:cs typeface="+mn-cs"/>
              </a:rPr>
              <a:t>Elements for a draft negotiating text by COP 20</a:t>
            </a:r>
          </a:p>
          <a:p>
            <a:pPr lvl="1" eaLnBrk="1" fontAlgn="auto" hangingPunct="1">
              <a:spcAft>
                <a:spcPts val="0"/>
              </a:spcAft>
              <a:buFont typeface="Arial"/>
              <a:buChar char="–"/>
              <a:defRPr/>
            </a:pPr>
            <a:r>
              <a:rPr lang="en-US" sz="2600" dirty="0" smtClean="0">
                <a:ea typeface="+mn-ea"/>
              </a:rPr>
              <a:t>COP decision?</a:t>
            </a:r>
          </a:p>
          <a:p>
            <a:pPr eaLnBrk="1" fontAlgn="auto" hangingPunct="1">
              <a:spcAft>
                <a:spcPts val="0"/>
              </a:spcAft>
              <a:buFont typeface="Arial"/>
              <a:buChar char="•"/>
              <a:defRPr/>
            </a:pPr>
            <a:r>
              <a:rPr lang="en-US" sz="2600" dirty="0" smtClean="0">
                <a:ea typeface="+mn-ea"/>
                <a:cs typeface="+mn-cs"/>
              </a:rPr>
              <a:t> Mitigation</a:t>
            </a:r>
          </a:p>
          <a:p>
            <a:pPr lvl="1" eaLnBrk="1" fontAlgn="auto" hangingPunct="1">
              <a:spcAft>
                <a:spcPts val="0"/>
              </a:spcAft>
              <a:buFont typeface="Arial"/>
              <a:buChar char="–"/>
              <a:defRPr/>
            </a:pPr>
            <a:r>
              <a:rPr lang="en-US" sz="2600" dirty="0" smtClean="0">
                <a:ea typeface="+mn-ea"/>
              </a:rPr>
              <a:t>process of presenting initial pledges for mitigation commitments in 2014 -  </a:t>
            </a:r>
          </a:p>
          <a:p>
            <a:pPr lvl="1" eaLnBrk="1" fontAlgn="auto" hangingPunct="1">
              <a:spcAft>
                <a:spcPts val="0"/>
              </a:spcAft>
              <a:buFont typeface="Arial"/>
              <a:buChar char="–"/>
              <a:defRPr/>
            </a:pPr>
            <a:r>
              <a:rPr lang="en-US" sz="2600" dirty="0" smtClean="0">
                <a:ea typeface="+mn-ea"/>
              </a:rPr>
              <a:t>enabling Parties to initiate this process required in Warsaw?</a:t>
            </a:r>
          </a:p>
          <a:p>
            <a:pPr eaLnBrk="1" fontAlgn="auto" hangingPunct="1">
              <a:spcAft>
                <a:spcPts val="0"/>
              </a:spcAft>
              <a:buFont typeface="Arial"/>
              <a:buChar char="•"/>
              <a:defRPr/>
            </a:pPr>
            <a:r>
              <a:rPr lang="en-US" sz="2600" dirty="0" smtClean="0">
                <a:ea typeface="+mn-ea"/>
                <a:cs typeface="+mn-cs"/>
              </a:rPr>
              <a:t>Adaptation</a:t>
            </a:r>
          </a:p>
          <a:p>
            <a:pPr lvl="1" eaLnBrk="1" fontAlgn="auto" hangingPunct="1">
              <a:spcAft>
                <a:spcPts val="0"/>
              </a:spcAft>
              <a:buFont typeface="Arial"/>
              <a:buChar char="–"/>
              <a:defRPr/>
            </a:pPr>
            <a:r>
              <a:rPr lang="en-US" sz="2600" dirty="0" smtClean="0">
                <a:ea typeface="+mn-ea"/>
              </a:rPr>
              <a:t>Structured discussions on adaptation and how it features on 2015 Agreement</a:t>
            </a:r>
          </a:p>
          <a:p>
            <a:endParaRPr lang="en-US" dirty="0"/>
          </a:p>
        </p:txBody>
      </p:sp>
      <p:sp>
        <p:nvSpPr>
          <p:cNvPr id="4" name="Slide Number Placeholder 3"/>
          <p:cNvSpPr>
            <a:spLocks noGrp="1"/>
          </p:cNvSpPr>
          <p:nvPr>
            <p:ph type="sldNum" sz="quarter" idx="10"/>
          </p:nvPr>
        </p:nvSpPr>
        <p:spPr/>
        <p:txBody>
          <a:bodyPr/>
          <a:lstStyle/>
          <a:p>
            <a:fld id="{2D5799ED-0248-425B-826B-09CDAF1D7230}" type="slidenum">
              <a:rPr lang="en-US" smtClean="0"/>
              <a:pPr/>
              <a:t>11</a:t>
            </a:fld>
            <a:endParaRPr lang="en-US"/>
          </a:p>
        </p:txBody>
      </p:sp>
    </p:spTree>
    <p:extLst>
      <p:ext uri="{BB962C8B-B14F-4D97-AF65-F5344CB8AC3E}">
        <p14:creationId xmlns:p14="http://schemas.microsoft.com/office/powerpoint/2010/main" xmlns="" val="1096131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D3D818D-19B3-4FFB-9379-4329C0E0A01F}" type="datetimeFigureOut">
              <a:rPr lang="en-US" smtClean="0"/>
              <a:pPr/>
              <a:t>10/27/2014</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B2550E9E-EBBE-45B8-89F3-415197EC378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3D818D-19B3-4FFB-9379-4329C0E0A01F}" type="datetimeFigureOut">
              <a:rPr lang="en-US" smtClean="0"/>
              <a:pPr/>
              <a:t>10/27/2014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550E9E-EBBE-45B8-89F3-415197EC378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3D818D-19B3-4FFB-9379-4329C0E0A01F}" type="datetimeFigureOut">
              <a:rPr lang="en-US" smtClean="0"/>
              <a:pPr/>
              <a:t>10/27/2014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550E9E-EBBE-45B8-89F3-415197EC378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fr-CH"/>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Date Placeholder 10"/>
          <p:cNvSpPr>
            <a:spLocks noGrp="1"/>
          </p:cNvSpPr>
          <p:nvPr>
            <p:ph type="dt" sz="half" idx="10"/>
          </p:nvPr>
        </p:nvSpPr>
        <p:spPr/>
        <p:txBody>
          <a:bodyPr/>
          <a:lstStyle>
            <a:lvl1pPr>
              <a:defRPr/>
            </a:lvl1pPr>
          </a:lstStyle>
          <a:p>
            <a:pPr>
              <a:defRPr/>
            </a:pPr>
            <a:endParaRPr lang="en-US" dirty="0"/>
          </a:p>
        </p:txBody>
      </p:sp>
      <p:sp>
        <p:nvSpPr>
          <p:cNvPr id="6" name="Footer Placeholder 27"/>
          <p:cNvSpPr>
            <a:spLocks noGrp="1"/>
          </p:cNvSpPr>
          <p:nvPr>
            <p:ph type="ftr" sz="quarter" idx="11"/>
          </p:nvPr>
        </p:nvSpPr>
        <p:spPr/>
        <p:txBody>
          <a:bodyPr/>
          <a:lstStyle>
            <a:lvl1pPr>
              <a:defRPr/>
            </a:lvl1pPr>
          </a:lstStyle>
          <a:p>
            <a:pPr>
              <a:defRPr/>
            </a:pPr>
            <a:endParaRPr lang="en-US" dirty="0"/>
          </a:p>
        </p:txBody>
      </p:sp>
      <p:sp>
        <p:nvSpPr>
          <p:cNvPr id="7" name="Slide Number Placeholder 4"/>
          <p:cNvSpPr>
            <a:spLocks noGrp="1"/>
          </p:cNvSpPr>
          <p:nvPr>
            <p:ph type="sldNum" sz="quarter" idx="12"/>
          </p:nvPr>
        </p:nvSpPr>
        <p:spPr/>
        <p:txBody>
          <a:bodyPr/>
          <a:lstStyle>
            <a:lvl1pPr>
              <a:defRPr/>
            </a:lvl1pPr>
          </a:lstStyle>
          <a:p>
            <a:pPr>
              <a:defRPr/>
            </a:pPr>
            <a:fld id="{025D2A7E-0599-4CD0-9AF6-48A81EFBEAB4}" type="slidenum">
              <a:rPr lang="en-US"/>
              <a:pPr>
                <a:defRPr/>
              </a:pPr>
              <a:t>‹#›</a:t>
            </a:fld>
            <a:endParaRPr lang="en-US" dirty="0"/>
          </a:p>
        </p:txBody>
      </p:sp>
    </p:spTree>
    <p:extLst>
      <p:ext uri="{BB962C8B-B14F-4D97-AF65-F5344CB8AC3E}">
        <p14:creationId xmlns:p14="http://schemas.microsoft.com/office/powerpoint/2010/main" xmlns="" val="1100295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3D818D-19B3-4FFB-9379-4329C0E0A01F}" type="datetimeFigureOut">
              <a:rPr lang="en-US" smtClean="0"/>
              <a:pPr/>
              <a:t>10/27/2014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550E9E-EBBE-45B8-89F3-415197EC378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D3D818D-19B3-4FFB-9379-4329C0E0A01F}" type="datetimeFigureOut">
              <a:rPr lang="en-US" smtClean="0"/>
              <a:pPr/>
              <a:t>10/27/2014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550E9E-EBBE-45B8-89F3-415197EC378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D3D818D-19B3-4FFB-9379-4329C0E0A01F}" type="datetimeFigureOut">
              <a:rPr lang="en-US" smtClean="0"/>
              <a:pPr/>
              <a:t>10/27/2014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550E9E-EBBE-45B8-89F3-415197EC378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D3D818D-19B3-4FFB-9379-4329C0E0A01F}" type="datetimeFigureOut">
              <a:rPr lang="en-US" smtClean="0"/>
              <a:pPr/>
              <a:t>10/27/2014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2550E9E-EBBE-45B8-89F3-415197EC378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D3D818D-19B3-4FFB-9379-4329C0E0A01F}" type="datetimeFigureOut">
              <a:rPr lang="en-US" smtClean="0"/>
              <a:pPr/>
              <a:t>10/27/2014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2550E9E-EBBE-45B8-89F3-415197EC378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D818D-19B3-4FFB-9379-4329C0E0A01F}" type="datetimeFigureOut">
              <a:rPr lang="en-US" smtClean="0"/>
              <a:pPr/>
              <a:t>10/27/2014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2550E9E-EBBE-45B8-89F3-415197EC378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D3D818D-19B3-4FFB-9379-4329C0E0A01F}" type="datetimeFigureOut">
              <a:rPr lang="en-US" smtClean="0"/>
              <a:pPr/>
              <a:t>10/27/2014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550E9E-EBBE-45B8-89F3-415197EC378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D3D818D-19B3-4FFB-9379-4329C0E0A01F}" type="datetimeFigureOut">
              <a:rPr lang="en-US" smtClean="0"/>
              <a:pPr/>
              <a:t>10/27/2014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B2550E9E-EBBE-45B8-89F3-415197EC3785}"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D3D818D-19B3-4FFB-9379-4329C0E0A01F}" type="datetimeFigureOut">
              <a:rPr lang="en-US" smtClean="0"/>
              <a:pPr/>
              <a:t>10/27/2014</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2550E9E-EBBE-45B8-89F3-415197EC3785}"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Autofit/>
          </a:bodyPr>
          <a:lstStyle/>
          <a:p>
            <a:r>
              <a:rPr lang="en-US" sz="3600" smtClean="0"/>
              <a:t>Developing countries’ </a:t>
            </a:r>
            <a:r>
              <a:rPr lang="en-US" sz="3600" dirty="0" smtClean="0"/>
              <a:t>perspectives on the State of Play the Durban negotiations on the road from Warsaw to Lima</a:t>
            </a:r>
            <a:endParaRPr lang="en-US" sz="3600" dirty="0"/>
          </a:p>
        </p:txBody>
      </p:sp>
      <p:sp>
        <p:nvSpPr>
          <p:cNvPr id="5" name="Subtitle 4"/>
          <p:cNvSpPr>
            <a:spLocks noGrp="1"/>
          </p:cNvSpPr>
          <p:nvPr>
            <p:ph type="subTitle" idx="1"/>
          </p:nvPr>
        </p:nvSpPr>
        <p:spPr/>
        <p:txBody>
          <a:bodyPr>
            <a:normAutofit fontScale="70000" lnSpcReduction="20000"/>
          </a:bodyPr>
          <a:lstStyle/>
          <a:p>
            <a:endParaRPr lang="en-US" dirty="0" smtClean="0"/>
          </a:p>
          <a:p>
            <a:r>
              <a:rPr lang="en-US" dirty="0" smtClean="0"/>
              <a:t>The </a:t>
            </a:r>
            <a:r>
              <a:rPr lang="en-US" dirty="0"/>
              <a:t>ACP Consultative </a:t>
            </a:r>
            <a:r>
              <a:rPr lang="en-US" dirty="0" smtClean="0"/>
              <a:t>Meeting </a:t>
            </a:r>
            <a:r>
              <a:rPr lang="en-US" dirty="0"/>
              <a:t>for </a:t>
            </a:r>
            <a:r>
              <a:rPr lang="en-US" dirty="0" smtClean="0"/>
              <a:t>COP20</a:t>
            </a:r>
            <a:r>
              <a:rPr lang="en-US" dirty="0"/>
              <a:t/>
            </a:r>
            <a:br>
              <a:rPr lang="en-US" dirty="0"/>
            </a:br>
            <a:endParaRPr lang="en-US" dirty="0" smtClean="0"/>
          </a:p>
          <a:p>
            <a:r>
              <a:rPr lang="en-US" dirty="0" smtClean="0"/>
              <a:t>Mariama Williams, Ph.D. (williams@southcentre.int)</a:t>
            </a:r>
          </a:p>
          <a:p>
            <a:r>
              <a:rPr lang="en-US" dirty="0" smtClean="0"/>
              <a:t>South Centre</a:t>
            </a:r>
          </a:p>
          <a:p>
            <a:r>
              <a:rPr lang="en-US" dirty="0"/>
              <a:t>ACP </a:t>
            </a:r>
            <a:r>
              <a:rPr lang="en-US" dirty="0" smtClean="0"/>
              <a:t>House, Brussels, </a:t>
            </a:r>
            <a:r>
              <a:rPr lang="en-US" dirty="0"/>
              <a:t>28 </a:t>
            </a:r>
            <a:r>
              <a:rPr lang="en-US" dirty="0" smtClean="0"/>
              <a:t>October, 2014</a:t>
            </a:r>
          </a:p>
        </p:txBody>
      </p:sp>
    </p:spTree>
    <p:extLst>
      <p:ext uri="{BB962C8B-B14F-4D97-AF65-F5344CB8AC3E}">
        <p14:creationId xmlns:p14="http://schemas.microsoft.com/office/powerpoint/2010/main" xmlns="" val="3340622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4"/>
          <p:cNvSpPr>
            <a:spLocks noGrp="1"/>
          </p:cNvSpPr>
          <p:nvPr>
            <p:ph type="dt" sz="half"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fld id="{CCDEA9B8-FB33-456F-9DCD-43639B196657}" type="datetime1">
              <a:rPr lang="en-US" altLang="en-US" sz="1400" smtClean="0">
                <a:solidFill>
                  <a:schemeClr val="tx1"/>
                </a:solidFill>
                <a:latin typeface="Times New Roman" pitchFamily="18" charset="0"/>
              </a:rPr>
              <a:pPr eaLnBrk="1" hangingPunct="1">
                <a:spcBef>
                  <a:spcPct val="0"/>
                </a:spcBef>
                <a:buClrTx/>
                <a:buSzTx/>
                <a:buFontTx/>
                <a:buNone/>
              </a:pPr>
              <a:t>10/27/2014</a:t>
            </a:fld>
            <a:endParaRPr lang="en-US" altLang="en-US" sz="1400" smtClean="0">
              <a:solidFill>
                <a:schemeClr val="tx1"/>
              </a:solidFill>
              <a:latin typeface="Times New Roman" pitchFamily="18" charset="0"/>
            </a:endParaRPr>
          </a:p>
        </p:txBody>
      </p:sp>
      <p:sp>
        <p:nvSpPr>
          <p:cNvPr id="15363" name="Slide Number Placeholder 6"/>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fld id="{4FF675A7-A82C-4274-825E-2DA41552864A}" type="slidenum">
              <a:rPr lang="en-US" altLang="en-US" sz="1400" smtClean="0">
                <a:solidFill>
                  <a:schemeClr val="tx1"/>
                </a:solidFill>
                <a:latin typeface="Times New Roman" pitchFamily="18" charset="0"/>
              </a:rPr>
              <a:pPr eaLnBrk="1" hangingPunct="1">
                <a:spcBef>
                  <a:spcPct val="0"/>
                </a:spcBef>
                <a:buClrTx/>
                <a:buSzTx/>
                <a:buFontTx/>
                <a:buNone/>
              </a:pPr>
              <a:t>10</a:t>
            </a:fld>
            <a:endParaRPr lang="en-US" altLang="en-US" sz="1400" smtClean="0">
              <a:solidFill>
                <a:schemeClr val="tx1"/>
              </a:solidFill>
              <a:latin typeface="Times New Roman" pitchFamily="18" charset="0"/>
            </a:endParaRPr>
          </a:p>
        </p:txBody>
      </p:sp>
      <p:pic>
        <p:nvPicPr>
          <p:cNvPr id="15364"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886200" y="5867400"/>
            <a:ext cx="1143000" cy="533400"/>
          </a:xfrm>
          <a:prstGeom prst="rect">
            <a:avLst/>
          </a:prstGeom>
          <a:noFill/>
          <a:ln>
            <a:noFill/>
          </a:ln>
          <a:effectLst/>
          <a:extLst>
            <a:ext uri="{909E8E84-426E-40DD-AFC4-6F175D3DCCD1}">
              <a14:hiddenFill xmlns:a14="http://schemas.microsoft.com/office/drawing/2010/main" xmlns="">
                <a:blipFill dpi="0" rotWithShape="0">
                  <a:blip/>
                  <a:srcRect/>
                  <a:stretch>
                    <a:fillRect/>
                  </a:stretch>
                </a:blip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sp>
        <p:nvSpPr>
          <p:cNvPr id="15365" name="Rectangle 3"/>
          <p:cNvSpPr>
            <a:spLocks noChangeArrowheads="1"/>
          </p:cNvSpPr>
          <p:nvPr/>
        </p:nvSpPr>
        <p:spPr bwMode="auto">
          <a:xfrm>
            <a:off x="0" y="623888"/>
            <a:ext cx="9144000" cy="5810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spAutoFit/>
          </a:bodyPr>
          <a:lstStyle>
            <a:lvl1pPr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2"/>
                </a:solidFill>
                <a:latin typeface="Franklin Gothic Book" pitchFamily="34" charset="0"/>
              </a:defRPr>
            </a:lvl1pPr>
            <a:lvl2pPr marL="742950" indent="-28575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2"/>
                </a:solidFill>
                <a:latin typeface="Franklin Gothic Book" pitchFamily="34" charset="0"/>
              </a:defRPr>
            </a:lvl2pPr>
            <a:lvl3pPr marL="1143000" indent="-22860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2"/>
                </a:solidFill>
                <a:latin typeface="Franklin Gothic Book" pitchFamily="34" charset="0"/>
              </a:defRPr>
            </a:lvl3pPr>
            <a:lvl4pPr marL="1600200" indent="-22860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2"/>
                </a:solidFill>
                <a:latin typeface="Franklin Gothic Book" pitchFamily="34" charset="0"/>
              </a:defRPr>
            </a:lvl4pPr>
            <a:lvl5pPr marL="2057400" indent="-228600" defTabSz="457200" eaLnBrk="0" hangingPunct="0">
              <a:spcBef>
                <a:spcPct val="20000"/>
              </a:spcBef>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5pPr>
            <a:lvl6pPr marL="25146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6pPr>
            <a:lvl7pPr marL="29718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7pPr>
            <a:lvl8pPr marL="34290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8pPr>
            <a:lvl9pPr marL="38862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9pPr>
          </a:lstStyle>
          <a:p>
            <a:pPr algn="ctr" eaLnBrk="1" hangingPunct="1">
              <a:spcBef>
                <a:spcPct val="0"/>
              </a:spcBef>
              <a:buClr>
                <a:srgbClr val="000000"/>
              </a:buClr>
              <a:buSzPct val="100000"/>
              <a:buFont typeface="Arial" charset="0"/>
              <a:buNone/>
            </a:pPr>
            <a:r>
              <a:rPr lang="en-GB" altLang="en-US" sz="1600" b="1">
                <a:solidFill>
                  <a:srgbClr val="000000"/>
                </a:solidFill>
                <a:latin typeface="Arial" charset="0"/>
                <a:cs typeface="Times New Roman" pitchFamily="18" charset="0"/>
              </a:rPr>
              <a:t> </a:t>
            </a:r>
          </a:p>
          <a:p>
            <a:pPr>
              <a:spcBef>
                <a:spcPct val="0"/>
              </a:spcBef>
              <a:buClr>
                <a:srgbClr val="000000"/>
              </a:buClr>
              <a:buSzPct val="100000"/>
              <a:buFont typeface="Arial" charset="0"/>
              <a:buNone/>
            </a:pPr>
            <a:endParaRPr lang="en-GB" altLang="en-US" sz="1600" b="1">
              <a:solidFill>
                <a:srgbClr val="000000"/>
              </a:solidFill>
              <a:latin typeface="Arial" charset="0"/>
              <a:cs typeface="Times New Roman" pitchFamily="18" charset="0"/>
            </a:endParaRPr>
          </a:p>
        </p:txBody>
      </p:sp>
      <p:sp>
        <p:nvSpPr>
          <p:cNvPr id="15366" name="Rectangle 4"/>
          <p:cNvSpPr>
            <a:spLocks noChangeArrowheads="1"/>
          </p:cNvSpPr>
          <p:nvPr/>
        </p:nvSpPr>
        <p:spPr bwMode="auto">
          <a:xfrm>
            <a:off x="0" y="3311525"/>
            <a:ext cx="9144000"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spAutoFit/>
          </a:bodyPr>
          <a:lstStyle>
            <a:lvl1pPr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2"/>
                </a:solidFill>
                <a:latin typeface="Franklin Gothic Book" pitchFamily="34" charset="0"/>
              </a:defRPr>
            </a:lvl1pPr>
            <a:lvl2pPr marL="742950" indent="-28575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2"/>
                </a:solidFill>
                <a:latin typeface="Franklin Gothic Book" pitchFamily="34" charset="0"/>
              </a:defRPr>
            </a:lvl2pPr>
            <a:lvl3pPr marL="1143000" indent="-22860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2"/>
                </a:solidFill>
                <a:latin typeface="Franklin Gothic Book" pitchFamily="34" charset="0"/>
              </a:defRPr>
            </a:lvl3pPr>
            <a:lvl4pPr marL="1600200" indent="-22860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2"/>
                </a:solidFill>
                <a:latin typeface="Franklin Gothic Book" pitchFamily="34" charset="0"/>
              </a:defRPr>
            </a:lvl4pPr>
            <a:lvl5pPr marL="2057400" indent="-228600" defTabSz="457200" eaLnBrk="0" hangingPunct="0">
              <a:spcBef>
                <a:spcPct val="20000"/>
              </a:spcBef>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5pPr>
            <a:lvl6pPr marL="25146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6pPr>
            <a:lvl7pPr marL="29718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7pPr>
            <a:lvl8pPr marL="34290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8pPr>
            <a:lvl9pPr marL="38862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9pPr>
          </a:lstStyle>
          <a:p>
            <a:pPr algn="ctr" eaLnBrk="1" hangingPunct="1">
              <a:spcBef>
                <a:spcPct val="0"/>
              </a:spcBef>
              <a:buClr>
                <a:srgbClr val="000000"/>
              </a:buClr>
              <a:buSzPct val="100000"/>
              <a:buFont typeface="Arial" charset="0"/>
              <a:buNone/>
            </a:pPr>
            <a:r>
              <a:rPr lang="en-GB" altLang="en-US" sz="1200" b="1">
                <a:solidFill>
                  <a:srgbClr val="000000"/>
                </a:solidFill>
                <a:latin typeface="Arial" charset="0"/>
                <a:cs typeface="Times New Roman" pitchFamily="18" charset="0"/>
              </a:rPr>
              <a:t> </a:t>
            </a:r>
          </a:p>
          <a:p>
            <a:pPr>
              <a:spcBef>
                <a:spcPct val="0"/>
              </a:spcBef>
              <a:buClr>
                <a:srgbClr val="000000"/>
              </a:buClr>
              <a:buSzPct val="100000"/>
              <a:buFont typeface="Arial" charset="0"/>
              <a:buNone/>
            </a:pPr>
            <a:endParaRPr lang="en-GB" altLang="en-US" sz="1200" b="1">
              <a:solidFill>
                <a:srgbClr val="000000"/>
              </a:solidFill>
              <a:latin typeface="Arial" charset="0"/>
              <a:cs typeface="Times New Roman" pitchFamily="18" charset="0"/>
            </a:endParaRPr>
          </a:p>
        </p:txBody>
      </p:sp>
      <p:sp>
        <p:nvSpPr>
          <p:cNvPr id="15367" name="Rectangle 1"/>
          <p:cNvSpPr>
            <a:spLocks noChangeArrowheads="1"/>
          </p:cNvSpPr>
          <p:nvPr/>
        </p:nvSpPr>
        <p:spPr bwMode="auto">
          <a:xfrm>
            <a:off x="2924175" y="452438"/>
            <a:ext cx="24320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r>
              <a:rPr lang="en-US" altLang="en-US" sz="2400" b="1" dirty="0" smtClean="0">
                <a:solidFill>
                  <a:schemeClr val="tx1"/>
                </a:solidFill>
                <a:latin typeface="Times New Roman" pitchFamily="18" charset="0"/>
              </a:rPr>
              <a:t>WS1_Legal form</a:t>
            </a:r>
            <a:endParaRPr lang="fr-CH" altLang="en-US" sz="2400" dirty="0">
              <a:solidFill>
                <a:schemeClr val="tx1"/>
              </a:solidFill>
              <a:latin typeface="Times New Roman" pitchFamily="18" charset="0"/>
            </a:endParaRPr>
          </a:p>
        </p:txBody>
      </p:sp>
      <p:sp>
        <p:nvSpPr>
          <p:cNvPr id="3" name="Rectangle 2"/>
          <p:cNvSpPr/>
          <p:nvPr/>
        </p:nvSpPr>
        <p:spPr>
          <a:xfrm>
            <a:off x="539750" y="1204913"/>
            <a:ext cx="8064500" cy="2923877"/>
          </a:xfrm>
          <a:prstGeom prst="rect">
            <a:avLst/>
          </a:prstGeom>
        </p:spPr>
        <p:txBody>
          <a:bodyPr>
            <a:spAutoFit/>
          </a:bodyPr>
          <a:lstStyle/>
          <a:p>
            <a:pPr>
              <a:defRPr/>
            </a:pPr>
            <a:endParaRPr lang="fr-CH" sz="1600" dirty="0" smtClean="0"/>
          </a:p>
          <a:p>
            <a:pPr>
              <a:defRPr/>
            </a:pPr>
            <a:r>
              <a:rPr lang="fr-CH" sz="2800" dirty="0" err="1" smtClean="0">
                <a:latin typeface="Times New Roman" panose="02020603050405020304" pitchFamily="18" charset="0"/>
                <a:cs typeface="Times New Roman" panose="02020603050405020304" pitchFamily="18" charset="0"/>
              </a:rPr>
              <a:t>Legal</a:t>
            </a:r>
            <a:r>
              <a:rPr lang="fr-CH" sz="2800" dirty="0" smtClean="0">
                <a:latin typeface="Times New Roman" panose="02020603050405020304" pitchFamily="18" charset="0"/>
                <a:cs typeface="Times New Roman" panose="02020603050405020304" pitchFamily="18" charset="0"/>
              </a:rPr>
              <a:t> </a:t>
            </a:r>
            <a:r>
              <a:rPr lang="fr-CH" sz="2800" dirty="0" err="1" smtClean="0">
                <a:latin typeface="Times New Roman" panose="02020603050405020304" pitchFamily="18" charset="0"/>
                <a:cs typeface="Times New Roman" panose="02020603050405020304" pitchFamily="18" charset="0"/>
              </a:rPr>
              <a:t>form</a:t>
            </a:r>
            <a:r>
              <a:rPr lang="fr-CH" sz="2800" dirty="0" smtClean="0">
                <a:latin typeface="Times New Roman" panose="02020603050405020304" pitchFamily="18" charset="0"/>
                <a:cs typeface="Times New Roman" panose="02020603050405020304" pitchFamily="18" charset="0"/>
              </a:rPr>
              <a:t> of 2015</a:t>
            </a:r>
          </a:p>
          <a:p>
            <a:pPr>
              <a:defRPr/>
            </a:pPr>
            <a:endParaRPr lang="fr-CH" sz="2800" dirty="0">
              <a:latin typeface="Times New Roman" panose="02020603050405020304" pitchFamily="18" charset="0"/>
              <a:cs typeface="Times New Roman" panose="02020603050405020304" pitchFamily="18" charset="0"/>
            </a:endParaRPr>
          </a:p>
          <a:p>
            <a:pPr>
              <a:defRPr/>
            </a:pPr>
            <a:r>
              <a:rPr lang="fr-CH" sz="2800" dirty="0" smtClean="0">
                <a:latin typeface="Times New Roman" panose="02020603050405020304" pitchFamily="18" charset="0"/>
                <a:cs typeface="Times New Roman" panose="02020603050405020304" pitchFamily="18" charset="0"/>
              </a:rPr>
              <a:t>The </a:t>
            </a:r>
            <a:r>
              <a:rPr lang="fr-CH" sz="2800" dirty="0" err="1" smtClean="0">
                <a:latin typeface="Times New Roman" panose="02020603050405020304" pitchFamily="18" charset="0"/>
                <a:cs typeface="Times New Roman" panose="02020603050405020304" pitchFamily="18" charset="0"/>
              </a:rPr>
              <a:t>element</a:t>
            </a:r>
            <a:r>
              <a:rPr lang="fr-CH" sz="2800" dirty="0" smtClean="0">
                <a:latin typeface="Times New Roman" panose="02020603050405020304" pitchFamily="18" charset="0"/>
                <a:cs typeface="Times New Roman" panose="02020603050405020304" pitchFamily="18" charset="0"/>
              </a:rPr>
              <a:t> of 1/CP.19 para 2a must </a:t>
            </a:r>
            <a:r>
              <a:rPr lang="fr-CH" sz="2800" dirty="0" err="1" smtClean="0">
                <a:latin typeface="Times New Roman" panose="02020603050405020304" pitchFamily="18" charset="0"/>
                <a:cs typeface="Times New Roman" panose="02020603050405020304" pitchFamily="18" charset="0"/>
              </a:rPr>
              <a:t>be</a:t>
            </a:r>
            <a:r>
              <a:rPr lang="fr-CH" sz="2800" dirty="0" smtClean="0">
                <a:latin typeface="Times New Roman" panose="02020603050405020304" pitchFamily="18" charset="0"/>
                <a:cs typeface="Times New Roman" panose="02020603050405020304" pitchFamily="18" charset="0"/>
              </a:rPr>
              <a:t> </a:t>
            </a:r>
            <a:r>
              <a:rPr lang="fr-CH" sz="2800" dirty="0" err="1" smtClean="0">
                <a:latin typeface="Times New Roman" panose="02020603050405020304" pitchFamily="18" charset="0"/>
                <a:cs typeface="Times New Roman" panose="02020603050405020304" pitchFamily="18" charset="0"/>
              </a:rPr>
              <a:t>treated</a:t>
            </a:r>
            <a:r>
              <a:rPr lang="fr-CH" sz="2800" dirty="0" smtClean="0">
                <a:latin typeface="Times New Roman" panose="02020603050405020304" pitchFamily="18" charset="0"/>
                <a:cs typeface="Times New Roman" panose="02020603050405020304" pitchFamily="18" charset="0"/>
              </a:rPr>
              <a:t> on </a:t>
            </a:r>
            <a:r>
              <a:rPr lang="fr-CH" sz="2800" dirty="0" err="1" smtClean="0">
                <a:latin typeface="Times New Roman" panose="02020603050405020304" pitchFamily="18" charset="0"/>
                <a:cs typeface="Times New Roman" panose="02020603050405020304" pitchFamily="18" charset="0"/>
              </a:rPr>
              <a:t>equal</a:t>
            </a:r>
            <a:r>
              <a:rPr lang="fr-CH" sz="2800" dirty="0" smtClean="0">
                <a:latin typeface="Times New Roman" panose="02020603050405020304" pitchFamily="18" charset="0"/>
                <a:cs typeface="Times New Roman" panose="02020603050405020304" pitchFamily="18" charset="0"/>
              </a:rPr>
              <a:t> footing: </a:t>
            </a:r>
            <a:r>
              <a:rPr lang="fr-CH" sz="2800" dirty="0" err="1" smtClean="0">
                <a:latin typeface="Times New Roman" panose="02020603050405020304" pitchFamily="18" charset="0"/>
                <a:cs typeface="Times New Roman" panose="02020603050405020304" pitchFamily="18" charset="0"/>
              </a:rPr>
              <a:t>Mitigaiton</a:t>
            </a:r>
            <a:r>
              <a:rPr lang="fr-CH" sz="2800" dirty="0" smtClean="0">
                <a:latin typeface="Times New Roman" panose="02020603050405020304" pitchFamily="18" charset="0"/>
                <a:cs typeface="Times New Roman" panose="02020603050405020304" pitchFamily="18" charset="0"/>
              </a:rPr>
              <a:t>, </a:t>
            </a:r>
            <a:r>
              <a:rPr lang="fr-CH" sz="2800" dirty="0" err="1" smtClean="0">
                <a:latin typeface="Times New Roman" panose="02020603050405020304" pitchFamily="18" charset="0"/>
                <a:cs typeface="Times New Roman" panose="02020603050405020304" pitchFamily="18" charset="0"/>
              </a:rPr>
              <a:t>Adaptatio</a:t>
            </a:r>
            <a:r>
              <a:rPr lang="fr-CH" sz="2800" dirty="0" smtClean="0">
                <a:latin typeface="Times New Roman" panose="02020603050405020304" pitchFamily="18" charset="0"/>
                <a:cs typeface="Times New Roman" panose="02020603050405020304" pitchFamily="18" charset="0"/>
              </a:rPr>
              <a:t>, </a:t>
            </a:r>
            <a:r>
              <a:rPr lang="fr-CH" sz="2800" dirty="0" err="1" smtClean="0">
                <a:latin typeface="Times New Roman" panose="02020603050405020304" pitchFamily="18" charset="0"/>
                <a:cs typeface="Times New Roman" panose="02020603050405020304" pitchFamily="18" charset="0"/>
              </a:rPr>
              <a:t>fiannce</a:t>
            </a:r>
            <a:r>
              <a:rPr lang="fr-CH" sz="2800" dirty="0" smtClean="0">
                <a:latin typeface="Times New Roman" panose="02020603050405020304" pitchFamily="18" charset="0"/>
                <a:cs typeface="Times New Roman" panose="02020603050405020304" pitchFamily="18" charset="0"/>
              </a:rPr>
              <a:t> </a:t>
            </a:r>
            <a:r>
              <a:rPr lang="fr-CH" sz="2800" dirty="0" err="1" smtClean="0">
                <a:latin typeface="Times New Roman" panose="02020603050405020304" pitchFamily="18" charset="0"/>
                <a:cs typeface="Times New Roman" panose="02020603050405020304" pitchFamily="18" charset="0"/>
              </a:rPr>
              <a:t>capacity</a:t>
            </a:r>
            <a:r>
              <a:rPr lang="fr-CH" sz="2800" dirty="0" smtClean="0">
                <a:latin typeface="Times New Roman" panose="02020603050405020304" pitchFamily="18" charset="0"/>
                <a:cs typeface="Times New Roman" panose="02020603050405020304" pitchFamily="18" charset="0"/>
              </a:rPr>
              <a:t> </a:t>
            </a:r>
            <a:r>
              <a:rPr lang="fr-CH" sz="2800" dirty="0" err="1" smtClean="0">
                <a:latin typeface="Times New Roman" panose="02020603050405020304" pitchFamily="18" charset="0"/>
                <a:cs typeface="Times New Roman" panose="02020603050405020304" pitchFamily="18" charset="0"/>
              </a:rPr>
              <a:t>buildign</a:t>
            </a:r>
            <a:r>
              <a:rPr lang="fr-CH" sz="2800" dirty="0" smtClean="0">
                <a:latin typeface="Times New Roman" panose="02020603050405020304" pitchFamily="18" charset="0"/>
                <a:cs typeface="Times New Roman" panose="02020603050405020304" pitchFamily="18" charset="0"/>
              </a:rPr>
              <a:t>, </a:t>
            </a:r>
            <a:r>
              <a:rPr lang="fr-CH" sz="2800" dirty="0" err="1" smtClean="0">
                <a:latin typeface="Times New Roman" panose="02020603050405020304" pitchFamily="18" charset="0"/>
                <a:cs typeface="Times New Roman" panose="02020603050405020304" pitchFamily="18" charset="0"/>
              </a:rPr>
              <a:t>development</a:t>
            </a:r>
            <a:r>
              <a:rPr lang="fr-CH" sz="2800" dirty="0" smtClean="0">
                <a:latin typeface="Times New Roman" panose="02020603050405020304" pitchFamily="18" charset="0"/>
                <a:cs typeface="Times New Roman" panose="02020603050405020304" pitchFamily="18" charset="0"/>
              </a:rPr>
              <a:t> and </a:t>
            </a:r>
            <a:r>
              <a:rPr lang="fr-CH" sz="2800" dirty="0" err="1" smtClean="0">
                <a:latin typeface="Times New Roman" panose="02020603050405020304" pitchFamily="18" charset="0"/>
                <a:cs typeface="Times New Roman" panose="02020603050405020304" pitchFamily="18" charset="0"/>
              </a:rPr>
              <a:t>transfer</a:t>
            </a:r>
            <a:r>
              <a:rPr lang="fr-CH" sz="2800" dirty="0" smtClean="0">
                <a:latin typeface="Times New Roman" panose="02020603050405020304" pitchFamily="18" charset="0"/>
                <a:cs typeface="Times New Roman" panose="02020603050405020304" pitchFamily="18" charset="0"/>
              </a:rPr>
              <a:t> of technologies and </a:t>
            </a:r>
            <a:r>
              <a:rPr lang="fr-CH" sz="2800" dirty="0" err="1" smtClean="0">
                <a:latin typeface="Times New Roman" panose="02020603050405020304" pitchFamily="18" charset="0"/>
                <a:cs typeface="Times New Roman" panose="02020603050405020304" pitchFamily="18" charset="0"/>
              </a:rPr>
              <a:t>transparency</a:t>
            </a:r>
            <a:r>
              <a:rPr lang="fr-CH" sz="2800" dirty="0" smtClean="0">
                <a:latin typeface="Times New Roman" panose="02020603050405020304" pitchFamily="18" charset="0"/>
                <a:cs typeface="Times New Roman" panose="02020603050405020304" pitchFamily="18" charset="0"/>
              </a:rPr>
              <a:t> of action and support.</a:t>
            </a:r>
            <a:endParaRPr lang="fr-CH"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77423029"/>
      </p:ext>
    </p:extLst>
  </p:cSld>
  <p:clrMapOvr>
    <a:masterClrMapping/>
  </p:clrMapOvr>
  <p:transition spd="med">
    <p:wheel spokes="2"/>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Correcting the ship</a:t>
            </a:r>
            <a:br>
              <a:rPr lang="en-US" dirty="0" smtClean="0"/>
            </a:br>
            <a:endParaRPr lang="en-US" dirty="0"/>
          </a:p>
        </p:txBody>
      </p:sp>
      <p:sp>
        <p:nvSpPr>
          <p:cNvPr id="3" name="Text Placeholder 2"/>
          <p:cNvSpPr>
            <a:spLocks noGrp="1"/>
          </p:cNvSpPr>
          <p:nvPr>
            <p:ph type="body" idx="1"/>
          </p:nvPr>
        </p:nvSpPr>
        <p:spPr/>
        <p:txBody>
          <a:bodyPr/>
          <a:lstStyle/>
          <a:p>
            <a:r>
              <a:rPr lang="en-US" dirty="0" smtClean="0"/>
              <a:t>Priority for LIMA</a:t>
            </a:r>
            <a:endParaRPr lang="en-US" dirty="0"/>
          </a:p>
        </p:txBody>
      </p:sp>
    </p:spTree>
    <p:extLst>
      <p:ext uri="{BB962C8B-B14F-4D97-AF65-F5344CB8AC3E}">
        <p14:creationId xmlns:p14="http://schemas.microsoft.com/office/powerpoint/2010/main" xmlns="" val="13485376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needed for progress</a:t>
            </a:r>
            <a:endParaRPr lang="en-US" dirty="0"/>
          </a:p>
        </p:txBody>
      </p:sp>
      <p:sp>
        <p:nvSpPr>
          <p:cNvPr id="3" name="Content Placeholder 2"/>
          <p:cNvSpPr>
            <a:spLocks noGrp="1"/>
          </p:cNvSpPr>
          <p:nvPr>
            <p:ph idx="1"/>
          </p:nvPr>
        </p:nvSpPr>
        <p:spPr/>
        <p:txBody>
          <a:bodyPr/>
          <a:lstStyle/>
          <a:p>
            <a:r>
              <a:rPr lang="en-US" dirty="0" smtClean="0"/>
              <a:t>COP 20 Decisions</a:t>
            </a:r>
          </a:p>
          <a:p>
            <a:endParaRPr lang="en-US" dirty="0"/>
          </a:p>
          <a:p>
            <a:endParaRPr lang="en-US" dirty="0" smtClean="0"/>
          </a:p>
          <a:p>
            <a:r>
              <a:rPr lang="en-US" dirty="0" smtClean="0"/>
              <a:t>Key Issue: </a:t>
            </a:r>
          </a:p>
          <a:p>
            <a:pPr lvl="1"/>
            <a:r>
              <a:rPr lang="en-US" dirty="0" smtClean="0"/>
              <a:t>Adaptation</a:t>
            </a:r>
          </a:p>
          <a:p>
            <a:pPr lvl="1"/>
            <a:r>
              <a:rPr lang="en-US" dirty="0" smtClean="0"/>
              <a:t>Finance</a:t>
            </a:r>
          </a:p>
          <a:p>
            <a:pPr lvl="1"/>
            <a:r>
              <a:rPr lang="en-US" dirty="0" smtClean="0"/>
              <a:t>Cap building</a:t>
            </a:r>
          </a:p>
          <a:p>
            <a:pPr lvl="1"/>
            <a:r>
              <a:rPr lang="en-US" dirty="0" smtClean="0"/>
              <a:t>TT&amp; D</a:t>
            </a:r>
            <a:endParaRPr lang="en-US" dirty="0"/>
          </a:p>
        </p:txBody>
      </p:sp>
    </p:spTree>
    <p:extLst>
      <p:ext uri="{BB962C8B-B14F-4D97-AF65-F5344CB8AC3E}">
        <p14:creationId xmlns:p14="http://schemas.microsoft.com/office/powerpoint/2010/main" xmlns="" val="9150645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of Play of the ADP</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 Common ground among developing countries with regard to current ADP</a:t>
            </a:r>
          </a:p>
          <a:p>
            <a:r>
              <a:rPr lang="en-US" dirty="0" smtClean="0"/>
              <a:t>A Ship Adrift?—what’s on the table After 3 years of talks.</a:t>
            </a:r>
          </a:p>
          <a:p>
            <a:pPr marL="0" indent="0">
              <a:buNone/>
            </a:pPr>
            <a:r>
              <a:rPr lang="en-US" dirty="0" smtClean="0"/>
              <a:t>	The </a:t>
            </a:r>
            <a:r>
              <a:rPr lang="en-US" dirty="0"/>
              <a:t>Durban Mandate: Myths &amp; Realities</a:t>
            </a:r>
          </a:p>
          <a:p>
            <a:pPr lvl="1"/>
            <a:r>
              <a:rPr lang="en-US" dirty="0"/>
              <a:t>Key decisions &amp; deliverables: Lima  &amp; Paris</a:t>
            </a:r>
          </a:p>
          <a:p>
            <a:pPr lvl="2"/>
            <a:r>
              <a:rPr lang="en-US" dirty="0" smtClean="0"/>
              <a:t>(Doha </a:t>
            </a:r>
            <a:r>
              <a:rPr lang="en-US" dirty="0"/>
              <a:t>2012, Warsaw </a:t>
            </a:r>
            <a:r>
              <a:rPr lang="en-US" dirty="0" smtClean="0"/>
              <a:t>2013)</a:t>
            </a:r>
            <a:endParaRPr lang="en-US" dirty="0"/>
          </a:p>
          <a:p>
            <a:pPr lvl="2"/>
            <a:r>
              <a:rPr lang="en-US" dirty="0"/>
              <a:t>Pre 2020 (WS 2) &amp; Post 2020 (WS1)</a:t>
            </a:r>
          </a:p>
          <a:p>
            <a:pPr marL="0" indent="0">
              <a:buNone/>
            </a:pPr>
            <a:endParaRPr lang="en-US" dirty="0" smtClean="0"/>
          </a:p>
          <a:p>
            <a:r>
              <a:rPr lang="en-US" dirty="0" smtClean="0"/>
              <a:t>Dangerous Directions or Pitfalls &amp;challenges</a:t>
            </a:r>
          </a:p>
          <a:p>
            <a:pPr marL="457200" lvl="1" indent="0">
              <a:buNone/>
            </a:pPr>
            <a:r>
              <a:rPr lang="en-US" dirty="0" smtClean="0"/>
              <a:t>Substance &amp; Process</a:t>
            </a:r>
          </a:p>
          <a:p>
            <a:pPr lvl="1"/>
            <a:r>
              <a:rPr lang="en-US" dirty="0" smtClean="0"/>
              <a:t>Substance: INDCs—tools or ends in themselves</a:t>
            </a:r>
          </a:p>
          <a:p>
            <a:pPr marL="2286000" lvl="5" indent="0">
              <a:buNone/>
            </a:pPr>
            <a:r>
              <a:rPr lang="en-US" dirty="0"/>
              <a:t>INDCs– What’s inside?</a:t>
            </a:r>
          </a:p>
          <a:p>
            <a:pPr marL="2286000" lvl="5" indent="0">
              <a:buNone/>
            </a:pPr>
            <a:r>
              <a:rPr lang="en-US" dirty="0"/>
              <a:t>Lost in translation--Whither adaptation, Finance, capacity building and technology transfer and development</a:t>
            </a:r>
          </a:p>
          <a:p>
            <a:pPr lvl="1"/>
            <a:r>
              <a:rPr lang="en-US" dirty="0" smtClean="0"/>
              <a:t>Process:</a:t>
            </a:r>
          </a:p>
          <a:p>
            <a:pPr marL="2286000" lvl="5" indent="0">
              <a:buNone/>
            </a:pPr>
            <a:r>
              <a:rPr lang="en-US" dirty="0"/>
              <a:t> </a:t>
            </a:r>
            <a:endParaRPr lang="en-US" dirty="0" smtClean="0"/>
          </a:p>
          <a:p>
            <a:r>
              <a:rPr lang="en-US" dirty="0" smtClean="0"/>
              <a:t>Correcting the ship: Expectations of Lima</a:t>
            </a:r>
          </a:p>
          <a:p>
            <a:pPr marL="914400" lvl="2" indent="0">
              <a:buNone/>
            </a:pPr>
            <a:endParaRPr lang="en-US" dirty="0"/>
          </a:p>
        </p:txBody>
      </p:sp>
    </p:spTree>
    <p:extLst>
      <p:ext uri="{BB962C8B-B14F-4D97-AF65-F5344CB8AC3E}">
        <p14:creationId xmlns:p14="http://schemas.microsoft.com/office/powerpoint/2010/main" xmlns="" val="29820869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4"/>
          <p:cNvSpPr>
            <a:spLocks noGrp="1"/>
          </p:cNvSpPr>
          <p:nvPr>
            <p:ph type="dt" sz="half"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fld id="{E4AF9456-E931-4FA6-AC48-68FE82AF351A}" type="datetime1">
              <a:rPr lang="en-US" altLang="en-US" sz="1400" smtClean="0">
                <a:solidFill>
                  <a:schemeClr val="tx1"/>
                </a:solidFill>
                <a:latin typeface="Times New Roman" pitchFamily="18" charset="0"/>
              </a:rPr>
              <a:pPr eaLnBrk="1" hangingPunct="1">
                <a:spcBef>
                  <a:spcPct val="0"/>
                </a:spcBef>
                <a:buClrTx/>
                <a:buSzTx/>
                <a:buFontTx/>
                <a:buNone/>
              </a:pPr>
              <a:t>10/27/2014</a:t>
            </a:fld>
            <a:endParaRPr lang="en-US" altLang="en-US" sz="1400" dirty="0" smtClean="0">
              <a:solidFill>
                <a:schemeClr val="tx1"/>
              </a:solidFill>
              <a:latin typeface="Times New Roman" pitchFamily="18" charset="0"/>
            </a:endParaRPr>
          </a:p>
        </p:txBody>
      </p:sp>
      <p:sp>
        <p:nvSpPr>
          <p:cNvPr id="12291" name="Slide Number Placeholder 6"/>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fld id="{92E7D3EE-1AAA-492E-9FD8-1910C4E78199}" type="slidenum">
              <a:rPr lang="en-US" altLang="en-US" sz="1400" smtClean="0">
                <a:solidFill>
                  <a:schemeClr val="tx1"/>
                </a:solidFill>
                <a:latin typeface="Times New Roman" pitchFamily="18" charset="0"/>
              </a:rPr>
              <a:pPr eaLnBrk="1" hangingPunct="1">
                <a:spcBef>
                  <a:spcPct val="0"/>
                </a:spcBef>
                <a:buClrTx/>
                <a:buSzTx/>
                <a:buFontTx/>
                <a:buNone/>
              </a:pPr>
              <a:t>3</a:t>
            </a:fld>
            <a:endParaRPr lang="en-US" altLang="en-US" sz="1400" dirty="0" smtClean="0">
              <a:solidFill>
                <a:schemeClr val="tx1"/>
              </a:solidFill>
              <a:latin typeface="Times New Roman" pitchFamily="18" charset="0"/>
            </a:endParaRPr>
          </a:p>
        </p:txBody>
      </p:sp>
      <p:pic>
        <p:nvPicPr>
          <p:cNvPr id="12292"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886200" y="5867400"/>
            <a:ext cx="1143000" cy="533400"/>
          </a:xfrm>
          <a:prstGeom prst="rect">
            <a:avLst/>
          </a:prstGeom>
          <a:noFill/>
          <a:ln>
            <a:noFill/>
          </a:ln>
          <a:effectLst/>
          <a:extLst>
            <a:ext uri="{909E8E84-426E-40DD-AFC4-6F175D3DCCD1}">
              <a14:hiddenFill xmlns:a14="http://schemas.microsoft.com/office/drawing/2010/main" xmlns="">
                <a:blipFill dpi="0" rotWithShape="0">
                  <a:blip/>
                  <a:srcRect/>
                  <a:stretch>
                    <a:fillRect/>
                  </a:stretch>
                </a:blip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sp>
        <p:nvSpPr>
          <p:cNvPr id="12293" name="Rectangle 3"/>
          <p:cNvSpPr>
            <a:spLocks noChangeArrowheads="1"/>
          </p:cNvSpPr>
          <p:nvPr/>
        </p:nvSpPr>
        <p:spPr bwMode="auto">
          <a:xfrm>
            <a:off x="0" y="623888"/>
            <a:ext cx="9144000" cy="5810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spAutoFit/>
          </a:bodyPr>
          <a:lstStyle>
            <a:lvl1pPr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2"/>
                </a:solidFill>
                <a:latin typeface="Franklin Gothic Book" pitchFamily="34" charset="0"/>
              </a:defRPr>
            </a:lvl1pPr>
            <a:lvl2pPr marL="742950" indent="-28575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2"/>
                </a:solidFill>
                <a:latin typeface="Franklin Gothic Book" pitchFamily="34" charset="0"/>
              </a:defRPr>
            </a:lvl2pPr>
            <a:lvl3pPr marL="1143000" indent="-22860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2"/>
                </a:solidFill>
                <a:latin typeface="Franklin Gothic Book" pitchFamily="34" charset="0"/>
              </a:defRPr>
            </a:lvl3pPr>
            <a:lvl4pPr marL="1600200" indent="-22860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2"/>
                </a:solidFill>
                <a:latin typeface="Franklin Gothic Book" pitchFamily="34" charset="0"/>
              </a:defRPr>
            </a:lvl4pPr>
            <a:lvl5pPr marL="2057400" indent="-228600" defTabSz="457200" eaLnBrk="0" hangingPunct="0">
              <a:spcBef>
                <a:spcPct val="20000"/>
              </a:spcBef>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5pPr>
            <a:lvl6pPr marL="25146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6pPr>
            <a:lvl7pPr marL="29718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7pPr>
            <a:lvl8pPr marL="34290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8pPr>
            <a:lvl9pPr marL="38862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9pPr>
          </a:lstStyle>
          <a:p>
            <a:pPr algn="ctr" eaLnBrk="1" hangingPunct="1">
              <a:spcBef>
                <a:spcPct val="0"/>
              </a:spcBef>
              <a:buClr>
                <a:srgbClr val="000000"/>
              </a:buClr>
              <a:buSzPct val="100000"/>
              <a:buFont typeface="Arial" charset="0"/>
              <a:buNone/>
            </a:pPr>
            <a:r>
              <a:rPr lang="en-GB" altLang="en-US" sz="1600" b="1" dirty="0">
                <a:solidFill>
                  <a:srgbClr val="000000"/>
                </a:solidFill>
                <a:latin typeface="Arial" charset="0"/>
                <a:cs typeface="Times New Roman" pitchFamily="18" charset="0"/>
              </a:rPr>
              <a:t> </a:t>
            </a:r>
          </a:p>
          <a:p>
            <a:pPr>
              <a:spcBef>
                <a:spcPct val="0"/>
              </a:spcBef>
              <a:buClr>
                <a:srgbClr val="000000"/>
              </a:buClr>
              <a:buSzPct val="100000"/>
              <a:buFont typeface="Arial" charset="0"/>
              <a:buNone/>
            </a:pPr>
            <a:endParaRPr lang="en-GB" altLang="en-US" sz="1600" b="1" dirty="0">
              <a:solidFill>
                <a:srgbClr val="000000"/>
              </a:solidFill>
              <a:latin typeface="Arial" charset="0"/>
              <a:cs typeface="Times New Roman" pitchFamily="18" charset="0"/>
            </a:endParaRPr>
          </a:p>
        </p:txBody>
      </p:sp>
      <p:sp>
        <p:nvSpPr>
          <p:cNvPr id="12294" name="Rectangle 4"/>
          <p:cNvSpPr>
            <a:spLocks noChangeArrowheads="1"/>
          </p:cNvSpPr>
          <p:nvPr/>
        </p:nvSpPr>
        <p:spPr bwMode="auto">
          <a:xfrm>
            <a:off x="0" y="3311525"/>
            <a:ext cx="9144000"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spAutoFit/>
          </a:bodyPr>
          <a:lstStyle>
            <a:lvl1pPr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2"/>
                </a:solidFill>
                <a:latin typeface="Franklin Gothic Book" pitchFamily="34" charset="0"/>
              </a:defRPr>
            </a:lvl1pPr>
            <a:lvl2pPr marL="742950" indent="-28575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2"/>
                </a:solidFill>
                <a:latin typeface="Franklin Gothic Book" pitchFamily="34" charset="0"/>
              </a:defRPr>
            </a:lvl2pPr>
            <a:lvl3pPr marL="1143000" indent="-22860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2"/>
                </a:solidFill>
                <a:latin typeface="Franklin Gothic Book" pitchFamily="34" charset="0"/>
              </a:defRPr>
            </a:lvl3pPr>
            <a:lvl4pPr marL="1600200" indent="-22860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2"/>
                </a:solidFill>
                <a:latin typeface="Franklin Gothic Book" pitchFamily="34" charset="0"/>
              </a:defRPr>
            </a:lvl4pPr>
            <a:lvl5pPr marL="2057400" indent="-228600" defTabSz="457200" eaLnBrk="0" hangingPunct="0">
              <a:spcBef>
                <a:spcPct val="20000"/>
              </a:spcBef>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5pPr>
            <a:lvl6pPr marL="25146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6pPr>
            <a:lvl7pPr marL="29718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7pPr>
            <a:lvl8pPr marL="34290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8pPr>
            <a:lvl9pPr marL="38862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9pPr>
          </a:lstStyle>
          <a:p>
            <a:pPr algn="ctr" eaLnBrk="1" hangingPunct="1">
              <a:spcBef>
                <a:spcPct val="0"/>
              </a:spcBef>
              <a:buClr>
                <a:srgbClr val="000000"/>
              </a:buClr>
              <a:buSzPct val="100000"/>
              <a:buFont typeface="Arial" charset="0"/>
              <a:buNone/>
            </a:pPr>
            <a:r>
              <a:rPr lang="en-GB" altLang="en-US" sz="1200" b="1" dirty="0">
                <a:solidFill>
                  <a:srgbClr val="000000"/>
                </a:solidFill>
                <a:latin typeface="Arial" charset="0"/>
                <a:cs typeface="Times New Roman" pitchFamily="18" charset="0"/>
              </a:rPr>
              <a:t> </a:t>
            </a:r>
          </a:p>
          <a:p>
            <a:pPr>
              <a:spcBef>
                <a:spcPct val="0"/>
              </a:spcBef>
              <a:buClr>
                <a:srgbClr val="000000"/>
              </a:buClr>
              <a:buSzPct val="100000"/>
              <a:buFont typeface="Arial" charset="0"/>
              <a:buNone/>
            </a:pPr>
            <a:endParaRPr lang="en-GB" altLang="en-US" sz="1200" b="1" dirty="0">
              <a:solidFill>
                <a:srgbClr val="000000"/>
              </a:solidFill>
              <a:latin typeface="Arial" charset="0"/>
              <a:cs typeface="Times New Roman" pitchFamily="18" charset="0"/>
            </a:endParaRPr>
          </a:p>
        </p:txBody>
      </p:sp>
      <p:sp>
        <p:nvSpPr>
          <p:cNvPr id="7" name="Rectangle 6"/>
          <p:cNvSpPr/>
          <p:nvPr/>
        </p:nvSpPr>
        <p:spPr>
          <a:xfrm>
            <a:off x="779463" y="928688"/>
            <a:ext cx="7416800" cy="5262979"/>
          </a:xfrm>
          <a:prstGeom prst="rect">
            <a:avLst/>
          </a:prstGeom>
        </p:spPr>
        <p:txBody>
          <a:bodyPr>
            <a:spAutoFit/>
          </a:bodyPr>
          <a:lstStyle/>
          <a:p>
            <a:pPr algn="ctr">
              <a:defRPr/>
            </a:pPr>
            <a:r>
              <a:rPr lang="en-US" sz="1600" b="1" dirty="0"/>
              <a:t>Common Ground for Developing </a:t>
            </a:r>
            <a:r>
              <a:rPr lang="en-US" sz="1600" b="1" dirty="0" smtClean="0"/>
              <a:t>Countries towards the 2015 Agreement</a:t>
            </a:r>
            <a:endParaRPr lang="en-US" sz="1600" b="1" dirty="0"/>
          </a:p>
          <a:p>
            <a:pPr>
              <a:defRPr/>
            </a:pPr>
            <a:endParaRPr lang="en-US" sz="1600" dirty="0"/>
          </a:p>
          <a:p>
            <a:pPr>
              <a:defRPr/>
            </a:pPr>
            <a:r>
              <a:rPr lang="en-US" sz="1600" dirty="0"/>
              <a:t>ACP countries and other developing countries within the G77 to further strengthen their solidarity and cooperation on the basis of common ground:</a:t>
            </a:r>
          </a:p>
          <a:p>
            <a:pPr>
              <a:defRPr/>
            </a:pPr>
            <a:endParaRPr lang="en-US" sz="1600" dirty="0"/>
          </a:p>
          <a:p>
            <a:pPr marL="171450" indent="-171450">
              <a:buFont typeface="Arial" pitchFamily="34" charset="0"/>
              <a:buChar char="•"/>
              <a:defRPr/>
            </a:pPr>
            <a:r>
              <a:rPr lang="en-US" sz="1600" dirty="0"/>
              <a:t>Reaffirm the principles and provisions of the UNFCCC and its Kyoto Protocol, in particular that Parties should protect the climate system for the benefit of present and future generations of humankind on the basis of equity and in accordance with their common but differentiated responsibilities and respective </a:t>
            </a:r>
            <a:r>
              <a:rPr lang="en-US" sz="1600" dirty="0" smtClean="0"/>
              <a:t>capabilities</a:t>
            </a:r>
          </a:p>
          <a:p>
            <a:pPr marL="171450" indent="-171450">
              <a:buFont typeface="Arial" pitchFamily="34" charset="0"/>
              <a:buChar char="•"/>
              <a:defRPr/>
            </a:pPr>
            <a:r>
              <a:rPr lang="en-US" sz="1600" dirty="0" smtClean="0"/>
              <a:t>Reaffirm that achieving sustainable development and poverty eradication remains key priorities</a:t>
            </a:r>
          </a:p>
          <a:p>
            <a:pPr marL="171450" indent="-171450">
              <a:buFont typeface="Arial" pitchFamily="34" charset="0"/>
              <a:buChar char="•"/>
              <a:defRPr/>
            </a:pPr>
            <a:r>
              <a:rPr lang="en-US" sz="1600" dirty="0" smtClean="0"/>
              <a:t>Reaffirm the right of developing countries to equitable access to sustainable development, the equitable sharing of atmospheric space within the context of historical responsibility &amp; accountability with regard to the cumulative use of atmospheric space by Annex I parties</a:t>
            </a:r>
            <a:endParaRPr lang="en-US" sz="1600" dirty="0"/>
          </a:p>
          <a:p>
            <a:pPr marL="171450" indent="-171450">
              <a:buFont typeface="Arial" pitchFamily="34" charset="0"/>
              <a:buChar char="•"/>
              <a:defRPr/>
            </a:pPr>
            <a:r>
              <a:rPr lang="en-US" sz="1600" dirty="0"/>
              <a:t>All actions or measures related to climate change must be in full conformity with the principles and provisions of the Convention</a:t>
            </a:r>
          </a:p>
          <a:p>
            <a:pPr marL="171450" indent="-171450">
              <a:buFont typeface="Arial" pitchFamily="34" charset="0"/>
              <a:buChar char="•"/>
              <a:defRPr/>
            </a:pPr>
            <a:r>
              <a:rPr lang="en-US" sz="1600" dirty="0" smtClean="0"/>
              <a:t>Preserve </a:t>
            </a:r>
            <a:r>
              <a:rPr lang="en-US" sz="1600" dirty="0"/>
              <a:t>and build on the architecture of the Convention and its Kyoto Protocol </a:t>
            </a:r>
          </a:p>
          <a:p>
            <a:pPr marL="171450" indent="-171450">
              <a:buFont typeface="Arial" pitchFamily="34" charset="0"/>
              <a:buChar char="•"/>
              <a:defRPr/>
            </a:pPr>
            <a:r>
              <a:rPr lang="en-US" sz="1600" dirty="0"/>
              <a:t>Need for urgent action on climate change, particularly in the pre-2020 period</a:t>
            </a:r>
          </a:p>
          <a:p>
            <a:pPr marL="171450" indent="-171450">
              <a:buFont typeface="Arial" pitchFamily="34" charset="0"/>
              <a:buChar char="•"/>
              <a:defRPr/>
            </a:pPr>
            <a:r>
              <a:rPr lang="en-US" sz="1600" dirty="0"/>
              <a:t>Ensure a clear, global, and equitable legal regime that builds on the UNFCCC and further strengthens </a:t>
            </a:r>
            <a:r>
              <a:rPr lang="en-US" sz="1600" dirty="0" smtClean="0"/>
              <a:t>it</a:t>
            </a:r>
          </a:p>
        </p:txBody>
      </p:sp>
    </p:spTree>
    <p:extLst>
      <p:ext uri="{BB962C8B-B14F-4D97-AF65-F5344CB8AC3E}">
        <p14:creationId xmlns:p14="http://schemas.microsoft.com/office/powerpoint/2010/main" xmlns="" val="3638026675"/>
      </p:ext>
    </p:extLst>
  </p:cSld>
  <p:clrMapOvr>
    <a:masterClrMapping/>
  </p:clrMapOvr>
  <p:transition spd="med">
    <p:wheel spokes="2"/>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Common Ground for Developing </a:t>
            </a:r>
            <a:r>
              <a:rPr lang="en-US" b="1" dirty="0" smtClean="0"/>
              <a:t>Countries vis a vis 2015 Agreement</a:t>
            </a:r>
            <a:endParaRPr lang="en-GB" dirty="0"/>
          </a:p>
        </p:txBody>
      </p:sp>
      <p:sp>
        <p:nvSpPr>
          <p:cNvPr id="3" name="Content Placeholder 2"/>
          <p:cNvSpPr>
            <a:spLocks noGrp="1"/>
          </p:cNvSpPr>
          <p:nvPr>
            <p:ph idx="1"/>
          </p:nvPr>
        </p:nvSpPr>
        <p:spPr/>
        <p:txBody>
          <a:bodyPr/>
          <a:lstStyle/>
          <a:p>
            <a:pPr marL="171450" indent="-171450">
              <a:defRPr/>
            </a:pPr>
            <a:r>
              <a:rPr lang="en-US" dirty="0"/>
              <a:t>Affirm that adaptation is an essential priority and must be treated in balanced manner </a:t>
            </a:r>
            <a:r>
              <a:rPr lang="en-US" dirty="0" smtClean="0"/>
              <a:t>to mitigation in </a:t>
            </a:r>
            <a:r>
              <a:rPr lang="en-US" dirty="0"/>
              <a:t>the 2015 agreement</a:t>
            </a:r>
          </a:p>
          <a:p>
            <a:pPr marL="171450" indent="-171450">
              <a:defRPr/>
            </a:pPr>
            <a:r>
              <a:rPr lang="en-US" dirty="0"/>
              <a:t>Re-affirm the central importance of Means of implementation, including finance for  undertaking the necessary and urgent adaptation and mitigation actions</a:t>
            </a:r>
          </a:p>
          <a:p>
            <a:endParaRPr lang="en-GB" dirty="0"/>
          </a:p>
        </p:txBody>
      </p:sp>
    </p:spTree>
    <p:extLst>
      <p:ext uri="{BB962C8B-B14F-4D97-AF65-F5344CB8AC3E}">
        <p14:creationId xmlns:p14="http://schemas.microsoft.com/office/powerpoint/2010/main" xmlns="" val="13817434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4"/>
          <p:cNvSpPr>
            <a:spLocks noGrp="1"/>
          </p:cNvSpPr>
          <p:nvPr>
            <p:ph type="dt" sz="half"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fld id="{D51897F4-D4B3-42D9-8718-3969C54C8BBD}" type="datetime1">
              <a:rPr lang="en-US" altLang="en-US" sz="1400" smtClean="0">
                <a:solidFill>
                  <a:schemeClr val="tx1"/>
                </a:solidFill>
                <a:latin typeface="Times New Roman" pitchFamily="18" charset="0"/>
              </a:rPr>
              <a:pPr eaLnBrk="1" hangingPunct="1">
                <a:spcBef>
                  <a:spcPct val="0"/>
                </a:spcBef>
                <a:buClrTx/>
                <a:buSzTx/>
                <a:buFontTx/>
                <a:buNone/>
              </a:pPr>
              <a:t>10/27/2014</a:t>
            </a:fld>
            <a:endParaRPr lang="en-US" altLang="en-US" sz="1400" dirty="0" smtClean="0">
              <a:solidFill>
                <a:schemeClr val="tx1"/>
              </a:solidFill>
              <a:latin typeface="Times New Roman" pitchFamily="18" charset="0"/>
            </a:endParaRPr>
          </a:p>
        </p:txBody>
      </p:sp>
      <p:sp>
        <p:nvSpPr>
          <p:cNvPr id="13315" name="Slide Number Placeholder 6"/>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fld id="{704256B2-01BA-4E5F-98A3-92640C2B80FF}" type="slidenum">
              <a:rPr lang="en-US" altLang="en-US" sz="1400" smtClean="0">
                <a:solidFill>
                  <a:schemeClr val="tx1"/>
                </a:solidFill>
                <a:latin typeface="Times New Roman" pitchFamily="18" charset="0"/>
              </a:rPr>
              <a:pPr eaLnBrk="1" hangingPunct="1">
                <a:spcBef>
                  <a:spcPct val="0"/>
                </a:spcBef>
                <a:buClrTx/>
                <a:buSzTx/>
                <a:buFontTx/>
                <a:buNone/>
              </a:pPr>
              <a:t>5</a:t>
            </a:fld>
            <a:endParaRPr lang="en-US" altLang="en-US" sz="1400" dirty="0" smtClean="0">
              <a:solidFill>
                <a:schemeClr val="tx1"/>
              </a:solidFill>
              <a:latin typeface="Times New Roman" pitchFamily="18" charset="0"/>
            </a:endParaRPr>
          </a:p>
        </p:txBody>
      </p:sp>
      <p:pic>
        <p:nvPicPr>
          <p:cNvPr id="1331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886200" y="5867400"/>
            <a:ext cx="1143000" cy="533400"/>
          </a:xfrm>
          <a:prstGeom prst="rect">
            <a:avLst/>
          </a:prstGeom>
          <a:noFill/>
          <a:ln>
            <a:noFill/>
          </a:ln>
          <a:effectLst/>
          <a:extLst>
            <a:ext uri="{909E8E84-426E-40DD-AFC4-6F175D3DCCD1}">
              <a14:hiddenFill xmlns:a14="http://schemas.microsoft.com/office/drawing/2010/main" xmlns="">
                <a:blipFill dpi="0" rotWithShape="0">
                  <a:blip/>
                  <a:srcRect/>
                  <a:stretch>
                    <a:fillRect/>
                  </a:stretch>
                </a:blip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sp>
        <p:nvSpPr>
          <p:cNvPr id="13317" name="Rectangle 3"/>
          <p:cNvSpPr>
            <a:spLocks noChangeArrowheads="1"/>
          </p:cNvSpPr>
          <p:nvPr/>
        </p:nvSpPr>
        <p:spPr bwMode="auto">
          <a:xfrm>
            <a:off x="0" y="623888"/>
            <a:ext cx="9144000" cy="5810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spAutoFit/>
          </a:bodyPr>
          <a:lstStyle>
            <a:lvl1pPr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2"/>
                </a:solidFill>
                <a:latin typeface="Franklin Gothic Book" pitchFamily="34" charset="0"/>
              </a:defRPr>
            </a:lvl1pPr>
            <a:lvl2pPr marL="742950" indent="-28575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2"/>
                </a:solidFill>
                <a:latin typeface="Franklin Gothic Book" pitchFamily="34" charset="0"/>
              </a:defRPr>
            </a:lvl2pPr>
            <a:lvl3pPr marL="1143000" indent="-22860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2"/>
                </a:solidFill>
                <a:latin typeface="Franklin Gothic Book" pitchFamily="34" charset="0"/>
              </a:defRPr>
            </a:lvl3pPr>
            <a:lvl4pPr marL="1600200" indent="-22860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2"/>
                </a:solidFill>
                <a:latin typeface="Franklin Gothic Book" pitchFamily="34" charset="0"/>
              </a:defRPr>
            </a:lvl4pPr>
            <a:lvl5pPr marL="2057400" indent="-228600" defTabSz="457200" eaLnBrk="0" hangingPunct="0">
              <a:spcBef>
                <a:spcPct val="20000"/>
              </a:spcBef>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5pPr>
            <a:lvl6pPr marL="25146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6pPr>
            <a:lvl7pPr marL="29718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7pPr>
            <a:lvl8pPr marL="34290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8pPr>
            <a:lvl9pPr marL="38862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9pPr>
          </a:lstStyle>
          <a:p>
            <a:pPr algn="ctr" eaLnBrk="1" hangingPunct="1">
              <a:spcBef>
                <a:spcPct val="0"/>
              </a:spcBef>
              <a:buClr>
                <a:srgbClr val="000000"/>
              </a:buClr>
              <a:buSzPct val="100000"/>
              <a:buFont typeface="Arial" charset="0"/>
              <a:buNone/>
            </a:pPr>
            <a:r>
              <a:rPr lang="en-GB" altLang="en-US" sz="1600" b="1" dirty="0">
                <a:solidFill>
                  <a:srgbClr val="000000"/>
                </a:solidFill>
                <a:latin typeface="Arial" charset="0"/>
                <a:cs typeface="Times New Roman" pitchFamily="18" charset="0"/>
              </a:rPr>
              <a:t> </a:t>
            </a:r>
          </a:p>
          <a:p>
            <a:pPr>
              <a:spcBef>
                <a:spcPct val="0"/>
              </a:spcBef>
              <a:buClr>
                <a:srgbClr val="000000"/>
              </a:buClr>
              <a:buSzPct val="100000"/>
              <a:buFont typeface="Arial" charset="0"/>
              <a:buNone/>
            </a:pPr>
            <a:endParaRPr lang="en-GB" altLang="en-US" sz="1600" b="1" dirty="0">
              <a:solidFill>
                <a:srgbClr val="000000"/>
              </a:solidFill>
              <a:latin typeface="Arial" charset="0"/>
              <a:cs typeface="Times New Roman" pitchFamily="18" charset="0"/>
            </a:endParaRPr>
          </a:p>
        </p:txBody>
      </p:sp>
      <p:sp>
        <p:nvSpPr>
          <p:cNvPr id="13318" name="Rectangle 1"/>
          <p:cNvSpPr>
            <a:spLocks noChangeArrowheads="1"/>
          </p:cNvSpPr>
          <p:nvPr/>
        </p:nvSpPr>
        <p:spPr bwMode="auto">
          <a:xfrm>
            <a:off x="517769" y="452438"/>
            <a:ext cx="8575746"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r>
              <a:rPr lang="en-US" sz="2800" b="1" dirty="0">
                <a:solidFill>
                  <a:schemeClr val="tx1"/>
                </a:solidFill>
              </a:rPr>
              <a:t>A Ship Adrift?—what’s on the table After 3 years of </a:t>
            </a:r>
            <a:r>
              <a:rPr lang="en-US" sz="2800" b="1" dirty="0" smtClean="0">
                <a:solidFill>
                  <a:schemeClr val="tx1"/>
                </a:solidFill>
              </a:rPr>
              <a:t>talks</a:t>
            </a:r>
            <a:endParaRPr lang="fr-CH" altLang="en-US" sz="2800" b="1" dirty="0">
              <a:solidFill>
                <a:schemeClr val="tx1"/>
              </a:solidFill>
              <a:latin typeface="Times New Roman" pitchFamily="18" charset="0"/>
            </a:endParaRPr>
          </a:p>
        </p:txBody>
      </p:sp>
      <p:sp>
        <p:nvSpPr>
          <p:cNvPr id="13319" name="Rectangle 2"/>
          <p:cNvSpPr>
            <a:spLocks noChangeArrowheads="1"/>
          </p:cNvSpPr>
          <p:nvPr/>
        </p:nvSpPr>
        <p:spPr bwMode="auto">
          <a:xfrm>
            <a:off x="539750" y="982663"/>
            <a:ext cx="8208963" cy="18158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r>
              <a:rPr lang="fr-CH" altLang="en-US" sz="1600" i="1" dirty="0">
                <a:solidFill>
                  <a:schemeClr val="tx1"/>
                </a:solidFill>
                <a:latin typeface="Times New Roman" pitchFamily="18" charset="0"/>
              </a:rPr>
              <a:t>On the Lima  </a:t>
            </a:r>
            <a:r>
              <a:rPr lang="fr-CH" altLang="en-US" sz="1600" i="1" dirty="0" smtClean="0">
                <a:solidFill>
                  <a:schemeClr val="tx1"/>
                </a:solidFill>
                <a:latin typeface="Times New Roman" pitchFamily="18" charset="0"/>
              </a:rPr>
              <a:t>2014, </a:t>
            </a:r>
            <a:r>
              <a:rPr lang="fr-CH" altLang="en-US" sz="1600" i="1" dirty="0" err="1" smtClean="0">
                <a:solidFill>
                  <a:schemeClr val="tx1"/>
                </a:solidFill>
                <a:latin typeface="Times New Roman" pitchFamily="18" charset="0"/>
              </a:rPr>
              <a:t>Developing</a:t>
            </a:r>
            <a:r>
              <a:rPr lang="fr-CH" altLang="en-US" sz="1600" i="1" dirty="0" smtClean="0">
                <a:solidFill>
                  <a:schemeClr val="tx1"/>
                </a:solidFill>
                <a:latin typeface="Times New Roman" pitchFamily="18" charset="0"/>
              </a:rPr>
              <a:t> countries </a:t>
            </a:r>
            <a:r>
              <a:rPr lang="fr-CH" altLang="en-US" sz="1600" i="1" dirty="0" err="1" smtClean="0">
                <a:solidFill>
                  <a:schemeClr val="tx1"/>
                </a:solidFill>
                <a:latin typeface="Times New Roman" pitchFamily="18" charset="0"/>
              </a:rPr>
              <a:t>seem</a:t>
            </a:r>
            <a:r>
              <a:rPr lang="fr-CH" altLang="en-US" sz="1600" i="1" dirty="0" smtClean="0">
                <a:solidFill>
                  <a:schemeClr val="tx1"/>
                </a:solidFill>
                <a:latin typeface="Times New Roman" pitchFamily="18" charset="0"/>
              </a:rPr>
              <a:t> to have convergence:</a:t>
            </a:r>
            <a:endParaRPr lang="en-US" altLang="en-US" sz="1600" i="1" dirty="0" smtClean="0">
              <a:solidFill>
                <a:schemeClr val="tx1"/>
              </a:solidFill>
              <a:latin typeface="Times New Roman" pitchFamily="18" charset="0"/>
            </a:endParaRPr>
          </a:p>
          <a:p>
            <a:pPr marL="285750" indent="-285750" eaLnBrk="1" hangingPunct="1">
              <a:spcBef>
                <a:spcPct val="0"/>
              </a:spcBef>
              <a:buClrTx/>
              <a:buSzTx/>
              <a:buFont typeface="Wingdings" panose="05000000000000000000" pitchFamily="2" charset="2"/>
              <a:buChar char="v"/>
            </a:pPr>
            <a:r>
              <a:rPr lang="en-US" altLang="en-US" sz="1600" dirty="0" smtClean="0">
                <a:solidFill>
                  <a:schemeClr val="tx1"/>
                </a:solidFill>
                <a:latin typeface="Times New Roman" pitchFamily="18" charset="0"/>
              </a:rPr>
              <a:t>Balanced</a:t>
            </a:r>
            <a:r>
              <a:rPr lang="en-US" altLang="en-US" sz="1600" dirty="0">
                <a:solidFill>
                  <a:schemeClr val="tx1"/>
                </a:solidFill>
                <a:latin typeface="Times New Roman" pitchFamily="18" charset="0"/>
              </a:rPr>
              <a:t>, ambitious, equitable and comprehensive agreed outcome in line with the </a:t>
            </a:r>
            <a:r>
              <a:rPr lang="en-US" altLang="en-US" sz="1600" dirty="0" smtClean="0">
                <a:solidFill>
                  <a:schemeClr val="tx1"/>
                </a:solidFill>
                <a:latin typeface="Times New Roman" pitchFamily="18" charset="0"/>
              </a:rPr>
              <a:t> Durban, Doha and Warsaw Decisions, Bali </a:t>
            </a:r>
            <a:r>
              <a:rPr lang="en-US" altLang="en-US" sz="1600" dirty="0">
                <a:solidFill>
                  <a:schemeClr val="tx1"/>
                </a:solidFill>
                <a:latin typeface="Times New Roman" pitchFamily="18" charset="0"/>
              </a:rPr>
              <a:t>Road Map as well as good progress under the Durban Platform, based on science, equity, and CBDR. </a:t>
            </a:r>
          </a:p>
          <a:p>
            <a:pPr eaLnBrk="1" hangingPunct="1">
              <a:spcBef>
                <a:spcPct val="0"/>
              </a:spcBef>
              <a:buClrTx/>
              <a:buSzTx/>
              <a:buFontTx/>
              <a:buNone/>
            </a:pPr>
            <a:endParaRPr lang="en-US" altLang="en-US" sz="1600" dirty="0">
              <a:solidFill>
                <a:schemeClr val="tx1"/>
              </a:solidFill>
              <a:latin typeface="Times New Roman" pitchFamily="18" charset="0"/>
            </a:endParaRPr>
          </a:p>
          <a:p>
            <a:pPr marL="285750" indent="-285750" eaLnBrk="1" hangingPunct="1">
              <a:spcBef>
                <a:spcPct val="0"/>
              </a:spcBef>
              <a:buClrTx/>
              <a:buSzTx/>
              <a:buFont typeface="Wingdings" panose="05000000000000000000" pitchFamily="2" charset="2"/>
              <a:buChar char="v"/>
            </a:pPr>
            <a:r>
              <a:rPr lang="en-US" altLang="en-US" sz="1600" dirty="0">
                <a:solidFill>
                  <a:schemeClr val="tx1"/>
                </a:solidFill>
                <a:latin typeface="Times New Roman" pitchFamily="18" charset="0"/>
              </a:rPr>
              <a:t>Successful outcomes in the </a:t>
            </a:r>
            <a:r>
              <a:rPr lang="en-US" altLang="en-US" sz="1600" dirty="0" smtClean="0">
                <a:solidFill>
                  <a:schemeClr val="tx1"/>
                </a:solidFill>
                <a:latin typeface="Times New Roman" pitchFamily="18" charset="0"/>
              </a:rPr>
              <a:t> Lima will would </a:t>
            </a:r>
            <a:r>
              <a:rPr lang="en-US" altLang="en-US" sz="1600" dirty="0">
                <a:solidFill>
                  <a:schemeClr val="tx1"/>
                </a:solidFill>
                <a:latin typeface="Times New Roman" pitchFamily="18" charset="0"/>
              </a:rPr>
              <a:t>contribute to </a:t>
            </a:r>
            <a:r>
              <a:rPr lang="en-US" altLang="en-US" sz="1600" dirty="0" smtClean="0">
                <a:solidFill>
                  <a:schemeClr val="tx1"/>
                </a:solidFill>
                <a:latin typeface="Times New Roman" pitchFamily="18" charset="0"/>
              </a:rPr>
              <a:t>Paris 2015 and the  </a:t>
            </a:r>
            <a:r>
              <a:rPr lang="en-US" altLang="en-US" sz="1600" dirty="0">
                <a:solidFill>
                  <a:schemeClr val="tx1"/>
                </a:solidFill>
                <a:latin typeface="Times New Roman" pitchFamily="18" charset="0"/>
              </a:rPr>
              <a:t>Durban Platform</a:t>
            </a:r>
            <a:endParaRPr lang="fr-CH" altLang="en-US" sz="1600" dirty="0">
              <a:solidFill>
                <a:schemeClr val="tx1"/>
              </a:solidFill>
              <a:latin typeface="Times New Roman" pitchFamily="18" charset="0"/>
            </a:endParaRPr>
          </a:p>
        </p:txBody>
      </p:sp>
      <p:sp>
        <p:nvSpPr>
          <p:cNvPr id="13320" name="Rectangle 3"/>
          <p:cNvSpPr>
            <a:spLocks noChangeArrowheads="1"/>
          </p:cNvSpPr>
          <p:nvPr/>
        </p:nvSpPr>
        <p:spPr bwMode="auto">
          <a:xfrm>
            <a:off x="722313" y="2636838"/>
            <a:ext cx="8007350" cy="37856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r>
              <a:rPr lang="en-US" altLang="en-US" sz="1600" dirty="0" smtClean="0">
                <a:solidFill>
                  <a:schemeClr val="tx1"/>
                </a:solidFill>
                <a:latin typeface="Times New Roman" pitchFamily="18" charset="0"/>
              </a:rPr>
              <a:t>COP 20 </a:t>
            </a:r>
            <a:r>
              <a:rPr lang="en-US" altLang="en-US" sz="1600" dirty="0">
                <a:solidFill>
                  <a:schemeClr val="tx1"/>
                </a:solidFill>
                <a:latin typeface="Times New Roman" pitchFamily="18" charset="0"/>
              </a:rPr>
              <a:t>at </a:t>
            </a:r>
            <a:r>
              <a:rPr lang="en-US" altLang="en-US" sz="1600" dirty="0" smtClean="0">
                <a:solidFill>
                  <a:schemeClr val="tx1"/>
                </a:solidFill>
                <a:latin typeface="Times New Roman" pitchFamily="18" charset="0"/>
              </a:rPr>
              <a:t>Lima </a:t>
            </a:r>
            <a:r>
              <a:rPr lang="en-US" altLang="en-US" sz="1600" dirty="0">
                <a:solidFill>
                  <a:schemeClr val="tx1"/>
                </a:solidFill>
                <a:latin typeface="Times New Roman" pitchFamily="18" charset="0"/>
              </a:rPr>
              <a:t>should </a:t>
            </a:r>
            <a:r>
              <a:rPr lang="en-US" altLang="en-US" sz="1600" dirty="0" smtClean="0">
                <a:solidFill>
                  <a:schemeClr val="tx1"/>
                </a:solidFill>
                <a:latin typeface="Times New Roman" pitchFamily="18" charset="0"/>
              </a:rPr>
              <a:t>yield: </a:t>
            </a:r>
            <a:endParaRPr lang="en-US" altLang="en-US" sz="1600" dirty="0">
              <a:solidFill>
                <a:schemeClr val="tx1"/>
              </a:solidFill>
              <a:latin typeface="Times New Roman" pitchFamily="18" charset="0"/>
            </a:endParaRPr>
          </a:p>
          <a:p>
            <a:pPr eaLnBrk="1" hangingPunct="1">
              <a:spcBef>
                <a:spcPct val="0"/>
              </a:spcBef>
              <a:buClrTx/>
              <a:buSzTx/>
              <a:buFontTx/>
              <a:buNone/>
            </a:pPr>
            <a:endParaRPr lang="en-US" altLang="en-US" sz="1600" dirty="0">
              <a:solidFill>
                <a:schemeClr val="tx1"/>
              </a:solidFill>
              <a:latin typeface="Times New Roman" pitchFamily="18" charset="0"/>
            </a:endParaRPr>
          </a:p>
          <a:p>
            <a:pPr marL="342900" indent="-342900" eaLnBrk="1" hangingPunct="1">
              <a:spcBef>
                <a:spcPct val="0"/>
              </a:spcBef>
              <a:buClrTx/>
              <a:buSzTx/>
              <a:buFontTx/>
              <a:buAutoNum type="arabicPeriod"/>
            </a:pPr>
            <a:r>
              <a:rPr lang="en-US" altLang="en-US" sz="1600" dirty="0" smtClean="0">
                <a:solidFill>
                  <a:schemeClr val="tx1"/>
                </a:solidFill>
                <a:latin typeface="Times New Roman" pitchFamily="18" charset="0"/>
              </a:rPr>
              <a:t>Progress </a:t>
            </a:r>
            <a:r>
              <a:rPr lang="en-US" altLang="en-US" sz="1600" dirty="0">
                <a:solidFill>
                  <a:schemeClr val="tx1"/>
                </a:solidFill>
                <a:latin typeface="Times New Roman" pitchFamily="18" charset="0"/>
              </a:rPr>
              <a:t>on discussions under the Durban Platform for a protocol, another legal instrument or an agreed outcome with legal force under the Convention addressing mitigation, adaptation, finance, technology development and transfer, transparency of action and support, and </a:t>
            </a:r>
            <a:r>
              <a:rPr lang="en-US" altLang="en-US" sz="1600" dirty="0" smtClean="0">
                <a:solidFill>
                  <a:schemeClr val="tx1"/>
                </a:solidFill>
                <a:latin typeface="Times New Roman" pitchFamily="18" charset="0"/>
              </a:rPr>
              <a:t>capacity-building</a:t>
            </a:r>
          </a:p>
          <a:p>
            <a:pPr marL="342900" indent="-342900" eaLnBrk="1" hangingPunct="1">
              <a:spcBef>
                <a:spcPct val="0"/>
              </a:spcBef>
              <a:buClrTx/>
              <a:buSzTx/>
              <a:buFontTx/>
              <a:buAutoNum type="arabicPeriod"/>
            </a:pPr>
            <a:endParaRPr lang="en-US" altLang="en-US" sz="1600" dirty="0" smtClean="0">
              <a:solidFill>
                <a:schemeClr val="tx1"/>
              </a:solidFill>
              <a:latin typeface="Times New Roman" pitchFamily="18" charset="0"/>
            </a:endParaRPr>
          </a:p>
          <a:p>
            <a:pPr marL="342900" indent="-342900" eaLnBrk="1" hangingPunct="1">
              <a:spcBef>
                <a:spcPct val="0"/>
              </a:spcBef>
              <a:buClrTx/>
              <a:buSzTx/>
              <a:buFontTx/>
              <a:buAutoNum type="arabicPeriod"/>
            </a:pPr>
            <a:r>
              <a:rPr lang="en-US" altLang="en-US" sz="1600" dirty="0" smtClean="0">
                <a:solidFill>
                  <a:schemeClr val="tx1"/>
                </a:solidFill>
                <a:latin typeface="Times New Roman" pitchFamily="18" charset="0"/>
              </a:rPr>
              <a:t>The  acceleration of efforts to close the pre 2020 ambition gap with regard to mitigation (including through ratification of the Doha Amendment and full implementation of second commitment period of the Kyoto Protocol), adaptation &amp;  acceleration of the operationalization of  Warsaw International mechanism on loss and damage,  (a clear road map for finance, technology development and capacity building– </a:t>
            </a:r>
            <a:r>
              <a:rPr lang="en-US" altLang="en-US" sz="1600" dirty="0" err="1" smtClean="0">
                <a:solidFill>
                  <a:schemeClr val="tx1"/>
                </a:solidFill>
                <a:latin typeface="Times New Roman" pitchFamily="18" charset="0"/>
              </a:rPr>
              <a:t>Workstrean</a:t>
            </a:r>
            <a:r>
              <a:rPr lang="en-US" altLang="en-US" sz="1600" dirty="0" smtClean="0">
                <a:solidFill>
                  <a:schemeClr val="tx1"/>
                </a:solidFill>
                <a:latin typeface="Times New Roman" pitchFamily="18" charset="0"/>
              </a:rPr>
              <a:t> II</a:t>
            </a:r>
          </a:p>
          <a:p>
            <a:pPr marL="342900" indent="-342900" eaLnBrk="1" hangingPunct="1">
              <a:spcBef>
                <a:spcPct val="0"/>
              </a:spcBef>
              <a:buClrTx/>
              <a:buSzTx/>
              <a:buFontTx/>
              <a:buAutoNum type="arabicPeriod"/>
            </a:pPr>
            <a:r>
              <a:rPr lang="en-US" altLang="en-US" sz="1600" dirty="0" smtClean="0">
                <a:solidFill>
                  <a:schemeClr val="tx1"/>
                </a:solidFill>
                <a:latin typeface="Times New Roman" pitchFamily="18" charset="0"/>
              </a:rPr>
              <a:t>Agree elements towards an effective post 2020 agreement to implement the </a:t>
            </a:r>
            <a:r>
              <a:rPr lang="en-US" altLang="en-US" sz="1600" dirty="0" err="1" smtClean="0">
                <a:solidFill>
                  <a:schemeClr val="tx1"/>
                </a:solidFill>
                <a:latin typeface="Times New Roman" pitchFamily="18" charset="0"/>
              </a:rPr>
              <a:t>convenetion</a:t>
            </a:r>
            <a:r>
              <a:rPr lang="en-US" altLang="en-US" sz="1600" dirty="0" smtClean="0">
                <a:solidFill>
                  <a:schemeClr val="tx1"/>
                </a:solidFill>
                <a:latin typeface="Times New Roman" pitchFamily="18" charset="0"/>
              </a:rPr>
              <a:t>– under </a:t>
            </a:r>
            <a:r>
              <a:rPr lang="en-US" altLang="en-US" sz="1600" dirty="0" err="1" smtClean="0">
                <a:solidFill>
                  <a:schemeClr val="tx1"/>
                </a:solidFill>
                <a:latin typeface="Times New Roman" pitchFamily="18" charset="0"/>
              </a:rPr>
              <a:t>Workstream</a:t>
            </a:r>
            <a:r>
              <a:rPr lang="en-US" altLang="en-US" sz="1600" dirty="0" smtClean="0">
                <a:solidFill>
                  <a:schemeClr val="tx1"/>
                </a:solidFill>
                <a:latin typeface="Times New Roman" pitchFamily="18" charset="0"/>
              </a:rPr>
              <a:t> I</a:t>
            </a:r>
          </a:p>
          <a:p>
            <a:pPr eaLnBrk="1" hangingPunct="1">
              <a:spcBef>
                <a:spcPct val="0"/>
              </a:spcBef>
              <a:buClrTx/>
              <a:buSzTx/>
              <a:buNone/>
            </a:pPr>
            <a:r>
              <a:rPr lang="en-US" altLang="en-US" sz="1600" dirty="0">
                <a:solidFill>
                  <a:schemeClr val="tx1"/>
                </a:solidFill>
                <a:latin typeface="Times New Roman" pitchFamily="18" charset="0"/>
              </a:rPr>
              <a:t>	</a:t>
            </a:r>
            <a:endParaRPr lang="en-US" altLang="en-US" sz="1600" dirty="0" smtClean="0">
              <a:solidFill>
                <a:schemeClr val="tx1"/>
              </a:solidFill>
              <a:latin typeface="Times New Roman" pitchFamily="18" charset="0"/>
            </a:endParaRPr>
          </a:p>
        </p:txBody>
      </p:sp>
    </p:spTree>
    <p:extLst>
      <p:ext uri="{BB962C8B-B14F-4D97-AF65-F5344CB8AC3E}">
        <p14:creationId xmlns:p14="http://schemas.microsoft.com/office/powerpoint/2010/main" xmlns="" val="2601928452"/>
      </p:ext>
    </p:extLst>
  </p:cSld>
  <p:clrMapOvr>
    <a:masterClrMapping/>
  </p:clrMapOvr>
  <p:transition spd="med">
    <p:wheel spokes="2"/>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US" altLang="en-US" dirty="0">
                <a:latin typeface="Times New Roman" pitchFamily="18" charset="0"/>
              </a:rPr>
              <a:t>Promote enhance linkages between mitigation and adaptation, mitigation and MOI  and transparency of actions and support</a:t>
            </a:r>
          </a:p>
          <a:p>
            <a:endParaRPr lang="en-GB" dirty="0"/>
          </a:p>
        </p:txBody>
      </p:sp>
    </p:spTree>
    <p:extLst>
      <p:ext uri="{BB962C8B-B14F-4D97-AF65-F5344CB8AC3E}">
        <p14:creationId xmlns:p14="http://schemas.microsoft.com/office/powerpoint/2010/main" xmlns="" val="5344534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4"/>
          <p:cNvSpPr>
            <a:spLocks noGrp="1"/>
          </p:cNvSpPr>
          <p:nvPr>
            <p:ph type="dt" sz="half"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fld id="{D51897F4-D4B3-42D9-8718-3969C54C8BBD}" type="datetime1">
              <a:rPr lang="en-US" altLang="en-US" sz="1400" smtClean="0">
                <a:solidFill>
                  <a:schemeClr val="tx1"/>
                </a:solidFill>
                <a:latin typeface="Times New Roman" pitchFamily="18" charset="0"/>
              </a:rPr>
              <a:pPr eaLnBrk="1" hangingPunct="1">
                <a:spcBef>
                  <a:spcPct val="0"/>
                </a:spcBef>
                <a:buClrTx/>
                <a:buSzTx/>
                <a:buFontTx/>
                <a:buNone/>
              </a:pPr>
              <a:t>10/27/2014</a:t>
            </a:fld>
            <a:endParaRPr lang="en-US" altLang="en-US" sz="1400" smtClean="0">
              <a:solidFill>
                <a:schemeClr val="tx1"/>
              </a:solidFill>
              <a:latin typeface="Times New Roman" pitchFamily="18" charset="0"/>
            </a:endParaRPr>
          </a:p>
        </p:txBody>
      </p:sp>
      <p:sp>
        <p:nvSpPr>
          <p:cNvPr id="13315" name="Slide Number Placeholder 6"/>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fld id="{704256B2-01BA-4E5F-98A3-92640C2B80FF}" type="slidenum">
              <a:rPr lang="en-US" altLang="en-US" sz="1400" smtClean="0">
                <a:solidFill>
                  <a:schemeClr val="tx1"/>
                </a:solidFill>
                <a:latin typeface="Times New Roman" pitchFamily="18" charset="0"/>
              </a:rPr>
              <a:pPr eaLnBrk="1" hangingPunct="1">
                <a:spcBef>
                  <a:spcPct val="0"/>
                </a:spcBef>
                <a:buClrTx/>
                <a:buSzTx/>
                <a:buFontTx/>
                <a:buNone/>
              </a:pPr>
              <a:t>7</a:t>
            </a:fld>
            <a:endParaRPr lang="en-US" altLang="en-US" sz="1400" smtClean="0">
              <a:solidFill>
                <a:schemeClr val="tx1"/>
              </a:solidFill>
              <a:latin typeface="Times New Roman" pitchFamily="18" charset="0"/>
            </a:endParaRPr>
          </a:p>
        </p:txBody>
      </p:sp>
      <p:pic>
        <p:nvPicPr>
          <p:cNvPr id="1331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886200" y="5867400"/>
            <a:ext cx="1143000" cy="533400"/>
          </a:xfrm>
          <a:prstGeom prst="rect">
            <a:avLst/>
          </a:prstGeom>
          <a:noFill/>
          <a:ln>
            <a:noFill/>
          </a:ln>
          <a:effectLst/>
          <a:extLst>
            <a:ext uri="{909E8E84-426E-40DD-AFC4-6F175D3DCCD1}">
              <a14:hiddenFill xmlns:a14="http://schemas.microsoft.com/office/drawing/2010/main" xmlns="">
                <a:blipFill dpi="0" rotWithShape="0">
                  <a:blip/>
                  <a:srcRect/>
                  <a:stretch>
                    <a:fillRect/>
                  </a:stretch>
                </a:blip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sp>
        <p:nvSpPr>
          <p:cNvPr id="13317" name="Rectangle 3"/>
          <p:cNvSpPr>
            <a:spLocks noChangeArrowheads="1"/>
          </p:cNvSpPr>
          <p:nvPr/>
        </p:nvSpPr>
        <p:spPr bwMode="auto">
          <a:xfrm>
            <a:off x="0" y="623888"/>
            <a:ext cx="9144000" cy="5810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spAutoFit/>
          </a:bodyPr>
          <a:lstStyle>
            <a:lvl1pPr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2"/>
                </a:solidFill>
                <a:latin typeface="Franklin Gothic Book" pitchFamily="34" charset="0"/>
              </a:defRPr>
            </a:lvl1pPr>
            <a:lvl2pPr marL="742950" indent="-28575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2"/>
                </a:solidFill>
                <a:latin typeface="Franklin Gothic Book" pitchFamily="34" charset="0"/>
              </a:defRPr>
            </a:lvl2pPr>
            <a:lvl3pPr marL="1143000" indent="-22860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2"/>
                </a:solidFill>
                <a:latin typeface="Franklin Gothic Book" pitchFamily="34" charset="0"/>
              </a:defRPr>
            </a:lvl3pPr>
            <a:lvl4pPr marL="1600200" indent="-22860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2"/>
                </a:solidFill>
                <a:latin typeface="Franklin Gothic Book" pitchFamily="34" charset="0"/>
              </a:defRPr>
            </a:lvl4pPr>
            <a:lvl5pPr marL="2057400" indent="-228600" defTabSz="457200" eaLnBrk="0" hangingPunct="0">
              <a:spcBef>
                <a:spcPct val="20000"/>
              </a:spcBef>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5pPr>
            <a:lvl6pPr marL="25146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6pPr>
            <a:lvl7pPr marL="29718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7pPr>
            <a:lvl8pPr marL="34290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8pPr>
            <a:lvl9pPr marL="38862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9pPr>
          </a:lstStyle>
          <a:p>
            <a:pPr algn="ctr" eaLnBrk="1" hangingPunct="1">
              <a:spcBef>
                <a:spcPct val="0"/>
              </a:spcBef>
              <a:buClr>
                <a:srgbClr val="000000"/>
              </a:buClr>
              <a:buSzPct val="100000"/>
              <a:buFont typeface="Arial" charset="0"/>
              <a:buNone/>
            </a:pPr>
            <a:r>
              <a:rPr lang="en-GB" altLang="en-US" sz="1600" b="1">
                <a:solidFill>
                  <a:srgbClr val="000000"/>
                </a:solidFill>
                <a:latin typeface="Arial" charset="0"/>
                <a:cs typeface="Times New Roman" pitchFamily="18" charset="0"/>
              </a:rPr>
              <a:t> </a:t>
            </a:r>
          </a:p>
          <a:p>
            <a:pPr>
              <a:spcBef>
                <a:spcPct val="0"/>
              </a:spcBef>
              <a:buClr>
                <a:srgbClr val="000000"/>
              </a:buClr>
              <a:buSzPct val="100000"/>
              <a:buFont typeface="Arial" charset="0"/>
              <a:buNone/>
            </a:pPr>
            <a:endParaRPr lang="en-GB" altLang="en-US" sz="1600" b="1">
              <a:solidFill>
                <a:srgbClr val="000000"/>
              </a:solidFill>
              <a:latin typeface="Arial" charset="0"/>
              <a:cs typeface="Times New Roman" pitchFamily="18" charset="0"/>
            </a:endParaRPr>
          </a:p>
        </p:txBody>
      </p:sp>
      <p:sp>
        <p:nvSpPr>
          <p:cNvPr id="13318" name="Rectangle 1"/>
          <p:cNvSpPr>
            <a:spLocks noChangeArrowheads="1"/>
          </p:cNvSpPr>
          <p:nvPr/>
        </p:nvSpPr>
        <p:spPr bwMode="auto">
          <a:xfrm>
            <a:off x="990600" y="452438"/>
            <a:ext cx="8981661"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r>
              <a:rPr lang="fr-CH" altLang="en-US" sz="2400" b="1" dirty="0" smtClean="0">
                <a:solidFill>
                  <a:schemeClr val="tx1"/>
                </a:solidFill>
                <a:latin typeface="Times New Roman" pitchFamily="18" charset="0"/>
              </a:rPr>
              <a:t>The </a:t>
            </a:r>
            <a:r>
              <a:rPr lang="fr-CH" altLang="en-US" sz="2400" b="1" dirty="0" err="1" smtClean="0">
                <a:solidFill>
                  <a:schemeClr val="tx1"/>
                </a:solidFill>
                <a:latin typeface="Times New Roman" pitchFamily="18" charset="0"/>
              </a:rPr>
              <a:t>Implementation</a:t>
            </a:r>
            <a:r>
              <a:rPr lang="fr-CH" altLang="en-US" sz="2400" b="1" dirty="0" smtClean="0">
                <a:solidFill>
                  <a:schemeClr val="tx1"/>
                </a:solidFill>
                <a:latin typeface="Times New Roman" pitchFamily="18" charset="0"/>
              </a:rPr>
              <a:t> of </a:t>
            </a:r>
            <a:r>
              <a:rPr lang="fr-CH" altLang="en-US" sz="2400" b="1" dirty="0" err="1" smtClean="0">
                <a:solidFill>
                  <a:schemeClr val="tx1"/>
                </a:solidFill>
                <a:latin typeface="Times New Roman" pitchFamily="18" charset="0"/>
              </a:rPr>
              <a:t>Enhanced</a:t>
            </a:r>
            <a:r>
              <a:rPr lang="fr-CH" altLang="en-US" sz="2400" b="1" dirty="0" smtClean="0">
                <a:solidFill>
                  <a:schemeClr val="tx1"/>
                </a:solidFill>
                <a:latin typeface="Times New Roman" pitchFamily="18" charset="0"/>
              </a:rPr>
              <a:t> </a:t>
            </a:r>
            <a:r>
              <a:rPr lang="fr-CH" altLang="en-US" sz="2400" b="1" dirty="0" err="1" smtClean="0">
                <a:solidFill>
                  <a:schemeClr val="tx1"/>
                </a:solidFill>
                <a:latin typeface="Times New Roman" pitchFamily="18" charset="0"/>
              </a:rPr>
              <a:t>pre</a:t>
            </a:r>
            <a:r>
              <a:rPr lang="fr-CH" altLang="en-US" sz="2400" b="1" dirty="0" smtClean="0">
                <a:solidFill>
                  <a:schemeClr val="tx1"/>
                </a:solidFill>
                <a:latin typeface="Times New Roman" pitchFamily="18" charset="0"/>
              </a:rPr>
              <a:t> 2020</a:t>
            </a:r>
          </a:p>
          <a:p>
            <a:pPr eaLnBrk="1" hangingPunct="1">
              <a:spcBef>
                <a:spcPct val="0"/>
              </a:spcBef>
              <a:buClrTx/>
              <a:buSzTx/>
              <a:buFontTx/>
              <a:buNone/>
            </a:pPr>
            <a:r>
              <a:rPr lang="fr-CH" altLang="en-US" sz="2400" b="1" dirty="0" err="1" smtClean="0">
                <a:solidFill>
                  <a:schemeClr val="tx1"/>
                </a:solidFill>
                <a:latin typeface="Times New Roman" pitchFamily="18" charset="0"/>
              </a:rPr>
              <a:t>Climate</a:t>
            </a:r>
            <a:r>
              <a:rPr lang="fr-CH" altLang="en-US" sz="2400" b="1" dirty="0" smtClean="0">
                <a:solidFill>
                  <a:schemeClr val="tx1"/>
                </a:solidFill>
                <a:latin typeface="Times New Roman" pitchFamily="18" charset="0"/>
              </a:rPr>
              <a:t> Action (Pre-2020 </a:t>
            </a:r>
            <a:r>
              <a:rPr lang="fr-CH" altLang="en-US" sz="2400" b="1" dirty="0" err="1" smtClean="0">
                <a:solidFill>
                  <a:schemeClr val="tx1"/>
                </a:solidFill>
                <a:latin typeface="Times New Roman" pitchFamily="18" charset="0"/>
              </a:rPr>
              <a:t>Ambition,Workstream</a:t>
            </a:r>
            <a:r>
              <a:rPr lang="fr-CH" altLang="en-US" sz="2400" b="1" dirty="0" smtClean="0">
                <a:solidFill>
                  <a:schemeClr val="tx1"/>
                </a:solidFill>
                <a:latin typeface="Times New Roman" pitchFamily="18" charset="0"/>
              </a:rPr>
              <a:t> 2)</a:t>
            </a:r>
            <a:endParaRPr lang="fr-CH" altLang="en-US" sz="2400" b="1" dirty="0">
              <a:solidFill>
                <a:schemeClr val="tx1"/>
              </a:solidFill>
              <a:latin typeface="Times New Roman" pitchFamily="18" charset="0"/>
            </a:endParaRPr>
          </a:p>
        </p:txBody>
      </p:sp>
      <p:sp>
        <p:nvSpPr>
          <p:cNvPr id="13319" name="Rectangle 2"/>
          <p:cNvSpPr>
            <a:spLocks noChangeArrowheads="1"/>
          </p:cNvSpPr>
          <p:nvPr/>
        </p:nvSpPr>
        <p:spPr bwMode="auto">
          <a:xfrm>
            <a:off x="539750" y="982663"/>
            <a:ext cx="8208963" cy="35394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endParaRPr lang="en-US" altLang="en-US" sz="1600" dirty="0">
              <a:solidFill>
                <a:schemeClr val="tx1"/>
              </a:solidFill>
              <a:latin typeface="Times New Roman" pitchFamily="18" charset="0"/>
            </a:endParaRPr>
          </a:p>
          <a:p>
            <a:pPr marL="285750" indent="-285750" eaLnBrk="1" hangingPunct="1">
              <a:spcBef>
                <a:spcPct val="0"/>
              </a:spcBef>
              <a:buClrTx/>
              <a:buSzTx/>
              <a:buFont typeface="Wingdings" panose="05000000000000000000" pitchFamily="2" charset="2"/>
              <a:buChar char="v"/>
            </a:pPr>
            <a:r>
              <a:rPr lang="en-US" altLang="en-US" sz="1600" dirty="0" smtClean="0">
                <a:solidFill>
                  <a:schemeClr val="tx1"/>
                </a:solidFill>
                <a:latin typeface="Times New Roman" pitchFamily="18" charset="0"/>
              </a:rPr>
              <a:t>Pre 2020 ambition gaps exist in Mitigation, adaptation, finance, TT and capacity building support to developing countries.</a:t>
            </a:r>
          </a:p>
          <a:p>
            <a:pPr marL="285750" indent="-285750" eaLnBrk="1" hangingPunct="1">
              <a:spcBef>
                <a:spcPct val="0"/>
              </a:spcBef>
              <a:buClrTx/>
              <a:buSzTx/>
              <a:buFont typeface="Wingdings" panose="05000000000000000000" pitchFamily="2" charset="2"/>
              <a:buChar char="v"/>
            </a:pPr>
            <a:r>
              <a:rPr lang="en-US" altLang="en-US" sz="1600" dirty="0" smtClean="0">
                <a:solidFill>
                  <a:schemeClr val="tx1"/>
                </a:solidFill>
                <a:latin typeface="Times New Roman" pitchFamily="18" charset="0"/>
              </a:rPr>
              <a:t>Balanced</a:t>
            </a:r>
            <a:r>
              <a:rPr lang="en-US" altLang="en-US" sz="1600" dirty="0">
                <a:solidFill>
                  <a:schemeClr val="tx1"/>
                </a:solidFill>
                <a:latin typeface="Times New Roman" pitchFamily="18" charset="0"/>
              </a:rPr>
              <a:t>, ambitious, equitable and comprehensive agreed outcome in line with the Bali Road Map as well as good progress under the Durban Platform, based on science, equity, and CBDR</a:t>
            </a:r>
            <a:r>
              <a:rPr lang="en-US" altLang="en-US" sz="1600" dirty="0" smtClean="0">
                <a:solidFill>
                  <a:schemeClr val="tx1"/>
                </a:solidFill>
                <a:latin typeface="Times New Roman" pitchFamily="18" charset="0"/>
              </a:rPr>
              <a:t>.</a:t>
            </a:r>
          </a:p>
          <a:p>
            <a:pPr marL="285750" indent="-285750" eaLnBrk="1" hangingPunct="1">
              <a:spcBef>
                <a:spcPct val="0"/>
              </a:spcBef>
              <a:buClrTx/>
              <a:buSzTx/>
              <a:buFont typeface="Wingdings" panose="05000000000000000000" pitchFamily="2" charset="2"/>
              <a:buChar char="v"/>
            </a:pPr>
            <a:r>
              <a:rPr lang="en-US" altLang="en-US" sz="1600" dirty="0" smtClean="0">
                <a:solidFill>
                  <a:schemeClr val="tx1"/>
                </a:solidFill>
                <a:latin typeface="Times New Roman" pitchFamily="18" charset="0"/>
              </a:rPr>
              <a:t>KP is the essential and legally binding basis for addressing pre-2020 mitigation ambition.</a:t>
            </a:r>
          </a:p>
          <a:p>
            <a:pPr marL="285750" indent="-285750" eaLnBrk="1" hangingPunct="1">
              <a:spcBef>
                <a:spcPct val="0"/>
              </a:spcBef>
              <a:buClrTx/>
              <a:buSzTx/>
              <a:buFont typeface="Wingdings" panose="05000000000000000000" pitchFamily="2" charset="2"/>
              <a:buChar char="v"/>
            </a:pPr>
            <a:r>
              <a:rPr lang="en-US" altLang="en-US" sz="1600" dirty="0" smtClean="0">
                <a:solidFill>
                  <a:schemeClr val="tx1"/>
                </a:solidFill>
                <a:latin typeface="Times New Roman" pitchFamily="18" charset="0"/>
              </a:rPr>
              <a:t>There is need to revisiting and significantly increase the ambition in 2014 in line with science and comparability of pledges </a:t>
            </a:r>
          </a:p>
          <a:p>
            <a:pPr eaLnBrk="1" hangingPunct="1">
              <a:spcBef>
                <a:spcPct val="0"/>
              </a:spcBef>
              <a:buClrTx/>
              <a:buSzTx/>
              <a:buFontTx/>
              <a:buNone/>
            </a:pPr>
            <a:endParaRPr lang="en-US" altLang="en-US" sz="1600" dirty="0" smtClean="0">
              <a:solidFill>
                <a:schemeClr val="tx1"/>
              </a:solidFill>
              <a:latin typeface="Times New Roman" pitchFamily="18" charset="0"/>
            </a:endParaRPr>
          </a:p>
          <a:p>
            <a:pPr eaLnBrk="1" hangingPunct="1">
              <a:spcBef>
                <a:spcPct val="0"/>
              </a:spcBef>
              <a:buClrTx/>
              <a:buSzTx/>
              <a:buFontTx/>
              <a:buNone/>
            </a:pPr>
            <a:endParaRPr lang="en-US" altLang="en-US" sz="1600" dirty="0" smtClean="0">
              <a:solidFill>
                <a:schemeClr val="tx1"/>
              </a:solidFill>
              <a:latin typeface="Times New Roman" pitchFamily="18" charset="0"/>
            </a:endParaRPr>
          </a:p>
          <a:p>
            <a:pPr eaLnBrk="1" hangingPunct="1">
              <a:spcBef>
                <a:spcPct val="0"/>
              </a:spcBef>
              <a:buClrTx/>
              <a:buSzTx/>
              <a:buFontTx/>
              <a:buNone/>
            </a:pPr>
            <a:endParaRPr lang="en-US" altLang="en-US" sz="1600" dirty="0">
              <a:solidFill>
                <a:schemeClr val="tx1"/>
              </a:solidFill>
              <a:latin typeface="Times New Roman" pitchFamily="18" charset="0"/>
            </a:endParaRPr>
          </a:p>
          <a:p>
            <a:pPr eaLnBrk="1" hangingPunct="1">
              <a:spcBef>
                <a:spcPct val="0"/>
              </a:spcBef>
              <a:buClrTx/>
              <a:buSzTx/>
              <a:buFontTx/>
              <a:buNone/>
            </a:pPr>
            <a:endParaRPr lang="en-US" altLang="en-US" sz="1600" dirty="0">
              <a:solidFill>
                <a:schemeClr val="tx1"/>
              </a:solidFill>
              <a:latin typeface="Times New Roman" pitchFamily="18" charset="0"/>
            </a:endParaRPr>
          </a:p>
          <a:p>
            <a:pPr eaLnBrk="1" hangingPunct="1">
              <a:spcBef>
                <a:spcPct val="0"/>
              </a:spcBef>
              <a:buClrTx/>
              <a:buSzTx/>
              <a:buFontTx/>
              <a:buNone/>
            </a:pPr>
            <a:endParaRPr lang="en-US" altLang="en-US" sz="1600" dirty="0">
              <a:solidFill>
                <a:schemeClr val="tx1"/>
              </a:solidFill>
              <a:latin typeface="Times New Roman" pitchFamily="18" charset="0"/>
            </a:endParaRPr>
          </a:p>
        </p:txBody>
      </p:sp>
      <p:sp>
        <p:nvSpPr>
          <p:cNvPr id="13320" name="Rectangle 3"/>
          <p:cNvSpPr>
            <a:spLocks noChangeArrowheads="1"/>
          </p:cNvSpPr>
          <p:nvPr/>
        </p:nvSpPr>
        <p:spPr bwMode="auto">
          <a:xfrm>
            <a:off x="722313" y="2636838"/>
            <a:ext cx="8007350" cy="37856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endParaRPr lang="en-US" altLang="en-US" sz="1600" dirty="0" smtClean="0">
              <a:solidFill>
                <a:schemeClr val="tx1"/>
              </a:solidFill>
              <a:latin typeface="Times New Roman" pitchFamily="18" charset="0"/>
            </a:endParaRPr>
          </a:p>
          <a:p>
            <a:pPr eaLnBrk="1" hangingPunct="1">
              <a:spcBef>
                <a:spcPct val="0"/>
              </a:spcBef>
              <a:buClrTx/>
              <a:buSzTx/>
              <a:buFontTx/>
              <a:buNone/>
            </a:pPr>
            <a:endParaRPr lang="en-US" altLang="en-US" sz="1600" dirty="0">
              <a:solidFill>
                <a:schemeClr val="tx1"/>
              </a:solidFill>
              <a:latin typeface="Times New Roman" pitchFamily="18" charset="0"/>
            </a:endParaRPr>
          </a:p>
          <a:p>
            <a:pPr eaLnBrk="1" hangingPunct="1">
              <a:spcBef>
                <a:spcPct val="0"/>
              </a:spcBef>
              <a:buClrTx/>
              <a:buSzTx/>
              <a:buFontTx/>
              <a:buNone/>
            </a:pPr>
            <a:endParaRPr lang="en-US" altLang="en-US" sz="1600" dirty="0" smtClean="0">
              <a:solidFill>
                <a:schemeClr val="tx1"/>
              </a:solidFill>
              <a:latin typeface="Times New Roman" pitchFamily="18" charset="0"/>
            </a:endParaRPr>
          </a:p>
          <a:p>
            <a:pPr eaLnBrk="1" hangingPunct="1">
              <a:spcBef>
                <a:spcPct val="0"/>
              </a:spcBef>
              <a:buClrTx/>
              <a:buSzTx/>
              <a:buFontTx/>
              <a:buNone/>
            </a:pPr>
            <a:r>
              <a:rPr lang="en-US" altLang="en-US" sz="1600" dirty="0" smtClean="0">
                <a:solidFill>
                  <a:schemeClr val="tx1"/>
                </a:solidFill>
                <a:latin typeface="Times New Roman" pitchFamily="18" charset="0"/>
              </a:rPr>
              <a:t>COP 20 </a:t>
            </a:r>
            <a:r>
              <a:rPr lang="en-US" altLang="en-US" sz="1600" dirty="0">
                <a:solidFill>
                  <a:schemeClr val="tx1"/>
                </a:solidFill>
                <a:latin typeface="Times New Roman" pitchFamily="18" charset="0"/>
              </a:rPr>
              <a:t>at </a:t>
            </a:r>
            <a:r>
              <a:rPr lang="en-US" altLang="en-US" sz="1600" dirty="0" smtClean="0">
                <a:solidFill>
                  <a:schemeClr val="tx1"/>
                </a:solidFill>
                <a:latin typeface="Times New Roman" pitchFamily="18" charset="0"/>
              </a:rPr>
              <a:t> Lima should: </a:t>
            </a:r>
            <a:endParaRPr lang="en-US" altLang="en-US" sz="1600" dirty="0">
              <a:solidFill>
                <a:schemeClr val="tx1"/>
              </a:solidFill>
              <a:latin typeface="Times New Roman" pitchFamily="18" charset="0"/>
            </a:endParaRPr>
          </a:p>
          <a:p>
            <a:pPr eaLnBrk="1" hangingPunct="1">
              <a:spcBef>
                <a:spcPct val="0"/>
              </a:spcBef>
              <a:buClrTx/>
              <a:buSzTx/>
              <a:buFontTx/>
              <a:buNone/>
            </a:pPr>
            <a:endParaRPr lang="en-US" altLang="en-US" sz="1600" dirty="0">
              <a:solidFill>
                <a:schemeClr val="tx1"/>
              </a:solidFill>
              <a:latin typeface="Times New Roman" pitchFamily="18" charset="0"/>
            </a:endParaRPr>
          </a:p>
          <a:p>
            <a:pPr marL="342900" indent="-342900" eaLnBrk="1" hangingPunct="1">
              <a:spcBef>
                <a:spcPct val="0"/>
              </a:spcBef>
              <a:buClrTx/>
              <a:buSzTx/>
              <a:buFontTx/>
              <a:buAutoNum type="arabicPeriod"/>
            </a:pPr>
            <a:r>
              <a:rPr lang="en-US" altLang="en-US" sz="1600" dirty="0" smtClean="0">
                <a:solidFill>
                  <a:schemeClr val="tx1"/>
                </a:solidFill>
                <a:latin typeface="Times New Roman" pitchFamily="18" charset="0"/>
              </a:rPr>
              <a:t>Accelerate the work on the  pre-2020 ambition</a:t>
            </a:r>
          </a:p>
          <a:p>
            <a:pPr marL="342900" indent="-342900" eaLnBrk="1" hangingPunct="1">
              <a:spcBef>
                <a:spcPct val="0"/>
              </a:spcBef>
              <a:buClrTx/>
              <a:buSzTx/>
              <a:buFontTx/>
              <a:buAutoNum type="arabicPeriod"/>
            </a:pPr>
            <a:r>
              <a:rPr lang="en-US" altLang="en-US" sz="1600" dirty="0" smtClean="0">
                <a:solidFill>
                  <a:schemeClr val="tx1"/>
                </a:solidFill>
                <a:latin typeface="Times New Roman" pitchFamily="18" charset="0"/>
              </a:rPr>
              <a:t>Stress the urgent need to close the pre 2020 ambition gap</a:t>
            </a:r>
          </a:p>
          <a:p>
            <a:pPr marL="342900" indent="-342900" eaLnBrk="1" hangingPunct="1">
              <a:spcBef>
                <a:spcPct val="0"/>
              </a:spcBef>
              <a:buClrTx/>
              <a:buSzTx/>
              <a:buFontTx/>
              <a:buAutoNum type="arabicPeriod"/>
            </a:pPr>
            <a:r>
              <a:rPr lang="en-US" altLang="en-US" sz="1600" dirty="0" smtClean="0">
                <a:solidFill>
                  <a:schemeClr val="tx1"/>
                </a:solidFill>
                <a:latin typeface="Times New Roman" pitchFamily="18" charset="0"/>
              </a:rPr>
              <a:t>Reinforce the  six core elements identified in para 5 of 1/CP.17 (A, M, MOIs and transparency of action and support) are to be addressed in a balanced and comprehensive manner</a:t>
            </a:r>
          </a:p>
          <a:p>
            <a:pPr marL="342900" indent="-342900" eaLnBrk="1" hangingPunct="1">
              <a:spcBef>
                <a:spcPct val="0"/>
              </a:spcBef>
              <a:buClrTx/>
              <a:buSzTx/>
              <a:buFontTx/>
              <a:buAutoNum type="arabicPeriod"/>
            </a:pPr>
            <a:r>
              <a:rPr lang="en-US" altLang="en-US" sz="1600" dirty="0" smtClean="0">
                <a:solidFill>
                  <a:schemeClr val="tx1"/>
                </a:solidFill>
                <a:latin typeface="Times New Roman" pitchFamily="18" charset="0"/>
              </a:rPr>
              <a:t>Enhance actions in international coordination on adaptation</a:t>
            </a:r>
          </a:p>
          <a:p>
            <a:pPr marL="342900" indent="-342900" eaLnBrk="1" hangingPunct="1">
              <a:spcBef>
                <a:spcPct val="0"/>
              </a:spcBef>
              <a:buClrTx/>
              <a:buSzTx/>
              <a:buFontTx/>
              <a:buAutoNum type="arabicPeriod"/>
            </a:pPr>
            <a:r>
              <a:rPr lang="en-US" altLang="en-US" sz="1600" dirty="0" smtClean="0">
                <a:solidFill>
                  <a:schemeClr val="tx1"/>
                </a:solidFill>
                <a:latin typeface="Times New Roman" pitchFamily="18" charset="0"/>
              </a:rPr>
              <a:t>Promote the necessary arrangement for 2014 ‘revisit’ for increasing the emissions reduction targets by all developed countries</a:t>
            </a:r>
          </a:p>
          <a:p>
            <a:pPr marL="342900" indent="-342900" eaLnBrk="1" hangingPunct="1">
              <a:spcBef>
                <a:spcPct val="0"/>
              </a:spcBef>
              <a:buClrTx/>
              <a:buSzTx/>
              <a:buFontTx/>
              <a:buAutoNum type="arabicPeriod"/>
            </a:pPr>
            <a:r>
              <a:rPr lang="en-US" altLang="en-US" sz="1600" dirty="0" smtClean="0">
                <a:solidFill>
                  <a:schemeClr val="tx1"/>
                </a:solidFill>
                <a:latin typeface="Times New Roman" pitchFamily="18" charset="0"/>
              </a:rPr>
              <a:t>Accelerate the follow up work of the TEMs</a:t>
            </a:r>
          </a:p>
          <a:p>
            <a:pPr marL="342900" indent="-342900" eaLnBrk="1" hangingPunct="1">
              <a:spcBef>
                <a:spcPct val="0"/>
              </a:spcBef>
              <a:buClrTx/>
              <a:buSzTx/>
              <a:buFontTx/>
              <a:buAutoNum type="arabicPeriod"/>
            </a:pPr>
            <a:r>
              <a:rPr lang="en-US" altLang="en-US" sz="1600" dirty="0" smtClean="0">
                <a:solidFill>
                  <a:schemeClr val="tx1"/>
                </a:solidFill>
                <a:latin typeface="Times New Roman" pitchFamily="18" charset="0"/>
              </a:rPr>
              <a:t>Acceleration of work under the para 3, 4, 5a and 5b of 1CP.19</a:t>
            </a:r>
            <a:endParaRPr lang="en-US" altLang="en-US" sz="1600" dirty="0">
              <a:solidFill>
                <a:schemeClr val="tx1"/>
              </a:solidFill>
              <a:latin typeface="Times New Roman" pitchFamily="18" charset="0"/>
            </a:endParaRPr>
          </a:p>
        </p:txBody>
      </p:sp>
    </p:spTree>
    <p:extLst>
      <p:ext uri="{BB962C8B-B14F-4D97-AF65-F5344CB8AC3E}">
        <p14:creationId xmlns:p14="http://schemas.microsoft.com/office/powerpoint/2010/main" xmlns="" val="3622347032"/>
      </p:ext>
    </p:extLst>
  </p:cSld>
  <p:clrMapOvr>
    <a:masterClrMapping/>
  </p:clrMapOvr>
  <p:transition spd="med">
    <p:wheel spokes="2"/>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4"/>
          <p:cNvSpPr>
            <a:spLocks noGrp="1"/>
          </p:cNvSpPr>
          <p:nvPr>
            <p:ph type="dt" sz="half"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fld id="{D51897F4-D4B3-42D9-8718-3969C54C8BBD}" type="datetime1">
              <a:rPr lang="en-US" altLang="en-US" sz="1400" smtClean="0">
                <a:solidFill>
                  <a:schemeClr val="tx1"/>
                </a:solidFill>
                <a:latin typeface="Times New Roman" pitchFamily="18" charset="0"/>
              </a:rPr>
              <a:pPr eaLnBrk="1" hangingPunct="1">
                <a:spcBef>
                  <a:spcPct val="0"/>
                </a:spcBef>
                <a:buClrTx/>
                <a:buSzTx/>
                <a:buFontTx/>
                <a:buNone/>
              </a:pPr>
              <a:t>10/27/2014</a:t>
            </a:fld>
            <a:endParaRPr lang="en-US" altLang="en-US" sz="1400" smtClean="0">
              <a:solidFill>
                <a:schemeClr val="tx1"/>
              </a:solidFill>
              <a:latin typeface="Times New Roman" pitchFamily="18" charset="0"/>
            </a:endParaRPr>
          </a:p>
        </p:txBody>
      </p:sp>
      <p:sp>
        <p:nvSpPr>
          <p:cNvPr id="13315" name="Slide Number Placeholder 6"/>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fld id="{704256B2-01BA-4E5F-98A3-92640C2B80FF}" type="slidenum">
              <a:rPr lang="en-US" altLang="en-US" sz="1400" smtClean="0">
                <a:solidFill>
                  <a:schemeClr val="tx1"/>
                </a:solidFill>
                <a:latin typeface="Times New Roman" pitchFamily="18" charset="0"/>
              </a:rPr>
              <a:pPr eaLnBrk="1" hangingPunct="1">
                <a:spcBef>
                  <a:spcPct val="0"/>
                </a:spcBef>
                <a:buClrTx/>
                <a:buSzTx/>
                <a:buFontTx/>
                <a:buNone/>
              </a:pPr>
              <a:t>8</a:t>
            </a:fld>
            <a:endParaRPr lang="en-US" altLang="en-US" sz="1400" smtClean="0">
              <a:solidFill>
                <a:schemeClr val="tx1"/>
              </a:solidFill>
              <a:latin typeface="Times New Roman" pitchFamily="18" charset="0"/>
            </a:endParaRPr>
          </a:p>
        </p:txBody>
      </p:sp>
      <p:pic>
        <p:nvPicPr>
          <p:cNvPr id="1331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886200" y="5867400"/>
            <a:ext cx="1143000" cy="533400"/>
          </a:xfrm>
          <a:prstGeom prst="rect">
            <a:avLst/>
          </a:prstGeom>
          <a:noFill/>
          <a:ln>
            <a:noFill/>
          </a:ln>
          <a:effectLst/>
          <a:extLst>
            <a:ext uri="{909E8E84-426E-40DD-AFC4-6F175D3DCCD1}">
              <a14:hiddenFill xmlns:a14="http://schemas.microsoft.com/office/drawing/2010/main" xmlns="">
                <a:blipFill dpi="0" rotWithShape="0">
                  <a:blip/>
                  <a:srcRect/>
                  <a:stretch>
                    <a:fillRect/>
                  </a:stretch>
                </a:blip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sp>
        <p:nvSpPr>
          <p:cNvPr id="13317" name="Rectangle 3"/>
          <p:cNvSpPr>
            <a:spLocks noChangeArrowheads="1"/>
          </p:cNvSpPr>
          <p:nvPr/>
        </p:nvSpPr>
        <p:spPr bwMode="auto">
          <a:xfrm>
            <a:off x="0" y="623888"/>
            <a:ext cx="9144000" cy="5810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spAutoFit/>
          </a:bodyPr>
          <a:lstStyle>
            <a:lvl1pPr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2"/>
                </a:solidFill>
                <a:latin typeface="Franklin Gothic Book" pitchFamily="34" charset="0"/>
              </a:defRPr>
            </a:lvl1pPr>
            <a:lvl2pPr marL="742950" indent="-28575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2"/>
                </a:solidFill>
                <a:latin typeface="Franklin Gothic Book" pitchFamily="34" charset="0"/>
              </a:defRPr>
            </a:lvl2pPr>
            <a:lvl3pPr marL="1143000" indent="-22860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2"/>
                </a:solidFill>
                <a:latin typeface="Franklin Gothic Book" pitchFamily="34" charset="0"/>
              </a:defRPr>
            </a:lvl3pPr>
            <a:lvl4pPr marL="1600200" indent="-228600" defTabSz="457200" eaLnBrk="0" hangingPunct="0">
              <a:spcBef>
                <a:spcPct val="20000"/>
              </a:spcBef>
              <a:buClr>
                <a:schemeClr val="accent1"/>
              </a:buClr>
              <a:buSzPct val="7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2"/>
                </a:solidFill>
                <a:latin typeface="Franklin Gothic Book" pitchFamily="34" charset="0"/>
              </a:defRPr>
            </a:lvl4pPr>
            <a:lvl5pPr marL="2057400" indent="-228600" defTabSz="457200" eaLnBrk="0" hangingPunct="0">
              <a:spcBef>
                <a:spcPct val="20000"/>
              </a:spcBef>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5pPr>
            <a:lvl6pPr marL="25146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6pPr>
            <a:lvl7pPr marL="29718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7pPr>
            <a:lvl8pPr marL="34290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8pPr>
            <a:lvl9pPr marL="3886200" indent="-228600" defTabSz="457200" eaLnBrk="0" fontAlgn="base" hangingPunct="0">
              <a:spcBef>
                <a:spcPct val="20000"/>
              </a:spcBef>
              <a:spcAft>
                <a:spcPct val="0"/>
              </a:spcAft>
              <a:buClr>
                <a:schemeClr val="accent1"/>
              </a:buClr>
              <a:buSzPct val="60000"/>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2"/>
                </a:solidFill>
                <a:latin typeface="Franklin Gothic Book" pitchFamily="34" charset="0"/>
              </a:defRPr>
            </a:lvl9pPr>
          </a:lstStyle>
          <a:p>
            <a:pPr algn="ctr" eaLnBrk="1" hangingPunct="1">
              <a:spcBef>
                <a:spcPct val="0"/>
              </a:spcBef>
              <a:buClr>
                <a:srgbClr val="000000"/>
              </a:buClr>
              <a:buSzPct val="100000"/>
              <a:buFont typeface="Arial" charset="0"/>
              <a:buNone/>
            </a:pPr>
            <a:r>
              <a:rPr lang="en-GB" altLang="en-US" sz="1600" b="1" dirty="0">
                <a:solidFill>
                  <a:srgbClr val="000000"/>
                </a:solidFill>
                <a:latin typeface="Arial" charset="0"/>
                <a:cs typeface="Times New Roman" pitchFamily="18" charset="0"/>
              </a:rPr>
              <a:t> </a:t>
            </a:r>
          </a:p>
          <a:p>
            <a:pPr>
              <a:spcBef>
                <a:spcPct val="0"/>
              </a:spcBef>
              <a:buClr>
                <a:srgbClr val="000000"/>
              </a:buClr>
              <a:buSzPct val="100000"/>
              <a:buFont typeface="Arial" charset="0"/>
              <a:buNone/>
            </a:pPr>
            <a:endParaRPr lang="en-GB" altLang="en-US" sz="1600" b="1" dirty="0">
              <a:solidFill>
                <a:srgbClr val="000000"/>
              </a:solidFill>
              <a:latin typeface="Arial" charset="0"/>
              <a:cs typeface="Times New Roman" pitchFamily="18" charset="0"/>
            </a:endParaRPr>
          </a:p>
        </p:txBody>
      </p:sp>
      <p:sp>
        <p:nvSpPr>
          <p:cNvPr id="13318" name="Rectangle 1"/>
          <p:cNvSpPr>
            <a:spLocks noChangeArrowheads="1"/>
          </p:cNvSpPr>
          <p:nvPr/>
        </p:nvSpPr>
        <p:spPr bwMode="auto">
          <a:xfrm>
            <a:off x="3028950" y="452438"/>
            <a:ext cx="5007333"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r>
              <a:rPr lang="fr-CH" altLang="en-US" sz="2400" b="1" dirty="0" err="1" smtClean="0">
                <a:solidFill>
                  <a:schemeClr val="tx1"/>
                </a:solidFill>
                <a:latin typeface="Times New Roman" pitchFamily="18" charset="0"/>
              </a:rPr>
              <a:t>Elements</a:t>
            </a:r>
            <a:r>
              <a:rPr lang="fr-CH" altLang="en-US" sz="2400" b="1" dirty="0" smtClean="0">
                <a:solidFill>
                  <a:schemeClr val="tx1"/>
                </a:solidFill>
                <a:latin typeface="Times New Roman" pitchFamily="18" charset="0"/>
              </a:rPr>
              <a:t> for a </a:t>
            </a:r>
            <a:r>
              <a:rPr lang="fr-CH" altLang="en-US" sz="2400" b="1" dirty="0" err="1" smtClean="0">
                <a:solidFill>
                  <a:schemeClr val="tx1"/>
                </a:solidFill>
                <a:latin typeface="Times New Roman" pitchFamily="18" charset="0"/>
              </a:rPr>
              <a:t>draft</a:t>
            </a:r>
            <a:r>
              <a:rPr lang="fr-CH" altLang="en-US" sz="2400" b="1" dirty="0" smtClean="0">
                <a:solidFill>
                  <a:schemeClr val="tx1"/>
                </a:solidFill>
                <a:latin typeface="Times New Roman" pitchFamily="18" charset="0"/>
              </a:rPr>
              <a:t> </a:t>
            </a:r>
            <a:r>
              <a:rPr lang="fr-CH" altLang="en-US" sz="2400" b="1" dirty="0" err="1" smtClean="0">
                <a:solidFill>
                  <a:schemeClr val="tx1"/>
                </a:solidFill>
                <a:latin typeface="Times New Roman" pitchFamily="18" charset="0"/>
              </a:rPr>
              <a:t>Negotiating</a:t>
            </a:r>
            <a:r>
              <a:rPr lang="fr-CH" altLang="en-US" sz="2400" b="1" dirty="0" smtClean="0">
                <a:solidFill>
                  <a:schemeClr val="tx1"/>
                </a:solidFill>
                <a:latin typeface="Times New Roman" pitchFamily="18" charset="0"/>
              </a:rPr>
              <a:t> </a:t>
            </a:r>
            <a:r>
              <a:rPr lang="fr-CH" altLang="en-US" sz="2400" b="1" dirty="0" err="1" smtClean="0">
                <a:solidFill>
                  <a:schemeClr val="tx1"/>
                </a:solidFill>
                <a:latin typeface="Times New Roman" pitchFamily="18" charset="0"/>
              </a:rPr>
              <a:t>text</a:t>
            </a:r>
            <a:endParaRPr lang="fr-CH" altLang="en-US" sz="2400" b="1" dirty="0" smtClean="0">
              <a:solidFill>
                <a:schemeClr val="tx1"/>
              </a:solidFill>
              <a:latin typeface="Times New Roman" pitchFamily="18" charset="0"/>
            </a:endParaRPr>
          </a:p>
          <a:p>
            <a:pPr eaLnBrk="1" hangingPunct="1">
              <a:spcBef>
                <a:spcPct val="0"/>
              </a:spcBef>
              <a:buClrTx/>
              <a:buSzTx/>
              <a:buFontTx/>
              <a:buNone/>
            </a:pPr>
            <a:r>
              <a:rPr lang="fr-CH" altLang="en-US" sz="2400" b="1" dirty="0" err="1" smtClean="0">
                <a:solidFill>
                  <a:schemeClr val="tx1"/>
                </a:solidFill>
                <a:latin typeface="Times New Roman" pitchFamily="18" charset="0"/>
              </a:rPr>
              <a:t>Workstream</a:t>
            </a:r>
            <a:r>
              <a:rPr lang="fr-CH" altLang="en-US" sz="2400" b="1" dirty="0" smtClean="0">
                <a:solidFill>
                  <a:schemeClr val="tx1"/>
                </a:solidFill>
                <a:latin typeface="Times New Roman" pitchFamily="18" charset="0"/>
              </a:rPr>
              <a:t> I</a:t>
            </a:r>
            <a:endParaRPr lang="fr-CH" altLang="en-US" sz="2400" b="1" dirty="0">
              <a:solidFill>
                <a:schemeClr val="tx1"/>
              </a:solidFill>
              <a:latin typeface="Times New Roman" pitchFamily="18" charset="0"/>
            </a:endParaRPr>
          </a:p>
        </p:txBody>
      </p:sp>
      <p:sp>
        <p:nvSpPr>
          <p:cNvPr id="13319" name="Rectangle 2"/>
          <p:cNvSpPr>
            <a:spLocks noChangeArrowheads="1"/>
          </p:cNvSpPr>
          <p:nvPr/>
        </p:nvSpPr>
        <p:spPr bwMode="auto">
          <a:xfrm>
            <a:off x="539750" y="982663"/>
            <a:ext cx="8208963" cy="4770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lr>
                <a:schemeClr val="accent1"/>
              </a:buClr>
              <a:buSzPct val="70000"/>
              <a:buFont typeface="Wingdings 2" pitchFamily="18" charset="2"/>
              <a:buChar char=""/>
              <a:defRPr sz="3200">
                <a:solidFill>
                  <a:schemeClr val="tx2"/>
                </a:solidFill>
                <a:latin typeface="Franklin Gothic Book" pitchFamily="34" charset="0"/>
              </a:defRPr>
            </a:lvl1pPr>
            <a:lvl2pPr marL="742950" indent="-285750" eaLnBrk="0" hangingPunct="0">
              <a:spcBef>
                <a:spcPct val="20000"/>
              </a:spcBef>
              <a:buClr>
                <a:schemeClr val="accent1"/>
              </a:buClr>
              <a:buSzPct val="70000"/>
              <a:buFont typeface="Wingdings 2" pitchFamily="18" charset="2"/>
              <a:buChar char=""/>
              <a:defRPr sz="2800">
                <a:solidFill>
                  <a:schemeClr val="tx2"/>
                </a:solidFill>
                <a:latin typeface="Franklin Gothic Book" pitchFamily="34" charset="0"/>
              </a:defRPr>
            </a:lvl2pPr>
            <a:lvl3pPr marL="1143000" indent="-228600" eaLnBrk="0" hangingPunct="0">
              <a:spcBef>
                <a:spcPct val="20000"/>
              </a:spcBef>
              <a:buClr>
                <a:schemeClr val="accent1"/>
              </a:buClr>
              <a:buSzPct val="70000"/>
              <a:buFont typeface="Wingdings 2" pitchFamily="18" charset="2"/>
              <a:buChar char=""/>
              <a:defRPr sz="2400">
                <a:solidFill>
                  <a:schemeClr val="tx2"/>
                </a:solidFill>
                <a:latin typeface="Franklin Gothic Book" pitchFamily="34" charset="0"/>
              </a:defRPr>
            </a:lvl3pPr>
            <a:lvl4pPr marL="1600200" indent="-228600" eaLnBrk="0" hangingPunct="0">
              <a:spcBef>
                <a:spcPct val="20000"/>
              </a:spcBef>
              <a:buClr>
                <a:schemeClr val="accent1"/>
              </a:buClr>
              <a:buSzPct val="70000"/>
              <a:buFont typeface="Wingdings 2" pitchFamily="18" charset="2"/>
              <a:buChar char=""/>
              <a:defRPr sz="2000">
                <a:solidFill>
                  <a:schemeClr val="tx2"/>
                </a:solidFill>
                <a:latin typeface="Franklin Gothic Book" pitchFamily="34" charset="0"/>
              </a:defRPr>
            </a:lvl4pPr>
            <a:lvl5pPr marL="2057400" indent="-228600" eaLnBrk="0" hangingPunct="0">
              <a:spcBef>
                <a:spcPct val="20000"/>
              </a:spcBef>
              <a:buClr>
                <a:schemeClr val="accent1"/>
              </a:buClr>
              <a:buSzPct val="60000"/>
              <a:buFont typeface="Wingdings 2" pitchFamily="18" charset="2"/>
              <a:buChar char=""/>
              <a:defRPr>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a:solidFill>
                  <a:schemeClr val="tx2"/>
                </a:solidFill>
                <a:latin typeface="Franklin Gothic Book" pitchFamily="34" charset="0"/>
              </a:defRPr>
            </a:lvl9pPr>
          </a:lstStyle>
          <a:p>
            <a:pPr eaLnBrk="1" hangingPunct="1">
              <a:spcBef>
                <a:spcPct val="0"/>
              </a:spcBef>
              <a:buClrTx/>
              <a:buSzTx/>
              <a:buFontTx/>
              <a:buNone/>
            </a:pPr>
            <a:endParaRPr lang="en-US" altLang="en-US" sz="1600" dirty="0" smtClean="0">
              <a:solidFill>
                <a:schemeClr val="tx1"/>
              </a:solidFill>
              <a:latin typeface="Times New Roman" pitchFamily="18" charset="0"/>
            </a:endParaRPr>
          </a:p>
          <a:p>
            <a:pPr eaLnBrk="1" hangingPunct="1">
              <a:spcBef>
                <a:spcPct val="0"/>
              </a:spcBef>
              <a:buClrTx/>
              <a:buSzTx/>
              <a:buFontTx/>
              <a:buNone/>
            </a:pPr>
            <a:endParaRPr lang="en-US" altLang="en-US" sz="1600" dirty="0">
              <a:solidFill>
                <a:schemeClr val="tx1"/>
              </a:solidFill>
              <a:latin typeface="Times New Roman" pitchFamily="18" charset="0"/>
            </a:endParaRPr>
          </a:p>
          <a:p>
            <a:pPr marL="285750" indent="-285750" eaLnBrk="1" hangingPunct="1">
              <a:spcBef>
                <a:spcPct val="0"/>
              </a:spcBef>
              <a:buClrTx/>
              <a:buSzTx/>
              <a:buFont typeface="Wingdings" panose="05000000000000000000" pitchFamily="2" charset="2"/>
              <a:buChar char="v"/>
            </a:pPr>
            <a:r>
              <a:rPr lang="en-US" altLang="en-US" sz="1600" dirty="0" smtClean="0">
                <a:solidFill>
                  <a:schemeClr val="tx1"/>
                </a:solidFill>
                <a:latin typeface="Times New Roman" pitchFamily="18" charset="0"/>
              </a:rPr>
              <a:t>Balanced</a:t>
            </a:r>
            <a:r>
              <a:rPr lang="en-US" altLang="en-US" sz="1600" dirty="0">
                <a:solidFill>
                  <a:schemeClr val="tx1"/>
                </a:solidFill>
                <a:latin typeface="Times New Roman" pitchFamily="18" charset="0"/>
              </a:rPr>
              <a:t>, ambitious, equitable and comprehensive agreed outcome in line with the Bali Road Map as well as good progress under the Durban Platform, based on science, equity, and CBDR. </a:t>
            </a:r>
            <a:endParaRPr lang="en-US" altLang="en-US" sz="1600" dirty="0" smtClean="0">
              <a:solidFill>
                <a:schemeClr val="tx1"/>
              </a:solidFill>
              <a:latin typeface="Times New Roman" pitchFamily="18" charset="0"/>
            </a:endParaRPr>
          </a:p>
          <a:p>
            <a:pPr marL="285750" indent="-285750" eaLnBrk="1" hangingPunct="1">
              <a:spcBef>
                <a:spcPct val="0"/>
              </a:spcBef>
              <a:buClrTx/>
              <a:buSzTx/>
              <a:buFont typeface="Wingdings" panose="05000000000000000000" pitchFamily="2" charset="2"/>
              <a:buChar char="v"/>
            </a:pPr>
            <a:r>
              <a:rPr lang="en-US" altLang="en-US" sz="1600" dirty="0" smtClean="0">
                <a:solidFill>
                  <a:schemeClr val="tx1"/>
                </a:solidFill>
                <a:latin typeface="Times New Roman" pitchFamily="18" charset="0"/>
              </a:rPr>
              <a:t>Intended Nationally determined contributions (INDCs) should cover all elements of the 2015 agreement– Mitigation, Adaptation, finance, technology development and transfer, capacity building and transparency of action and support Information to be provided by Annex I parties should include support to be provided to NAI parties</a:t>
            </a:r>
          </a:p>
          <a:p>
            <a:pPr eaLnBrk="1" hangingPunct="1">
              <a:spcBef>
                <a:spcPct val="0"/>
              </a:spcBef>
              <a:buClrTx/>
              <a:buSzTx/>
              <a:buFontTx/>
              <a:buNone/>
            </a:pPr>
            <a:endParaRPr lang="en-US" altLang="en-US" sz="1600" dirty="0">
              <a:solidFill>
                <a:schemeClr val="tx1"/>
              </a:solidFill>
              <a:latin typeface="Times New Roman" pitchFamily="18" charset="0"/>
            </a:endParaRPr>
          </a:p>
          <a:p>
            <a:pPr eaLnBrk="1" hangingPunct="1">
              <a:spcBef>
                <a:spcPct val="0"/>
              </a:spcBef>
              <a:buClrTx/>
              <a:buSzTx/>
              <a:buNone/>
            </a:pPr>
            <a:r>
              <a:rPr lang="en-US" altLang="en-US" sz="1600" dirty="0" smtClean="0">
                <a:solidFill>
                  <a:schemeClr val="tx1"/>
                </a:solidFill>
                <a:latin typeface="Times New Roman" pitchFamily="18" charset="0"/>
              </a:rPr>
              <a:t>With regard to elements for  a draft negotiation text for the 2015 agreement</a:t>
            </a:r>
          </a:p>
          <a:p>
            <a:pPr eaLnBrk="1" hangingPunct="1">
              <a:spcBef>
                <a:spcPct val="0"/>
              </a:spcBef>
              <a:buClrTx/>
              <a:buSzTx/>
              <a:buNone/>
            </a:pPr>
            <a:r>
              <a:rPr lang="en-US" altLang="en-US" sz="1600" dirty="0" smtClean="0">
                <a:solidFill>
                  <a:schemeClr val="tx1"/>
                </a:solidFill>
                <a:latin typeface="Times New Roman" pitchFamily="18" charset="0"/>
              </a:rPr>
              <a:t>COP </a:t>
            </a:r>
            <a:r>
              <a:rPr lang="en-US" altLang="en-US" sz="1600" dirty="0">
                <a:solidFill>
                  <a:schemeClr val="tx1"/>
                </a:solidFill>
                <a:latin typeface="Times New Roman" pitchFamily="18" charset="0"/>
              </a:rPr>
              <a:t>20 at Lima should produce: </a:t>
            </a:r>
            <a:endParaRPr lang="en-US" altLang="en-US" sz="1600" dirty="0" smtClean="0">
              <a:solidFill>
                <a:schemeClr val="tx1"/>
              </a:solidFill>
              <a:latin typeface="Times New Roman" pitchFamily="18" charset="0"/>
            </a:endParaRPr>
          </a:p>
          <a:p>
            <a:pPr eaLnBrk="1" hangingPunct="1">
              <a:spcBef>
                <a:spcPct val="0"/>
              </a:spcBef>
              <a:buClrTx/>
              <a:buSzTx/>
              <a:buNone/>
            </a:pPr>
            <a:r>
              <a:rPr lang="en-US" altLang="en-US" sz="1600" dirty="0" smtClean="0">
                <a:solidFill>
                  <a:schemeClr val="tx1"/>
                </a:solidFill>
                <a:latin typeface="Times New Roman" pitchFamily="18" charset="0"/>
              </a:rPr>
              <a:t>	Clarification on the  identification of the information that Parties will provide when 	communicating their 	INDCs (as per the Warsaw mandate)</a:t>
            </a:r>
          </a:p>
          <a:p>
            <a:pPr eaLnBrk="1" hangingPunct="1">
              <a:spcBef>
                <a:spcPct val="0"/>
              </a:spcBef>
              <a:buClrTx/>
              <a:buSzTx/>
              <a:buNone/>
            </a:pPr>
            <a:r>
              <a:rPr lang="en-US" altLang="en-US" sz="1600" dirty="0">
                <a:solidFill>
                  <a:schemeClr val="tx1"/>
                </a:solidFill>
                <a:latin typeface="Times New Roman" pitchFamily="18" charset="0"/>
              </a:rPr>
              <a:t>	</a:t>
            </a:r>
            <a:r>
              <a:rPr lang="en-US" altLang="en-US" sz="1600" dirty="0" smtClean="0">
                <a:solidFill>
                  <a:schemeClr val="tx1"/>
                </a:solidFill>
                <a:latin typeface="Times New Roman" pitchFamily="18" charset="0"/>
              </a:rPr>
              <a:t>progress in identifying  the information to be presented </a:t>
            </a:r>
          </a:p>
          <a:p>
            <a:pPr eaLnBrk="1" hangingPunct="1">
              <a:spcBef>
                <a:spcPct val="0"/>
              </a:spcBef>
              <a:buClrTx/>
              <a:buSzTx/>
              <a:buNone/>
            </a:pPr>
            <a:r>
              <a:rPr lang="en-US" altLang="en-US" sz="1600" dirty="0" smtClean="0">
                <a:solidFill>
                  <a:schemeClr val="tx1"/>
                </a:solidFill>
                <a:latin typeface="Times New Roman" pitchFamily="18" charset="0"/>
              </a:rPr>
              <a:t>	Make substantial progress on the elaboration of the elements</a:t>
            </a:r>
          </a:p>
          <a:p>
            <a:pPr eaLnBrk="1" hangingPunct="1">
              <a:spcBef>
                <a:spcPct val="0"/>
              </a:spcBef>
              <a:buClrTx/>
              <a:buSzTx/>
              <a:buNone/>
            </a:pPr>
            <a:r>
              <a:rPr lang="en-US" altLang="en-US" sz="1600" dirty="0">
                <a:solidFill>
                  <a:schemeClr val="tx1"/>
                </a:solidFill>
                <a:latin typeface="Times New Roman" pitchFamily="18" charset="0"/>
              </a:rPr>
              <a:t>	</a:t>
            </a:r>
            <a:r>
              <a:rPr lang="en-US" altLang="en-US" sz="1600" dirty="0" smtClean="0">
                <a:solidFill>
                  <a:schemeClr val="tx1"/>
                </a:solidFill>
                <a:latin typeface="Times New Roman" pitchFamily="18" charset="0"/>
              </a:rPr>
              <a:t>INDCs to include both Mitigation and Adaptation as well as MOI</a:t>
            </a:r>
          </a:p>
          <a:p>
            <a:pPr eaLnBrk="1" hangingPunct="1">
              <a:spcBef>
                <a:spcPct val="0"/>
              </a:spcBef>
              <a:buClrTx/>
              <a:buSzTx/>
              <a:buNone/>
            </a:pPr>
            <a:r>
              <a:rPr lang="en-US" altLang="en-US" sz="1600" dirty="0" smtClean="0">
                <a:solidFill>
                  <a:schemeClr val="tx1"/>
                </a:solidFill>
                <a:latin typeface="Times New Roman" pitchFamily="18" charset="0"/>
              </a:rPr>
              <a:t>	Enhance actions on technology development and transfer from Developed Parties, </a:t>
            </a:r>
            <a:r>
              <a:rPr lang="en-US" altLang="en-US" sz="1600" dirty="0">
                <a:solidFill>
                  <a:schemeClr val="tx1"/>
                </a:solidFill>
                <a:latin typeface="Times New Roman" pitchFamily="18" charset="0"/>
              </a:rPr>
              <a:t>	</a:t>
            </a:r>
            <a:r>
              <a:rPr lang="en-US" altLang="en-US" sz="1600" dirty="0" smtClean="0">
                <a:solidFill>
                  <a:schemeClr val="tx1"/>
                </a:solidFill>
                <a:latin typeface="Times New Roman" pitchFamily="18" charset="0"/>
              </a:rPr>
              <a:t>including the financing of transfer and access and the removal of barriers</a:t>
            </a:r>
          </a:p>
        </p:txBody>
      </p:sp>
    </p:spTree>
    <p:extLst>
      <p:ext uri="{BB962C8B-B14F-4D97-AF65-F5344CB8AC3E}">
        <p14:creationId xmlns:p14="http://schemas.microsoft.com/office/powerpoint/2010/main" xmlns="" val="3622347032"/>
      </p:ext>
    </p:extLst>
  </p:cSld>
  <p:clrMapOvr>
    <a:masterClrMapping/>
  </p:clrMapOvr>
  <p:transition spd="med">
    <p:wheel spokes="2"/>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dirty="0" err="1" smtClean="0"/>
              <a:t>WSI_Elements</a:t>
            </a:r>
            <a:r>
              <a:rPr lang="fr-CH" dirty="0" smtClean="0"/>
              <a:t> </a:t>
            </a:r>
            <a:r>
              <a:rPr lang="fr-CH" dirty="0" err="1" smtClean="0"/>
              <a:t>continued</a:t>
            </a:r>
            <a:endParaRPr lang="en-GB" dirty="0"/>
          </a:p>
        </p:txBody>
      </p:sp>
      <p:sp>
        <p:nvSpPr>
          <p:cNvPr id="3" name="Content Placeholder 2"/>
          <p:cNvSpPr>
            <a:spLocks noGrp="1"/>
          </p:cNvSpPr>
          <p:nvPr>
            <p:ph idx="1"/>
          </p:nvPr>
        </p:nvSpPr>
        <p:spPr/>
        <p:txBody>
          <a:bodyPr>
            <a:normAutofit lnSpcReduction="10000"/>
          </a:bodyPr>
          <a:lstStyle/>
          <a:p>
            <a:pPr>
              <a:spcBef>
                <a:spcPct val="0"/>
              </a:spcBef>
              <a:buNone/>
            </a:pPr>
            <a:r>
              <a:rPr lang="en-US" altLang="en-US" dirty="0">
                <a:latin typeface="Times New Roman" pitchFamily="18" charset="0"/>
              </a:rPr>
              <a:t>Road map and milestones for  the provision of finance, including Developed country parties to provide at least US$70 billion per year by 2016. Financial support should be primarily from public source.  </a:t>
            </a:r>
          </a:p>
          <a:p>
            <a:pPr>
              <a:spcBef>
                <a:spcPct val="0"/>
              </a:spcBef>
              <a:buNone/>
            </a:pPr>
            <a:endParaRPr lang="en-US" altLang="en-US" dirty="0" smtClean="0">
              <a:latin typeface="Times New Roman" pitchFamily="18" charset="0"/>
            </a:endParaRPr>
          </a:p>
          <a:p>
            <a:pPr>
              <a:spcBef>
                <a:spcPct val="0"/>
              </a:spcBef>
              <a:buNone/>
            </a:pPr>
            <a:r>
              <a:rPr lang="en-US" altLang="en-US" dirty="0" smtClean="0">
                <a:latin typeface="Times New Roman" pitchFamily="18" charset="0"/>
              </a:rPr>
              <a:t>Finance </a:t>
            </a:r>
            <a:r>
              <a:rPr lang="en-US" altLang="en-US" dirty="0">
                <a:latin typeface="Times New Roman" pitchFamily="18" charset="0"/>
              </a:rPr>
              <a:t>must be a legally binding aspect of the 2015 agreement, not simply be left as political </a:t>
            </a:r>
            <a:r>
              <a:rPr lang="en-US" altLang="en-US" dirty="0" smtClean="0">
                <a:latin typeface="Times New Roman" pitchFamily="18" charset="0"/>
              </a:rPr>
              <a:t>declaration </a:t>
            </a:r>
            <a:r>
              <a:rPr lang="en-US" altLang="en-US" dirty="0">
                <a:latin typeface="Times New Roman" pitchFamily="18" charset="0"/>
              </a:rPr>
              <a:t>or in a COP decision</a:t>
            </a:r>
          </a:p>
          <a:p>
            <a:pPr>
              <a:spcBef>
                <a:spcPct val="0"/>
              </a:spcBef>
              <a:buNone/>
            </a:pPr>
            <a:endParaRPr lang="en-US" altLang="en-US" dirty="0" smtClean="0">
              <a:latin typeface="Times New Roman" pitchFamily="18" charset="0"/>
            </a:endParaRPr>
          </a:p>
          <a:p>
            <a:pPr>
              <a:spcBef>
                <a:spcPct val="0"/>
              </a:spcBef>
              <a:buNone/>
            </a:pPr>
            <a:r>
              <a:rPr lang="en-US" altLang="en-US" dirty="0" smtClean="0">
                <a:latin typeface="Times New Roman" pitchFamily="18" charset="0"/>
              </a:rPr>
              <a:t>Inclusion </a:t>
            </a:r>
            <a:r>
              <a:rPr lang="en-US" altLang="en-US" dirty="0">
                <a:latin typeface="Times New Roman" pitchFamily="18" charset="0"/>
              </a:rPr>
              <a:t>of Warsaw International Mechanism for Loss and Damages associated with </a:t>
            </a:r>
            <a:r>
              <a:rPr lang="en-US" altLang="en-US" dirty="0" err="1">
                <a:latin typeface="Times New Roman" pitchFamily="18" charset="0"/>
              </a:rPr>
              <a:t>cliamte</a:t>
            </a:r>
            <a:r>
              <a:rPr lang="en-US" altLang="en-US" dirty="0">
                <a:latin typeface="Times New Roman" pitchFamily="18" charset="0"/>
              </a:rPr>
              <a:t> change impacts in the 2015 agreed outcome</a:t>
            </a:r>
          </a:p>
          <a:p>
            <a:endParaRPr lang="en-GB" dirty="0"/>
          </a:p>
        </p:txBody>
      </p:sp>
    </p:spTree>
    <p:extLst>
      <p:ext uri="{BB962C8B-B14F-4D97-AF65-F5344CB8AC3E}">
        <p14:creationId xmlns:p14="http://schemas.microsoft.com/office/powerpoint/2010/main" xmlns="" val="33484539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552</TotalTime>
  <Words>1354</Words>
  <Application>Microsoft Office PowerPoint</Application>
  <PresentationFormat>On-screen Show (4:3)</PresentationFormat>
  <Paragraphs>164</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Developing countries’ perspectives on the State of Play the Durban negotiations on the road from Warsaw to Lima</vt:lpstr>
      <vt:lpstr>State of Play of the ADP</vt:lpstr>
      <vt:lpstr>Slide 3</vt:lpstr>
      <vt:lpstr>Common Ground for Developing Countries vis a vis 2015 Agreement</vt:lpstr>
      <vt:lpstr>Slide 5</vt:lpstr>
      <vt:lpstr>Slide 6</vt:lpstr>
      <vt:lpstr>Slide 7</vt:lpstr>
      <vt:lpstr>Slide 8</vt:lpstr>
      <vt:lpstr>WSI_Elements continued</vt:lpstr>
      <vt:lpstr>Slide 10</vt:lpstr>
      <vt:lpstr>Correcting the ship </vt:lpstr>
      <vt:lpstr>What is needed for progress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ADP: State of Play</dc:title>
  <dc:creator>Gateway</dc:creator>
  <cp:lastModifiedBy>ndiaye</cp:lastModifiedBy>
  <cp:revision>23</cp:revision>
  <dcterms:created xsi:type="dcterms:W3CDTF">2014-10-25T04:45:51Z</dcterms:created>
  <dcterms:modified xsi:type="dcterms:W3CDTF">2014-10-27T13:20:50Z</dcterms:modified>
</cp:coreProperties>
</file>