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392" r:id="rId4"/>
    <p:sldId id="350" r:id="rId5"/>
    <p:sldId id="387" r:id="rId6"/>
    <p:sldId id="388" r:id="rId7"/>
    <p:sldId id="364" r:id="rId8"/>
    <p:sldId id="400" r:id="rId9"/>
    <p:sldId id="413" r:id="rId10"/>
    <p:sldId id="414" r:id="rId11"/>
    <p:sldId id="415" r:id="rId12"/>
    <p:sldId id="401" r:id="rId13"/>
    <p:sldId id="416" r:id="rId14"/>
    <p:sldId id="409" r:id="rId15"/>
    <p:sldId id="418" r:id="rId16"/>
    <p:sldId id="419" r:id="rId17"/>
    <p:sldId id="420" r:id="rId18"/>
    <p:sldId id="423" r:id="rId19"/>
    <p:sldId id="421" r:id="rId20"/>
    <p:sldId id="403" r:id="rId21"/>
    <p:sldId id="404" r:id="rId22"/>
    <p:sldId id="417" r:id="rId23"/>
    <p:sldId id="402" r:id="rId24"/>
    <p:sldId id="425" r:id="rId25"/>
    <p:sldId id="398" r:id="rId26"/>
    <p:sldId id="410" r:id="rId27"/>
    <p:sldId id="408" r:id="rId28"/>
    <p:sldId id="424" r:id="rId29"/>
    <p:sldId id="391" r:id="rId30"/>
    <p:sldId id="332" r:id="rId31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Contexte" id="{B4B983C3-24CA-4384-A325-CD7B69F9D7DB}">
          <p14:sldIdLst/>
        </p14:section>
        <p14:section name="Approche stratégique" id="{D5224D59-5D4B-496E-8FC0-B46B342430BA}">
          <p14:sldIdLst>
            <p14:sldId id="256"/>
            <p14:sldId id="257"/>
            <p14:sldId id="392"/>
            <p14:sldId id="350"/>
            <p14:sldId id="387"/>
            <p14:sldId id="388"/>
            <p14:sldId id="364"/>
            <p14:sldId id="400"/>
            <p14:sldId id="413"/>
            <p14:sldId id="414"/>
            <p14:sldId id="415"/>
            <p14:sldId id="401"/>
            <p14:sldId id="416"/>
            <p14:sldId id="409"/>
            <p14:sldId id="418"/>
            <p14:sldId id="419"/>
            <p14:sldId id="420"/>
            <p14:sldId id="423"/>
            <p14:sldId id="421"/>
            <p14:sldId id="403"/>
            <p14:sldId id="404"/>
            <p14:sldId id="417"/>
            <p14:sldId id="402"/>
            <p14:sldId id="425"/>
            <p14:sldId id="398"/>
            <p14:sldId id="410"/>
            <p14:sldId id="408"/>
            <p14:sldId id="424"/>
            <p14:sldId id="391"/>
            <p14:sldId id="33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7" autoAdjust="0"/>
    <p:restoredTop sz="94434" autoAdjust="0"/>
  </p:normalViewPr>
  <p:slideViewPr>
    <p:cSldViewPr>
      <p:cViewPr varScale="1">
        <p:scale>
          <a:sx n="106" d="100"/>
          <a:sy n="106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464"/>
    </p:cViewPr>
  </p:sorterViewPr>
  <p:notesViewPr>
    <p:cSldViewPr>
      <p:cViewPr>
        <p:scale>
          <a:sx n="80" d="100"/>
          <a:sy n="80" d="100"/>
        </p:scale>
        <p:origin x="-2058" y="1086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DE23A1-0D32-4356-BE6D-690AF7558F5F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2641B1-D87C-4810-BC9C-D371FFE49BF2}">
      <dgm:prSet custT="1"/>
      <dgm:spPr/>
      <dgm:t>
        <a:bodyPr/>
        <a:lstStyle/>
        <a:p>
          <a:r>
            <a:rPr lang="en-US" sz="185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Objectifs</a:t>
          </a:r>
          <a:endParaRPr lang="fr-FR" sz="1850" b="1" noProof="0" dirty="0" smtClean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EBCB5BA6-ABC2-41E2-99B0-A868551F18F2}" type="sibTrans" cxnId="{0C0E4474-3638-484C-A3CE-747A13861586}">
      <dgm:prSet/>
      <dgm:spPr/>
      <dgm:t>
        <a:bodyPr/>
        <a:lstStyle/>
        <a:p>
          <a:endParaRPr lang="en-US"/>
        </a:p>
      </dgm:t>
    </dgm:pt>
    <dgm:pt modelId="{5667A456-B7B3-4DE3-B73B-D11EF3DEA322}" type="parTrans" cxnId="{0C0E4474-3638-484C-A3CE-747A13861586}">
      <dgm:prSet/>
      <dgm:spPr/>
      <dgm:t>
        <a:bodyPr/>
        <a:lstStyle/>
        <a:p>
          <a:endParaRPr lang="en-US"/>
        </a:p>
      </dgm:t>
    </dgm:pt>
    <dgm:pt modelId="{8964200F-CD8C-45A4-B65D-C98354A0E672}">
      <dgm:prSet custT="1"/>
      <dgm:spPr/>
      <dgm:t>
        <a:bodyPr/>
        <a:lstStyle/>
        <a:p>
          <a:r>
            <a:rPr lang="fr-FR" sz="1600" b="1" noProof="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Introduction</a:t>
          </a:r>
        </a:p>
      </dgm:t>
    </dgm:pt>
    <dgm:pt modelId="{B0DF788B-512C-48DC-9B7F-D153213D0016}" type="sibTrans" cxnId="{D0191577-5907-4750-A092-BF7997B694C4}">
      <dgm:prSet/>
      <dgm:spPr/>
      <dgm:t>
        <a:bodyPr/>
        <a:lstStyle/>
        <a:p>
          <a:endParaRPr lang="en-US"/>
        </a:p>
      </dgm:t>
    </dgm:pt>
    <dgm:pt modelId="{E247A38A-47A2-40D5-9F47-9823BD2E10B3}" type="parTrans" cxnId="{D0191577-5907-4750-A092-BF7997B694C4}">
      <dgm:prSet/>
      <dgm:spPr/>
      <dgm:t>
        <a:bodyPr/>
        <a:lstStyle/>
        <a:p>
          <a:endParaRPr lang="en-US"/>
        </a:p>
      </dgm:t>
    </dgm:pt>
    <dgm:pt modelId="{F1445D8D-CF03-41CB-93ED-1E2F510313CC}">
      <dgm:prSet custT="1"/>
      <dgm:spPr/>
      <dgm:t>
        <a:bodyPr/>
        <a:lstStyle/>
        <a:p>
          <a:r>
            <a:rPr lang="fr-FR" sz="1850" b="1" noProof="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Actions Prioritaires</a:t>
          </a:r>
          <a:endParaRPr lang="fr-FR" sz="1850" b="1" noProof="0" dirty="0" smtClean="0">
            <a:solidFill>
              <a:schemeClr val="tx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92B2E703-8D71-48DF-B9CB-6288632BCF8C}" type="parTrans" cxnId="{0B9756C9-BE7C-410C-AA0A-57997165E0A4}">
      <dgm:prSet/>
      <dgm:spPr/>
      <dgm:t>
        <a:bodyPr/>
        <a:lstStyle/>
        <a:p>
          <a:endParaRPr lang="en-US"/>
        </a:p>
      </dgm:t>
    </dgm:pt>
    <dgm:pt modelId="{014D046F-3AB9-4BFC-8739-009ED49F864A}" type="sibTrans" cxnId="{0B9756C9-BE7C-410C-AA0A-57997165E0A4}">
      <dgm:prSet/>
      <dgm:spPr/>
      <dgm:t>
        <a:bodyPr/>
        <a:lstStyle/>
        <a:p>
          <a:endParaRPr lang="en-US"/>
        </a:p>
      </dgm:t>
    </dgm:pt>
    <dgm:pt modelId="{A39187A0-B202-49EB-A592-9931023354EF}">
      <dgm:prSet custT="1"/>
      <dgm:spPr/>
      <dgm:t>
        <a:bodyPr/>
        <a:lstStyle/>
        <a:p>
          <a:r>
            <a:rPr lang="en-US" sz="185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Constats</a:t>
          </a:r>
          <a:endParaRPr lang="fr-FR" sz="185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5800DB2-B0E0-4D8C-99E8-3CC1AEEB88D8}" type="parTrans" cxnId="{BA1301B1-E46D-4C15-AFCB-2543B366C6F6}">
      <dgm:prSet/>
      <dgm:spPr/>
      <dgm:t>
        <a:bodyPr/>
        <a:lstStyle/>
        <a:p>
          <a:endParaRPr lang="fr-FR"/>
        </a:p>
      </dgm:t>
    </dgm:pt>
    <dgm:pt modelId="{4AEEFCDC-4224-40BB-BE95-1DFDC250823C}" type="sibTrans" cxnId="{BA1301B1-E46D-4C15-AFCB-2543B366C6F6}">
      <dgm:prSet/>
      <dgm:spPr/>
      <dgm:t>
        <a:bodyPr/>
        <a:lstStyle/>
        <a:p>
          <a:endParaRPr lang="fr-FR"/>
        </a:p>
      </dgm:t>
    </dgm:pt>
    <dgm:pt modelId="{88DDC7C8-B0CB-4572-A597-67286ED9C4C7}">
      <dgm:prSet custT="1"/>
      <dgm:spPr/>
      <dgm:t>
        <a:bodyPr/>
        <a:lstStyle/>
        <a:p>
          <a:r>
            <a:rPr lang="fr-FR" sz="1400" b="1" dirty="0" smtClean="0">
              <a:latin typeface="Arial" pitchFamily="34" charset="0"/>
              <a:cs typeface="Arial" pitchFamily="34" charset="0"/>
            </a:rPr>
            <a:t>Méthodologie</a:t>
          </a:r>
          <a:endParaRPr lang="fr-FR" sz="1400" b="1" dirty="0">
            <a:latin typeface="Arial" pitchFamily="34" charset="0"/>
            <a:cs typeface="Arial" pitchFamily="34" charset="0"/>
          </a:endParaRPr>
        </a:p>
      </dgm:t>
    </dgm:pt>
    <dgm:pt modelId="{BDBE43BF-723A-4A34-B5DA-F08C9B371C7C}" type="parTrans" cxnId="{C0B2A1EF-0ECD-4664-9A24-7ECEDE5DC665}">
      <dgm:prSet/>
      <dgm:spPr/>
      <dgm:t>
        <a:bodyPr/>
        <a:lstStyle/>
        <a:p>
          <a:endParaRPr lang="fr-FR"/>
        </a:p>
      </dgm:t>
    </dgm:pt>
    <dgm:pt modelId="{AB9F099E-3D4C-4C82-A5D2-10B45A8C4AFB}" type="sibTrans" cxnId="{C0B2A1EF-0ECD-4664-9A24-7ECEDE5DC665}">
      <dgm:prSet/>
      <dgm:spPr/>
      <dgm:t>
        <a:bodyPr/>
        <a:lstStyle/>
        <a:p>
          <a:endParaRPr lang="fr-FR"/>
        </a:p>
      </dgm:t>
    </dgm:pt>
    <dgm:pt modelId="{7103481E-6499-4E94-9B3C-254D755E9CE3}">
      <dgm:prSet custT="1"/>
      <dgm:spPr/>
      <dgm:t>
        <a:bodyPr/>
        <a:lstStyle/>
        <a:p>
          <a:r>
            <a:rPr lang="fr-FR" sz="1850" b="1" dirty="0" smtClean="0"/>
            <a:t>Prochaines étapes</a:t>
          </a:r>
          <a:endParaRPr lang="fr-FR" sz="1850" b="1" dirty="0"/>
        </a:p>
      </dgm:t>
    </dgm:pt>
    <dgm:pt modelId="{322BE763-3430-4C41-8039-19C027364EE9}" type="parTrans" cxnId="{DD58A85D-A90C-4DFB-B694-2239034B3AFA}">
      <dgm:prSet/>
      <dgm:spPr/>
      <dgm:t>
        <a:bodyPr/>
        <a:lstStyle/>
        <a:p>
          <a:endParaRPr lang="fr-FR"/>
        </a:p>
      </dgm:t>
    </dgm:pt>
    <dgm:pt modelId="{AB647A66-1B25-4784-85DE-5E2C5E31CDFC}" type="sibTrans" cxnId="{DD58A85D-A90C-4DFB-B694-2239034B3AFA}">
      <dgm:prSet/>
      <dgm:spPr/>
      <dgm:t>
        <a:bodyPr/>
        <a:lstStyle/>
        <a:p>
          <a:endParaRPr lang="fr-FR"/>
        </a:p>
      </dgm:t>
    </dgm:pt>
    <dgm:pt modelId="{912F2053-EC59-40D9-8F93-7C811B38FF56}" type="pres">
      <dgm:prSet presAssocID="{D0DE23A1-0D32-4356-BE6D-690AF7558F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0804B9-BCDA-4FE3-A429-D46CE47C6396}" type="pres">
      <dgm:prSet presAssocID="{8964200F-CD8C-45A4-B65D-C98354A0E672}" presName="node" presStyleLbl="node1" presStyleIdx="0" presStyleCnt="6" custScaleX="2000000" custScaleY="100000" custLinFactX="-1377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31F47-CC87-4E10-95D1-B4F36C3FDF19}" type="pres">
      <dgm:prSet presAssocID="{B0DF788B-512C-48DC-9B7F-D153213D0016}" presName="sibTrans" presStyleCnt="0"/>
      <dgm:spPr/>
      <dgm:t>
        <a:bodyPr/>
        <a:lstStyle/>
        <a:p>
          <a:endParaRPr lang="en-US"/>
        </a:p>
      </dgm:t>
    </dgm:pt>
    <dgm:pt modelId="{3F8C15B5-D3D2-4850-A267-8ADF9613F452}" type="pres">
      <dgm:prSet presAssocID="{F92641B1-D87C-4810-BC9C-D371FFE49BF2}" presName="node" presStyleLbl="node1" presStyleIdx="1" presStyleCnt="6" custScaleX="1731797" custScaleY="100000" custLinFactX="-42699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7291C-0BE7-4119-8A1D-732F82E8D639}" type="pres">
      <dgm:prSet presAssocID="{EBCB5BA6-ABC2-41E2-99B0-A868551F18F2}" presName="sibTrans" presStyleCnt="0"/>
      <dgm:spPr/>
      <dgm:t>
        <a:bodyPr/>
        <a:lstStyle/>
        <a:p>
          <a:endParaRPr lang="en-US"/>
        </a:p>
      </dgm:t>
    </dgm:pt>
    <dgm:pt modelId="{ADAFDC4A-70FC-410E-8B75-C37E5FF74D0D}" type="pres">
      <dgm:prSet presAssocID="{88DDC7C8-B0CB-4572-A597-67286ED9C4C7}" presName="node" presStyleLbl="node1" presStyleIdx="2" presStyleCnt="6" custScaleX="2000000" custLinFactX="-37322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1C8B60-3F48-41C9-A4EF-BF09B4D4E1C1}" type="pres">
      <dgm:prSet presAssocID="{AB9F099E-3D4C-4C82-A5D2-10B45A8C4AFB}" presName="sibTrans" presStyleCnt="0"/>
      <dgm:spPr/>
    </dgm:pt>
    <dgm:pt modelId="{C04F8356-0111-4A33-9C2B-21F407EFC631}" type="pres">
      <dgm:prSet presAssocID="{A39187A0-B202-49EB-A592-9931023354EF}" presName="node" presStyleLbl="node1" presStyleIdx="3" presStyleCnt="6" custScaleX="2000000" custScaleY="100000" custLinFactX="-90854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335D37-F68A-4BCA-8F34-E54403E8C33E}" type="pres">
      <dgm:prSet presAssocID="{4AEEFCDC-4224-40BB-BE95-1DFDC250823C}" presName="sibTrans" presStyleCnt="0"/>
      <dgm:spPr/>
    </dgm:pt>
    <dgm:pt modelId="{2428285A-B2A3-47F8-A340-05F33AAC41E0}" type="pres">
      <dgm:prSet presAssocID="{F1445D8D-CF03-41CB-93ED-1E2F510313CC}" presName="node" presStyleLbl="node1" presStyleIdx="4" presStyleCnt="6" custScaleX="2000000" custScaleY="100000" custLinFactX="-45640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3182D4-BB80-43F7-8A9D-F817C92237C9}" type="pres">
      <dgm:prSet presAssocID="{014D046F-3AB9-4BFC-8739-009ED49F864A}" presName="sibTrans" presStyleCnt="0"/>
      <dgm:spPr/>
    </dgm:pt>
    <dgm:pt modelId="{D69747ED-5FE4-439D-A172-21081C76401C}" type="pres">
      <dgm:prSet presAssocID="{7103481E-6499-4E94-9B3C-254D755E9CE3}" presName="node" presStyleLbl="node1" presStyleIdx="5" presStyleCnt="6" custScaleX="2000000" custLinFactX="-37322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9AEC332-3707-4BFD-B573-300D3FE06904}" type="presOf" srcId="{7103481E-6499-4E94-9B3C-254D755E9CE3}" destId="{D69747ED-5FE4-439D-A172-21081C76401C}" srcOrd="0" destOrd="0" presId="urn:microsoft.com/office/officeart/2005/8/layout/hList6"/>
    <dgm:cxn modelId="{C0B2A1EF-0ECD-4664-9A24-7ECEDE5DC665}" srcId="{D0DE23A1-0D32-4356-BE6D-690AF7558F5F}" destId="{88DDC7C8-B0CB-4572-A597-67286ED9C4C7}" srcOrd="2" destOrd="0" parTransId="{BDBE43BF-723A-4A34-B5DA-F08C9B371C7C}" sibTransId="{AB9F099E-3D4C-4C82-A5D2-10B45A8C4AFB}"/>
    <dgm:cxn modelId="{950296A9-1DBB-408E-88E1-569C9F720AC2}" type="presOf" srcId="{D0DE23A1-0D32-4356-BE6D-690AF7558F5F}" destId="{912F2053-EC59-40D9-8F93-7C811B38FF56}" srcOrd="0" destOrd="0" presId="urn:microsoft.com/office/officeart/2005/8/layout/hList6"/>
    <dgm:cxn modelId="{EE1D37D5-4ECB-4D3A-A4D1-6FFE12E74C04}" type="presOf" srcId="{F1445D8D-CF03-41CB-93ED-1E2F510313CC}" destId="{2428285A-B2A3-47F8-A340-05F33AAC41E0}" srcOrd="0" destOrd="0" presId="urn:microsoft.com/office/officeart/2005/8/layout/hList6"/>
    <dgm:cxn modelId="{2A6218F3-344E-401C-BEE1-D8610E5DE439}" type="presOf" srcId="{F92641B1-D87C-4810-BC9C-D371FFE49BF2}" destId="{3F8C15B5-D3D2-4850-A267-8ADF9613F452}" srcOrd="0" destOrd="0" presId="urn:microsoft.com/office/officeart/2005/8/layout/hList6"/>
    <dgm:cxn modelId="{0B9756C9-BE7C-410C-AA0A-57997165E0A4}" srcId="{D0DE23A1-0D32-4356-BE6D-690AF7558F5F}" destId="{F1445D8D-CF03-41CB-93ED-1E2F510313CC}" srcOrd="4" destOrd="0" parTransId="{92B2E703-8D71-48DF-B9CB-6288632BCF8C}" sibTransId="{014D046F-3AB9-4BFC-8739-009ED49F864A}"/>
    <dgm:cxn modelId="{0B1E7EC0-35A0-4680-8762-E0D1B6D1D441}" type="presOf" srcId="{88DDC7C8-B0CB-4572-A597-67286ED9C4C7}" destId="{ADAFDC4A-70FC-410E-8B75-C37E5FF74D0D}" srcOrd="0" destOrd="0" presId="urn:microsoft.com/office/officeart/2005/8/layout/hList6"/>
    <dgm:cxn modelId="{BA1301B1-E46D-4C15-AFCB-2543B366C6F6}" srcId="{D0DE23A1-0D32-4356-BE6D-690AF7558F5F}" destId="{A39187A0-B202-49EB-A592-9931023354EF}" srcOrd="3" destOrd="0" parTransId="{D5800DB2-B0E0-4D8C-99E8-3CC1AEEB88D8}" sibTransId="{4AEEFCDC-4224-40BB-BE95-1DFDC250823C}"/>
    <dgm:cxn modelId="{63675839-A0EA-4501-840A-8AF14B4BE70F}" type="presOf" srcId="{A39187A0-B202-49EB-A592-9931023354EF}" destId="{C04F8356-0111-4A33-9C2B-21F407EFC631}" srcOrd="0" destOrd="0" presId="urn:microsoft.com/office/officeart/2005/8/layout/hList6"/>
    <dgm:cxn modelId="{1FEE23EB-E090-4996-912C-3CBA980BE46A}" type="presOf" srcId="{8964200F-CD8C-45A4-B65D-C98354A0E672}" destId="{6B0804B9-BCDA-4FE3-A429-D46CE47C6396}" srcOrd="0" destOrd="0" presId="urn:microsoft.com/office/officeart/2005/8/layout/hList6"/>
    <dgm:cxn modelId="{D0191577-5907-4750-A092-BF7997B694C4}" srcId="{D0DE23A1-0D32-4356-BE6D-690AF7558F5F}" destId="{8964200F-CD8C-45A4-B65D-C98354A0E672}" srcOrd="0" destOrd="0" parTransId="{E247A38A-47A2-40D5-9F47-9823BD2E10B3}" sibTransId="{B0DF788B-512C-48DC-9B7F-D153213D0016}"/>
    <dgm:cxn modelId="{DD58A85D-A90C-4DFB-B694-2239034B3AFA}" srcId="{D0DE23A1-0D32-4356-BE6D-690AF7558F5F}" destId="{7103481E-6499-4E94-9B3C-254D755E9CE3}" srcOrd="5" destOrd="0" parTransId="{322BE763-3430-4C41-8039-19C027364EE9}" sibTransId="{AB647A66-1B25-4784-85DE-5E2C5E31CDFC}"/>
    <dgm:cxn modelId="{0C0E4474-3638-484C-A3CE-747A13861586}" srcId="{D0DE23A1-0D32-4356-BE6D-690AF7558F5F}" destId="{F92641B1-D87C-4810-BC9C-D371FFE49BF2}" srcOrd="1" destOrd="0" parTransId="{5667A456-B7B3-4DE3-B73B-D11EF3DEA322}" sibTransId="{EBCB5BA6-ABC2-41E2-99B0-A868551F18F2}"/>
    <dgm:cxn modelId="{0F42386B-1CA3-40F3-BBC1-C9B5458CE899}" type="presParOf" srcId="{912F2053-EC59-40D9-8F93-7C811B38FF56}" destId="{6B0804B9-BCDA-4FE3-A429-D46CE47C6396}" srcOrd="0" destOrd="0" presId="urn:microsoft.com/office/officeart/2005/8/layout/hList6"/>
    <dgm:cxn modelId="{2E1D4F0F-B09C-45DF-A18F-C5ED6A1BC2B7}" type="presParOf" srcId="{912F2053-EC59-40D9-8F93-7C811B38FF56}" destId="{BA431F47-CC87-4E10-95D1-B4F36C3FDF19}" srcOrd="1" destOrd="0" presId="urn:microsoft.com/office/officeart/2005/8/layout/hList6"/>
    <dgm:cxn modelId="{97569334-C532-484F-83DD-11B33C7E0107}" type="presParOf" srcId="{912F2053-EC59-40D9-8F93-7C811B38FF56}" destId="{3F8C15B5-D3D2-4850-A267-8ADF9613F452}" srcOrd="2" destOrd="0" presId="urn:microsoft.com/office/officeart/2005/8/layout/hList6"/>
    <dgm:cxn modelId="{1FF8C0E2-03DC-4279-8CBC-DE8FCC2D4D13}" type="presParOf" srcId="{912F2053-EC59-40D9-8F93-7C811B38FF56}" destId="{47D7291C-0BE7-4119-8A1D-732F82E8D639}" srcOrd="3" destOrd="0" presId="urn:microsoft.com/office/officeart/2005/8/layout/hList6"/>
    <dgm:cxn modelId="{970BDA35-293D-4F82-AB6D-76BA272D7F33}" type="presParOf" srcId="{912F2053-EC59-40D9-8F93-7C811B38FF56}" destId="{ADAFDC4A-70FC-410E-8B75-C37E5FF74D0D}" srcOrd="4" destOrd="0" presId="urn:microsoft.com/office/officeart/2005/8/layout/hList6"/>
    <dgm:cxn modelId="{C5373711-09DD-46C0-8DBD-521B93D281DC}" type="presParOf" srcId="{912F2053-EC59-40D9-8F93-7C811B38FF56}" destId="{5F1C8B60-3F48-41C9-A4EF-BF09B4D4E1C1}" srcOrd="5" destOrd="0" presId="urn:microsoft.com/office/officeart/2005/8/layout/hList6"/>
    <dgm:cxn modelId="{4529F5D1-44BE-47FD-B39C-46EB90209087}" type="presParOf" srcId="{912F2053-EC59-40D9-8F93-7C811B38FF56}" destId="{C04F8356-0111-4A33-9C2B-21F407EFC631}" srcOrd="6" destOrd="0" presId="urn:microsoft.com/office/officeart/2005/8/layout/hList6"/>
    <dgm:cxn modelId="{827327EB-CFCC-4E07-911A-754799317ADC}" type="presParOf" srcId="{912F2053-EC59-40D9-8F93-7C811B38FF56}" destId="{BE335D37-F68A-4BCA-8F34-E54403E8C33E}" srcOrd="7" destOrd="0" presId="urn:microsoft.com/office/officeart/2005/8/layout/hList6"/>
    <dgm:cxn modelId="{0E70A135-9F52-4F04-B735-45C6C5E2979F}" type="presParOf" srcId="{912F2053-EC59-40D9-8F93-7C811B38FF56}" destId="{2428285A-B2A3-47F8-A340-05F33AAC41E0}" srcOrd="8" destOrd="0" presId="urn:microsoft.com/office/officeart/2005/8/layout/hList6"/>
    <dgm:cxn modelId="{379756E9-F80B-467C-A3CD-330081906EBF}" type="presParOf" srcId="{912F2053-EC59-40D9-8F93-7C811B38FF56}" destId="{4F3182D4-BB80-43F7-8A9D-F817C92237C9}" srcOrd="9" destOrd="0" presId="urn:microsoft.com/office/officeart/2005/8/layout/hList6"/>
    <dgm:cxn modelId="{505D9700-5122-45F7-983A-A31D6268CA3E}" type="presParOf" srcId="{912F2053-EC59-40D9-8F93-7C811B38FF56}" destId="{D69747ED-5FE4-439D-A172-21081C76401C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04B9-BCDA-4FE3-A429-D46CE47C6396}">
      <dsp:nvSpPr>
        <dsp:cNvPr id="0" name=""/>
        <dsp:cNvSpPr/>
      </dsp:nvSpPr>
      <dsp:spPr>
        <a:xfrm rot="16200000">
          <a:off x="-1840892" y="1840892"/>
          <a:ext cx="5181600" cy="149981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Introduction</a:t>
          </a:r>
        </a:p>
      </dsp:txBody>
      <dsp:txXfrm rot="5400000">
        <a:off x="0" y="1036320"/>
        <a:ext cx="1499815" cy="3108960"/>
      </dsp:txXfrm>
    </dsp:sp>
    <dsp:sp modelId="{3F8C15B5-D3D2-4850-A267-8ADF9613F452}">
      <dsp:nvSpPr>
        <dsp:cNvPr id="0" name=""/>
        <dsp:cNvSpPr/>
      </dsp:nvSpPr>
      <dsp:spPr>
        <a:xfrm rot="16200000">
          <a:off x="-467004" y="1941456"/>
          <a:ext cx="5181600" cy="129868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0" tIns="0" rIns="117475" bIns="0" numCol="1" spcCol="1270" anchor="ctr" anchorCtr="0">
          <a:noAutofit/>
        </a:bodyPr>
        <a:lstStyle/>
        <a:p>
          <a:pPr lvl="0" algn="ctr" defTabSz="8223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5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Objectifs</a:t>
          </a:r>
          <a:endParaRPr lang="fr-FR" sz="1850" b="1" kern="1200" noProof="0" dirty="0" smtClean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 rot="5400000">
        <a:off x="1474452" y="1036320"/>
        <a:ext cx="1298687" cy="3108960"/>
      </dsp:txXfrm>
    </dsp:sp>
    <dsp:sp modelId="{ADAFDC4A-70FC-410E-8B75-C37E5FF74D0D}">
      <dsp:nvSpPr>
        <dsp:cNvPr id="0" name=""/>
        <dsp:cNvSpPr/>
      </dsp:nvSpPr>
      <dsp:spPr>
        <a:xfrm rot="16200000">
          <a:off x="941904" y="1840892"/>
          <a:ext cx="5181600" cy="149981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Arial" pitchFamily="34" charset="0"/>
              <a:cs typeface="Arial" pitchFamily="34" charset="0"/>
            </a:rPr>
            <a:t>Méthodologie</a:t>
          </a:r>
          <a:endParaRPr lang="fr-FR" sz="14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2782796" y="1036320"/>
        <a:ext cx="1499815" cy="3108960"/>
      </dsp:txXfrm>
    </dsp:sp>
    <dsp:sp modelId="{C04F8356-0111-4A33-9C2B-21F407EFC631}">
      <dsp:nvSpPr>
        <dsp:cNvPr id="0" name=""/>
        <dsp:cNvSpPr/>
      </dsp:nvSpPr>
      <dsp:spPr>
        <a:xfrm rot="16200000">
          <a:off x="2407199" y="1840892"/>
          <a:ext cx="5181600" cy="149981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0" tIns="0" rIns="117475" bIns="0" numCol="1" spcCol="1270" anchor="ctr" anchorCtr="0">
          <a:noAutofit/>
        </a:bodyPr>
        <a:lstStyle/>
        <a:p>
          <a:pPr lvl="0" algn="ctr" defTabSz="8223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5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Constats</a:t>
          </a:r>
          <a:endParaRPr lang="fr-FR" sz="185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4248091" y="1036320"/>
        <a:ext cx="1499815" cy="3108960"/>
      </dsp:txXfrm>
    </dsp:sp>
    <dsp:sp modelId="{2428285A-B2A3-47F8-A340-05F33AAC41E0}">
      <dsp:nvSpPr>
        <dsp:cNvPr id="0" name=""/>
        <dsp:cNvSpPr/>
      </dsp:nvSpPr>
      <dsp:spPr>
        <a:xfrm rot="16200000">
          <a:off x="3946545" y="1840892"/>
          <a:ext cx="5181600" cy="149981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0" tIns="0" rIns="117475" bIns="0" numCol="1" spcCol="1270" anchor="ctr" anchorCtr="0">
          <a:noAutofit/>
        </a:bodyPr>
        <a:lstStyle/>
        <a:p>
          <a:pPr lvl="0" algn="ctr" defTabSz="8223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50" b="1" kern="1200" noProof="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Actions Prioritaires</a:t>
          </a:r>
          <a:endParaRPr lang="fr-FR" sz="1850" b="1" kern="1200" noProof="0" dirty="0" smtClean="0">
            <a:solidFill>
              <a:schemeClr val="tx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dsp:txBody>
      <dsp:txXfrm rot="5400000">
        <a:off x="5787437" y="1036320"/>
        <a:ext cx="1499815" cy="3108960"/>
      </dsp:txXfrm>
    </dsp:sp>
    <dsp:sp modelId="{D69747ED-5FE4-439D-A172-21081C76401C}">
      <dsp:nvSpPr>
        <dsp:cNvPr id="0" name=""/>
        <dsp:cNvSpPr/>
      </dsp:nvSpPr>
      <dsp:spPr>
        <a:xfrm rot="16200000">
          <a:off x="5458223" y="1840892"/>
          <a:ext cx="5181600" cy="149981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0" tIns="0" rIns="117475" bIns="0" numCol="1" spcCol="1270" anchor="ctr" anchorCtr="0">
          <a:noAutofit/>
        </a:bodyPr>
        <a:lstStyle/>
        <a:p>
          <a:pPr lvl="0" algn="ctr" defTabSz="8223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50" b="1" kern="1200" dirty="0" smtClean="0"/>
            <a:t>Prochaines étapes</a:t>
          </a:r>
          <a:endParaRPr lang="fr-FR" sz="1850" b="1" kern="1200" dirty="0"/>
        </a:p>
      </dsp:txBody>
      <dsp:txXfrm rot="5400000">
        <a:off x="7299115" y="1036320"/>
        <a:ext cx="1499815" cy="3108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401BB-436C-403E-B793-75A5FD285976}" type="datetimeFigureOut">
              <a:rPr lang="fr-FR" smtClean="0"/>
              <a:t>22/11/2014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29F33-111B-461F-A4D2-4D8AAE9A949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9357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F407A58-E259-46B8-95BC-26CB0D3D9561}" type="datetimeFigureOut">
              <a:rPr lang="en-US"/>
              <a:pPr>
                <a:defRPr/>
              </a:pPr>
              <a:t>11/22/2014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4D58025-87FF-4F28-9C23-461485995854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864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58025-87FF-4F28-9C23-46148599585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24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58025-87FF-4F28-9C23-46148599585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677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58025-87FF-4F28-9C23-46148599585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523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58025-87FF-4F28-9C23-46148599585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523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58025-87FF-4F28-9C23-46148599585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342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93713"/>
            <a:ext cx="9144000" cy="496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086475" y="3505200"/>
            <a:ext cx="2752725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8063"/>
            <a:ext cx="9144000" cy="247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70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8AD29-4406-4069-BEDC-A956DA1C1468}" type="datetime1">
              <a:rPr lang="en-US"/>
              <a:pPr>
                <a:defRPr/>
              </a:pPr>
              <a:t>11/22/2014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4004B-A717-48DF-8F69-16193D59F05A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93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3E729-24A0-42AE-B1E4-8D2D0DD392B0}" type="datetime1">
              <a:rPr lang="en-US"/>
              <a:pPr>
                <a:defRPr/>
              </a:pPr>
              <a:t>11/22/2014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00205-FF33-4905-9BEE-4A05F88BA619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52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CE763-8DF2-4C22-A4E7-15365E6F6EC8}" type="datetime1">
              <a:rPr lang="en-US"/>
              <a:pPr>
                <a:defRPr/>
              </a:pPr>
              <a:t>11/22/2014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D8403-4016-49AC-AF03-8F4FB80F907C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59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6074B-AE7C-4C2E-A4A3-5C6B91864BBB}" type="datetime1">
              <a:rPr lang="en-US"/>
              <a:pPr>
                <a:defRPr/>
              </a:pPr>
              <a:t>11/22/2014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F44D5-F107-4E11-9C66-317A99B6FF25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0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2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7AB8F5-F7CD-4BD5-AAF3-FEFF5CC68ECB}" type="datetime1">
              <a:rPr lang="en-US" smtClean="0"/>
              <a:pPr>
                <a:defRPr/>
              </a:pPr>
              <a:t>11/22/2014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0DCCB-0EAD-4FD3-8B55-5BC843D7E835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14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3E72A-68F1-49CA-A0DC-0967D2A01CEF}" type="datetime1">
              <a:rPr lang="en-US"/>
              <a:pPr>
                <a:defRPr/>
              </a:pPr>
              <a:t>11/22/2014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54864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7D230-8D80-4A2C-8FC0-9E38C57A31E5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2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B4016-23DF-489D-963F-1C1172FB996E}" type="datetime1">
              <a:rPr lang="en-US"/>
              <a:pPr>
                <a:defRPr/>
              </a:pPr>
              <a:t>11/22/2014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32FD4-10C9-4250-8B35-350DD999258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24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75A67-F462-4FDE-99BF-E6CE52BA26A1}" type="datetime1">
              <a:rPr lang="en-US"/>
              <a:pPr>
                <a:defRPr/>
              </a:pPr>
              <a:t>11/22/2014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226BB-0CDA-4B7B-88AE-7A94112C345A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65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F8954-722D-4C5B-B89A-C390BEF88EF0}" type="datetime1">
              <a:rPr lang="en-US"/>
              <a:pPr>
                <a:defRPr/>
              </a:pPr>
              <a:t>11/22/2014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37F5F-AB30-43D1-9317-DA0310F8F51B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09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DCE4C-DDBB-48F2-9406-2746D0D57158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36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0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7AB8F5-F7CD-4BD5-AAF3-FEFF5CC68ECB}" type="datetime1">
              <a:rPr lang="en-US"/>
              <a:pPr>
                <a:defRPr/>
              </a:pPr>
              <a:t>11/22/2014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D0DCCB-0EAD-4FD3-8B55-5BC843D7E835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3" name="Rectangle 6"/>
          <p:cNvSpPr>
            <a:spLocks noChangeArrowheads="1"/>
          </p:cNvSpPr>
          <p:nvPr/>
        </p:nvSpPr>
        <p:spPr bwMode="auto">
          <a:xfrm>
            <a:off x="0" y="6276201"/>
            <a:ext cx="91439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sz="1500" b="1" noProof="0" dirty="0" smtClean="0">
                <a:solidFill>
                  <a:schemeClr val="bg1"/>
                </a:solidFill>
                <a:latin typeface="Baskerville Old Face" pitchFamily="18" charset="0"/>
              </a:rPr>
              <a:t>Mission Internationale d’appui aux pays non affectés par la maladie à virus Ebola pour la</a:t>
            </a:r>
            <a:r>
              <a:rPr lang="fr-FR" sz="1500" b="1" baseline="0" noProof="0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</a:p>
          <a:p>
            <a:pPr algn="ctr"/>
            <a:r>
              <a:rPr lang="fr-FR" sz="1500" b="1" baseline="0" noProof="0" dirty="0" smtClean="0">
                <a:solidFill>
                  <a:schemeClr val="bg1"/>
                </a:solidFill>
                <a:latin typeface="Baskerville Old Face" pitchFamily="18" charset="0"/>
              </a:rPr>
              <a:t>Préparation et le Renforcement des capacités , Sénégal, 17 – 21 novembre 2014</a:t>
            </a:r>
            <a:endParaRPr lang="fr-FR" sz="1500" b="1" noProof="0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pic>
        <p:nvPicPr>
          <p:cNvPr id="1035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61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60" r:id="rId9"/>
    <p:sldLayoutId id="2147483953" r:id="rId10"/>
    <p:sldLayoutId id="2147483954" r:id="rId11"/>
    <p:sldLayoutId id="2147483955" r:id="rId12"/>
    <p:sldLayoutId id="2147483956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2585112" y="1219200"/>
            <a:ext cx="655888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Mission internationale d’appui aux pays non affectés par la maladie à virus Ebola pour la Préparation et le renforcement des capacités</a:t>
            </a:r>
          </a:p>
          <a:p>
            <a:pPr algn="ctr" eaLnBrk="1" hangingPunct="1"/>
            <a: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Sénégal, 17 – 21 novembre 2014</a:t>
            </a:r>
            <a:endParaRPr lang="fr-F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43434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Arial" pitchFamily="34" charset="0"/>
                <a:cs typeface="Arial" pitchFamily="34" charset="0"/>
              </a:rPr>
              <a:t>Constats &amp; Actions prioritaires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DCE4C-DDBB-48F2-9406-2746D0D57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Constat: Actions prioritaires Coordination</a:t>
            </a:r>
            <a:endParaRPr lang="fr-FR" sz="32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990600"/>
            <a:ext cx="90678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A50021"/>
              </a:buClr>
              <a:buSzPct val="80000"/>
            </a:pPr>
            <a:r>
              <a:rPr lang="fr-FR" sz="2600" b="1" dirty="0" smtClean="0">
                <a:latin typeface="Times New Roman"/>
                <a:ea typeface="SimSun"/>
              </a:rPr>
              <a:t>1) – Coordination (suite)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400" dirty="0" smtClean="0">
                <a:latin typeface="Times New Roman"/>
                <a:ea typeface="SimSun"/>
              </a:rPr>
              <a:t>Assurer </a:t>
            </a:r>
            <a:r>
              <a:rPr lang="fr-FR" sz="2400" dirty="0">
                <a:latin typeface="Times New Roman"/>
                <a:ea typeface="SimSun"/>
              </a:rPr>
              <a:t>la logistique de coordination des centres de prise en charge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400" dirty="0" smtClean="0">
                <a:latin typeface="Times New Roman"/>
                <a:ea typeface="SimSun"/>
              </a:rPr>
              <a:t>Organiser périodiquement </a:t>
            </a:r>
            <a:r>
              <a:rPr lang="fr-FR" sz="2400" dirty="0">
                <a:latin typeface="Times New Roman"/>
                <a:ea typeface="SimSun"/>
              </a:rPr>
              <a:t>des exercices de simulation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400" dirty="0" smtClean="0">
                <a:latin typeface="Times New Roman"/>
                <a:ea typeface="SimSun"/>
              </a:rPr>
              <a:t>Mettre </a:t>
            </a:r>
            <a:r>
              <a:rPr lang="fr-FR" sz="2400" dirty="0">
                <a:latin typeface="Times New Roman"/>
                <a:ea typeface="SimSun"/>
              </a:rPr>
              <a:t>en place un système informatisé de recueil des données épidémiologiques et des suivis des contacts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" y="3946845"/>
            <a:ext cx="9067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A50021"/>
              </a:buClr>
              <a:buSzPct val="80000"/>
            </a:pPr>
            <a:r>
              <a:rPr lang="fr-FR" sz="2800" b="1" dirty="0" smtClean="0">
                <a:latin typeface="Times New Roman"/>
                <a:ea typeface="SimSun"/>
              </a:rPr>
              <a:t>2) – Budget global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400" dirty="0"/>
              <a:t>Plaidoyer pour le renouvellement du fonds d’urgence en cas de </a:t>
            </a:r>
            <a:r>
              <a:rPr lang="fr-FR" sz="2400" dirty="0" smtClean="0"/>
              <a:t>nécessité</a:t>
            </a:r>
            <a:endParaRPr lang="fr-FR" sz="2400" dirty="0">
              <a:solidFill>
                <a:prstClr val="black"/>
              </a:solidFill>
              <a:latin typeface="Arial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79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DCE4C-DDBB-48F2-9406-2746D0D57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Actions prioritaires Coordination</a:t>
            </a:r>
            <a:endParaRPr lang="fr-FR" sz="36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371600"/>
            <a:ext cx="90678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A50021"/>
              </a:buClr>
              <a:buSzPct val="80000"/>
            </a:pPr>
            <a:r>
              <a:rPr lang="fr-FR" sz="2600" b="1" dirty="0">
                <a:latin typeface="Times New Roman"/>
                <a:ea typeface="SimSun"/>
              </a:rPr>
              <a:t>3</a:t>
            </a:r>
            <a:r>
              <a:rPr lang="fr-FR" sz="2600" b="1" dirty="0" smtClean="0">
                <a:latin typeface="Times New Roman"/>
                <a:ea typeface="SimSun"/>
              </a:rPr>
              <a:t>) - Logistique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400" dirty="0">
                <a:latin typeface="Times New Roman"/>
                <a:ea typeface="SimSun"/>
              </a:rPr>
              <a:t> Identifier et dénombrer au niveau des autres structures des moyens logistiques mobilisables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400" dirty="0">
                <a:latin typeface="Times New Roman"/>
                <a:ea typeface="SimSun"/>
              </a:rPr>
              <a:t>Aménager des espaces de stockage à tous les niveaux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400" dirty="0">
                <a:latin typeface="Times New Roman"/>
                <a:ea typeface="SimSun"/>
              </a:rPr>
              <a:t>Accélérer la mise en place de l’unité logistique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400" dirty="0">
                <a:latin typeface="Times New Roman"/>
                <a:ea typeface="SimSun"/>
              </a:rPr>
              <a:t>Finaliser la mise en place du COUS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400" dirty="0">
                <a:latin typeface="Times New Roman"/>
                <a:ea typeface="SimSun"/>
              </a:rPr>
              <a:t>répondre aux besoins logistiques des autres groupes dans les régions/districts</a:t>
            </a:r>
          </a:p>
        </p:txBody>
      </p:sp>
    </p:spTree>
    <p:extLst>
      <p:ext uri="{BB962C8B-B14F-4D97-AF65-F5344CB8AC3E}">
        <p14:creationId xmlns:p14="http://schemas.microsoft.com/office/powerpoint/2010/main" val="107829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DCE4C-DDBB-48F2-9406-2746D0D57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Surveillance épidémiologique</a:t>
            </a:r>
            <a:endParaRPr lang="fr-FR" sz="36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" y="990600"/>
            <a:ext cx="90678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buClr>
                <a:srgbClr val="A50021"/>
              </a:buClr>
              <a:buSzPct val="80000"/>
            </a:pPr>
            <a:r>
              <a:rPr lang="fr-FR" sz="2000" b="1" dirty="0" smtClean="0">
                <a:solidFill>
                  <a:prstClr val="black"/>
                </a:solidFill>
                <a:latin typeface="Arial"/>
                <a:ea typeface="Calibri"/>
              </a:rPr>
              <a:t>Forces</a:t>
            </a:r>
            <a:r>
              <a:rPr lang="fr-FR" sz="2000" dirty="0" smtClean="0">
                <a:solidFill>
                  <a:prstClr val="black"/>
                </a:solidFill>
                <a:latin typeface="Arial"/>
                <a:ea typeface="Calibri"/>
              </a:rPr>
              <a:t> 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000" dirty="0" smtClean="0">
                <a:solidFill>
                  <a:prstClr val="black"/>
                </a:solidFill>
                <a:latin typeface="Arial"/>
                <a:ea typeface="Calibri"/>
              </a:rPr>
              <a:t>Disponibilité </a:t>
            </a:r>
            <a:r>
              <a:rPr lang="fr-FR" sz="2000" dirty="0">
                <a:solidFill>
                  <a:prstClr val="black"/>
                </a:solidFill>
                <a:latin typeface="Arial"/>
                <a:ea typeface="Calibri"/>
              </a:rPr>
              <a:t>des outils </a:t>
            </a:r>
            <a:r>
              <a:rPr lang="fr-FR" sz="2000" dirty="0" smtClean="0">
                <a:solidFill>
                  <a:prstClr val="black"/>
                </a:solidFill>
                <a:latin typeface="Arial"/>
                <a:ea typeface="Calibri"/>
              </a:rPr>
              <a:t>et supports à </a:t>
            </a:r>
            <a:r>
              <a:rPr lang="fr-FR" sz="2000" dirty="0">
                <a:solidFill>
                  <a:prstClr val="black"/>
                </a:solidFill>
                <a:latin typeface="Arial"/>
                <a:ea typeface="Calibri"/>
              </a:rPr>
              <a:t>tous les niveaux  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000" dirty="0" smtClean="0">
                <a:solidFill>
                  <a:prstClr val="black"/>
                </a:solidFill>
                <a:latin typeface="Arial"/>
                <a:ea typeface="Calibri"/>
              </a:rPr>
              <a:t>Formation </a:t>
            </a:r>
            <a:r>
              <a:rPr lang="fr-FR" sz="2000" dirty="0">
                <a:solidFill>
                  <a:prstClr val="black"/>
                </a:solidFill>
                <a:latin typeface="Arial"/>
                <a:ea typeface="Calibri"/>
              </a:rPr>
              <a:t>déjà faite au niveau </a:t>
            </a:r>
            <a:r>
              <a:rPr lang="fr-FR" sz="2000" dirty="0" smtClean="0">
                <a:solidFill>
                  <a:prstClr val="black"/>
                </a:solidFill>
                <a:latin typeface="Arial"/>
                <a:ea typeface="Calibri"/>
              </a:rPr>
              <a:t>national   </a:t>
            </a:r>
            <a:endParaRPr lang="fr-FR" sz="2000" dirty="0">
              <a:solidFill>
                <a:prstClr val="black"/>
              </a:solidFill>
              <a:latin typeface="Arial"/>
              <a:ea typeface="Calibri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000" dirty="0" smtClean="0">
                <a:solidFill>
                  <a:prstClr val="black"/>
                </a:solidFill>
                <a:latin typeface="Arial"/>
                <a:ea typeface="Calibri"/>
              </a:rPr>
              <a:t>Bulletin Epidémiologique Hebdomadaire (BEH)  </a:t>
            </a:r>
            <a:r>
              <a:rPr lang="fr-FR" sz="2000" dirty="0">
                <a:solidFill>
                  <a:prstClr val="black"/>
                </a:solidFill>
                <a:latin typeface="Arial"/>
                <a:ea typeface="Calibri"/>
              </a:rPr>
              <a:t>édité et diffusé </a:t>
            </a:r>
            <a:r>
              <a:rPr lang="fr-FR" sz="2000" dirty="0" smtClean="0">
                <a:solidFill>
                  <a:prstClr val="black"/>
                </a:solidFill>
                <a:latin typeface="Arial"/>
                <a:ea typeface="Calibri"/>
              </a:rPr>
              <a:t>régulièrement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endParaRPr lang="fr-FR" sz="900" dirty="0">
              <a:solidFill>
                <a:prstClr val="black"/>
              </a:solidFill>
              <a:latin typeface="Arial"/>
              <a:ea typeface="Calibri"/>
            </a:endParaRPr>
          </a:p>
          <a:p>
            <a:pPr eaLnBrk="0" hangingPunct="0">
              <a:spcBef>
                <a:spcPts val="600"/>
              </a:spcBef>
              <a:buClr>
                <a:srgbClr val="A50021"/>
              </a:buClr>
              <a:buSzPct val="80000"/>
            </a:pPr>
            <a:r>
              <a:rPr lang="fr-FR" sz="2000" b="1" dirty="0" smtClean="0">
                <a:solidFill>
                  <a:prstClr val="black"/>
                </a:solidFill>
                <a:latin typeface="Arial"/>
                <a:ea typeface="Calibri"/>
              </a:rPr>
              <a:t>Points à améliorer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000" dirty="0" smtClean="0">
                <a:solidFill>
                  <a:prstClr val="black"/>
                </a:solidFill>
                <a:latin typeface="Arial"/>
                <a:ea typeface="Calibri"/>
              </a:rPr>
              <a:t>Le </a:t>
            </a:r>
            <a:r>
              <a:rPr lang="fr-FR" sz="2000" dirty="0">
                <a:solidFill>
                  <a:prstClr val="black"/>
                </a:solidFill>
                <a:latin typeface="Arial"/>
                <a:ea typeface="Calibri"/>
              </a:rPr>
              <a:t>personnel de santé ne maitrise pas les </a:t>
            </a:r>
            <a:r>
              <a:rPr lang="fr-FR" sz="2000" dirty="0" smtClean="0">
                <a:solidFill>
                  <a:prstClr val="black"/>
                </a:solidFill>
                <a:latin typeface="Arial"/>
                <a:ea typeface="Calibri"/>
              </a:rPr>
              <a:t>directives diffusées</a:t>
            </a:r>
            <a:endParaRPr lang="fr-FR" sz="2000" dirty="0">
              <a:solidFill>
                <a:prstClr val="black"/>
              </a:solidFill>
              <a:latin typeface="Arial"/>
              <a:ea typeface="Calibri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000" dirty="0">
                <a:solidFill>
                  <a:prstClr val="black"/>
                </a:solidFill>
                <a:latin typeface="Arial"/>
                <a:ea typeface="Calibri"/>
              </a:rPr>
              <a:t>Les versions "dures" des directives ne sont disponibles 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000" dirty="0" smtClean="0">
                <a:solidFill>
                  <a:prstClr val="black"/>
                </a:solidFill>
                <a:latin typeface="Arial"/>
                <a:ea typeface="Calibri"/>
              </a:rPr>
              <a:t>Tous </a:t>
            </a:r>
            <a:r>
              <a:rPr lang="fr-FR" sz="2000" dirty="0">
                <a:solidFill>
                  <a:prstClr val="black"/>
                </a:solidFill>
                <a:latin typeface="Arial"/>
                <a:ea typeface="Calibri"/>
              </a:rPr>
              <a:t>les districts </a:t>
            </a:r>
            <a:r>
              <a:rPr lang="fr-FR" sz="2000" dirty="0" smtClean="0">
                <a:solidFill>
                  <a:prstClr val="black"/>
                </a:solidFill>
                <a:latin typeface="Arial"/>
                <a:ea typeface="Calibri"/>
              </a:rPr>
              <a:t>n'ont  </a:t>
            </a:r>
            <a:r>
              <a:rPr lang="fr-FR" sz="2000" dirty="0">
                <a:solidFill>
                  <a:prstClr val="black"/>
                </a:solidFill>
                <a:latin typeface="Arial"/>
                <a:ea typeface="Calibri"/>
              </a:rPr>
              <a:t>les relais communautaires formés pour la </a:t>
            </a:r>
            <a:r>
              <a:rPr lang="fr-FR" sz="2000" dirty="0" smtClean="0">
                <a:solidFill>
                  <a:prstClr val="black"/>
                </a:solidFill>
                <a:latin typeface="Arial"/>
                <a:ea typeface="Calibri"/>
              </a:rPr>
              <a:t>surveillance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000" dirty="0" smtClean="0">
                <a:solidFill>
                  <a:prstClr val="black"/>
                </a:solidFill>
                <a:latin typeface="Arial"/>
                <a:ea typeface="Calibri"/>
              </a:rPr>
              <a:t>Elaboration de support pour la surveillance communautaire pour formation des relais communautaires</a:t>
            </a:r>
            <a:endParaRPr lang="fr-FR" sz="2000" dirty="0">
              <a:solidFill>
                <a:prstClr val="black"/>
              </a:solidFill>
              <a:latin typeface="Arial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579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DCE4C-DDBB-48F2-9406-2746D0D57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Actions prioritaires</a:t>
            </a:r>
            <a:endParaRPr lang="fr-FR" sz="36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549" y="990600"/>
            <a:ext cx="9067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A50021"/>
              </a:buClr>
              <a:buSzPct val="80000"/>
            </a:pPr>
            <a:r>
              <a:rPr lang="fr-FR" sz="2000" b="1" dirty="0" smtClean="0">
                <a:latin typeface="Arial" pitchFamily="34" charset="0"/>
                <a:ea typeface="SimSun"/>
                <a:cs typeface="Arial" pitchFamily="34" charset="0"/>
              </a:rPr>
              <a:t>Surveillance épidémiologique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000" dirty="0" smtClean="0">
                <a:latin typeface="Arial" pitchFamily="34" charset="0"/>
                <a:ea typeface="SimSun"/>
                <a:cs typeface="Arial" pitchFamily="34" charset="0"/>
              </a:rPr>
              <a:t>Sensibiliser </a:t>
            </a:r>
            <a:r>
              <a:rPr lang="fr-FR" sz="2000" dirty="0">
                <a:latin typeface="Arial" pitchFamily="34" charset="0"/>
                <a:ea typeface="SimSun"/>
                <a:cs typeface="Arial" pitchFamily="34" charset="0"/>
              </a:rPr>
              <a:t>la population à utiliser le seul numéro unique de communication; </a:t>
            </a:r>
            <a:r>
              <a:rPr lang="fr-FR" sz="2000" dirty="0" smtClean="0">
                <a:latin typeface="Arial" pitchFamily="34" charset="0"/>
                <a:ea typeface="SimSun"/>
                <a:cs typeface="Arial" pitchFamily="34" charset="0"/>
              </a:rPr>
              <a:t>(Alertes – SNEIPS – 800 00 5050)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000" dirty="0" smtClean="0">
                <a:latin typeface="Arial" pitchFamily="34" charset="0"/>
                <a:ea typeface="SimSun"/>
                <a:cs typeface="Arial" pitchFamily="34" charset="0"/>
              </a:rPr>
              <a:t>Mettre </a:t>
            </a:r>
            <a:r>
              <a:rPr lang="fr-FR" sz="2000" dirty="0">
                <a:latin typeface="Arial" pitchFamily="34" charset="0"/>
                <a:ea typeface="SimSun"/>
                <a:cs typeface="Arial" pitchFamily="34" charset="0"/>
              </a:rPr>
              <a:t>en place des antennes régionales du SAMU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000" dirty="0" smtClean="0">
                <a:latin typeface="Arial" pitchFamily="34" charset="0"/>
                <a:ea typeface="SimSun"/>
                <a:cs typeface="Arial" pitchFamily="34" charset="0"/>
              </a:rPr>
              <a:t>Recrutement </a:t>
            </a:r>
            <a:r>
              <a:rPr lang="fr-FR" sz="2000" dirty="0">
                <a:latin typeface="Arial" pitchFamily="34" charset="0"/>
                <a:ea typeface="SimSun"/>
                <a:cs typeface="Arial" pitchFamily="34" charset="0"/>
              </a:rPr>
              <a:t>et formation de personnel pour animer les antennes </a:t>
            </a:r>
            <a:r>
              <a:rPr lang="fr-FR" sz="2000" dirty="0" smtClean="0">
                <a:latin typeface="Arial" pitchFamily="34" charset="0"/>
                <a:ea typeface="SimSun"/>
                <a:cs typeface="Arial" pitchFamily="34" charset="0"/>
              </a:rPr>
              <a:t>régionales et les suivre</a:t>
            </a:r>
            <a:endParaRPr lang="fr-FR" sz="2000" dirty="0">
              <a:latin typeface="Arial" pitchFamily="34" charset="0"/>
              <a:ea typeface="SimSun"/>
              <a:cs typeface="Arial" pitchFamily="34" charset="0"/>
            </a:endParaRPr>
          </a:p>
          <a:p>
            <a:pPr marL="34290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000" dirty="0">
                <a:latin typeface="Arial" pitchFamily="34" charset="0"/>
                <a:ea typeface="SimSun"/>
                <a:cs typeface="Arial" pitchFamily="34" charset="0"/>
              </a:rPr>
              <a:t>Mise à disposition de l’équipement nécessaire au niveau des antennes régionales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000" dirty="0" smtClean="0">
                <a:latin typeface="Arial" pitchFamily="34" charset="0"/>
                <a:ea typeface="SimSun"/>
                <a:cs typeface="Arial" pitchFamily="34" charset="0"/>
              </a:rPr>
              <a:t>Dispenser </a:t>
            </a:r>
            <a:r>
              <a:rPr lang="fr-FR" sz="2000" dirty="0">
                <a:latin typeface="Arial" pitchFamily="34" charset="0"/>
                <a:ea typeface="SimSun"/>
                <a:cs typeface="Arial" pitchFamily="34" charset="0"/>
              </a:rPr>
              <a:t>des formations sur la définition de cas et l'investigation des cas 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000" dirty="0" smtClean="0">
                <a:latin typeface="Arial" pitchFamily="34" charset="0"/>
                <a:ea typeface="SimSun"/>
                <a:cs typeface="Arial" pitchFamily="34" charset="0"/>
              </a:rPr>
              <a:t>Analyse </a:t>
            </a:r>
            <a:r>
              <a:rPr lang="fr-FR" sz="2000" dirty="0">
                <a:latin typeface="Arial" pitchFamily="34" charset="0"/>
                <a:ea typeface="SimSun"/>
                <a:cs typeface="Arial" pitchFamily="34" charset="0"/>
              </a:rPr>
              <a:t>des performances du système de </a:t>
            </a:r>
            <a:r>
              <a:rPr lang="fr-FR" sz="2000" dirty="0" smtClean="0">
                <a:latin typeface="Arial" pitchFamily="34" charset="0"/>
                <a:ea typeface="SimSun"/>
                <a:cs typeface="Arial" pitchFamily="34" charset="0"/>
              </a:rPr>
              <a:t>surveillance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000" dirty="0" smtClean="0">
                <a:latin typeface="Arial" pitchFamily="34" charset="0"/>
                <a:ea typeface="SimSun"/>
                <a:cs typeface="Arial" pitchFamily="34" charset="0"/>
              </a:rPr>
              <a:t>Etendre la liste de diffusion du BEH à tous les partenaires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000" dirty="0" smtClean="0">
                <a:latin typeface="Arial" pitchFamily="34" charset="0"/>
                <a:ea typeface="SimSun"/>
                <a:cs typeface="Arial" pitchFamily="34" charset="0"/>
              </a:rPr>
              <a:t>Formation et supervision du </a:t>
            </a:r>
            <a:r>
              <a:rPr lang="fr-FR" sz="2000" dirty="0">
                <a:latin typeface="Arial" pitchFamily="34" charset="0"/>
                <a:ea typeface="SimSun"/>
                <a:cs typeface="Arial" pitchFamily="34" charset="0"/>
              </a:rPr>
              <a:t>personnel sur </a:t>
            </a:r>
            <a:r>
              <a:rPr lang="fr-FR" sz="2000" dirty="0" smtClean="0">
                <a:latin typeface="Arial" pitchFamily="34" charset="0"/>
                <a:ea typeface="SimSun"/>
                <a:cs typeface="Arial" pitchFamily="34" charset="0"/>
              </a:rPr>
              <a:t>les directives, les supports, y compris le remplissage </a:t>
            </a:r>
            <a:r>
              <a:rPr lang="fr-FR" sz="2000" dirty="0">
                <a:latin typeface="Arial" pitchFamily="34" charset="0"/>
                <a:ea typeface="SimSun"/>
                <a:cs typeface="Arial" pitchFamily="34" charset="0"/>
              </a:rPr>
              <a:t>des fiches de notification des cas </a:t>
            </a:r>
          </a:p>
        </p:txBody>
      </p:sp>
    </p:spTree>
    <p:extLst>
      <p:ext uri="{BB962C8B-B14F-4D97-AF65-F5344CB8AC3E}">
        <p14:creationId xmlns:p14="http://schemas.microsoft.com/office/powerpoint/2010/main" val="25217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DCE4C-DDBB-48F2-9406-2746D0D57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Equipes de Réponse Rapide</a:t>
            </a:r>
            <a:endParaRPr lang="fr-FR" sz="36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663" y="987381"/>
            <a:ext cx="90678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buClr>
                <a:srgbClr val="A50021"/>
              </a:buClr>
              <a:buSzPct val="80000"/>
            </a:pPr>
            <a:r>
              <a:rPr lang="fr-FR" sz="2000" b="1" dirty="0" smtClean="0">
                <a:solidFill>
                  <a:prstClr val="black"/>
                </a:solidFill>
                <a:latin typeface="Arial"/>
                <a:ea typeface="Calibri"/>
              </a:rPr>
              <a:t>Forces</a:t>
            </a:r>
            <a:r>
              <a:rPr lang="fr-FR" sz="2000" dirty="0" smtClean="0">
                <a:solidFill>
                  <a:prstClr val="black"/>
                </a:solidFill>
                <a:latin typeface="Arial"/>
                <a:ea typeface="Calibri"/>
              </a:rPr>
              <a:t> 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000" dirty="0" smtClean="0">
                <a:solidFill>
                  <a:prstClr val="black"/>
                </a:solidFill>
                <a:latin typeface="Arial"/>
                <a:ea typeface="Calibri"/>
              </a:rPr>
              <a:t>Note de service de MSAS 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000" dirty="0" smtClean="0">
                <a:solidFill>
                  <a:prstClr val="black"/>
                </a:solidFill>
                <a:latin typeface="Arial"/>
                <a:ea typeface="Calibri"/>
              </a:rPr>
              <a:t>Quelques personnel </a:t>
            </a:r>
            <a:r>
              <a:rPr lang="fr-FR" sz="2000" dirty="0">
                <a:solidFill>
                  <a:prstClr val="black"/>
                </a:solidFill>
                <a:latin typeface="Arial"/>
                <a:ea typeface="Calibri"/>
              </a:rPr>
              <a:t>de santé formé par </a:t>
            </a:r>
            <a:r>
              <a:rPr lang="fr-FR" sz="2000" dirty="0" smtClean="0">
                <a:solidFill>
                  <a:prstClr val="black"/>
                </a:solidFill>
                <a:latin typeface="Arial"/>
                <a:ea typeface="Calibri"/>
              </a:rPr>
              <a:t>MSF</a:t>
            </a:r>
          </a:p>
          <a:p>
            <a:pPr eaLnBrk="0" hangingPunct="0">
              <a:spcBef>
                <a:spcPts val="600"/>
              </a:spcBef>
              <a:buClr>
                <a:srgbClr val="A50021"/>
              </a:buClr>
              <a:buSzPct val="80000"/>
            </a:pPr>
            <a:endParaRPr lang="fr-FR" sz="2000" dirty="0">
              <a:solidFill>
                <a:prstClr val="black"/>
              </a:solidFill>
              <a:latin typeface="Arial"/>
              <a:ea typeface="Calibri"/>
            </a:endParaRPr>
          </a:p>
          <a:p>
            <a:pPr eaLnBrk="0" hangingPunct="0">
              <a:spcBef>
                <a:spcPts val="600"/>
              </a:spcBef>
              <a:buClr>
                <a:srgbClr val="A50021"/>
              </a:buClr>
              <a:buSzPct val="80000"/>
            </a:pPr>
            <a:r>
              <a:rPr lang="fr-FR" sz="2000" b="1" dirty="0" smtClean="0">
                <a:solidFill>
                  <a:prstClr val="black"/>
                </a:solidFill>
                <a:latin typeface="Arial"/>
                <a:ea typeface="Calibri"/>
              </a:rPr>
              <a:t>Points à améliorer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000" dirty="0" smtClean="0">
                <a:solidFill>
                  <a:prstClr val="black"/>
                </a:solidFill>
                <a:latin typeface="Arial"/>
                <a:ea typeface="Calibri"/>
              </a:rPr>
              <a:t>Manque </a:t>
            </a:r>
            <a:r>
              <a:rPr lang="fr-FR" sz="2000" dirty="0">
                <a:solidFill>
                  <a:prstClr val="black"/>
                </a:solidFill>
                <a:latin typeface="Arial"/>
                <a:ea typeface="Calibri"/>
              </a:rPr>
              <a:t>de ressources humaines pour constituer l’EIR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000" dirty="0" smtClean="0">
                <a:solidFill>
                  <a:prstClr val="black"/>
                </a:solidFill>
                <a:latin typeface="Arial"/>
                <a:ea typeface="Calibri"/>
              </a:rPr>
              <a:t>La </a:t>
            </a:r>
            <a:r>
              <a:rPr lang="fr-FR" sz="2000" dirty="0">
                <a:solidFill>
                  <a:prstClr val="black"/>
                </a:solidFill>
                <a:latin typeface="Arial"/>
                <a:ea typeface="Calibri"/>
              </a:rPr>
              <a:t>plupart des personnels  de santé formés sont à </a:t>
            </a:r>
            <a:r>
              <a:rPr lang="fr-FR" sz="2000" dirty="0" smtClean="0">
                <a:solidFill>
                  <a:prstClr val="black"/>
                </a:solidFill>
                <a:latin typeface="Arial"/>
                <a:ea typeface="Calibri"/>
              </a:rPr>
              <a:t>Dakar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endParaRPr lang="fr-FR" sz="800" dirty="0">
              <a:solidFill>
                <a:prstClr val="black"/>
              </a:solidFill>
              <a:latin typeface="Arial"/>
              <a:ea typeface="Calibri"/>
            </a:endParaRPr>
          </a:p>
          <a:p>
            <a:pPr lvl="0" eaLnBrk="0" hangingPunct="0">
              <a:spcBef>
                <a:spcPts val="600"/>
              </a:spcBef>
              <a:buClr>
                <a:srgbClr val="A50021"/>
              </a:buClr>
              <a:buSzPct val="80000"/>
            </a:pPr>
            <a:r>
              <a:rPr lang="fr-FR" sz="2000" b="1" dirty="0" smtClean="0">
                <a:solidFill>
                  <a:prstClr val="black"/>
                </a:solidFill>
                <a:latin typeface="Arial"/>
                <a:ea typeface="Calibri"/>
              </a:rPr>
              <a:t>Actions </a:t>
            </a:r>
            <a:r>
              <a:rPr lang="fr-FR" sz="2000" b="1" dirty="0">
                <a:solidFill>
                  <a:prstClr val="black"/>
                </a:solidFill>
                <a:latin typeface="Arial"/>
                <a:ea typeface="Calibri"/>
              </a:rPr>
              <a:t>prioritaires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000" dirty="0">
                <a:latin typeface="Arial" pitchFamily="34" charset="0"/>
                <a:ea typeface="SimSun"/>
                <a:cs typeface="Arial" pitchFamily="34" charset="0"/>
              </a:rPr>
              <a:t>Finaliser la cartographie de l'EIR, création et formation des équipes au niveau de régions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000" dirty="0" smtClean="0">
                <a:latin typeface="Arial" pitchFamily="34" charset="0"/>
                <a:ea typeface="SimSun"/>
                <a:cs typeface="Arial" pitchFamily="34" charset="0"/>
              </a:rPr>
              <a:t>Sensibiliser </a:t>
            </a:r>
            <a:r>
              <a:rPr lang="fr-FR" sz="2000" dirty="0">
                <a:latin typeface="Arial" pitchFamily="34" charset="0"/>
                <a:ea typeface="SimSun"/>
                <a:cs typeface="Arial" pitchFamily="34" charset="0"/>
              </a:rPr>
              <a:t>la population des régions à utiliser le numéro unique de communication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000" dirty="0" smtClean="0">
                <a:latin typeface="Arial" pitchFamily="34" charset="0"/>
                <a:ea typeface="SimSun"/>
                <a:cs typeface="Arial" pitchFamily="34" charset="0"/>
              </a:rPr>
              <a:t>Former les </a:t>
            </a:r>
            <a:r>
              <a:rPr lang="fr-FR" sz="2000" dirty="0">
                <a:latin typeface="Arial" pitchFamily="34" charset="0"/>
                <a:ea typeface="SimSun"/>
                <a:cs typeface="Arial" pitchFamily="34" charset="0"/>
              </a:rPr>
              <a:t>personnels </a:t>
            </a:r>
            <a:r>
              <a:rPr lang="fr-FR" sz="2000" dirty="0" smtClean="0">
                <a:latin typeface="Arial" pitchFamily="34" charset="0"/>
                <a:ea typeface="SimSun"/>
                <a:cs typeface="Arial" pitchFamily="34" charset="0"/>
              </a:rPr>
              <a:t>de EIR - port </a:t>
            </a:r>
            <a:r>
              <a:rPr lang="fr-FR" sz="2000" dirty="0">
                <a:latin typeface="Arial" pitchFamily="34" charset="0"/>
                <a:ea typeface="SimSun"/>
                <a:cs typeface="Arial" pitchFamily="34" charset="0"/>
              </a:rPr>
              <a:t>et de l’enlèvement de </a:t>
            </a:r>
            <a:r>
              <a:rPr lang="fr-FR" sz="2000" dirty="0" smtClean="0">
                <a:latin typeface="Arial" pitchFamily="34" charset="0"/>
                <a:ea typeface="SimSun"/>
                <a:cs typeface="Arial" pitchFamily="34" charset="0"/>
              </a:rPr>
              <a:t>l’EPI</a:t>
            </a:r>
            <a:endParaRPr lang="fr-FR" sz="2000" dirty="0">
              <a:latin typeface="Arial" pitchFamily="34" charset="0"/>
              <a:ea typeface="SimSu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7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DCE4C-DDBB-48F2-9406-2746D0D57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Suivi des contacts</a:t>
            </a:r>
            <a:endParaRPr lang="fr-FR" sz="40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5" y="990600"/>
            <a:ext cx="9175845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buClr>
                <a:srgbClr val="A50021"/>
              </a:buClr>
              <a:buSzPct val="80000"/>
            </a:pPr>
            <a:r>
              <a:rPr lang="fr-FR" sz="2000" b="1" dirty="0" smtClean="0">
                <a:solidFill>
                  <a:prstClr val="black"/>
                </a:solidFill>
                <a:latin typeface="Arial"/>
                <a:ea typeface="Calibri"/>
              </a:rPr>
              <a:t>Forces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000" dirty="0" smtClean="0">
                <a:solidFill>
                  <a:prstClr val="black"/>
                </a:solidFill>
                <a:latin typeface="Arial"/>
                <a:ea typeface="Calibri"/>
              </a:rPr>
              <a:t>Existence </a:t>
            </a:r>
            <a:r>
              <a:rPr lang="fr-FR" sz="2000" dirty="0">
                <a:solidFill>
                  <a:prstClr val="black"/>
                </a:solidFill>
                <a:latin typeface="Arial"/>
                <a:ea typeface="Calibri"/>
              </a:rPr>
              <a:t>et partage des outils (fiches) de suivi de contact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000" dirty="0" smtClean="0">
                <a:solidFill>
                  <a:prstClr val="black"/>
                </a:solidFill>
                <a:latin typeface="Arial"/>
                <a:ea typeface="Calibri"/>
              </a:rPr>
              <a:t>Formation </a:t>
            </a:r>
            <a:r>
              <a:rPr lang="fr-FR" sz="2000" dirty="0">
                <a:solidFill>
                  <a:prstClr val="black"/>
                </a:solidFill>
                <a:latin typeface="Arial"/>
                <a:ea typeface="Calibri"/>
              </a:rPr>
              <a:t>de certains agents sur le module ciblant certaines régions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000" dirty="0" smtClean="0">
                <a:solidFill>
                  <a:prstClr val="black"/>
                </a:solidFill>
                <a:latin typeface="Arial"/>
                <a:ea typeface="Calibri"/>
              </a:rPr>
              <a:t>Existence </a:t>
            </a:r>
            <a:r>
              <a:rPr lang="fr-FR" sz="2000" dirty="0">
                <a:solidFill>
                  <a:prstClr val="black"/>
                </a:solidFill>
                <a:latin typeface="Arial"/>
                <a:ea typeface="Calibri"/>
              </a:rPr>
              <a:t>d’un réseau communautaire </a:t>
            </a:r>
            <a:r>
              <a:rPr lang="fr-FR" sz="2000" dirty="0" smtClean="0">
                <a:solidFill>
                  <a:prstClr val="black"/>
                </a:solidFill>
                <a:latin typeface="Arial"/>
                <a:ea typeface="Calibri"/>
              </a:rPr>
              <a:t>dynamique (association de relais polyvalents)</a:t>
            </a:r>
          </a:p>
          <a:p>
            <a:pPr eaLnBrk="0" hangingPunct="0">
              <a:spcBef>
                <a:spcPts val="600"/>
              </a:spcBef>
              <a:buClr>
                <a:srgbClr val="A50021"/>
              </a:buClr>
              <a:buSzPct val="80000"/>
            </a:pPr>
            <a:endParaRPr lang="fr-FR" sz="2000" dirty="0" smtClean="0">
              <a:solidFill>
                <a:prstClr val="black"/>
              </a:solidFill>
              <a:latin typeface="Arial"/>
              <a:ea typeface="Calibri"/>
            </a:endParaRPr>
          </a:p>
          <a:p>
            <a:pPr eaLnBrk="0" hangingPunct="0">
              <a:spcBef>
                <a:spcPts val="600"/>
              </a:spcBef>
              <a:buClr>
                <a:srgbClr val="A50021"/>
              </a:buClr>
              <a:buSzPct val="80000"/>
            </a:pPr>
            <a:r>
              <a:rPr lang="fr-FR" sz="2000" b="1" dirty="0">
                <a:solidFill>
                  <a:prstClr val="black"/>
                </a:solidFill>
                <a:latin typeface="Arial"/>
                <a:ea typeface="Calibri"/>
              </a:rPr>
              <a:t>Points à améliorer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000" dirty="0" smtClean="0">
                <a:solidFill>
                  <a:prstClr val="black"/>
                </a:solidFill>
                <a:latin typeface="Arial"/>
                <a:ea typeface="Calibri"/>
              </a:rPr>
              <a:t>Absence </a:t>
            </a:r>
            <a:r>
              <a:rPr lang="fr-FR" sz="2000" dirty="0">
                <a:solidFill>
                  <a:prstClr val="black"/>
                </a:solidFill>
                <a:latin typeface="Arial"/>
                <a:ea typeface="Calibri"/>
              </a:rPr>
              <a:t>de formation des agents de santé </a:t>
            </a:r>
            <a:r>
              <a:rPr lang="fr-FR" sz="2000" dirty="0" smtClean="0">
                <a:solidFill>
                  <a:prstClr val="black"/>
                </a:solidFill>
                <a:latin typeface="Arial"/>
                <a:ea typeface="Calibri"/>
              </a:rPr>
              <a:t>et communautaires sur </a:t>
            </a:r>
            <a:r>
              <a:rPr lang="fr-FR" sz="2000" dirty="0">
                <a:solidFill>
                  <a:prstClr val="black"/>
                </a:solidFill>
                <a:latin typeface="Arial"/>
                <a:ea typeface="Calibri"/>
              </a:rPr>
              <a:t>le module de suivi des contacts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000" dirty="0" smtClean="0">
                <a:solidFill>
                  <a:prstClr val="black"/>
                </a:solidFill>
                <a:latin typeface="Arial"/>
                <a:ea typeface="Calibri"/>
              </a:rPr>
              <a:t>Insuffisance </a:t>
            </a:r>
            <a:r>
              <a:rPr lang="fr-FR" sz="2000" dirty="0">
                <a:solidFill>
                  <a:prstClr val="black"/>
                </a:solidFill>
                <a:latin typeface="Arial"/>
                <a:ea typeface="Calibri"/>
              </a:rPr>
              <a:t>de ressources (logistique, financières, humaines</a:t>
            </a:r>
            <a:r>
              <a:rPr lang="fr-FR" sz="2000" dirty="0" smtClean="0">
                <a:solidFill>
                  <a:prstClr val="black"/>
                </a:solidFill>
                <a:latin typeface="Arial"/>
                <a:ea typeface="Calibri"/>
              </a:rPr>
              <a:t>)</a:t>
            </a:r>
          </a:p>
          <a:p>
            <a:pPr eaLnBrk="0" hangingPunct="0">
              <a:spcBef>
                <a:spcPts val="600"/>
              </a:spcBef>
              <a:buClr>
                <a:srgbClr val="A50021"/>
              </a:buClr>
              <a:buSzPct val="80000"/>
            </a:pPr>
            <a:endParaRPr lang="fr-FR" sz="900" dirty="0" smtClean="0">
              <a:solidFill>
                <a:prstClr val="black"/>
              </a:solidFill>
              <a:latin typeface="Arial"/>
              <a:ea typeface="Calibri"/>
            </a:endParaRPr>
          </a:p>
          <a:p>
            <a:pPr eaLnBrk="0" hangingPunct="0">
              <a:spcBef>
                <a:spcPts val="600"/>
              </a:spcBef>
              <a:buClr>
                <a:srgbClr val="A50021"/>
              </a:buClr>
              <a:buSzPct val="80000"/>
            </a:pPr>
            <a:r>
              <a:rPr lang="fr-FR" sz="2000" b="1" dirty="0">
                <a:solidFill>
                  <a:prstClr val="black"/>
                </a:solidFill>
                <a:latin typeface="Arial"/>
                <a:ea typeface="Calibri"/>
              </a:rPr>
              <a:t>Actions Prioritaires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000" dirty="0" smtClean="0">
                <a:latin typeface="Arial" pitchFamily="34" charset="0"/>
                <a:ea typeface="SimSun"/>
                <a:cs typeface="Arial" pitchFamily="34" charset="0"/>
              </a:rPr>
              <a:t>Formation des agents pour le suivi des </a:t>
            </a:r>
            <a:r>
              <a:rPr lang="fr-FR" sz="2000" dirty="0">
                <a:latin typeface="Arial" pitchFamily="34" charset="0"/>
                <a:ea typeface="SimSun"/>
                <a:cs typeface="Arial" pitchFamily="34" charset="0"/>
              </a:rPr>
              <a:t>sujets contacts dans les 72 heures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000" dirty="0">
                <a:latin typeface="Arial" pitchFamily="34" charset="0"/>
                <a:ea typeface="SimSun"/>
                <a:cs typeface="Arial" pitchFamily="34" charset="0"/>
              </a:rPr>
              <a:t>Assurer le </a:t>
            </a:r>
            <a:r>
              <a:rPr lang="fr-FR" sz="2000" dirty="0" smtClean="0">
                <a:latin typeface="Arial" pitchFamily="34" charset="0"/>
                <a:ea typeface="SimSun"/>
                <a:cs typeface="Arial" pitchFamily="34" charset="0"/>
              </a:rPr>
              <a:t>logistiques pour le suivi </a:t>
            </a:r>
            <a:r>
              <a:rPr lang="fr-FR" sz="2000" dirty="0">
                <a:latin typeface="Arial" pitchFamily="34" charset="0"/>
                <a:ea typeface="SimSun"/>
                <a:cs typeface="Arial" pitchFamily="34" charset="0"/>
              </a:rPr>
              <a:t>des sujets contacts pendant 21 </a:t>
            </a:r>
          </a:p>
          <a:p>
            <a:pPr eaLnBrk="0" hangingPunct="0">
              <a:spcBef>
                <a:spcPts val="600"/>
              </a:spcBef>
              <a:buClr>
                <a:srgbClr val="A50021"/>
              </a:buClr>
              <a:buSzPct val="80000"/>
            </a:pPr>
            <a:endParaRPr lang="fr-FR" sz="2000" dirty="0">
              <a:solidFill>
                <a:prstClr val="black"/>
              </a:solidFill>
              <a:latin typeface="Arial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205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DCE4C-DDBB-48F2-9406-2746D0D57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Laboratoire</a:t>
            </a:r>
            <a:endParaRPr lang="fr-FR" sz="36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982" y="990600"/>
            <a:ext cx="91758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buClr>
                <a:srgbClr val="A50021"/>
              </a:buClr>
              <a:buSzPct val="80000"/>
            </a:pPr>
            <a:r>
              <a:rPr lang="fr-FR" b="1" dirty="0" smtClean="0">
                <a:solidFill>
                  <a:prstClr val="black"/>
                </a:solidFill>
                <a:latin typeface="Arial"/>
                <a:ea typeface="Calibri"/>
              </a:rPr>
              <a:t>Forces</a:t>
            </a:r>
            <a:endParaRPr lang="fr-FR" b="1" dirty="0">
              <a:solidFill>
                <a:prstClr val="black"/>
              </a:solidFill>
              <a:latin typeface="Arial"/>
              <a:ea typeface="Calibri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dirty="0">
                <a:solidFill>
                  <a:prstClr val="black"/>
                </a:solidFill>
                <a:latin typeface="Arial"/>
                <a:ea typeface="Calibri"/>
              </a:rPr>
              <a:t> Système de transport et d’expédition des échantillons existe </a:t>
            </a:r>
            <a:endParaRPr lang="fr-FR" dirty="0" smtClean="0">
              <a:solidFill>
                <a:prstClr val="black"/>
              </a:solidFill>
              <a:latin typeface="Arial"/>
              <a:ea typeface="Calibri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dirty="0" smtClean="0">
                <a:solidFill>
                  <a:prstClr val="black"/>
                </a:solidFill>
                <a:latin typeface="Arial"/>
                <a:ea typeface="Calibri"/>
              </a:rPr>
              <a:t>Possibilité d'analyse au niveau national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endParaRPr lang="fr-FR" dirty="0">
              <a:solidFill>
                <a:prstClr val="black"/>
              </a:solidFill>
              <a:latin typeface="Arial"/>
              <a:ea typeface="Calibri"/>
            </a:endParaRPr>
          </a:p>
          <a:p>
            <a:pPr eaLnBrk="0" hangingPunct="0">
              <a:spcBef>
                <a:spcPts val="600"/>
              </a:spcBef>
              <a:buClr>
                <a:srgbClr val="A50021"/>
              </a:buClr>
              <a:buSzPct val="80000"/>
            </a:pPr>
            <a:r>
              <a:rPr lang="fr-FR" b="1" dirty="0" smtClean="0">
                <a:solidFill>
                  <a:prstClr val="black"/>
                </a:solidFill>
                <a:latin typeface="Arial"/>
                <a:ea typeface="Calibri"/>
              </a:rPr>
              <a:t>Points </a:t>
            </a:r>
            <a:r>
              <a:rPr lang="fr-FR" b="1" dirty="0">
                <a:solidFill>
                  <a:prstClr val="black"/>
                </a:solidFill>
                <a:latin typeface="Arial"/>
                <a:ea typeface="Calibri"/>
              </a:rPr>
              <a:t>à </a:t>
            </a:r>
            <a:r>
              <a:rPr lang="fr-FR" b="1" dirty="0" smtClean="0">
                <a:solidFill>
                  <a:prstClr val="black"/>
                </a:solidFill>
                <a:latin typeface="Arial"/>
                <a:ea typeface="Calibri"/>
              </a:rPr>
              <a:t>améliorer</a:t>
            </a:r>
            <a:r>
              <a:rPr lang="fr-FR" dirty="0" smtClean="0">
                <a:solidFill>
                  <a:prstClr val="black"/>
                </a:solidFill>
                <a:latin typeface="Arial"/>
                <a:ea typeface="Calibri"/>
              </a:rPr>
              <a:t> 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dirty="0">
                <a:solidFill>
                  <a:prstClr val="black"/>
                </a:solidFill>
                <a:latin typeface="Arial"/>
                <a:ea typeface="Calibri"/>
              </a:rPr>
              <a:t> Manque de ressources pour le transport des échantillons provenant des régions les plus </a:t>
            </a:r>
            <a:r>
              <a:rPr lang="fr-FR" dirty="0" smtClean="0">
                <a:solidFill>
                  <a:prstClr val="black"/>
                </a:solidFill>
                <a:latin typeface="Arial"/>
                <a:ea typeface="Calibri"/>
              </a:rPr>
              <a:t>éloignées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dirty="0" smtClean="0">
                <a:solidFill>
                  <a:prstClr val="black"/>
                </a:solidFill>
                <a:latin typeface="Arial"/>
                <a:ea typeface="Calibri"/>
              </a:rPr>
              <a:t>Manque de réactifs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endParaRPr lang="fr-FR" dirty="0" smtClean="0">
              <a:solidFill>
                <a:prstClr val="black"/>
              </a:solidFill>
              <a:latin typeface="Arial"/>
              <a:ea typeface="Calibri"/>
            </a:endParaRPr>
          </a:p>
          <a:p>
            <a:pPr eaLnBrk="0" hangingPunct="0">
              <a:spcBef>
                <a:spcPts val="600"/>
              </a:spcBef>
              <a:buClr>
                <a:srgbClr val="A50021"/>
              </a:buClr>
              <a:buSzPct val="80000"/>
            </a:pPr>
            <a:r>
              <a:rPr lang="fr-FR" b="1" dirty="0">
                <a:solidFill>
                  <a:prstClr val="black"/>
                </a:solidFill>
                <a:latin typeface="Arial"/>
                <a:ea typeface="Calibri"/>
              </a:rPr>
              <a:t>Activités </a:t>
            </a:r>
            <a:r>
              <a:rPr lang="fr-FR" b="1" dirty="0" smtClean="0">
                <a:solidFill>
                  <a:prstClr val="black"/>
                </a:solidFill>
                <a:latin typeface="Arial"/>
                <a:ea typeface="Calibri"/>
              </a:rPr>
              <a:t>Prioritaire</a:t>
            </a:r>
            <a:endParaRPr lang="fr-FR" b="1" dirty="0">
              <a:solidFill>
                <a:prstClr val="black"/>
              </a:solidFill>
              <a:latin typeface="Arial"/>
              <a:ea typeface="Calibri"/>
            </a:endParaRPr>
          </a:p>
          <a:p>
            <a:pPr marL="34290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dirty="0">
                <a:latin typeface="Arial" pitchFamily="34" charset="0"/>
                <a:ea typeface="SimSun"/>
                <a:cs typeface="Arial" pitchFamily="34" charset="0"/>
              </a:rPr>
              <a:t>Mettre en place un mécanisme de transport rapide des échantillons provenant des régions les plus </a:t>
            </a:r>
            <a:r>
              <a:rPr lang="fr-FR" dirty="0" smtClean="0">
                <a:latin typeface="Arial" pitchFamily="34" charset="0"/>
                <a:ea typeface="SimSun"/>
                <a:cs typeface="Arial" pitchFamily="34" charset="0"/>
              </a:rPr>
              <a:t>éloignées (véhicules, carburant, prise en charge de convoyeur…) </a:t>
            </a:r>
            <a:endParaRPr lang="fr-FR" dirty="0">
              <a:latin typeface="Arial" pitchFamily="34" charset="0"/>
              <a:ea typeface="SimSun"/>
              <a:cs typeface="Arial" pitchFamily="34" charset="0"/>
            </a:endParaRPr>
          </a:p>
          <a:p>
            <a:pPr marL="34290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dirty="0">
                <a:latin typeface="Arial" pitchFamily="34" charset="0"/>
                <a:ea typeface="SimSun"/>
                <a:cs typeface="Arial" pitchFamily="34" charset="0"/>
              </a:rPr>
              <a:t>Mettre en place un dispositif d’approvisionnement régulier en kits de prélèvements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dirty="0">
                <a:latin typeface="Arial" pitchFamily="34" charset="0"/>
                <a:ea typeface="SimSun"/>
                <a:cs typeface="Arial" pitchFamily="34" charset="0"/>
              </a:rPr>
              <a:t>Procéder au recyclage trimestriel du personnel de laboratoire aux bonnes pratiques de prélèvements et au port et enlèvement d’EPI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endParaRPr lang="fr-FR" dirty="0" smtClean="0">
              <a:solidFill>
                <a:prstClr val="black"/>
              </a:solidFill>
              <a:latin typeface="Arial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633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DCE4C-DDBB-48F2-9406-2746D0D57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Capacités aux Points d’entrée</a:t>
            </a:r>
            <a:endParaRPr lang="fr-FR" sz="36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1845" y="936626"/>
            <a:ext cx="9067800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A50021"/>
              </a:buClr>
              <a:buSzPct val="80000"/>
            </a:pPr>
            <a:r>
              <a:rPr lang="fr-FR" sz="2400" b="1" dirty="0" smtClean="0">
                <a:solidFill>
                  <a:prstClr val="black"/>
                </a:solidFill>
                <a:latin typeface="Arial"/>
                <a:ea typeface="Calibri"/>
              </a:rPr>
              <a:t>Forces</a:t>
            </a:r>
          </a:p>
          <a:p>
            <a:pPr marL="536575" indent="-36195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400" dirty="0" smtClean="0">
                <a:solidFill>
                  <a:prstClr val="black"/>
                </a:solidFill>
                <a:latin typeface="Arial"/>
                <a:ea typeface="Calibri"/>
              </a:rPr>
              <a:t>Existence </a:t>
            </a:r>
            <a:r>
              <a:rPr lang="fr-FR" sz="2400" dirty="0">
                <a:solidFill>
                  <a:prstClr val="black"/>
                </a:solidFill>
                <a:latin typeface="Arial"/>
                <a:ea typeface="Calibri"/>
              </a:rPr>
              <a:t>de Plans sectoriels au </a:t>
            </a:r>
            <a:r>
              <a:rPr lang="fr-FR" sz="2400" dirty="0" smtClean="0">
                <a:solidFill>
                  <a:prstClr val="black"/>
                </a:solidFill>
                <a:latin typeface="Arial"/>
                <a:ea typeface="Calibri"/>
              </a:rPr>
              <a:t>Port Autonome de Dakar </a:t>
            </a:r>
            <a:r>
              <a:rPr lang="fr-FR" sz="2400" dirty="0">
                <a:solidFill>
                  <a:prstClr val="black"/>
                </a:solidFill>
                <a:latin typeface="Arial"/>
                <a:ea typeface="Calibri"/>
              </a:rPr>
              <a:t>et </a:t>
            </a:r>
            <a:r>
              <a:rPr lang="fr-FR" sz="2400" dirty="0" smtClean="0">
                <a:solidFill>
                  <a:prstClr val="black"/>
                </a:solidFill>
                <a:latin typeface="Arial"/>
                <a:ea typeface="Calibri"/>
              </a:rPr>
              <a:t>Aéroport LSS</a:t>
            </a:r>
            <a:endParaRPr lang="fr-FR" sz="2400" dirty="0">
              <a:solidFill>
                <a:prstClr val="black"/>
              </a:solidFill>
              <a:latin typeface="Arial"/>
              <a:ea typeface="Calibri"/>
            </a:endParaRPr>
          </a:p>
          <a:p>
            <a:pPr marL="536575" indent="-36195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400" dirty="0" smtClean="0">
                <a:solidFill>
                  <a:prstClr val="black"/>
                </a:solidFill>
                <a:latin typeface="Arial"/>
                <a:ea typeface="Calibri"/>
              </a:rPr>
              <a:t>Formation </a:t>
            </a:r>
            <a:r>
              <a:rPr lang="fr-FR" sz="2400" dirty="0">
                <a:solidFill>
                  <a:prstClr val="black"/>
                </a:solidFill>
                <a:latin typeface="Arial"/>
                <a:ea typeface="Calibri"/>
              </a:rPr>
              <a:t>du personnel dans certains PoE</a:t>
            </a:r>
          </a:p>
          <a:p>
            <a:pPr marL="536575" indent="-36195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400" dirty="0" smtClean="0">
                <a:solidFill>
                  <a:prstClr val="black"/>
                </a:solidFill>
                <a:latin typeface="Arial"/>
                <a:ea typeface="Calibri"/>
              </a:rPr>
              <a:t>Existence </a:t>
            </a:r>
            <a:r>
              <a:rPr lang="fr-FR" sz="2400" dirty="0">
                <a:solidFill>
                  <a:prstClr val="black"/>
                </a:solidFill>
                <a:latin typeface="Arial"/>
                <a:ea typeface="Calibri"/>
              </a:rPr>
              <a:t>d’un dispositif minimal aux PoE terrestres et </a:t>
            </a:r>
            <a:r>
              <a:rPr lang="fr-FR" sz="2400" dirty="0" smtClean="0">
                <a:solidFill>
                  <a:prstClr val="black"/>
                </a:solidFill>
                <a:latin typeface="Arial"/>
                <a:ea typeface="Calibri"/>
              </a:rPr>
              <a:t>maritimes;</a:t>
            </a:r>
          </a:p>
          <a:p>
            <a:pPr eaLnBrk="0" hangingPunct="0">
              <a:spcBef>
                <a:spcPts val="600"/>
              </a:spcBef>
              <a:buClr>
                <a:srgbClr val="A50021"/>
              </a:buClr>
              <a:buSzPct val="80000"/>
            </a:pPr>
            <a:r>
              <a:rPr lang="fr-FR" sz="2400" b="1" dirty="0" smtClean="0">
                <a:solidFill>
                  <a:prstClr val="black"/>
                </a:solidFill>
                <a:latin typeface="Arial"/>
                <a:ea typeface="Calibri"/>
              </a:rPr>
              <a:t>Points </a:t>
            </a:r>
            <a:r>
              <a:rPr lang="fr-FR" sz="2400" b="1" dirty="0">
                <a:solidFill>
                  <a:prstClr val="black"/>
                </a:solidFill>
                <a:latin typeface="Arial"/>
                <a:ea typeface="Calibri"/>
              </a:rPr>
              <a:t>à améliorer</a:t>
            </a:r>
          </a:p>
          <a:p>
            <a:pPr marL="536575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400" dirty="0" smtClean="0">
                <a:solidFill>
                  <a:prstClr val="black"/>
                </a:solidFill>
                <a:latin typeface="Arial"/>
                <a:ea typeface="Calibri"/>
              </a:rPr>
              <a:t>Pas </a:t>
            </a:r>
            <a:r>
              <a:rPr lang="fr-FR" sz="2400" dirty="0">
                <a:solidFill>
                  <a:prstClr val="black"/>
                </a:solidFill>
                <a:latin typeface="Arial"/>
                <a:ea typeface="Calibri"/>
              </a:rPr>
              <a:t>de salle d’isolement des voyageurs dans certains PoE </a:t>
            </a:r>
          </a:p>
          <a:p>
            <a:pPr marL="536575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400" dirty="0" smtClean="0">
                <a:solidFill>
                  <a:prstClr val="black"/>
                </a:solidFill>
                <a:latin typeface="Arial"/>
                <a:ea typeface="Calibri"/>
              </a:rPr>
              <a:t>Gap </a:t>
            </a:r>
            <a:r>
              <a:rPr lang="fr-FR" sz="2400" dirty="0">
                <a:solidFill>
                  <a:prstClr val="black"/>
                </a:solidFill>
                <a:latin typeface="Arial"/>
                <a:ea typeface="Calibri"/>
              </a:rPr>
              <a:t>en personnel </a:t>
            </a:r>
            <a:r>
              <a:rPr lang="fr-FR" sz="2400" dirty="0" smtClean="0">
                <a:solidFill>
                  <a:prstClr val="black"/>
                </a:solidFill>
                <a:latin typeface="Arial"/>
                <a:ea typeface="Calibri"/>
              </a:rPr>
              <a:t>-effectif insuffisant - </a:t>
            </a:r>
            <a:r>
              <a:rPr lang="fr-FR" sz="2400" dirty="0">
                <a:solidFill>
                  <a:prstClr val="black"/>
                </a:solidFill>
                <a:latin typeface="Arial"/>
                <a:ea typeface="Calibri"/>
              </a:rPr>
              <a:t>communication et logistique </a:t>
            </a:r>
          </a:p>
          <a:p>
            <a:pPr marL="536575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400" dirty="0" smtClean="0">
                <a:solidFill>
                  <a:prstClr val="black"/>
                </a:solidFill>
                <a:latin typeface="Arial"/>
                <a:ea typeface="Calibri"/>
              </a:rPr>
              <a:t>Manque d’exercice </a:t>
            </a:r>
            <a:r>
              <a:rPr lang="fr-FR" sz="2400" dirty="0">
                <a:solidFill>
                  <a:prstClr val="black"/>
                </a:solidFill>
                <a:latin typeface="Arial"/>
                <a:ea typeface="Calibri"/>
              </a:rPr>
              <a:t>de simulation</a:t>
            </a:r>
          </a:p>
        </p:txBody>
      </p:sp>
    </p:spTree>
    <p:extLst>
      <p:ext uri="{BB962C8B-B14F-4D97-AF65-F5344CB8AC3E}">
        <p14:creationId xmlns:p14="http://schemas.microsoft.com/office/powerpoint/2010/main" val="349847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STELLA\Photos\SAM_28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8768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Actions prioritaires</a:t>
            </a:r>
            <a:endParaRPr lang="fr-FR" sz="36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199" y="1143000"/>
            <a:ext cx="365305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50000"/>
              </a:spcBef>
              <a:buClr>
                <a:srgbClr val="A50021"/>
              </a:buClr>
              <a:buSzPct val="80000"/>
            </a:pPr>
            <a:r>
              <a:rPr lang="fr-FR" sz="2400" b="1" dirty="0" smtClean="0">
                <a:solidFill>
                  <a:prstClr val="black"/>
                </a:solidFill>
                <a:latin typeface="Arial" pitchFamily="34" charset="0"/>
                <a:ea typeface="SimSun"/>
                <a:cs typeface="Arial" pitchFamily="34" charset="0"/>
              </a:rPr>
              <a:t>Dépistage aux points d’entrée</a:t>
            </a:r>
            <a:endParaRPr lang="fr-FR" sz="20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000" dirty="0" smtClean="0">
                <a:latin typeface="Arial" pitchFamily="34" charset="0"/>
                <a:ea typeface="SimSun"/>
                <a:cs typeface="Arial" pitchFamily="34" charset="0"/>
              </a:rPr>
              <a:t>Détecter </a:t>
            </a:r>
            <a:r>
              <a:rPr lang="fr-FR" sz="2000" dirty="0">
                <a:latin typeface="Arial" pitchFamily="34" charset="0"/>
                <a:ea typeface="SimSun"/>
                <a:cs typeface="Arial" pitchFamily="34" charset="0"/>
              </a:rPr>
              <a:t>tout cas suspect d'Ebola aux points d'entrée</a:t>
            </a:r>
          </a:p>
          <a:p>
            <a:pPr marL="342900" lvl="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000" dirty="0" smtClean="0">
                <a:latin typeface="Arial" pitchFamily="34" charset="0"/>
                <a:ea typeface="SimSun"/>
                <a:cs typeface="Arial" pitchFamily="34" charset="0"/>
              </a:rPr>
              <a:t>Assurer </a:t>
            </a:r>
            <a:r>
              <a:rPr lang="fr-FR" sz="2000" dirty="0">
                <a:latin typeface="Arial" pitchFamily="34" charset="0"/>
                <a:ea typeface="SimSun"/>
                <a:cs typeface="Arial" pitchFamily="34" charset="0"/>
              </a:rPr>
              <a:t>l'isolement et les premiers soins de tout cas suspect aux points d'entrée</a:t>
            </a:r>
          </a:p>
          <a:p>
            <a:pPr marL="342900" lvl="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000" dirty="0" smtClean="0">
                <a:latin typeface="Arial" pitchFamily="34" charset="0"/>
                <a:ea typeface="SimSun"/>
                <a:cs typeface="Arial" pitchFamily="34" charset="0"/>
              </a:rPr>
              <a:t>Renforcer </a:t>
            </a:r>
            <a:r>
              <a:rPr lang="fr-FR" sz="2000" dirty="0">
                <a:latin typeface="Arial" pitchFamily="34" charset="0"/>
                <a:ea typeface="SimSun"/>
                <a:cs typeface="Arial" pitchFamily="34" charset="0"/>
              </a:rPr>
              <a:t>la sensibilisation des voyageurs aux points d'entrée</a:t>
            </a:r>
          </a:p>
        </p:txBody>
      </p:sp>
    </p:spTree>
    <p:extLst>
      <p:ext uri="{BB962C8B-B14F-4D97-AF65-F5344CB8AC3E}">
        <p14:creationId xmlns:p14="http://schemas.microsoft.com/office/powerpoint/2010/main" val="90867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DCE4C-DDBB-48F2-9406-2746D0D57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Actions prioritaires</a:t>
            </a:r>
            <a:endParaRPr lang="fr-FR" sz="36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549" y="990600"/>
            <a:ext cx="90678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50000"/>
              </a:spcBef>
              <a:buClr>
                <a:srgbClr val="A50021"/>
              </a:buClr>
              <a:buSzPct val="80000"/>
            </a:pPr>
            <a:r>
              <a:rPr lang="fr-FR" sz="2400" b="1" dirty="0" smtClean="0">
                <a:solidFill>
                  <a:prstClr val="black"/>
                </a:solidFill>
                <a:latin typeface="Arial" pitchFamily="34" charset="0"/>
                <a:ea typeface="SimSun"/>
                <a:cs typeface="Arial" pitchFamily="34" charset="0"/>
              </a:rPr>
              <a:t>Dépistage aux points d’entrée</a:t>
            </a:r>
            <a:endParaRPr lang="fr-FR" sz="20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000" dirty="0" smtClean="0">
                <a:latin typeface="Arial" pitchFamily="34" charset="0"/>
                <a:ea typeface="SimSun"/>
                <a:cs typeface="Arial" pitchFamily="34" charset="0"/>
              </a:rPr>
              <a:t>Détecter </a:t>
            </a:r>
            <a:r>
              <a:rPr lang="fr-FR" sz="2000" dirty="0">
                <a:latin typeface="Arial" pitchFamily="34" charset="0"/>
                <a:ea typeface="SimSun"/>
                <a:cs typeface="Arial" pitchFamily="34" charset="0"/>
              </a:rPr>
              <a:t>tout cas suspect d'Ebola aux points d'entrée</a:t>
            </a:r>
          </a:p>
          <a:p>
            <a:pPr marL="342900" lvl="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000" dirty="0" smtClean="0">
                <a:latin typeface="Arial" pitchFamily="34" charset="0"/>
                <a:ea typeface="SimSun"/>
                <a:cs typeface="Arial" pitchFamily="34" charset="0"/>
              </a:rPr>
              <a:t>Assurer </a:t>
            </a:r>
            <a:r>
              <a:rPr lang="fr-FR" sz="2000" dirty="0">
                <a:latin typeface="Arial" pitchFamily="34" charset="0"/>
                <a:ea typeface="SimSun"/>
                <a:cs typeface="Arial" pitchFamily="34" charset="0"/>
              </a:rPr>
              <a:t>l'isolement et les premiers soins de tout cas suspect aux points d'entrée</a:t>
            </a:r>
          </a:p>
          <a:p>
            <a:pPr marL="342900" lvl="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000" dirty="0" smtClean="0">
                <a:latin typeface="Arial" pitchFamily="34" charset="0"/>
                <a:ea typeface="SimSun"/>
                <a:cs typeface="Arial" pitchFamily="34" charset="0"/>
              </a:rPr>
              <a:t>Renforcer </a:t>
            </a:r>
            <a:r>
              <a:rPr lang="fr-FR" sz="2000" dirty="0">
                <a:latin typeface="Arial" pitchFamily="34" charset="0"/>
                <a:ea typeface="SimSun"/>
                <a:cs typeface="Arial" pitchFamily="34" charset="0"/>
              </a:rPr>
              <a:t>la sensibilisation des voyageurs aux points d'entrée</a:t>
            </a:r>
          </a:p>
        </p:txBody>
      </p:sp>
    </p:spTree>
    <p:extLst>
      <p:ext uri="{BB962C8B-B14F-4D97-AF65-F5344CB8AC3E}">
        <p14:creationId xmlns:p14="http://schemas.microsoft.com/office/powerpoint/2010/main" val="120471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3884"/>
            <a:ext cx="8229600" cy="715963"/>
          </a:xfrm>
        </p:spPr>
        <p:txBody>
          <a:bodyPr/>
          <a:lstStyle/>
          <a:p>
            <a:pPr eaLnBrk="1" hangingPunct="1">
              <a:defRPr/>
            </a:pPr>
            <a:r>
              <a:rPr lang="fr-FR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 de la présentation</a:t>
            </a:r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381000" y="1295400"/>
            <a:ext cx="830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fr-FR" dirty="0"/>
          </a:p>
        </p:txBody>
      </p:sp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381000" y="1295400"/>
            <a:ext cx="845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53482445"/>
              </p:ext>
            </p:extLst>
          </p:nvPr>
        </p:nvGraphicFramePr>
        <p:xfrm>
          <a:off x="304800" y="990600"/>
          <a:ext cx="8839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DCE4C-DDBB-48F2-9406-2746D0D57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737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Prévention et lutte contre les infections</a:t>
            </a:r>
            <a:endParaRPr lang="fr-FR" sz="36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1846" y="936626"/>
            <a:ext cx="9175845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buClr>
                <a:srgbClr val="A50021"/>
              </a:buClr>
              <a:buSzPct val="80000"/>
            </a:pPr>
            <a:r>
              <a:rPr lang="fr-FR" sz="1900" b="1" dirty="0" smtClean="0">
                <a:solidFill>
                  <a:prstClr val="black"/>
                </a:solidFill>
                <a:latin typeface="Arial"/>
                <a:ea typeface="Calibri"/>
              </a:rPr>
              <a:t>Forces</a:t>
            </a:r>
          </a:p>
          <a:p>
            <a:pPr marL="623888" indent="-36195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1900" dirty="0" smtClean="0">
                <a:solidFill>
                  <a:prstClr val="black"/>
                </a:solidFill>
                <a:latin typeface="Arial"/>
                <a:ea typeface="Calibri"/>
              </a:rPr>
              <a:t>Existence de matériel et des posters sur l'hygiène de base et la désinfection</a:t>
            </a:r>
            <a:endParaRPr lang="fr-FR" sz="1900" dirty="0">
              <a:solidFill>
                <a:prstClr val="black"/>
              </a:solidFill>
              <a:latin typeface="Arial"/>
              <a:ea typeface="Calibri"/>
            </a:endParaRPr>
          </a:p>
          <a:p>
            <a:pPr marL="623888" indent="-36195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1900" dirty="0" smtClean="0">
                <a:solidFill>
                  <a:prstClr val="black"/>
                </a:solidFill>
                <a:latin typeface="Arial"/>
                <a:ea typeface="Calibri"/>
              </a:rPr>
              <a:t>Réalisation </a:t>
            </a:r>
            <a:r>
              <a:rPr lang="fr-FR" sz="1900" dirty="0">
                <a:solidFill>
                  <a:prstClr val="black"/>
                </a:solidFill>
                <a:latin typeface="Arial"/>
                <a:ea typeface="Calibri"/>
              </a:rPr>
              <a:t>de quelques </a:t>
            </a:r>
            <a:r>
              <a:rPr lang="fr-FR" sz="1900" dirty="0" smtClean="0">
                <a:solidFill>
                  <a:prstClr val="black"/>
                </a:solidFill>
                <a:latin typeface="Arial"/>
                <a:ea typeface="Calibri"/>
              </a:rPr>
              <a:t>actions de communication sur l'hygiène</a:t>
            </a:r>
            <a:endParaRPr lang="fr-FR" sz="1900" dirty="0">
              <a:solidFill>
                <a:prstClr val="black"/>
              </a:solidFill>
              <a:latin typeface="Arial"/>
              <a:ea typeface="Calibri"/>
            </a:endParaRPr>
          </a:p>
          <a:p>
            <a:pPr marL="623888" indent="-36195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1900" dirty="0" smtClean="0">
                <a:solidFill>
                  <a:srgbClr val="00B050"/>
                </a:solidFill>
                <a:latin typeface="Arial"/>
                <a:ea typeface="Calibri"/>
              </a:rPr>
              <a:t>Des </a:t>
            </a:r>
            <a:r>
              <a:rPr lang="fr-FR" sz="1900" dirty="0">
                <a:solidFill>
                  <a:srgbClr val="00B050"/>
                </a:solidFill>
                <a:latin typeface="Arial"/>
                <a:ea typeface="Calibri"/>
              </a:rPr>
              <a:t>groupes </a:t>
            </a:r>
            <a:r>
              <a:rPr lang="fr-FR" sz="1900" dirty="0" smtClean="0">
                <a:solidFill>
                  <a:srgbClr val="00B050"/>
                </a:solidFill>
                <a:latin typeface="Arial"/>
                <a:ea typeface="Calibri"/>
              </a:rPr>
              <a:t>formés </a:t>
            </a:r>
            <a:r>
              <a:rPr lang="fr-FR" sz="1900" dirty="0">
                <a:solidFill>
                  <a:srgbClr val="00B050"/>
                </a:solidFill>
                <a:latin typeface="Arial"/>
                <a:ea typeface="Calibri"/>
              </a:rPr>
              <a:t>(60</a:t>
            </a:r>
            <a:r>
              <a:rPr lang="fr-FR" sz="1900" dirty="0" smtClean="0">
                <a:solidFill>
                  <a:srgbClr val="00B050"/>
                </a:solidFill>
                <a:latin typeface="Arial"/>
                <a:ea typeface="Calibri"/>
              </a:rPr>
              <a:t>) sur la prévention des infections</a:t>
            </a:r>
          </a:p>
          <a:p>
            <a:pPr marL="623888" indent="-36195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endParaRPr lang="fr-FR" sz="800" dirty="0" smtClean="0">
              <a:solidFill>
                <a:prstClr val="black"/>
              </a:solidFill>
              <a:latin typeface="Arial"/>
              <a:ea typeface="Calibri"/>
            </a:endParaRPr>
          </a:p>
          <a:p>
            <a:pPr eaLnBrk="0" hangingPunct="0">
              <a:spcBef>
                <a:spcPts val="600"/>
              </a:spcBef>
              <a:buClr>
                <a:srgbClr val="A50021"/>
              </a:buClr>
              <a:buSzPct val="80000"/>
            </a:pPr>
            <a:r>
              <a:rPr lang="fr-FR" sz="1900" b="1" dirty="0" smtClean="0">
                <a:solidFill>
                  <a:prstClr val="black"/>
                </a:solidFill>
                <a:latin typeface="Arial"/>
                <a:ea typeface="Calibri"/>
              </a:rPr>
              <a:t>Points </a:t>
            </a:r>
            <a:r>
              <a:rPr lang="fr-FR" sz="1900" b="1" dirty="0">
                <a:solidFill>
                  <a:prstClr val="black"/>
                </a:solidFill>
                <a:latin typeface="Arial"/>
                <a:ea typeface="Calibri"/>
              </a:rPr>
              <a:t>à </a:t>
            </a:r>
            <a:r>
              <a:rPr lang="fr-FR" sz="1900" b="1" dirty="0" smtClean="0">
                <a:solidFill>
                  <a:prstClr val="black"/>
                </a:solidFill>
                <a:latin typeface="Arial"/>
                <a:ea typeface="Calibri"/>
              </a:rPr>
              <a:t>améliorer</a:t>
            </a:r>
            <a:endParaRPr lang="fr-FR" sz="1900" b="1" dirty="0">
              <a:solidFill>
                <a:prstClr val="black"/>
              </a:solidFill>
              <a:latin typeface="Arial"/>
              <a:ea typeface="Calibri"/>
            </a:endParaRPr>
          </a:p>
          <a:p>
            <a:pPr marL="623888" indent="-36195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1900" dirty="0" smtClean="0">
                <a:solidFill>
                  <a:prstClr val="black"/>
                </a:solidFill>
                <a:latin typeface="Arial"/>
                <a:ea typeface="Calibri"/>
              </a:rPr>
              <a:t>Mise en place des matériel et des affiches/aide mémoires insuffisante</a:t>
            </a:r>
            <a:endParaRPr lang="fr-FR" sz="1900" dirty="0">
              <a:solidFill>
                <a:prstClr val="black"/>
              </a:solidFill>
              <a:latin typeface="Arial"/>
              <a:ea typeface="Calibri"/>
            </a:endParaRPr>
          </a:p>
          <a:p>
            <a:pPr marL="623888" indent="-36195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1900" dirty="0" smtClean="0">
                <a:solidFill>
                  <a:prstClr val="black"/>
                </a:solidFill>
                <a:latin typeface="Arial"/>
                <a:ea typeface="Calibri"/>
              </a:rPr>
              <a:t>Actions de sensibilisation insuffisantes</a:t>
            </a:r>
            <a:endParaRPr lang="fr-FR" sz="1900" dirty="0">
              <a:solidFill>
                <a:prstClr val="black"/>
              </a:solidFill>
              <a:latin typeface="Arial"/>
              <a:ea typeface="Calibri"/>
            </a:endParaRPr>
          </a:p>
          <a:p>
            <a:pPr marL="623888" indent="-36195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1900" dirty="0" smtClean="0">
                <a:solidFill>
                  <a:prstClr val="black"/>
                </a:solidFill>
                <a:latin typeface="Arial"/>
                <a:ea typeface="Calibri"/>
              </a:rPr>
              <a:t>Equipement des agents formés non </a:t>
            </a:r>
            <a:r>
              <a:rPr lang="fr-FR" sz="1900" dirty="0">
                <a:solidFill>
                  <a:prstClr val="black"/>
                </a:solidFill>
                <a:latin typeface="Arial"/>
                <a:ea typeface="Calibri"/>
              </a:rPr>
              <a:t>effectif </a:t>
            </a:r>
            <a:endParaRPr lang="fr-FR" sz="1900" dirty="0" smtClean="0">
              <a:solidFill>
                <a:prstClr val="black"/>
              </a:solidFill>
              <a:latin typeface="Arial"/>
              <a:ea typeface="Calibri"/>
            </a:endParaRPr>
          </a:p>
          <a:p>
            <a:pPr marL="261938" eaLnBrk="0" hangingPunct="0">
              <a:spcBef>
                <a:spcPts val="600"/>
              </a:spcBef>
              <a:buClr>
                <a:srgbClr val="A50021"/>
              </a:buClr>
              <a:buSzPct val="80000"/>
            </a:pPr>
            <a:endParaRPr lang="fr-FR" sz="800" dirty="0" smtClean="0">
              <a:solidFill>
                <a:prstClr val="black"/>
              </a:solidFill>
              <a:latin typeface="Arial"/>
              <a:ea typeface="Calibri"/>
            </a:endParaRPr>
          </a:p>
          <a:p>
            <a:pPr marL="261938" eaLnBrk="0" hangingPunct="0">
              <a:spcBef>
                <a:spcPts val="600"/>
              </a:spcBef>
              <a:buClr>
                <a:srgbClr val="A50021"/>
              </a:buClr>
              <a:buSzPct val="80000"/>
            </a:pPr>
            <a:r>
              <a:rPr lang="fr-FR" sz="1900" b="1" dirty="0" smtClean="0">
                <a:solidFill>
                  <a:prstClr val="black"/>
                </a:solidFill>
                <a:latin typeface="Arial"/>
                <a:ea typeface="Calibri"/>
              </a:rPr>
              <a:t>Actions Prioritaires 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1900" dirty="0" smtClean="0">
                <a:latin typeface="Arial" pitchFamily="34" charset="0"/>
                <a:ea typeface="SimSun"/>
                <a:cs typeface="Arial" pitchFamily="34" charset="0"/>
              </a:rPr>
              <a:t>Valider </a:t>
            </a:r>
            <a:r>
              <a:rPr lang="fr-FR" sz="1900" dirty="0">
                <a:latin typeface="Arial" pitchFamily="34" charset="0"/>
                <a:ea typeface="SimSun"/>
                <a:cs typeface="Arial" pitchFamily="34" charset="0"/>
              </a:rPr>
              <a:t>la composition des  kits d’hygiène Ebola (document normatif)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1900" dirty="0">
                <a:latin typeface="Arial" pitchFamily="34" charset="0"/>
                <a:ea typeface="SimSun"/>
                <a:cs typeface="Arial" pitchFamily="34" charset="0"/>
              </a:rPr>
              <a:t>Fournir des kits d’hygiène Ebola a l’ensemble des centres de transit-isolement / CTE 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1900" dirty="0">
                <a:latin typeface="Arial" pitchFamily="34" charset="0"/>
                <a:ea typeface="SimSun"/>
                <a:cs typeface="Arial" pitchFamily="34" charset="0"/>
              </a:rPr>
              <a:t>Installer des postes de lavage des mains pour l’ensemble des centres de transit-isolement / CTE </a:t>
            </a:r>
            <a:endParaRPr lang="fr-FR" sz="19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623888" indent="-36195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endParaRPr lang="fr-FR" sz="1900" dirty="0">
              <a:solidFill>
                <a:prstClr val="black"/>
              </a:solidFill>
              <a:latin typeface="Arial"/>
              <a:ea typeface="Calibri"/>
            </a:endParaRPr>
          </a:p>
          <a:p>
            <a:pPr eaLnBrk="0" hangingPunct="0">
              <a:spcBef>
                <a:spcPts val="600"/>
              </a:spcBef>
              <a:buClr>
                <a:srgbClr val="A50021"/>
              </a:buClr>
              <a:buSzPct val="80000"/>
            </a:pPr>
            <a:endParaRPr lang="fr-FR" sz="1900" dirty="0">
              <a:solidFill>
                <a:prstClr val="black"/>
              </a:solidFill>
              <a:latin typeface="Arial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27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DCE4C-DDBB-48F2-9406-2746D0D57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Prise en charge des cas </a:t>
            </a:r>
            <a:endParaRPr lang="fr-FR" sz="36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1846" y="936626"/>
            <a:ext cx="9175845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buClr>
                <a:srgbClr val="A50021"/>
              </a:buClr>
              <a:buSzPct val="80000"/>
            </a:pPr>
            <a:r>
              <a:rPr lang="fr-FR" sz="2400" b="1" dirty="0" smtClean="0">
                <a:solidFill>
                  <a:prstClr val="black"/>
                </a:solidFill>
                <a:latin typeface="Arial"/>
                <a:ea typeface="Calibri"/>
              </a:rPr>
              <a:t>Forces</a:t>
            </a:r>
          </a:p>
          <a:p>
            <a:pPr marL="7112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400" dirty="0" smtClean="0">
                <a:solidFill>
                  <a:prstClr val="black"/>
                </a:solidFill>
                <a:latin typeface="Arial"/>
                <a:ea typeface="Calibri"/>
              </a:rPr>
              <a:t>Existence CTE </a:t>
            </a:r>
            <a:r>
              <a:rPr lang="fr-FR" sz="2400" dirty="0">
                <a:solidFill>
                  <a:prstClr val="black"/>
                </a:solidFill>
                <a:latin typeface="Arial"/>
                <a:ea typeface="Calibri"/>
              </a:rPr>
              <a:t>de 13 lits</a:t>
            </a:r>
          </a:p>
          <a:p>
            <a:pPr marL="7112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400" dirty="0" smtClean="0">
                <a:solidFill>
                  <a:prstClr val="black"/>
                </a:solidFill>
                <a:latin typeface="Arial"/>
                <a:ea typeface="Calibri"/>
              </a:rPr>
              <a:t>Existence </a:t>
            </a:r>
            <a:r>
              <a:rPr lang="fr-FR" sz="2400" dirty="0">
                <a:solidFill>
                  <a:prstClr val="black"/>
                </a:solidFill>
                <a:latin typeface="Arial"/>
                <a:ea typeface="Calibri"/>
              </a:rPr>
              <a:t>ambulance </a:t>
            </a:r>
            <a:r>
              <a:rPr lang="fr-FR" sz="2400" dirty="0" smtClean="0">
                <a:solidFill>
                  <a:prstClr val="black"/>
                </a:solidFill>
                <a:latin typeface="Arial"/>
                <a:ea typeface="Calibri"/>
              </a:rPr>
              <a:t>SAMU dédiée pour Ebola</a:t>
            </a:r>
            <a:endParaRPr lang="fr-FR" sz="2400" dirty="0">
              <a:solidFill>
                <a:prstClr val="black"/>
              </a:solidFill>
              <a:latin typeface="Arial"/>
              <a:ea typeface="Calibri"/>
            </a:endParaRPr>
          </a:p>
          <a:p>
            <a:pPr marL="7112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400" dirty="0" smtClean="0">
                <a:solidFill>
                  <a:prstClr val="black"/>
                </a:solidFill>
                <a:latin typeface="Arial"/>
                <a:ea typeface="Calibri"/>
              </a:rPr>
              <a:t>Sites pour CTE identifiés (6)</a:t>
            </a:r>
            <a:endParaRPr lang="fr-FR" sz="2400" dirty="0">
              <a:solidFill>
                <a:prstClr val="black"/>
              </a:solidFill>
              <a:latin typeface="Arial"/>
              <a:ea typeface="Calibri"/>
            </a:endParaRPr>
          </a:p>
          <a:p>
            <a:pPr marL="7112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400" dirty="0">
                <a:solidFill>
                  <a:prstClr val="black"/>
                </a:solidFill>
                <a:latin typeface="Arial"/>
                <a:ea typeface="Calibri"/>
              </a:rPr>
              <a:t>Protocoles disponibles</a:t>
            </a:r>
          </a:p>
          <a:p>
            <a:pPr marL="7112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400" dirty="0" smtClean="0">
                <a:solidFill>
                  <a:prstClr val="black"/>
                </a:solidFill>
                <a:latin typeface="Arial"/>
                <a:ea typeface="Calibri"/>
              </a:rPr>
              <a:t>Formation réalisée</a:t>
            </a:r>
          </a:p>
          <a:p>
            <a:pPr marL="7112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endParaRPr lang="fr-FR" sz="800" dirty="0" smtClean="0">
              <a:solidFill>
                <a:prstClr val="black"/>
              </a:solidFill>
              <a:latin typeface="Arial"/>
              <a:ea typeface="Calibri"/>
            </a:endParaRPr>
          </a:p>
          <a:p>
            <a:pPr eaLnBrk="0" hangingPunct="0">
              <a:spcBef>
                <a:spcPts val="600"/>
              </a:spcBef>
              <a:buClr>
                <a:srgbClr val="A50021"/>
              </a:buClr>
              <a:buSzPct val="80000"/>
            </a:pPr>
            <a:r>
              <a:rPr lang="fr-FR" sz="2400" b="1" dirty="0" smtClean="0">
                <a:solidFill>
                  <a:prstClr val="black"/>
                </a:solidFill>
                <a:latin typeface="Arial"/>
                <a:ea typeface="Calibri"/>
              </a:rPr>
              <a:t>Points à améliorer</a:t>
            </a:r>
          </a:p>
          <a:p>
            <a:pPr marL="711200" indent="-347663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400" dirty="0" smtClean="0">
                <a:solidFill>
                  <a:prstClr val="black"/>
                </a:solidFill>
                <a:latin typeface="Arial"/>
                <a:ea typeface="Calibri"/>
              </a:rPr>
              <a:t>Capacité des</a:t>
            </a:r>
            <a:r>
              <a:rPr lang="fr-FR" sz="2300" dirty="0" smtClean="0">
                <a:solidFill>
                  <a:prstClr val="black"/>
                </a:solidFill>
                <a:latin typeface="Arial"/>
                <a:ea typeface="Calibri"/>
              </a:rPr>
              <a:t> CT réduite </a:t>
            </a:r>
          </a:p>
          <a:p>
            <a:pPr marL="711200" indent="-347663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300" dirty="0">
                <a:latin typeface="Arial"/>
                <a:ea typeface="Calibri"/>
              </a:rPr>
              <a:t>Un seul centre de traitement est </a:t>
            </a:r>
            <a:r>
              <a:rPr lang="fr-FR" sz="2300" dirty="0" smtClean="0">
                <a:latin typeface="Arial"/>
                <a:ea typeface="Calibri"/>
              </a:rPr>
              <a:t>opérationnel</a:t>
            </a:r>
            <a:endParaRPr lang="fr-FR" sz="2300" dirty="0">
              <a:latin typeface="Arial"/>
              <a:ea typeface="Calibri"/>
            </a:endParaRPr>
          </a:p>
          <a:p>
            <a:pPr marL="711200" indent="-347663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300" dirty="0" smtClean="0">
                <a:solidFill>
                  <a:prstClr val="black"/>
                </a:solidFill>
                <a:latin typeface="Arial"/>
                <a:ea typeface="Calibri"/>
              </a:rPr>
              <a:t>Une seule ambulance SAMU réservée pour Ebola est insuffisante pour </a:t>
            </a:r>
            <a:r>
              <a:rPr lang="fr-FR" sz="2300" dirty="0">
                <a:solidFill>
                  <a:prstClr val="black"/>
                </a:solidFill>
                <a:latin typeface="Arial"/>
                <a:ea typeface="Calibri"/>
              </a:rPr>
              <a:t>tout le Sénégal</a:t>
            </a:r>
          </a:p>
          <a:p>
            <a:pPr marL="711200" indent="-347663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300" dirty="0" smtClean="0">
                <a:solidFill>
                  <a:prstClr val="black"/>
                </a:solidFill>
                <a:latin typeface="Arial"/>
                <a:ea typeface="Calibri"/>
              </a:rPr>
              <a:t>Ambulances des postes de santés </a:t>
            </a:r>
            <a:r>
              <a:rPr lang="fr-FR" sz="2300" dirty="0">
                <a:solidFill>
                  <a:prstClr val="black"/>
                </a:solidFill>
                <a:latin typeface="Arial"/>
                <a:ea typeface="Calibri"/>
              </a:rPr>
              <a:t>sans équipages formés</a:t>
            </a:r>
          </a:p>
          <a:p>
            <a:pPr eaLnBrk="0" hangingPunct="0">
              <a:spcBef>
                <a:spcPts val="600"/>
              </a:spcBef>
              <a:buClr>
                <a:srgbClr val="A50021"/>
              </a:buClr>
              <a:buSzPct val="80000"/>
            </a:pPr>
            <a:endParaRPr lang="fr-FR" sz="2400" dirty="0" smtClean="0">
              <a:solidFill>
                <a:prstClr val="black"/>
              </a:solidFill>
              <a:latin typeface="Arial"/>
              <a:ea typeface="Calibri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endParaRPr lang="fr-FR" sz="2600" dirty="0">
              <a:solidFill>
                <a:prstClr val="black"/>
              </a:solidFill>
              <a:latin typeface="Arial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728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DCE4C-DDBB-48F2-9406-2746D0D57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Actions prioritaires</a:t>
            </a:r>
            <a:endParaRPr lang="fr-FR" sz="36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549" y="990600"/>
            <a:ext cx="9067800" cy="562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A50021"/>
              </a:buClr>
              <a:buSzPct val="80000"/>
            </a:pPr>
            <a:r>
              <a:rPr lang="fr-FR" sz="2300" b="1" dirty="0" smtClean="0">
                <a:latin typeface="Arial" pitchFamily="34" charset="0"/>
                <a:ea typeface="SimSun"/>
                <a:cs typeface="Arial" pitchFamily="34" charset="0"/>
              </a:rPr>
              <a:t>Prise en charge des cas </a:t>
            </a:r>
            <a:endParaRPr lang="fr-FR" sz="2300" b="1" i="1" dirty="0" smtClean="0">
              <a:latin typeface="Arial" pitchFamily="34" charset="0"/>
              <a:ea typeface="SimSun"/>
              <a:cs typeface="Arial" pitchFamily="34" charset="0"/>
            </a:endParaRPr>
          </a:p>
          <a:p>
            <a:pPr marL="34290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200" dirty="0" smtClean="0">
                <a:latin typeface="Arial" pitchFamily="34" charset="0"/>
                <a:ea typeface="SimSun"/>
                <a:cs typeface="Arial" pitchFamily="34" charset="0"/>
              </a:rPr>
              <a:t>Préparer </a:t>
            </a:r>
            <a:r>
              <a:rPr lang="fr-FR" sz="2200" dirty="0">
                <a:latin typeface="Arial" pitchFamily="34" charset="0"/>
                <a:ea typeface="SimSun"/>
                <a:cs typeface="Arial" pitchFamily="34" charset="0"/>
              </a:rPr>
              <a:t>une check liste type + plan type pour la vérification des  CTE et centre de transit-isolement  (document normatif)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200" dirty="0" smtClean="0">
                <a:latin typeface="Arial" pitchFamily="34" charset="0"/>
                <a:ea typeface="SimSun"/>
                <a:cs typeface="Arial" pitchFamily="34" charset="0"/>
              </a:rPr>
              <a:t>Editer  et distribuer des posters sur l’habillage-déshabillage des EPI (centre de traitement, centre de transit-isolement, et centre de santé) 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200" dirty="0" smtClean="0">
                <a:latin typeface="Arial" pitchFamily="34" charset="0"/>
                <a:ea typeface="SimSun"/>
                <a:cs typeface="Arial" pitchFamily="34" charset="0"/>
              </a:rPr>
              <a:t>Assurer </a:t>
            </a:r>
            <a:r>
              <a:rPr lang="fr-FR" sz="2200" dirty="0">
                <a:latin typeface="Arial" pitchFamily="34" charset="0"/>
                <a:ea typeface="SimSun"/>
                <a:cs typeface="Arial" pitchFamily="34" charset="0"/>
              </a:rPr>
              <a:t>une formation homogène des personnels (soignants et non soignants) des  équipes des centres de transit et des centres de traitement dans l'ensemble du territoire sénégalais.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200" dirty="0" smtClean="0">
                <a:latin typeface="Arial" pitchFamily="34" charset="0"/>
                <a:ea typeface="SimSun"/>
                <a:cs typeface="Arial" pitchFamily="34" charset="0"/>
              </a:rPr>
              <a:t>Fournir </a:t>
            </a:r>
            <a:r>
              <a:rPr lang="fr-FR" sz="2200" dirty="0">
                <a:latin typeface="Arial" pitchFamily="34" charset="0"/>
                <a:ea typeface="SimSun"/>
                <a:cs typeface="Arial" pitchFamily="34" charset="0"/>
              </a:rPr>
              <a:t>des équipements adaptés (EPI) pour l’ensemble des centres de transit/ CTE.</a:t>
            </a:r>
            <a:r>
              <a:rPr lang="fr-FR" sz="2300" dirty="0">
                <a:latin typeface="Arial" pitchFamily="34" charset="0"/>
                <a:ea typeface="SimSun"/>
                <a:cs typeface="Arial" pitchFamily="34" charset="0"/>
              </a:rPr>
              <a:t> </a:t>
            </a:r>
            <a:endParaRPr lang="fr-FR" sz="2300" dirty="0" smtClean="0">
              <a:latin typeface="Arial" pitchFamily="34" charset="0"/>
              <a:ea typeface="SimSun"/>
              <a:cs typeface="Arial" pitchFamily="34" charset="0"/>
            </a:endParaRPr>
          </a:p>
          <a:p>
            <a:pPr marL="34290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200" dirty="0">
                <a:latin typeface="Arial" pitchFamily="34" charset="0"/>
                <a:ea typeface="SimSun"/>
                <a:cs typeface="Arial" pitchFamily="34" charset="0"/>
              </a:rPr>
              <a:t>Terminer l'aménagement des 5 centres de traitement et les 58 sites de transit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endParaRPr lang="fr-FR" sz="2300" dirty="0">
              <a:latin typeface="Arial" pitchFamily="34" charset="0"/>
              <a:ea typeface="SimSu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82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DCE4C-DDBB-48F2-9406-2746D0D57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32" y="-1748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0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Mobilisation sociale / Engagement communautaire </a:t>
            </a:r>
            <a:endParaRPr lang="fr-FR" sz="30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32" y="1002659"/>
            <a:ext cx="90678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buClr>
                <a:srgbClr val="A50021"/>
              </a:buClr>
              <a:buSzPct val="80000"/>
            </a:pPr>
            <a:r>
              <a:rPr lang="fr-FR" sz="2400" b="1" dirty="0" smtClean="0">
                <a:solidFill>
                  <a:prstClr val="black"/>
                </a:solidFill>
                <a:latin typeface="Arial"/>
                <a:ea typeface="Calibri"/>
              </a:rPr>
              <a:t>Forces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400" dirty="0">
                <a:solidFill>
                  <a:prstClr val="black"/>
                </a:solidFill>
                <a:latin typeface="Arial"/>
                <a:ea typeface="Calibri"/>
              </a:rPr>
              <a:t>Existence d’une structure nationale dédiée a la </a:t>
            </a:r>
            <a:r>
              <a:rPr lang="fr-FR" sz="2400" dirty="0" smtClean="0">
                <a:solidFill>
                  <a:prstClr val="black"/>
                </a:solidFill>
                <a:latin typeface="Arial"/>
                <a:ea typeface="Calibri"/>
              </a:rPr>
              <a:t>mobilisation (SNEIPS)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400" dirty="0" smtClean="0">
                <a:solidFill>
                  <a:prstClr val="black"/>
                </a:solidFill>
                <a:latin typeface="Arial"/>
                <a:ea typeface="Calibri"/>
              </a:rPr>
              <a:t>Existence </a:t>
            </a:r>
            <a:r>
              <a:rPr lang="fr-FR" sz="2400" dirty="0">
                <a:solidFill>
                  <a:prstClr val="black"/>
                </a:solidFill>
                <a:latin typeface="Arial"/>
                <a:ea typeface="Calibri"/>
              </a:rPr>
              <a:t>d’un plan de communication avec des scénarios en cours de consolidation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400" dirty="0" smtClean="0">
                <a:solidFill>
                  <a:prstClr val="black"/>
                </a:solidFill>
                <a:latin typeface="Arial"/>
                <a:ea typeface="Calibri"/>
              </a:rPr>
              <a:t>Existence </a:t>
            </a:r>
            <a:r>
              <a:rPr lang="fr-FR" sz="2400" dirty="0">
                <a:solidFill>
                  <a:prstClr val="black"/>
                </a:solidFill>
                <a:latin typeface="Arial"/>
                <a:ea typeface="Calibri"/>
              </a:rPr>
              <a:t>du numéro vert du </a:t>
            </a:r>
            <a:r>
              <a:rPr lang="fr-FR" sz="2400" dirty="0" smtClean="0">
                <a:solidFill>
                  <a:prstClr val="black"/>
                </a:solidFill>
                <a:latin typeface="Arial"/>
                <a:ea typeface="Calibri"/>
              </a:rPr>
              <a:t>SNEIPS (800 00 5050)</a:t>
            </a:r>
            <a:endParaRPr lang="fr-FR" sz="2400" dirty="0">
              <a:solidFill>
                <a:prstClr val="black"/>
              </a:solidFill>
              <a:latin typeface="Arial"/>
              <a:ea typeface="Calibri"/>
            </a:endParaRPr>
          </a:p>
          <a:p>
            <a:pPr lvl="0" eaLnBrk="0" hangingPunct="0">
              <a:spcBef>
                <a:spcPts val="600"/>
              </a:spcBef>
              <a:buClr>
                <a:srgbClr val="A50021"/>
              </a:buClr>
              <a:buSzPct val="80000"/>
            </a:pPr>
            <a:r>
              <a:rPr lang="fr-FR" sz="2400" b="1" dirty="0" smtClean="0">
                <a:solidFill>
                  <a:prstClr val="black"/>
                </a:solidFill>
                <a:latin typeface="Arial"/>
                <a:ea typeface="Calibri"/>
              </a:rPr>
              <a:t>Points à améliorer</a:t>
            </a:r>
            <a:endParaRPr lang="fr-FR" sz="2400" b="1" dirty="0">
              <a:solidFill>
                <a:prstClr val="black"/>
              </a:solidFill>
              <a:latin typeface="Arial"/>
              <a:ea typeface="Calibri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400" dirty="0" smtClean="0">
                <a:solidFill>
                  <a:prstClr val="black"/>
                </a:solidFill>
                <a:latin typeface="Arial"/>
                <a:ea typeface="Calibri"/>
              </a:rPr>
              <a:t>Exploitation d'information – procédures standards, partages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400" dirty="0" smtClean="0">
                <a:solidFill>
                  <a:prstClr val="black"/>
                </a:solidFill>
                <a:latin typeface="Arial"/>
                <a:ea typeface="Calibri"/>
              </a:rPr>
              <a:t>Inexistence </a:t>
            </a:r>
            <a:r>
              <a:rPr lang="fr-FR" sz="2400" dirty="0">
                <a:solidFill>
                  <a:prstClr val="black"/>
                </a:solidFill>
                <a:latin typeface="Arial"/>
                <a:ea typeface="Calibri"/>
              </a:rPr>
              <a:t>de système de monitoring des </a:t>
            </a:r>
            <a:r>
              <a:rPr lang="fr-FR" sz="2400" dirty="0" smtClean="0">
                <a:solidFill>
                  <a:prstClr val="black"/>
                </a:solidFill>
                <a:latin typeface="Arial"/>
                <a:ea typeface="Calibri"/>
              </a:rPr>
              <a:t>rumeurs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400" dirty="0">
                <a:solidFill>
                  <a:prstClr val="black"/>
                </a:solidFill>
                <a:latin typeface="Arial"/>
                <a:ea typeface="Calibri"/>
              </a:rPr>
              <a:t>Non fonctionnalité de certains  comités de mobilisation sociale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400" dirty="0" smtClean="0">
                <a:solidFill>
                  <a:prstClr val="black"/>
                </a:solidFill>
                <a:latin typeface="Arial"/>
                <a:ea typeface="Calibri"/>
              </a:rPr>
              <a:t>Insuffisance de mécanisme de coordination entre les ONG et la commission communication et média à tous les niveaux</a:t>
            </a:r>
          </a:p>
        </p:txBody>
      </p:sp>
    </p:spTree>
    <p:extLst>
      <p:ext uri="{BB962C8B-B14F-4D97-AF65-F5344CB8AC3E}">
        <p14:creationId xmlns:p14="http://schemas.microsoft.com/office/powerpoint/2010/main" val="523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DCE4C-DDBB-48F2-9406-2746D0D5715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2050" name="Picture 2" descr="F:\STELLA\sneps\IMG_20141118_133957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7772400" cy="493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524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 d'appel du SNEIPS</a:t>
            </a:r>
            <a:endParaRPr lang="fr-FR" sz="40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518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DCE4C-DDBB-48F2-9406-2746D0D57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Actions prioritaires</a:t>
            </a:r>
            <a:endParaRPr lang="fr-FR" sz="36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549" y="990600"/>
            <a:ext cx="90678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A50021"/>
              </a:buClr>
              <a:buSzPct val="80000"/>
            </a:pP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SimSun"/>
                <a:cs typeface="Arial" pitchFamily="34" charset="0"/>
              </a:rPr>
              <a:t>Mobilisation sociale et engagement des communautés</a:t>
            </a:r>
            <a:r>
              <a:rPr lang="fr-FR" sz="2800" b="1" dirty="0" smtClean="0">
                <a:solidFill>
                  <a:prstClr val="black"/>
                </a:solidFill>
                <a:latin typeface="Arial" pitchFamily="34" charset="0"/>
                <a:ea typeface="SimSun"/>
                <a:cs typeface="Arial" pitchFamily="34" charset="0"/>
              </a:rPr>
              <a:t>  </a:t>
            </a:r>
          </a:p>
          <a:p>
            <a:pPr marL="342900" lvl="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400" dirty="0" smtClean="0">
                <a:latin typeface="Arial" pitchFamily="34" charset="0"/>
                <a:ea typeface="SimSun"/>
                <a:cs typeface="Arial" pitchFamily="34" charset="0"/>
              </a:rPr>
              <a:t>Mettre </a:t>
            </a:r>
            <a:r>
              <a:rPr lang="fr-FR" sz="2400" dirty="0">
                <a:latin typeface="Arial" pitchFamily="34" charset="0"/>
                <a:ea typeface="SimSun"/>
                <a:cs typeface="Arial" pitchFamily="34" charset="0"/>
              </a:rPr>
              <a:t>en place un cadre de partenariat avec le privé</a:t>
            </a:r>
          </a:p>
          <a:p>
            <a:pPr marL="342900" lvl="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400" dirty="0">
                <a:latin typeface="Arial" pitchFamily="34" charset="0"/>
                <a:ea typeface="SimSun"/>
                <a:cs typeface="Arial" pitchFamily="34" charset="0"/>
              </a:rPr>
              <a:t>Renforcer les compétences des journalistes en communication de </a:t>
            </a:r>
            <a:r>
              <a:rPr lang="fr-FR" sz="2400" dirty="0" smtClean="0">
                <a:latin typeface="Arial" pitchFamily="34" charset="0"/>
                <a:ea typeface="SimSun"/>
                <a:cs typeface="Arial" pitchFamily="34" charset="0"/>
              </a:rPr>
              <a:t>crise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400" dirty="0">
                <a:latin typeface="Arial" pitchFamily="34" charset="0"/>
                <a:ea typeface="SimSun"/>
                <a:cs typeface="Arial" pitchFamily="34" charset="0"/>
              </a:rPr>
              <a:t>Augmenter la capacité technique du numéro vert: (Augmenter l’équipement du numéro vert, l’équipement et les ressources humaines) </a:t>
            </a:r>
          </a:p>
          <a:p>
            <a:pPr marL="342900" lvl="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endParaRPr lang="fr-FR" sz="2400" dirty="0">
              <a:latin typeface="Arial" pitchFamily="34" charset="0"/>
              <a:ea typeface="SimSu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12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DCE4C-DDBB-48F2-9406-2746D0D57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Actions prioritaires</a:t>
            </a:r>
            <a:endParaRPr lang="fr-FR" sz="36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549" y="990600"/>
            <a:ext cx="9067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50000"/>
              </a:spcBef>
              <a:buClr>
                <a:srgbClr val="A50021"/>
              </a:buClr>
              <a:buSzPct val="80000"/>
            </a:pPr>
            <a:r>
              <a:rPr lang="fr-FR" sz="2400" b="1" dirty="0" smtClean="0">
                <a:solidFill>
                  <a:prstClr val="black"/>
                </a:solidFill>
                <a:latin typeface="Arial" pitchFamily="34" charset="0"/>
                <a:ea typeface="SimSun"/>
                <a:cs typeface="Arial" pitchFamily="34" charset="0"/>
              </a:rPr>
              <a:t>Mobilisation </a:t>
            </a:r>
            <a:r>
              <a:rPr lang="fr-FR" sz="2400" b="1" dirty="0">
                <a:solidFill>
                  <a:prstClr val="black"/>
                </a:solidFill>
                <a:latin typeface="Arial" pitchFamily="34" charset="0"/>
                <a:ea typeface="SimSun"/>
                <a:cs typeface="Arial" pitchFamily="34" charset="0"/>
              </a:rPr>
              <a:t>sociale et engagement des communautés</a:t>
            </a:r>
            <a:r>
              <a:rPr lang="fr-FR" sz="3200" b="1" dirty="0">
                <a:solidFill>
                  <a:prstClr val="black"/>
                </a:solidFill>
                <a:latin typeface="Arial" pitchFamily="34" charset="0"/>
                <a:ea typeface="SimSun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prstClr val="black"/>
                </a:solidFill>
                <a:latin typeface="Arial" pitchFamily="34" charset="0"/>
                <a:ea typeface="SimSun"/>
                <a:cs typeface="Arial" pitchFamily="34" charset="0"/>
              </a:rPr>
              <a:t>(suite) </a:t>
            </a:r>
            <a:endParaRPr lang="fr-FR" sz="3200" b="1" dirty="0">
              <a:solidFill>
                <a:prstClr val="black"/>
              </a:solidFill>
              <a:latin typeface="Arial" pitchFamily="34" charset="0"/>
              <a:ea typeface="SimSun"/>
              <a:cs typeface="Arial" pitchFamily="34" charset="0"/>
            </a:endParaRPr>
          </a:p>
          <a:p>
            <a:pPr marL="342900" lvl="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400" dirty="0" smtClean="0">
                <a:latin typeface="Arial" pitchFamily="34" charset="0"/>
                <a:ea typeface="SimSun"/>
                <a:cs typeface="Arial" pitchFamily="34" charset="0"/>
              </a:rPr>
              <a:t>Traduire </a:t>
            </a:r>
            <a:r>
              <a:rPr lang="fr-FR" sz="2400" dirty="0">
                <a:latin typeface="Arial" pitchFamily="34" charset="0"/>
                <a:ea typeface="SimSun"/>
                <a:cs typeface="Arial" pitchFamily="34" charset="0"/>
              </a:rPr>
              <a:t>et adapter les </a:t>
            </a:r>
            <a:r>
              <a:rPr lang="fr-FR" sz="2400" dirty="0" smtClean="0">
                <a:latin typeface="Arial" pitchFamily="34" charset="0"/>
                <a:ea typeface="SimSun"/>
                <a:cs typeface="Arial" pitchFamily="34" charset="0"/>
              </a:rPr>
              <a:t>supports de </a:t>
            </a:r>
            <a:r>
              <a:rPr lang="fr-FR" sz="2400" dirty="0">
                <a:latin typeface="Arial" pitchFamily="34" charset="0"/>
                <a:ea typeface="SimSun"/>
                <a:cs typeface="Arial" pitchFamily="34" charset="0"/>
              </a:rPr>
              <a:t>communication pour les cibles ayant des besoins spéciaux(mal </a:t>
            </a:r>
            <a:r>
              <a:rPr lang="fr-FR" sz="2400" dirty="0" smtClean="0">
                <a:latin typeface="Arial" pitchFamily="34" charset="0"/>
                <a:ea typeface="SimSun"/>
                <a:cs typeface="Arial" pitchFamily="34" charset="0"/>
              </a:rPr>
              <a:t>voyants, talibés, etc.)</a:t>
            </a:r>
            <a:endParaRPr lang="fr-FR" sz="2400" dirty="0">
              <a:latin typeface="Arial" pitchFamily="34" charset="0"/>
              <a:ea typeface="SimSun"/>
              <a:cs typeface="Arial" pitchFamily="34" charset="0"/>
            </a:endParaRPr>
          </a:p>
          <a:p>
            <a:pPr marL="342900" lvl="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400" dirty="0">
                <a:latin typeface="Arial" pitchFamily="34" charset="0"/>
                <a:ea typeface="SimSun"/>
                <a:cs typeface="Arial" pitchFamily="34" charset="0"/>
              </a:rPr>
              <a:t>Concevoir des argumentaires </a:t>
            </a:r>
            <a:r>
              <a:rPr lang="fr-FR" sz="2400" dirty="0" smtClean="0">
                <a:latin typeface="Arial" pitchFamily="34" charset="0"/>
                <a:ea typeface="SimSun"/>
                <a:cs typeface="Arial" pitchFamily="34" charset="0"/>
              </a:rPr>
              <a:t>religieux</a:t>
            </a:r>
            <a:endParaRPr lang="fr-FR" sz="2400" dirty="0">
              <a:latin typeface="Arial" pitchFamily="34" charset="0"/>
              <a:ea typeface="SimSun"/>
              <a:cs typeface="Arial" pitchFamily="34" charset="0"/>
            </a:endParaRPr>
          </a:p>
          <a:p>
            <a:pPr marL="342900" lvl="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400" dirty="0" smtClean="0">
                <a:latin typeface="Arial" pitchFamily="34" charset="0"/>
                <a:ea typeface="SimSun"/>
                <a:cs typeface="Arial" pitchFamily="34" charset="0"/>
              </a:rPr>
              <a:t>Tenir </a:t>
            </a:r>
            <a:r>
              <a:rPr lang="fr-FR" sz="2400" dirty="0">
                <a:latin typeface="Arial" pitchFamily="34" charset="0"/>
                <a:ea typeface="SimSun"/>
                <a:cs typeface="Arial" pitchFamily="34" charset="0"/>
              </a:rPr>
              <a:t>des sessions de formation des élus locaux</a:t>
            </a:r>
          </a:p>
          <a:p>
            <a:pPr marL="342900" lvl="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400" dirty="0">
                <a:latin typeface="Arial" pitchFamily="34" charset="0"/>
                <a:ea typeface="SimSun"/>
                <a:cs typeface="Arial" pitchFamily="34" charset="0"/>
              </a:rPr>
              <a:t>Tenir des sessions de plaidoyer pour les grandes familles  </a:t>
            </a:r>
            <a:r>
              <a:rPr lang="fr-FR" sz="2400" dirty="0" smtClean="0">
                <a:latin typeface="Arial" pitchFamily="34" charset="0"/>
                <a:ea typeface="SimSun"/>
                <a:cs typeface="Arial" pitchFamily="34" charset="0"/>
              </a:rPr>
              <a:t>religieuses</a:t>
            </a:r>
            <a:endParaRPr lang="fr-FR" sz="2400" dirty="0">
              <a:latin typeface="Arial" pitchFamily="34" charset="0"/>
              <a:ea typeface="SimSu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41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DCE4C-DDBB-48F2-9406-2746D0D57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Budget global pour l’épidémie</a:t>
            </a:r>
            <a:endParaRPr lang="fr-FR" sz="36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752600"/>
            <a:ext cx="79247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buClr>
                <a:srgbClr val="A50021"/>
              </a:buClr>
              <a:buSzPct val="80000"/>
            </a:pPr>
            <a:r>
              <a:rPr lang="fr-FR" sz="2400" b="1" dirty="0" smtClean="0">
                <a:solidFill>
                  <a:prstClr val="black"/>
                </a:solidFill>
                <a:latin typeface="Arial"/>
                <a:ea typeface="Calibri"/>
              </a:rPr>
              <a:t>Forces</a:t>
            </a:r>
          </a:p>
          <a:p>
            <a:pPr eaLnBrk="0" hangingPunct="0">
              <a:spcBef>
                <a:spcPts val="600"/>
              </a:spcBef>
              <a:buClr>
                <a:srgbClr val="A50021"/>
              </a:buClr>
              <a:buSzPct val="80000"/>
            </a:pPr>
            <a:endParaRPr lang="fr-FR" sz="2400" b="1" dirty="0" smtClean="0">
              <a:solidFill>
                <a:prstClr val="black"/>
              </a:solidFill>
              <a:latin typeface="Arial"/>
              <a:ea typeface="Calibri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400" dirty="0" smtClean="0">
                <a:solidFill>
                  <a:prstClr val="black"/>
                </a:solidFill>
                <a:latin typeface="Arial"/>
                <a:ea typeface="Calibri"/>
              </a:rPr>
              <a:t>Existence de fonds d'urgence facilement mobilisable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endParaRPr lang="fr-FR" sz="2400" dirty="0" smtClean="0">
              <a:solidFill>
                <a:prstClr val="black"/>
              </a:solidFill>
              <a:latin typeface="Arial"/>
              <a:ea typeface="Calibri"/>
            </a:endParaRPr>
          </a:p>
          <a:p>
            <a:pPr eaLnBrk="0" hangingPunct="0">
              <a:spcBef>
                <a:spcPts val="600"/>
              </a:spcBef>
              <a:buClr>
                <a:srgbClr val="A50021"/>
              </a:buClr>
              <a:buSzPct val="80000"/>
            </a:pPr>
            <a:r>
              <a:rPr lang="fr-FR" sz="2400" b="1" dirty="0" smtClean="0">
                <a:solidFill>
                  <a:prstClr val="black"/>
                </a:solidFill>
                <a:latin typeface="Arial"/>
                <a:ea typeface="Calibri"/>
              </a:rPr>
              <a:t>Points </a:t>
            </a:r>
            <a:r>
              <a:rPr lang="fr-FR" sz="2400" b="1" dirty="0">
                <a:solidFill>
                  <a:prstClr val="black"/>
                </a:solidFill>
                <a:latin typeface="Arial"/>
                <a:ea typeface="Calibri"/>
              </a:rPr>
              <a:t>à </a:t>
            </a:r>
            <a:r>
              <a:rPr lang="fr-FR" sz="2400" b="1" dirty="0" smtClean="0">
                <a:solidFill>
                  <a:prstClr val="black"/>
                </a:solidFill>
                <a:latin typeface="Arial"/>
                <a:ea typeface="Calibri"/>
              </a:rPr>
              <a:t>améliorer</a:t>
            </a:r>
          </a:p>
          <a:p>
            <a:pPr eaLnBrk="0" hangingPunct="0">
              <a:spcBef>
                <a:spcPts val="600"/>
              </a:spcBef>
              <a:buClr>
                <a:srgbClr val="A50021"/>
              </a:buClr>
              <a:buSzPct val="80000"/>
            </a:pPr>
            <a:endParaRPr lang="fr-FR" sz="2400" b="1" dirty="0">
              <a:solidFill>
                <a:prstClr val="black"/>
              </a:solidFill>
              <a:latin typeface="Arial"/>
              <a:ea typeface="Calibri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Insuffisance du fonds d'urgence</a:t>
            </a:r>
            <a:endParaRPr lang="fr-FR" sz="24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19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51" y="228600"/>
            <a:ext cx="7704856" cy="571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16632"/>
            <a:ext cx="8229600" cy="41805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smtClean="0"/>
              <a:t>Evaluation de l’exercice de simulation (19 Nov 2014)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96604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DCE4C-DDBB-48F2-9406-2746D0D57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Prochaines étapes</a:t>
            </a:r>
            <a:endParaRPr lang="fr-FR" sz="36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1845" y="990600"/>
            <a:ext cx="90678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600" dirty="0" smtClean="0">
                <a:solidFill>
                  <a:prstClr val="black"/>
                </a:solidFill>
                <a:latin typeface="Arial"/>
                <a:ea typeface="Calibri"/>
              </a:rPr>
              <a:t>Finalisation du plan d’amélioration de 30/60/90; </a:t>
            </a:r>
            <a:endParaRPr lang="fr-FR" sz="2600" dirty="0">
              <a:solidFill>
                <a:prstClr val="black"/>
              </a:solidFill>
              <a:latin typeface="Arial"/>
              <a:ea typeface="Calibri"/>
            </a:endParaRPr>
          </a:p>
          <a:p>
            <a:pPr marL="34290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600" dirty="0" smtClean="0">
                <a:solidFill>
                  <a:prstClr val="black"/>
                </a:solidFill>
                <a:latin typeface="Arial"/>
                <a:ea typeface="Calibri"/>
              </a:rPr>
              <a:t>Mise en œuvre des activités de formation sur les différentes thématiques;</a:t>
            </a:r>
            <a:endParaRPr lang="fr-FR" sz="2600" dirty="0">
              <a:solidFill>
                <a:prstClr val="black"/>
              </a:solidFill>
              <a:latin typeface="Arial"/>
              <a:ea typeface="Calibri"/>
            </a:endParaRPr>
          </a:p>
          <a:p>
            <a:pPr marL="34290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600" dirty="0" smtClean="0">
                <a:solidFill>
                  <a:prstClr val="black"/>
                </a:solidFill>
                <a:latin typeface="Arial"/>
                <a:ea typeface="Calibri"/>
              </a:rPr>
              <a:t>Mobilisation des ressources ; </a:t>
            </a:r>
            <a:endParaRPr lang="fr-FR" sz="2600" dirty="0">
              <a:solidFill>
                <a:prstClr val="black"/>
              </a:solidFill>
              <a:latin typeface="Arial"/>
              <a:ea typeface="Calibri"/>
            </a:endParaRPr>
          </a:p>
          <a:p>
            <a:pPr marL="34290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600" dirty="0" smtClean="0">
                <a:solidFill>
                  <a:prstClr val="black"/>
                </a:solidFill>
                <a:latin typeface="Arial"/>
                <a:ea typeface="Calibri"/>
              </a:rPr>
              <a:t>Suivi et évaluation de la mise en œuvre du plan d’amélioration dans 30/60/90 jours</a:t>
            </a:r>
            <a:endParaRPr lang="fr-FR" sz="2600" dirty="0">
              <a:solidFill>
                <a:prstClr val="black"/>
              </a:solidFill>
              <a:latin typeface="Arial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11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DCE4C-DDBB-48F2-9406-2746D0D5715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766" y="152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Objectifs généraux de la mission</a:t>
            </a:r>
            <a:endParaRPr lang="fr-FR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7767" y="990600"/>
            <a:ext cx="91172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/>
              <a:buChar char=""/>
            </a:pPr>
            <a:r>
              <a:rPr lang="fr-FR" sz="2400" dirty="0" smtClean="0">
                <a:latin typeface="Arial" pitchFamily="34" charset="0"/>
                <a:ea typeface="SimSun"/>
                <a:cs typeface="Arial" pitchFamily="34" charset="0"/>
              </a:rPr>
              <a:t>S’assurer dans les meilleurs délais que le Sénégal est opérationnellement prêt pour détecter, investiguer en toute sécurité et notifier les éventuels cas de maladies à virus Ebola et conduire une riposte efficace</a:t>
            </a:r>
            <a:r>
              <a:rPr lang="fr-FR" sz="2400" dirty="0">
                <a:latin typeface="Arial" pitchFamily="34" charset="0"/>
                <a:ea typeface="SimSun"/>
                <a:cs typeface="Arial" pitchFamily="34" charset="0"/>
              </a:rPr>
              <a:t> </a:t>
            </a:r>
            <a:r>
              <a:rPr lang="fr-FR" sz="2400" dirty="0" smtClean="0">
                <a:latin typeface="Arial" pitchFamily="34" charset="0"/>
                <a:ea typeface="SimSun"/>
                <a:cs typeface="Arial" pitchFamily="34" charset="0"/>
              </a:rPr>
              <a:t>en évitant la survenue d’une flambée de plus grande ampleur;</a:t>
            </a:r>
          </a:p>
          <a:p>
            <a:pPr marL="342900" lvl="0" indent="-342900" algn="just">
              <a:spcAft>
                <a:spcPts val="0"/>
              </a:spcAft>
              <a:buFont typeface="Wingdings"/>
              <a:buChar char=""/>
            </a:pPr>
            <a:endParaRPr lang="fr-FR" sz="2400" dirty="0">
              <a:latin typeface="Arial" pitchFamily="34" charset="0"/>
              <a:ea typeface="SimSun"/>
              <a:cs typeface="Arial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"/>
            </a:pPr>
            <a:r>
              <a:rPr lang="fr-FR" sz="2400" dirty="0" smtClean="0">
                <a:latin typeface="Arial" pitchFamily="34" charset="0"/>
                <a:ea typeface="SimSun"/>
                <a:cs typeface="Arial" pitchFamily="34" charset="0"/>
              </a:rPr>
              <a:t>Identifier les actions prioritaires requises pour renforcer la préparation dans les 30, 60, 90 jours.</a:t>
            </a:r>
            <a:endParaRPr lang="fr-FR" sz="2400" dirty="0">
              <a:latin typeface="Arial" pitchFamily="34" charset="0"/>
              <a:ea typeface="SimSu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43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032736"/>
            <a:ext cx="9144000" cy="342113"/>
          </a:xfrm>
        </p:spPr>
        <p:txBody>
          <a:bodyPr/>
          <a:lstStyle/>
          <a:p>
            <a:r>
              <a:rPr lang="fr-FR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POUR VOTRE ATTENTION</a:t>
            </a:r>
            <a:endParaRPr lang="fr-FR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37F5F-AB30-43D1-9317-DA0310F8F51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89" y="98995"/>
            <a:ext cx="4084108" cy="285758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2849"/>
            <a:ext cx="4084108" cy="279372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9" y="3527168"/>
            <a:ext cx="4170658" cy="275755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27168"/>
            <a:ext cx="4178679" cy="278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5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DCE4C-DDBB-48F2-9406-2746D0D5715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766" y="152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fr-FR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90490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Déclaration de l’épidémie de maladie à virus </a:t>
            </a:r>
            <a:r>
              <a:rPr lang="fr-FR" sz="24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Ebola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En </a:t>
            </a:r>
            <a:r>
              <a:rPr lang="fr-FR" sz="20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Guinée le 21 mars 2014 à Guéckédou, Macenta et </a:t>
            </a: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Kissidougou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Au </a:t>
            </a:r>
            <a:r>
              <a:rPr lang="fr-FR" sz="20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Liberia le 30 mars 2014 à </a:t>
            </a: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Lofa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En </a:t>
            </a:r>
            <a:r>
              <a:rPr lang="fr-FR" sz="20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Sierra Leone le 25 mai 2014 à Kailahun et </a:t>
            </a: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Kénéma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Au </a:t>
            </a:r>
            <a:r>
              <a:rPr lang="fr-FR" sz="20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Nigeria le 24 juillet 2014 à </a:t>
            </a: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Lagos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 Sénégal le 29 août 2014 à Dakar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 Mali le 23 octobre à Kayes</a:t>
            </a:r>
          </a:p>
          <a:p>
            <a:r>
              <a:rPr lang="fr-F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Recommandations formulées par le comité d’urgence du RSI</a:t>
            </a:r>
          </a:p>
          <a:p>
            <a:endParaRPr lang="fr-F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Création d’une mission des Nations Unies pour appuyer la lutte contre la maladie à virus Ebola</a:t>
            </a:r>
          </a:p>
          <a:p>
            <a:endParaRPr lang="fr-F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Etablissement d’une mission Internationale conjointe d’appui aux Pays non affectés par la maladie à virus Ebola (Guinée Bissau, Côte d’Ivoire, Mali, Sénégal)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808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DCE4C-DDBB-48F2-9406-2746D0D5715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530" y="152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Objectifs spécifiques de la mission</a:t>
            </a:r>
            <a:endParaRPr lang="fr-FR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730" y="990600"/>
            <a:ext cx="90678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Arial" pitchFamily="34" charset="0"/>
                <a:ea typeface="SimSun"/>
                <a:cs typeface="Arial" pitchFamily="34" charset="0"/>
              </a:rPr>
              <a:t>  </a:t>
            </a:r>
            <a:endParaRPr lang="fr-FR" sz="1000" dirty="0" smtClean="0">
              <a:latin typeface="Arial" pitchFamily="34" charset="0"/>
              <a:ea typeface="SimSun"/>
              <a:cs typeface="Arial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"/>
            </a:pPr>
            <a:r>
              <a:rPr lang="fr-FR" sz="2400" dirty="0" smtClean="0">
                <a:latin typeface="Arial" pitchFamily="34" charset="0"/>
                <a:ea typeface="SimSun"/>
                <a:cs typeface="Arial" pitchFamily="34" charset="0"/>
              </a:rPr>
              <a:t>Organiser un exercice de simulation </a:t>
            </a:r>
            <a:r>
              <a:rPr lang="fr-FR" sz="2400" dirty="0">
                <a:latin typeface="Arial" pitchFamily="34" charset="0"/>
                <a:ea typeface="SimSun"/>
                <a:cs typeface="Arial" pitchFamily="34" charset="0"/>
              </a:rPr>
              <a:t>sur </a:t>
            </a:r>
            <a:r>
              <a:rPr lang="fr-FR" sz="2400" dirty="0" smtClean="0">
                <a:latin typeface="Arial" pitchFamily="34" charset="0"/>
                <a:ea typeface="SimSun"/>
                <a:cs typeface="Arial" pitchFamily="34" charset="0"/>
              </a:rPr>
              <a:t>table avec </a:t>
            </a:r>
            <a:r>
              <a:rPr lang="fr-FR" sz="2400" dirty="0">
                <a:latin typeface="Arial" pitchFamily="34" charset="0"/>
                <a:ea typeface="SimSun"/>
                <a:cs typeface="Arial" pitchFamily="34" charset="0"/>
              </a:rPr>
              <a:t>les responsables </a:t>
            </a:r>
            <a:r>
              <a:rPr lang="fr-FR" sz="2400" dirty="0" smtClean="0">
                <a:latin typeface="Arial" pitchFamily="34" charset="0"/>
                <a:ea typeface="SimSun"/>
                <a:cs typeface="Arial" pitchFamily="34" charset="0"/>
              </a:rPr>
              <a:t>nationaux ;</a:t>
            </a:r>
            <a:endParaRPr lang="fr-FR" sz="2400" dirty="0">
              <a:latin typeface="Arial" pitchFamily="34" charset="0"/>
              <a:ea typeface="SimSun"/>
              <a:cs typeface="Arial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fr-FR" sz="2400" dirty="0" smtClean="0">
                <a:latin typeface="Arial" pitchFamily="34" charset="0"/>
                <a:ea typeface="SimSun"/>
                <a:cs typeface="Arial" pitchFamily="34" charset="0"/>
              </a:rPr>
              <a:t>Analyser </a:t>
            </a:r>
            <a:r>
              <a:rPr lang="fr-FR" sz="2400" dirty="0">
                <a:latin typeface="Arial" pitchFamily="34" charset="0"/>
                <a:ea typeface="SimSun"/>
                <a:cs typeface="Arial" pitchFamily="34" charset="0"/>
              </a:rPr>
              <a:t>l</a:t>
            </a:r>
            <a:r>
              <a:rPr lang="fr-FR" sz="2400" dirty="0" smtClean="0">
                <a:latin typeface="Arial" pitchFamily="34" charset="0"/>
                <a:ea typeface="SimSun"/>
                <a:cs typeface="Arial" pitchFamily="34" charset="0"/>
              </a:rPr>
              <a:t>es résultats obtenus en administrant la checklist élaborés pour les pays non affectés; </a:t>
            </a:r>
          </a:p>
          <a:p>
            <a:pPr marL="342900" indent="-342900" algn="just">
              <a:spcAft>
                <a:spcPts val="0"/>
              </a:spcAft>
              <a:buFont typeface="Wingdings"/>
              <a:buChar char=""/>
            </a:pPr>
            <a:r>
              <a:rPr lang="fr-FR" sz="2400" dirty="0">
                <a:latin typeface="Arial" pitchFamily="34" charset="0"/>
                <a:ea typeface="SimSun"/>
                <a:cs typeface="Arial" pitchFamily="34" charset="0"/>
              </a:rPr>
              <a:t>Convenir les actions prioritaires efficaces et urgentes à mettre en œuvre pour combler les écarts identifiés </a:t>
            </a:r>
            <a:r>
              <a:rPr lang="fr-FR" sz="2400" dirty="0" smtClean="0">
                <a:latin typeface="Arial" pitchFamily="34" charset="0"/>
                <a:ea typeface="SimSun"/>
                <a:cs typeface="Arial" pitchFamily="34" charset="0"/>
              </a:rPr>
              <a:t>;</a:t>
            </a:r>
            <a:endParaRPr lang="fr-FR" sz="2400" dirty="0">
              <a:latin typeface="Arial" pitchFamily="34" charset="0"/>
              <a:ea typeface="SimSun"/>
              <a:cs typeface="Arial" pitchFamily="34" charset="0"/>
            </a:endParaRPr>
          </a:p>
          <a:p>
            <a:pPr marL="342900" indent="-342900" algn="just">
              <a:spcAft>
                <a:spcPts val="0"/>
              </a:spcAft>
              <a:buFont typeface="Wingdings"/>
              <a:buChar char=""/>
            </a:pPr>
            <a:r>
              <a:rPr lang="fr-FR" sz="2400" dirty="0">
                <a:latin typeface="Arial" pitchFamily="34" charset="0"/>
                <a:ea typeface="SimSun"/>
                <a:cs typeface="Arial" pitchFamily="34" charset="0"/>
              </a:rPr>
              <a:t>Initier immédiatement des actions pour </a:t>
            </a:r>
            <a:r>
              <a:rPr lang="fr-FR" sz="2400" dirty="0">
                <a:solidFill>
                  <a:prstClr val="black"/>
                </a:solidFill>
                <a:latin typeface="Arial" pitchFamily="34" charset="0"/>
                <a:ea typeface="SimSun"/>
                <a:cs typeface="Arial" pitchFamily="34" charset="0"/>
              </a:rPr>
              <a:t>combler les écarts identifiés </a:t>
            </a:r>
            <a:r>
              <a:rPr lang="fr-FR" sz="2400" dirty="0" smtClean="0">
                <a:solidFill>
                  <a:prstClr val="black"/>
                </a:solidFill>
                <a:latin typeface="Arial" pitchFamily="34" charset="0"/>
                <a:ea typeface="SimSun"/>
                <a:cs typeface="Arial" pitchFamily="34" charset="0"/>
              </a:rPr>
              <a:t>;</a:t>
            </a:r>
            <a:endParaRPr lang="fr-FR" sz="2400" dirty="0">
              <a:latin typeface="Arial" pitchFamily="34" charset="0"/>
              <a:ea typeface="SimSun"/>
              <a:cs typeface="Arial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fr-FR" sz="2400" dirty="0">
                <a:latin typeface="Arial" pitchFamily="34" charset="0"/>
                <a:ea typeface="SimSun"/>
                <a:cs typeface="Arial" pitchFamily="34" charset="0"/>
              </a:rPr>
              <a:t>Organiser le suivi de la mise en œuvre des actions prioritaires</a:t>
            </a:r>
            <a:r>
              <a:rPr lang="fr-FR" sz="2400" dirty="0" smtClean="0">
                <a:latin typeface="Arial" pitchFamily="34" charset="0"/>
                <a:ea typeface="SimSun"/>
                <a:cs typeface="Arial" pitchFamily="34" charset="0"/>
              </a:rPr>
              <a:t>;</a:t>
            </a:r>
            <a:endParaRPr lang="fr-FR" sz="2400" dirty="0">
              <a:latin typeface="Arial" pitchFamily="34" charset="0"/>
              <a:ea typeface="SimSun"/>
              <a:cs typeface="Arial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fr-FR" sz="2400" dirty="0">
                <a:latin typeface="Arial" pitchFamily="34" charset="0"/>
                <a:ea typeface="SimSun"/>
                <a:cs typeface="Arial" pitchFamily="34" charset="0"/>
              </a:rPr>
              <a:t>Evaluer après 30, 60 et 90 jours la mise en œuvre des actions prioritaires retenues de la mission et fournir un rapport.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endParaRPr lang="fr-FR" sz="2400" dirty="0">
              <a:latin typeface="Arial" pitchFamily="34" charset="0"/>
              <a:ea typeface="SimSun"/>
              <a:cs typeface="Arial" pitchFamily="34" charset="0"/>
            </a:endParaRPr>
          </a:p>
          <a:p>
            <a:pPr lvl="0">
              <a:spcAft>
                <a:spcPts val="0"/>
              </a:spcAft>
            </a:pPr>
            <a:r>
              <a:rPr lang="fr-FR" sz="2400" dirty="0">
                <a:latin typeface="Arial" pitchFamily="34" charset="0"/>
                <a:ea typeface="SimSun"/>
                <a:cs typeface="Arial" pitchFamily="34" charset="0"/>
              </a:rPr>
              <a:t>		</a:t>
            </a:r>
            <a:r>
              <a:rPr lang="fr-FR" sz="2400" b="1" dirty="0">
                <a:latin typeface="Arial" pitchFamily="34" charset="0"/>
                <a:ea typeface="SimSun"/>
                <a:cs typeface="Arial" pitchFamily="34" charset="0"/>
              </a:rPr>
              <a:t>Plan Opérationnel 30/60/90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endParaRPr lang="fr-FR" sz="2400" dirty="0">
              <a:effectLst/>
              <a:latin typeface="Arial" pitchFamily="34" charset="0"/>
              <a:ea typeface="SimSu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7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DCE4C-DDBB-48F2-9406-2746D0D5715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Méthodologie</a:t>
            </a:r>
            <a:endParaRPr lang="fr-FR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549" y="990600"/>
            <a:ext cx="905510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000" dirty="0" smtClean="0">
                <a:latin typeface="Arial"/>
                <a:ea typeface="Calibri"/>
              </a:rPr>
              <a:t>Séances de travail avec les </a:t>
            </a:r>
            <a:r>
              <a:rPr lang="fr-FR" sz="2000" dirty="0">
                <a:latin typeface="Arial"/>
                <a:ea typeface="Calibri"/>
              </a:rPr>
              <a:t>responsables </a:t>
            </a:r>
            <a:r>
              <a:rPr lang="fr-FR" sz="2000" dirty="0" smtClean="0">
                <a:latin typeface="Arial"/>
                <a:ea typeface="Calibri"/>
              </a:rPr>
              <a:t>nationaux et les partenaires;</a:t>
            </a:r>
          </a:p>
          <a:p>
            <a:pPr marL="342900" lvl="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000" dirty="0" smtClean="0">
                <a:latin typeface="Arial"/>
                <a:ea typeface="Calibri"/>
              </a:rPr>
              <a:t>Visites d’un district et de services ciblés par l’équipe;</a:t>
            </a:r>
          </a:p>
          <a:p>
            <a:pPr marL="342900" lvl="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000" dirty="0" smtClean="0">
                <a:latin typeface="Arial"/>
                <a:ea typeface="Calibri"/>
              </a:rPr>
              <a:t>Revue du plan de préparation et riposte du pays</a:t>
            </a:r>
          </a:p>
          <a:p>
            <a:pPr marL="342900" lvl="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000" dirty="0" smtClean="0">
                <a:latin typeface="Arial"/>
                <a:ea typeface="Calibri"/>
              </a:rPr>
              <a:t>Discussion préparatoire à l’exercice de simulation;</a:t>
            </a:r>
          </a:p>
          <a:p>
            <a:pPr marL="342900" lvl="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000" dirty="0" smtClean="0">
                <a:latin typeface="Arial"/>
                <a:ea typeface="Calibri"/>
              </a:rPr>
              <a:t>Tenue d’un exercice de simulation à l'hôtel Neptune de Saly à Mbour (Région de Thiès);</a:t>
            </a:r>
          </a:p>
          <a:p>
            <a:pPr marL="342900" lvl="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000" dirty="0" smtClean="0">
                <a:latin typeface="Arial"/>
                <a:ea typeface="Calibri"/>
              </a:rPr>
              <a:t>Elaboration d’un plan d’amélioration sur la base des constats découlant des activités précédentes;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000" dirty="0">
                <a:solidFill>
                  <a:prstClr val="black"/>
                </a:solidFill>
                <a:latin typeface="Arial"/>
                <a:ea typeface="Calibri"/>
              </a:rPr>
              <a:t>Equipe </a:t>
            </a:r>
            <a:r>
              <a:rPr lang="fr-FR" sz="2000" dirty="0" smtClean="0">
                <a:solidFill>
                  <a:prstClr val="black"/>
                </a:solidFill>
                <a:latin typeface="Arial"/>
                <a:ea typeface="Calibri"/>
              </a:rPr>
              <a:t>conjointe composée de : </a:t>
            </a:r>
            <a:endParaRPr lang="fr-FR" sz="2000" dirty="0">
              <a:solidFill>
                <a:prstClr val="black"/>
              </a:solidFill>
              <a:latin typeface="Arial"/>
              <a:ea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2982" y="4475404"/>
            <a:ext cx="36576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fr-FR" sz="2000" dirty="0" smtClean="0">
                <a:solidFill>
                  <a:prstClr val="black"/>
                </a:solidFill>
                <a:latin typeface="Arial"/>
                <a:ea typeface="Calibri"/>
              </a:rPr>
              <a:t>MSAS</a:t>
            </a:r>
            <a:endParaRPr lang="fr-FR" sz="2000" dirty="0">
              <a:solidFill>
                <a:prstClr val="black"/>
              </a:solidFill>
              <a:latin typeface="Arial"/>
              <a:ea typeface="Calibri"/>
            </a:endParaRPr>
          </a:p>
          <a:p>
            <a:pPr marL="800100" lvl="1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fr-FR" sz="2000" dirty="0" smtClean="0">
                <a:solidFill>
                  <a:prstClr val="black"/>
                </a:solidFill>
                <a:latin typeface="Arial"/>
                <a:ea typeface="Calibri"/>
              </a:rPr>
              <a:t>OMS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fr-FR" sz="2000" dirty="0" smtClean="0">
                <a:solidFill>
                  <a:prstClr val="black"/>
                </a:solidFill>
                <a:latin typeface="Arial"/>
                <a:ea typeface="Calibri"/>
              </a:rPr>
              <a:t>UNICEF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fr-FR" sz="2000" dirty="0" smtClean="0">
                <a:solidFill>
                  <a:prstClr val="black"/>
                </a:solidFill>
                <a:latin typeface="Arial"/>
                <a:ea typeface="Calibri"/>
              </a:rPr>
              <a:t>UNOCHA</a:t>
            </a:r>
            <a:endParaRPr lang="fr-FR" sz="2000" dirty="0">
              <a:solidFill>
                <a:prstClr val="black"/>
              </a:solidFill>
              <a:latin typeface="Arial"/>
              <a:ea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5552" y="4458344"/>
            <a:ext cx="5715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fr-FR" sz="2000" dirty="0" smtClean="0">
                <a:solidFill>
                  <a:prstClr val="black"/>
                </a:solidFill>
                <a:latin typeface="Arial"/>
                <a:ea typeface="Calibri"/>
              </a:rPr>
              <a:t>CDC / Atlanta</a:t>
            </a:r>
            <a:endParaRPr lang="fr-FR" sz="2000" dirty="0">
              <a:solidFill>
                <a:prstClr val="black"/>
              </a:solidFill>
              <a:latin typeface="Arial"/>
              <a:ea typeface="Calibri"/>
            </a:endParaRPr>
          </a:p>
          <a:p>
            <a:pPr marL="342900" lvl="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fr-FR" sz="2000" dirty="0">
                <a:solidFill>
                  <a:prstClr val="black"/>
                </a:solidFill>
                <a:latin typeface="Arial"/>
                <a:ea typeface="Calibri"/>
              </a:rPr>
              <a:t>Jhon Hopkins Centre pour la communication</a:t>
            </a:r>
          </a:p>
          <a:p>
            <a:pPr marL="342900" lvl="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fr-FR" sz="2000" dirty="0">
                <a:solidFill>
                  <a:prstClr val="black"/>
                </a:solidFill>
                <a:latin typeface="Arial"/>
                <a:ea typeface="Calibri"/>
              </a:rPr>
              <a:t>Autres Partenaires</a:t>
            </a:r>
          </a:p>
        </p:txBody>
      </p:sp>
    </p:spTree>
    <p:extLst>
      <p:ext uri="{BB962C8B-B14F-4D97-AF65-F5344CB8AC3E}">
        <p14:creationId xmlns:p14="http://schemas.microsoft.com/office/powerpoint/2010/main" val="286641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DCE4C-DDBB-48F2-9406-2746D0D5715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52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Méthodologie</a:t>
            </a:r>
            <a:endParaRPr lang="fr-FR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0472" y="5680242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latin typeface="Arial" pitchFamily="34" charset="0"/>
                <a:cs typeface="Arial" pitchFamily="34" charset="0"/>
              </a:rPr>
              <a:t>Audience de l’équipe conjointe avec le Ministre de la santé  et ses collaborateurs</a:t>
            </a:r>
            <a:endParaRPr lang="fr-FR" sz="1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898267"/>
            <a:ext cx="350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endParaRPr lang="fr-FR" sz="2000" dirty="0">
              <a:solidFill>
                <a:prstClr val="black"/>
              </a:solidFill>
              <a:latin typeface="Arial"/>
              <a:ea typeface="Calibri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1773795"/>
            <a:ext cx="4255827" cy="33147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761285"/>
            <a:ext cx="4475328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1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DCE4C-DDBB-48F2-9406-2746D0D57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12" y="4321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Coordination</a:t>
            </a:r>
            <a:endParaRPr lang="fr-FR" sz="36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64" y="1066800"/>
            <a:ext cx="90678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buClr>
                <a:srgbClr val="A50021"/>
              </a:buClr>
              <a:buSzPct val="80000"/>
            </a:pPr>
            <a:r>
              <a:rPr lang="fr-FR" sz="2400" b="1" dirty="0" smtClean="0">
                <a:solidFill>
                  <a:prstClr val="black"/>
                </a:solidFill>
                <a:latin typeface="Arial"/>
                <a:ea typeface="Calibri"/>
              </a:rPr>
              <a:t>Forces</a:t>
            </a:r>
            <a:r>
              <a:rPr lang="fr-FR" sz="2400" dirty="0" smtClean="0">
                <a:solidFill>
                  <a:prstClr val="black"/>
                </a:solidFill>
                <a:latin typeface="Arial"/>
                <a:ea typeface="Calibri"/>
              </a:rPr>
              <a:t> 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400" dirty="0" smtClean="0">
                <a:solidFill>
                  <a:prstClr val="black"/>
                </a:solidFill>
                <a:latin typeface="Arial"/>
                <a:ea typeface="Calibri"/>
              </a:rPr>
              <a:t>Initiation </a:t>
            </a:r>
            <a:r>
              <a:rPr lang="fr-FR" sz="2400" dirty="0">
                <a:solidFill>
                  <a:prstClr val="black"/>
                </a:solidFill>
                <a:latin typeface="Arial"/>
                <a:ea typeface="Calibri"/>
              </a:rPr>
              <a:t>de mise en place du COUS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400" dirty="0" smtClean="0">
                <a:solidFill>
                  <a:prstClr val="black"/>
                </a:solidFill>
                <a:latin typeface="Arial"/>
                <a:ea typeface="Calibri"/>
              </a:rPr>
              <a:t>Volonté </a:t>
            </a:r>
            <a:r>
              <a:rPr lang="fr-FR" sz="2400" dirty="0">
                <a:solidFill>
                  <a:prstClr val="black"/>
                </a:solidFill>
                <a:latin typeface="Arial"/>
                <a:ea typeface="Calibri"/>
              </a:rPr>
              <a:t>politique et disponibilité des fonds pour le COUS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400" dirty="0" smtClean="0">
                <a:solidFill>
                  <a:prstClr val="black"/>
                </a:solidFill>
                <a:latin typeface="Arial"/>
                <a:ea typeface="Calibri"/>
              </a:rPr>
              <a:t>Existence </a:t>
            </a:r>
            <a:r>
              <a:rPr lang="fr-FR" sz="2400" dirty="0">
                <a:solidFill>
                  <a:prstClr val="black"/>
                </a:solidFill>
                <a:latin typeface="Arial"/>
                <a:ea typeface="Calibri"/>
              </a:rPr>
              <a:t>d’un organigramme et de plan de communication </a:t>
            </a:r>
            <a:r>
              <a:rPr lang="fr-FR" sz="2400" dirty="0" smtClean="0">
                <a:solidFill>
                  <a:prstClr val="black"/>
                </a:solidFill>
                <a:latin typeface="Arial"/>
                <a:ea typeface="Calibri"/>
              </a:rPr>
              <a:t>centralisé</a:t>
            </a:r>
          </a:p>
          <a:p>
            <a:pPr eaLnBrk="0" hangingPunct="0">
              <a:spcBef>
                <a:spcPts val="600"/>
              </a:spcBef>
              <a:buClr>
                <a:srgbClr val="A50021"/>
              </a:buClr>
              <a:buSzPct val="80000"/>
            </a:pPr>
            <a:r>
              <a:rPr lang="fr-FR" sz="2400" b="1" dirty="0" smtClean="0">
                <a:solidFill>
                  <a:prstClr val="black"/>
                </a:solidFill>
                <a:latin typeface="Arial"/>
                <a:ea typeface="Calibri"/>
              </a:rPr>
              <a:t>Points à améliorer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400" dirty="0" smtClean="0">
                <a:solidFill>
                  <a:prstClr val="black"/>
                </a:solidFill>
                <a:latin typeface="Arial"/>
                <a:ea typeface="Calibri"/>
              </a:rPr>
              <a:t>Accélération </a:t>
            </a:r>
            <a:r>
              <a:rPr lang="fr-FR" sz="2400" dirty="0">
                <a:solidFill>
                  <a:prstClr val="black"/>
                </a:solidFill>
                <a:latin typeface="Arial"/>
                <a:ea typeface="Calibri"/>
              </a:rPr>
              <a:t>dans la mise en </a:t>
            </a:r>
            <a:r>
              <a:rPr lang="fr-FR" sz="2400" dirty="0" smtClean="0">
                <a:solidFill>
                  <a:prstClr val="black"/>
                </a:solidFill>
                <a:latin typeface="Arial"/>
                <a:ea typeface="Calibri"/>
              </a:rPr>
              <a:t>place du COUS</a:t>
            </a:r>
            <a:endParaRPr lang="fr-FR" sz="2400" dirty="0">
              <a:solidFill>
                <a:prstClr val="black"/>
              </a:solidFill>
              <a:latin typeface="Arial"/>
              <a:ea typeface="Calibri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400" dirty="0" smtClean="0">
                <a:solidFill>
                  <a:prstClr val="black"/>
                </a:solidFill>
                <a:latin typeface="Arial"/>
                <a:ea typeface="Calibri"/>
              </a:rPr>
              <a:t>Insuffisance </a:t>
            </a:r>
            <a:r>
              <a:rPr lang="fr-FR" sz="2400" dirty="0">
                <a:solidFill>
                  <a:prstClr val="black"/>
                </a:solidFill>
                <a:latin typeface="Arial"/>
                <a:ea typeface="Calibri"/>
              </a:rPr>
              <a:t>de capacités de stockage propre au </a:t>
            </a:r>
            <a:r>
              <a:rPr lang="fr-FR" sz="2400" dirty="0" smtClean="0">
                <a:solidFill>
                  <a:prstClr val="black"/>
                </a:solidFill>
                <a:latin typeface="Arial"/>
                <a:ea typeface="Calibri"/>
              </a:rPr>
              <a:t>MSAS en termes de logistique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400" dirty="0" smtClean="0">
                <a:solidFill>
                  <a:prstClr val="black"/>
                </a:solidFill>
                <a:latin typeface="Arial"/>
                <a:ea typeface="Calibri"/>
              </a:rPr>
              <a:t>Clarification de l'encrage du COUS dans l'organigramme du MSAS</a:t>
            </a:r>
            <a:endParaRPr lang="fr-FR" sz="2400" dirty="0">
              <a:solidFill>
                <a:prstClr val="black"/>
              </a:solidFill>
              <a:latin typeface="Arial"/>
              <a:ea typeface="Calibri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endParaRPr lang="fr-FR" sz="2400" dirty="0">
              <a:solidFill>
                <a:prstClr val="black"/>
              </a:solidFill>
              <a:latin typeface="Arial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509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DCE4C-DDBB-48F2-9406-2746D0D57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Actions prioritaires Coordination</a:t>
            </a:r>
            <a:endParaRPr lang="fr-FR" sz="36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62" y="990600"/>
            <a:ext cx="9067800" cy="5101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A50021"/>
              </a:buClr>
              <a:buSzPct val="80000"/>
            </a:pPr>
            <a:r>
              <a:rPr lang="fr-FR" sz="2100" b="1" dirty="0" smtClean="0">
                <a:latin typeface="Times New Roman"/>
                <a:ea typeface="SimSun"/>
              </a:rPr>
              <a:t>1) – Coordination:  Rendre opérationnel le COUS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100" dirty="0" smtClean="0">
                <a:latin typeface="Times New Roman"/>
                <a:ea typeface="SimSun"/>
              </a:rPr>
              <a:t>Réviser  et diffuser l'organigramme du MSAS intégrant le COUS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100" dirty="0">
                <a:latin typeface="Times New Roman"/>
                <a:ea typeface="SimSun"/>
              </a:rPr>
              <a:t>D</a:t>
            </a:r>
            <a:r>
              <a:rPr lang="fr-FR" sz="2100" dirty="0" smtClean="0">
                <a:latin typeface="Times New Roman"/>
                <a:ea typeface="SimSun"/>
              </a:rPr>
              <a:t>iffuser les TDR du COUS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100" dirty="0" smtClean="0">
                <a:latin typeface="Times New Roman"/>
                <a:ea typeface="SimSun"/>
              </a:rPr>
              <a:t>Doter </a:t>
            </a:r>
            <a:r>
              <a:rPr lang="fr-FR" sz="2100" dirty="0">
                <a:latin typeface="Times New Roman"/>
                <a:ea typeface="SimSun"/>
              </a:rPr>
              <a:t>le COUS de RH adéquates dès la parution de l'arrêté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100" dirty="0" smtClean="0">
                <a:latin typeface="Times New Roman"/>
                <a:ea typeface="SimSun"/>
              </a:rPr>
              <a:t>Former </a:t>
            </a:r>
            <a:r>
              <a:rPr lang="fr-FR" sz="2100" dirty="0">
                <a:latin typeface="Times New Roman"/>
                <a:ea typeface="SimSun"/>
              </a:rPr>
              <a:t>le personnel recruté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100" dirty="0" smtClean="0">
                <a:latin typeface="Times New Roman"/>
                <a:ea typeface="SimSun"/>
              </a:rPr>
              <a:t>Affecter </a:t>
            </a:r>
            <a:r>
              <a:rPr lang="fr-FR" sz="2100" dirty="0">
                <a:latin typeface="Times New Roman"/>
                <a:ea typeface="SimSun"/>
              </a:rPr>
              <a:t>des locaux </a:t>
            </a:r>
            <a:r>
              <a:rPr lang="fr-FR" sz="2100" dirty="0" smtClean="0">
                <a:latin typeface="Times New Roman"/>
                <a:ea typeface="SimSun"/>
              </a:rPr>
              <a:t>provisoires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100" dirty="0" smtClean="0">
                <a:latin typeface="Times New Roman"/>
                <a:ea typeface="SimSun"/>
              </a:rPr>
              <a:t>Exercices de simulation</a:t>
            </a:r>
            <a:endParaRPr lang="fr-FR" sz="2100" dirty="0">
              <a:latin typeface="Times New Roman"/>
              <a:ea typeface="SimSun"/>
            </a:endParaRPr>
          </a:p>
          <a:p>
            <a:pPr marL="34290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100" dirty="0" smtClean="0">
                <a:latin typeface="Times New Roman"/>
                <a:ea typeface="SimSun"/>
              </a:rPr>
              <a:t>Construire </a:t>
            </a:r>
            <a:r>
              <a:rPr lang="fr-FR" sz="2100" dirty="0">
                <a:latin typeface="Times New Roman"/>
                <a:ea typeface="SimSun"/>
              </a:rPr>
              <a:t>et </a:t>
            </a:r>
            <a:r>
              <a:rPr lang="fr-FR" sz="2100" dirty="0" smtClean="0">
                <a:latin typeface="Times New Roman"/>
                <a:ea typeface="SimSun"/>
              </a:rPr>
              <a:t>équiper </a:t>
            </a:r>
            <a:r>
              <a:rPr lang="fr-FR" sz="2100" dirty="0">
                <a:latin typeface="Times New Roman"/>
                <a:ea typeface="SimSun"/>
              </a:rPr>
              <a:t>un local </a:t>
            </a:r>
            <a:r>
              <a:rPr lang="fr-FR" sz="2100" dirty="0" smtClean="0">
                <a:latin typeface="Times New Roman"/>
                <a:ea typeface="SimSun"/>
              </a:rPr>
              <a:t>définitif </a:t>
            </a:r>
            <a:r>
              <a:rPr lang="fr-FR" sz="2100" dirty="0">
                <a:latin typeface="Times New Roman"/>
                <a:ea typeface="SimSun"/>
              </a:rPr>
              <a:t>(site et partenaire identifié pour la construction et les équipements)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A50021"/>
              </a:buClr>
              <a:buSzPct val="80000"/>
              <a:buFont typeface="Monotype Sorts" pitchFamily="2" charset="2"/>
              <a:buChar char="l"/>
            </a:pPr>
            <a:r>
              <a:rPr lang="fr-FR" sz="2100" dirty="0" smtClean="0">
                <a:latin typeface="Times New Roman"/>
                <a:ea typeface="SimSun"/>
              </a:rPr>
              <a:t>Mettre </a:t>
            </a:r>
            <a:r>
              <a:rPr lang="fr-FR" sz="2100" dirty="0">
                <a:latin typeface="Times New Roman"/>
                <a:ea typeface="SimSun"/>
              </a:rPr>
              <a:t>en œuvre d'une logistique de transport dédiée à la réponse aux </a:t>
            </a:r>
            <a:r>
              <a:rPr lang="fr-FR" sz="2100" dirty="0" smtClean="0">
                <a:latin typeface="Times New Roman"/>
                <a:ea typeface="SimSun"/>
              </a:rPr>
              <a:t>urgences </a:t>
            </a:r>
            <a:endParaRPr lang="fr-FR" sz="2100" dirty="0">
              <a:latin typeface="Times New Roman"/>
              <a:ea typeface="SimSun"/>
            </a:endParaRPr>
          </a:p>
          <a:p>
            <a:pPr eaLnBrk="0" hangingPunct="0">
              <a:spcBef>
                <a:spcPct val="50000"/>
              </a:spcBef>
              <a:buClr>
                <a:srgbClr val="A50021"/>
              </a:buClr>
              <a:buSzPct val="80000"/>
            </a:pPr>
            <a:endParaRPr lang="fr-FR" sz="2100" dirty="0">
              <a:latin typeface="Times New Roman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336080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11110</TotalTime>
  <Words>1715</Words>
  <Application>Microsoft Office PowerPoint</Application>
  <PresentationFormat>Affichage à l'écran (4:3)</PresentationFormat>
  <Paragraphs>270</Paragraphs>
  <Slides>30</Slides>
  <Notes>5</Notes>
  <HiddenSlides>2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Office Theme</vt:lpstr>
      <vt:lpstr>Présentation PowerPoint</vt:lpstr>
      <vt:lpstr>Plan de la présentation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Actions prioritaires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POUR VOTRE ATTENTION</vt:lpstr>
    </vt:vector>
  </TitlesOfParts>
  <Company>WHO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Tekeste, Mrs Senait - bzv</dc:creator>
  <cp:lastModifiedBy>SENEGAL - WR (Diarra-Nama, Dr. Alimata Jeanne- sn)</cp:lastModifiedBy>
  <cp:revision>526</cp:revision>
  <cp:lastPrinted>2014-11-21T10:43:32Z</cp:lastPrinted>
  <dcterms:created xsi:type="dcterms:W3CDTF">2012-10-17T13:26:19Z</dcterms:created>
  <dcterms:modified xsi:type="dcterms:W3CDTF">2014-11-22T15:14:12Z</dcterms:modified>
</cp:coreProperties>
</file>