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89" r:id="rId2"/>
    <p:sldId id="495" r:id="rId3"/>
    <p:sldId id="494" r:id="rId4"/>
    <p:sldId id="496" r:id="rId5"/>
    <p:sldId id="497" r:id="rId6"/>
    <p:sldId id="498" r:id="rId7"/>
    <p:sldId id="499" r:id="rId8"/>
    <p:sldId id="500" r:id="rId9"/>
    <p:sldId id="501" r:id="rId10"/>
    <p:sldId id="502" r:id="rId11"/>
    <p:sldId id="503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CC66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5992" autoAdjust="0"/>
  </p:normalViewPr>
  <p:slideViewPr>
    <p:cSldViewPr>
      <p:cViewPr>
        <p:scale>
          <a:sx n="60" d="100"/>
          <a:sy n="60" d="100"/>
        </p:scale>
        <p:origin x="-702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1613" indent="-285236">
              <a:defRPr b="1">
                <a:solidFill>
                  <a:schemeClr val="tx1"/>
                </a:solidFill>
                <a:latin typeface="Arial" charset="0"/>
              </a:defRPr>
            </a:lvl2pPr>
            <a:lvl3pPr marL="1140943" indent="-228189">
              <a:defRPr b="1">
                <a:solidFill>
                  <a:schemeClr val="tx1"/>
                </a:solidFill>
                <a:latin typeface="Arial" charset="0"/>
              </a:defRPr>
            </a:lvl3pPr>
            <a:lvl4pPr marL="1597320" indent="-228189">
              <a:defRPr b="1">
                <a:solidFill>
                  <a:schemeClr val="tx1"/>
                </a:solidFill>
                <a:latin typeface="Arial" charset="0"/>
              </a:defRPr>
            </a:lvl4pPr>
            <a:lvl5pPr marL="2053697" indent="-228189">
              <a:defRPr b="1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D945420F-1187-4429-BDC7-1AF134D9613B}" type="slidenum">
              <a:rPr lang="da-DK" b="0" smtClean="0">
                <a:latin typeface="Times New Roman" pitchFamily="18" charset="0"/>
              </a:rPr>
              <a:pPr/>
              <a:t>3</a:t>
            </a:fld>
            <a:endParaRPr lang="da-DK" b="0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0" y="863600"/>
            <a:ext cx="4641850" cy="3481388"/>
          </a:xfrm>
          <a:ln w="12700" cap="flat">
            <a:solidFill>
              <a:schemeClr val="tx1"/>
            </a:solidFill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7" y="4729536"/>
            <a:ext cx="4984962" cy="4490207"/>
          </a:xfrm>
          <a:noFill/>
        </p:spPr>
        <p:txBody>
          <a:bodyPr lIns="92232" tIns="46116" rIns="92232" bIns="46116"/>
          <a:lstStyle/>
          <a:p>
            <a:pPr eaLnBrk="1" hangingPunct="1"/>
            <a:endParaRPr lang="da-DK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23/09/2014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758057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воздуха в странах </a:t>
            </a:r>
            <a:r>
              <a:rPr lang="da-D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a-D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Восточного региона</a:t>
            </a:r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RPP3 –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on THOR modelling system and Study Tour for air quality experts on urban transport issues</a:t>
            </a:r>
            <a:endParaRPr lang="en-GB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2276872"/>
            <a:ext cx="9180512" cy="3024336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3500" b="1" dirty="0">
                <a:latin typeface="Arial" pitchFamily="34" charset="0"/>
                <a:ea typeface="+mj-ea"/>
                <a:cs typeface="Arial" pitchFamily="34" charset="0"/>
              </a:rPr>
              <a:t>Follow up THOR-</a:t>
            </a:r>
            <a:r>
              <a:rPr lang="en-US" sz="3500" b="1" dirty="0" err="1">
                <a:latin typeface="Arial" pitchFamily="34" charset="0"/>
                <a:ea typeface="+mj-ea"/>
                <a:cs typeface="Arial" pitchFamily="34" charset="0"/>
              </a:rPr>
              <a:t>AirPAS</a:t>
            </a:r>
            <a:r>
              <a:rPr lang="en-US" sz="3500" b="1" dirty="0">
                <a:latin typeface="Arial" pitchFamily="34" charset="0"/>
                <a:ea typeface="+mj-ea"/>
                <a:cs typeface="Arial" pitchFamily="34" charset="0"/>
              </a:rPr>
              <a:t> Training Course on high resolution urban air quality modelling and urban planning. 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ea typeface="+mj-ea"/>
                <a:cs typeface="+mj-cs"/>
              </a:rPr>
              <a:t>23 September, 2014, Copenhagen, Denmark </a:t>
            </a: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30218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36830"/>
            <a:ext cx="9144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24 September, Objective: </a:t>
            </a:r>
          </a:p>
          <a:p>
            <a:pPr algn="ctr"/>
            <a:r>
              <a:rPr lang="en-US" sz="2400" b="1" dirty="0" smtClean="0"/>
              <a:t>Political </a:t>
            </a:r>
            <a:r>
              <a:rPr lang="en-US" sz="2400" b="1" dirty="0"/>
              <a:t>initiatives to make Copenhagen greener. </a:t>
            </a:r>
          </a:p>
          <a:p>
            <a:pPr algn="ctr"/>
            <a:r>
              <a:rPr lang="en-US" sz="2400" b="1" dirty="0"/>
              <a:t>(Initiatives where AQ modelling are/can be applied)</a:t>
            </a:r>
          </a:p>
          <a:p>
            <a:endParaRPr lang="en-US" sz="1000" b="1" dirty="0" smtClean="0"/>
          </a:p>
          <a:p>
            <a:pPr algn="just"/>
            <a:r>
              <a:rPr lang="en-US" sz="2000" b="1" dirty="0" smtClean="0"/>
              <a:t>Pick </a:t>
            </a:r>
            <a:r>
              <a:rPr lang="en-US" sz="2000" b="1" dirty="0"/>
              <a:t>up at 9:00 at the hotel by Matthias Ketzel.</a:t>
            </a:r>
          </a:p>
          <a:p>
            <a:pPr algn="just"/>
            <a:endParaRPr lang="en-US" sz="1000" b="1" dirty="0"/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9:00 – 10:30: </a:t>
            </a:r>
            <a:r>
              <a:rPr lang="en-US" sz="2000" b="1" dirty="0"/>
              <a:t>Visit the urban canopy measurement station at H.C. </a:t>
            </a:r>
            <a:r>
              <a:rPr lang="en-US" sz="2000" b="1" dirty="0" err="1"/>
              <a:t>Andersens</a:t>
            </a:r>
            <a:r>
              <a:rPr lang="en-US" sz="2000" b="1" dirty="0"/>
              <a:t> </a:t>
            </a:r>
            <a:r>
              <a:rPr lang="en-US" sz="2000" b="1" dirty="0" smtClean="0"/>
              <a:t>	Boulevard</a:t>
            </a:r>
            <a:endParaRPr lang="en-US" sz="2000" b="1" dirty="0"/>
          </a:p>
          <a:p>
            <a:pPr algn="just"/>
            <a:endParaRPr lang="en-US" sz="1000" b="1" dirty="0"/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10:30 – 11:30: </a:t>
            </a:r>
            <a:r>
              <a:rPr lang="en-US" sz="2000" b="1" dirty="0"/>
              <a:t>Visit to Danish </a:t>
            </a:r>
            <a:r>
              <a:rPr lang="en-US" sz="2000" b="1" dirty="0" smtClean="0"/>
              <a:t>EPA: </a:t>
            </a:r>
            <a:endParaRPr lang="en-US" sz="2000" b="1" dirty="0"/>
          </a:p>
          <a:p>
            <a:pPr algn="just"/>
            <a:r>
              <a:rPr lang="en-US" sz="2000" b="1" dirty="0" smtClean="0"/>
              <a:t>	“Air </a:t>
            </a:r>
            <a:r>
              <a:rPr lang="en-US" sz="2000" b="1" dirty="0"/>
              <a:t>Quality regulation and management in Denmark (How are </a:t>
            </a:r>
            <a:r>
              <a:rPr lang="en-US" sz="2000" b="1" dirty="0" smtClean="0"/>
              <a:t>	measurements </a:t>
            </a:r>
            <a:r>
              <a:rPr lang="en-US" sz="2000" b="1" dirty="0"/>
              <a:t>and model results used in political decision making)” by </a:t>
            </a:r>
            <a:r>
              <a:rPr lang="en-US" sz="2000" b="1" dirty="0" smtClean="0"/>
              <a:t>	</a:t>
            </a:r>
            <a:r>
              <a:rPr lang="en-US" sz="2000" b="1" dirty="0" err="1" smtClean="0"/>
              <a:t>Katja</a:t>
            </a:r>
            <a:r>
              <a:rPr lang="en-US" sz="2000" b="1" dirty="0" smtClean="0"/>
              <a:t> </a:t>
            </a:r>
            <a:r>
              <a:rPr lang="en-US" sz="2000" b="1" dirty="0" err="1"/>
              <a:t>Asmussen</a:t>
            </a:r>
            <a:r>
              <a:rPr lang="en-US" sz="2000" b="1" dirty="0" smtClean="0"/>
              <a:t>.</a:t>
            </a:r>
          </a:p>
          <a:p>
            <a:pPr algn="just"/>
            <a:endParaRPr lang="en-US" sz="1000" b="1" dirty="0"/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11:30 – 12:15: </a:t>
            </a:r>
            <a:r>
              <a:rPr lang="en-US" sz="2000" b="1" dirty="0"/>
              <a:t>Lunch at Danish EPA</a:t>
            </a:r>
          </a:p>
          <a:p>
            <a:pPr algn="just"/>
            <a:endParaRPr lang="en-US" sz="1000" b="1" dirty="0"/>
          </a:p>
          <a:p>
            <a:pPr algn="just"/>
            <a:r>
              <a:rPr lang="en-US" sz="2000" b="1" dirty="0">
                <a:solidFill>
                  <a:srgbClr val="FF0000"/>
                </a:solidFill>
              </a:rPr>
              <a:t>13:00 – 14:30</a:t>
            </a:r>
            <a:r>
              <a:rPr lang="en-US" sz="2000" b="1" dirty="0"/>
              <a:t>: </a:t>
            </a:r>
            <a:r>
              <a:rPr lang="en-US" sz="2000" b="1" dirty="0" smtClean="0"/>
              <a:t>Visit to </a:t>
            </a:r>
            <a:r>
              <a:rPr lang="en-US" sz="2000" b="1" dirty="0"/>
              <a:t>Technical and Environmental Administration, Copenhagen </a:t>
            </a:r>
            <a:r>
              <a:rPr lang="en-US" sz="2000" b="1" dirty="0" smtClean="0"/>
              <a:t>	municipality</a:t>
            </a:r>
            <a:r>
              <a:rPr lang="en-US" sz="2000" b="1" dirty="0"/>
              <a:t>:</a:t>
            </a:r>
          </a:p>
          <a:p>
            <a:pPr algn="just"/>
            <a:r>
              <a:rPr lang="en-US" sz="2000" b="1" dirty="0" smtClean="0"/>
              <a:t>	”Copenhagen </a:t>
            </a:r>
            <a:r>
              <a:rPr lang="en-US" sz="2000" b="1" dirty="0"/>
              <a:t>as European Green Capital in 2014 (initiatives to improve the </a:t>
            </a:r>
            <a:r>
              <a:rPr lang="en-US" sz="2000" b="1" dirty="0" smtClean="0"/>
              <a:t>	environment </a:t>
            </a:r>
            <a:r>
              <a:rPr lang="en-US" sz="2000" b="1" dirty="0"/>
              <a:t>in Copenhagen)”, by Lene </a:t>
            </a:r>
            <a:r>
              <a:rPr lang="en-US" sz="2000" b="1" dirty="0" err="1"/>
              <a:t>Bjerg</a:t>
            </a:r>
            <a:r>
              <a:rPr lang="en-US" sz="2000" b="1" dirty="0"/>
              <a:t> Kristensen.</a:t>
            </a:r>
          </a:p>
          <a:p>
            <a:pPr algn="just"/>
            <a:r>
              <a:rPr lang="en-US" sz="2000" b="1" dirty="0" smtClean="0"/>
              <a:t>	“The </a:t>
            </a:r>
            <a:r>
              <a:rPr lang="en-US" sz="2000" b="1" dirty="0"/>
              <a:t>Climate Plan 2015 for Copenhagen Municipality (Making Copenhagen </a:t>
            </a:r>
            <a:r>
              <a:rPr lang="en-US" sz="2000" b="1" dirty="0" smtClean="0"/>
              <a:t>	fossil </a:t>
            </a:r>
            <a:r>
              <a:rPr lang="en-US" sz="2000" b="1" dirty="0"/>
              <a:t>free)”, by Morten </a:t>
            </a:r>
            <a:r>
              <a:rPr lang="en-US" sz="2000" b="1" dirty="0" err="1"/>
              <a:t>Højer</a:t>
            </a:r>
            <a:r>
              <a:rPr lang="en-US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443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76276"/>
            <a:ext cx="7244977" cy="38170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367496"/>
            <a:ext cx="9144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Visit </a:t>
            </a:r>
            <a:r>
              <a:rPr lang="en-US" sz="2400" b="1" dirty="0"/>
              <a:t>to </a:t>
            </a:r>
            <a:r>
              <a:rPr lang="en-US" sz="2400" b="1" dirty="0" err="1"/>
              <a:t>Amager</a:t>
            </a:r>
            <a:r>
              <a:rPr lang="en-US" sz="2400" b="1" dirty="0"/>
              <a:t> Resource </a:t>
            </a:r>
            <a:r>
              <a:rPr lang="en-US" sz="2400" b="1" dirty="0" smtClean="0"/>
              <a:t>Center: 15:00 – 17:00 </a:t>
            </a:r>
          </a:p>
          <a:p>
            <a:pPr algn="ctr"/>
            <a:endParaRPr lang="en-US" sz="1000" b="1" dirty="0" smtClean="0"/>
          </a:p>
          <a:p>
            <a:pPr algn="ctr"/>
            <a:r>
              <a:rPr lang="en-US" sz="2400" b="1" dirty="0" smtClean="0"/>
              <a:t>Focus </a:t>
            </a:r>
            <a:r>
              <a:rPr lang="en-US" sz="2400" b="1" dirty="0"/>
              <a:t>“</a:t>
            </a:r>
            <a:r>
              <a:rPr lang="en-US" sz="2400" b="1" dirty="0" err="1"/>
              <a:t>Amager</a:t>
            </a:r>
            <a:r>
              <a:rPr lang="en-US" sz="2400" b="1" dirty="0"/>
              <a:t> Bakke” – ready for use 2017</a:t>
            </a:r>
          </a:p>
          <a:p>
            <a:pPr algn="ctr"/>
            <a:endParaRPr lang="en-US" sz="1000" b="1" dirty="0" smtClean="0"/>
          </a:p>
          <a:p>
            <a:pPr algn="ctr"/>
            <a:r>
              <a:rPr lang="en-US" sz="2400" b="1" dirty="0" smtClean="0"/>
              <a:t>New </a:t>
            </a:r>
            <a:r>
              <a:rPr lang="en-US" sz="2400" b="1" dirty="0"/>
              <a:t>energy plant facility in </a:t>
            </a:r>
            <a:r>
              <a:rPr lang="en-US" sz="2400" b="1" dirty="0" smtClean="0"/>
              <a:t>Copenhagen </a:t>
            </a:r>
            <a:r>
              <a:rPr lang="en-US" sz="2400" b="1" dirty="0"/>
              <a:t>how </a:t>
            </a:r>
            <a:r>
              <a:rPr lang="en-US" sz="2400" b="1" dirty="0" smtClean="0"/>
              <a:t>it will </a:t>
            </a:r>
            <a:r>
              <a:rPr lang="en-US" sz="2400" b="1" dirty="0"/>
              <a:t>be included in the city's cycle with respect to both waste, energy and culture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3322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855747" y="836712"/>
            <a:ext cx="7373983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200150" indent="-28575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n-GB" sz="3200" dirty="0" smtClean="0">
                <a:solidFill>
                  <a:schemeClr val="tx2"/>
                </a:solidFill>
              </a:rPr>
              <a:t>Agenda</a:t>
            </a:r>
            <a:r>
              <a:rPr lang="da-DK" sz="3200" dirty="0" smtClean="0">
                <a:solidFill>
                  <a:schemeClr val="tx2"/>
                </a:solidFill>
              </a:rPr>
              <a:t>:</a:t>
            </a:r>
            <a:endParaRPr lang="da-DK" sz="3200" dirty="0">
              <a:solidFill>
                <a:schemeClr val="tx2"/>
              </a:solidFill>
            </a:endParaRPr>
          </a:p>
          <a:p>
            <a:pPr algn="just"/>
            <a:endParaRPr lang="en-US" sz="2000" dirty="0" smtClean="0">
              <a:solidFill>
                <a:schemeClr val="tx2"/>
              </a:solidFill>
            </a:endParaRPr>
          </a:p>
          <a:p>
            <a:pPr algn="just"/>
            <a:r>
              <a:rPr lang="en-US" sz="2000" dirty="0">
                <a:solidFill>
                  <a:srgbClr val="FF0000"/>
                </a:solidFill>
              </a:rPr>
              <a:t>9:00 – 10:00: </a:t>
            </a:r>
            <a:r>
              <a:rPr lang="en-US" sz="2000" dirty="0">
                <a:solidFill>
                  <a:srgbClr val="002060"/>
                </a:solidFill>
              </a:rPr>
              <a:t>Short presentation from each </a:t>
            </a:r>
            <a:r>
              <a:rPr lang="en-US" sz="2000" dirty="0" smtClean="0">
                <a:solidFill>
                  <a:srgbClr val="002060"/>
                </a:solidFill>
              </a:rPr>
              <a:t>country:</a:t>
            </a:r>
            <a:endParaRPr lang="en-US" sz="2000" dirty="0">
              <a:solidFill>
                <a:srgbClr val="002060"/>
              </a:solidFill>
            </a:endParaRPr>
          </a:p>
          <a:p>
            <a:pPr algn="just"/>
            <a:r>
              <a:rPr lang="en-US" sz="2000" dirty="0" smtClean="0">
                <a:solidFill>
                  <a:srgbClr val="002060"/>
                </a:solidFill>
              </a:rPr>
              <a:t>	Experience and status using the THOR-</a:t>
            </a:r>
            <a:r>
              <a:rPr lang="en-US" sz="2000" dirty="0" err="1" smtClean="0">
                <a:solidFill>
                  <a:srgbClr val="002060"/>
                </a:solidFill>
              </a:rPr>
              <a:t>AirPAS</a:t>
            </a:r>
            <a:r>
              <a:rPr lang="en-US" sz="2000" dirty="0">
                <a:solidFill>
                  <a:srgbClr val="002060"/>
                </a:solidFill>
              </a:rPr>
              <a:t>. </a:t>
            </a:r>
          </a:p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2000" dirty="0" smtClean="0">
                <a:solidFill>
                  <a:srgbClr val="FF0000"/>
                </a:solidFill>
              </a:rPr>
              <a:t>10:00 </a:t>
            </a:r>
            <a:r>
              <a:rPr lang="en-US" sz="2000" dirty="0">
                <a:solidFill>
                  <a:srgbClr val="FF0000"/>
                </a:solidFill>
              </a:rPr>
              <a:t>– </a:t>
            </a:r>
            <a:r>
              <a:rPr lang="en-US" sz="2000" dirty="0" smtClean="0">
                <a:solidFill>
                  <a:srgbClr val="FF0000"/>
                </a:solidFill>
              </a:rPr>
              <a:t>12:00: </a:t>
            </a:r>
            <a:r>
              <a:rPr lang="en-US" sz="2000" dirty="0" smtClean="0">
                <a:solidFill>
                  <a:srgbClr val="002060"/>
                </a:solidFill>
              </a:rPr>
              <a:t>Model </a:t>
            </a:r>
            <a:r>
              <a:rPr lang="en-US" sz="2000" dirty="0">
                <a:solidFill>
                  <a:srgbClr val="002060"/>
                </a:solidFill>
              </a:rPr>
              <a:t>evaluation and </a:t>
            </a:r>
            <a:r>
              <a:rPr lang="en-US" sz="2000" dirty="0" smtClean="0">
                <a:solidFill>
                  <a:srgbClr val="002060"/>
                </a:solidFill>
              </a:rPr>
              <a:t>calibration of UBM </a:t>
            </a:r>
            <a:r>
              <a:rPr lang="en-US" sz="2000" dirty="0">
                <a:solidFill>
                  <a:srgbClr val="002060"/>
                </a:solidFill>
              </a:rPr>
              <a:t>and </a:t>
            </a:r>
            <a:r>
              <a:rPr lang="en-US" sz="2000" dirty="0" smtClean="0">
                <a:solidFill>
                  <a:srgbClr val="002060"/>
                </a:solidFill>
              </a:rPr>
              <a:t>	OSPM.</a:t>
            </a:r>
          </a:p>
          <a:p>
            <a:pPr algn="just"/>
            <a:endParaRPr lang="en-US" sz="2000" dirty="0">
              <a:solidFill>
                <a:schemeClr val="tx2"/>
              </a:solidFill>
            </a:endParaRPr>
          </a:p>
          <a:p>
            <a:pPr algn="just"/>
            <a:r>
              <a:rPr lang="en-US" sz="2000" dirty="0">
                <a:solidFill>
                  <a:srgbClr val="FF0000"/>
                </a:solidFill>
              </a:rPr>
              <a:t>12:45 – </a:t>
            </a:r>
            <a:r>
              <a:rPr lang="en-US" sz="2000" dirty="0" smtClean="0">
                <a:solidFill>
                  <a:srgbClr val="FF0000"/>
                </a:solidFill>
              </a:rPr>
              <a:t>14:00 &amp; 15:00 – 16:00</a:t>
            </a:r>
            <a:r>
              <a:rPr lang="en-US" sz="2000" dirty="0" smtClean="0">
                <a:solidFill>
                  <a:srgbClr val="002060"/>
                </a:solidFill>
              </a:rPr>
              <a:t>:  Air </a:t>
            </a:r>
            <a:r>
              <a:rPr lang="en-US" sz="2000" dirty="0">
                <a:solidFill>
                  <a:srgbClr val="002060"/>
                </a:solidFill>
              </a:rPr>
              <a:t>quality </a:t>
            </a:r>
            <a:r>
              <a:rPr lang="en-US" sz="2000" dirty="0" smtClean="0">
                <a:solidFill>
                  <a:srgbClr val="002060"/>
                </a:solidFill>
              </a:rPr>
              <a:t>mapping of the 	entire pilot city.</a:t>
            </a:r>
          </a:p>
          <a:p>
            <a:pPr algn="just"/>
            <a:endParaRPr lang="en-US" sz="2000" dirty="0" smtClean="0">
              <a:solidFill>
                <a:schemeClr val="tx2"/>
              </a:solidFill>
            </a:endParaRPr>
          </a:p>
          <a:p>
            <a:pPr algn="just"/>
            <a:r>
              <a:rPr lang="en-US" sz="2000" dirty="0" smtClean="0">
                <a:solidFill>
                  <a:srgbClr val="FF0000"/>
                </a:solidFill>
              </a:rPr>
              <a:t>14:00 </a:t>
            </a:r>
            <a:r>
              <a:rPr lang="en-US" sz="2000" dirty="0">
                <a:solidFill>
                  <a:srgbClr val="FF0000"/>
                </a:solidFill>
              </a:rPr>
              <a:t>– 14:30: </a:t>
            </a:r>
            <a:r>
              <a:rPr lang="en-US" sz="2000" dirty="0">
                <a:solidFill>
                  <a:srgbClr val="002060"/>
                </a:solidFill>
              </a:rPr>
              <a:t>“Examples </a:t>
            </a:r>
            <a:r>
              <a:rPr lang="en-US" sz="2000" dirty="0" smtClean="0">
                <a:solidFill>
                  <a:srgbClr val="002060"/>
                </a:solidFill>
              </a:rPr>
              <a:t>of </a:t>
            </a:r>
            <a:r>
              <a:rPr lang="en-US" sz="2000" dirty="0">
                <a:solidFill>
                  <a:srgbClr val="002060"/>
                </a:solidFill>
              </a:rPr>
              <a:t>the use of UBM and OSPM </a:t>
            </a:r>
            <a:r>
              <a:rPr lang="en-US" sz="2000" dirty="0" smtClean="0">
                <a:solidFill>
                  <a:srgbClr val="002060"/>
                </a:solidFill>
              </a:rPr>
              <a:t>	modelling </a:t>
            </a:r>
            <a:r>
              <a:rPr lang="en-US" sz="2000" dirty="0">
                <a:solidFill>
                  <a:srgbClr val="002060"/>
                </a:solidFill>
              </a:rPr>
              <a:t>for scenario calculations and </a:t>
            </a:r>
            <a:r>
              <a:rPr lang="en-US" sz="2000" dirty="0" smtClean="0">
                <a:solidFill>
                  <a:srgbClr val="002060"/>
                </a:solidFill>
              </a:rPr>
              <a:t>	environmental </a:t>
            </a:r>
            <a:r>
              <a:rPr lang="en-US" sz="2000" dirty="0">
                <a:solidFill>
                  <a:srgbClr val="002060"/>
                </a:solidFill>
              </a:rPr>
              <a:t>assessment for various authorities </a:t>
            </a:r>
            <a:r>
              <a:rPr lang="en-US" sz="2000" dirty="0" smtClean="0">
                <a:solidFill>
                  <a:srgbClr val="002060"/>
                </a:solidFill>
              </a:rPr>
              <a:t>	as </a:t>
            </a:r>
            <a:r>
              <a:rPr lang="en-US" sz="2000" dirty="0">
                <a:solidFill>
                  <a:srgbClr val="002060"/>
                </a:solidFill>
              </a:rPr>
              <a:t>customers</a:t>
            </a:r>
            <a:r>
              <a:rPr lang="en-US" sz="2000" dirty="0" smtClean="0">
                <a:solidFill>
                  <a:srgbClr val="002060"/>
                </a:solidFill>
              </a:rPr>
              <a:t>” (Steen </a:t>
            </a:r>
            <a:r>
              <a:rPr lang="en-US" sz="2000" dirty="0">
                <a:solidFill>
                  <a:srgbClr val="002060"/>
                </a:solidFill>
              </a:rPr>
              <a:t>Solvang Jensen, ENVS, AU</a:t>
            </a:r>
            <a:r>
              <a:rPr lang="en-US" sz="2000" dirty="0" smtClean="0">
                <a:solidFill>
                  <a:srgbClr val="002060"/>
                </a:solidFill>
              </a:rPr>
              <a:t>.)</a:t>
            </a:r>
          </a:p>
          <a:p>
            <a:pPr algn="just"/>
            <a:endParaRPr lang="en-US" sz="2000" dirty="0">
              <a:solidFill>
                <a:schemeClr val="tx2"/>
              </a:solidFill>
            </a:endParaRPr>
          </a:p>
          <a:p>
            <a:pPr algn="just"/>
            <a:endParaRPr lang="en-US" sz="2000" dirty="0">
              <a:solidFill>
                <a:schemeClr val="tx2"/>
              </a:solidFill>
            </a:endParaRP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12:00 </a:t>
            </a:r>
            <a:r>
              <a:rPr lang="en-US" sz="2000" dirty="0">
                <a:solidFill>
                  <a:srgbClr val="FF0000"/>
                </a:solidFill>
              </a:rPr>
              <a:t>– 12:45: </a:t>
            </a:r>
            <a:r>
              <a:rPr lang="en-US" sz="2000" dirty="0" smtClean="0">
                <a:solidFill>
                  <a:srgbClr val="002060"/>
                </a:solidFill>
              </a:rPr>
              <a:t>Lunch</a:t>
            </a:r>
            <a:r>
              <a:rPr lang="en-US" sz="2000" dirty="0" smtClean="0">
                <a:solidFill>
                  <a:schemeClr val="tx2"/>
                </a:solidFill>
              </a:rPr>
              <a:t>		    </a:t>
            </a:r>
            <a:r>
              <a:rPr lang="en-US" sz="2000" dirty="0" smtClean="0">
                <a:solidFill>
                  <a:srgbClr val="FF0000"/>
                </a:solidFill>
              </a:rPr>
              <a:t>14:30 </a:t>
            </a:r>
            <a:r>
              <a:rPr lang="en-US" sz="2000" dirty="0">
                <a:solidFill>
                  <a:srgbClr val="FF0000"/>
                </a:solidFill>
              </a:rPr>
              <a:t>– </a:t>
            </a:r>
            <a:r>
              <a:rPr lang="en-US" sz="2000" dirty="0" smtClean="0">
                <a:solidFill>
                  <a:srgbClr val="FF0000"/>
                </a:solidFill>
              </a:rPr>
              <a:t>15:00: </a:t>
            </a:r>
            <a:r>
              <a:rPr lang="en-US" sz="2000" dirty="0">
                <a:solidFill>
                  <a:srgbClr val="002060"/>
                </a:solidFill>
              </a:rPr>
              <a:t>coffee </a:t>
            </a:r>
            <a:r>
              <a:rPr lang="en-US" sz="2000" dirty="0" smtClean="0">
                <a:solidFill>
                  <a:srgbClr val="002060"/>
                </a:solidFill>
              </a:rPr>
              <a:t>break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3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755607" y="1096964"/>
            <a:ext cx="810748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marL="288925" indent="-288925" algn="just" defTabSz="762000">
              <a:spcAft>
                <a:spcPts val="1200"/>
              </a:spcAft>
            </a:pPr>
            <a:r>
              <a:rPr lang="en-GB" sz="2400" dirty="0">
                <a:latin typeface="Calibri" pitchFamily="34" charset="0"/>
              </a:rPr>
              <a:t>	</a:t>
            </a:r>
            <a:endParaRPr lang="en-GB" sz="2200" dirty="0">
              <a:latin typeface="Calibri" pitchFamily="34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71494" y="116632"/>
            <a:ext cx="7619782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US" sz="2800" b="1" dirty="0" smtClean="0">
                <a:solidFill>
                  <a:schemeClr val="tx2"/>
                </a:solidFill>
                <a:latin typeface="Calibri" pitchFamily="34" charset="0"/>
              </a:rPr>
              <a:t>Planned follow up training workshop in Denmark:</a:t>
            </a:r>
          </a:p>
          <a:p>
            <a:pPr algn="ctr" defTabSz="762000"/>
            <a:r>
              <a:rPr lang="en-US" sz="2800" b="1" dirty="0" smtClean="0">
                <a:solidFill>
                  <a:schemeClr val="tx2"/>
                </a:solidFill>
                <a:latin typeface="Calibri" pitchFamily="34" charset="0"/>
              </a:rPr>
              <a:t>Preparation from you</a:t>
            </a:r>
            <a:endParaRPr lang="en-US" sz="28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218813"/>
            <a:ext cx="810244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Make </a:t>
            </a:r>
            <a:r>
              <a:rPr lang="en-US" sz="2400" b="1" dirty="0" smtClean="0"/>
              <a:t>one document pr. country </a:t>
            </a:r>
            <a:r>
              <a:rPr lang="en-US" sz="2400" dirty="0" smtClean="0"/>
              <a:t>(mainly tables and graphics) which describe your experience with the THOR-</a:t>
            </a:r>
            <a:r>
              <a:rPr lang="en-US" sz="2400" dirty="0" err="1" smtClean="0"/>
              <a:t>AirPAS</a:t>
            </a:r>
            <a:r>
              <a:rPr lang="en-US" sz="2400" dirty="0" smtClean="0"/>
              <a:t> system + based on the document prepare </a:t>
            </a:r>
            <a:r>
              <a:rPr lang="en-US" sz="2400" b="1" dirty="0" smtClean="0"/>
              <a:t>one short presentation pr. country</a:t>
            </a:r>
            <a:r>
              <a:rPr lang="en-US" sz="2400" dirty="0" smtClean="0"/>
              <a:t> (max.10 min.).</a:t>
            </a:r>
          </a:p>
          <a:p>
            <a:endParaRPr lang="en-US" sz="1400" dirty="0"/>
          </a:p>
          <a:p>
            <a:r>
              <a:rPr lang="en-US" sz="2400" dirty="0" smtClean="0"/>
              <a:t>Minimum requirements: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Description of your experience with the THOR-</a:t>
            </a:r>
            <a:r>
              <a:rPr lang="en-US" sz="2400" dirty="0" err="1" smtClean="0"/>
              <a:t>AirPAS</a:t>
            </a:r>
            <a:r>
              <a:rPr lang="en-US" sz="2400" dirty="0" smtClean="0"/>
              <a:t> system.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inimum one UBM and one OSPM simulation (2dim. or contour plot) compared with measurements if possible.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Description of your future plan with the THOR-</a:t>
            </a:r>
            <a:r>
              <a:rPr lang="en-US" sz="2400" dirty="0" err="1" smtClean="0"/>
              <a:t>AirPAS</a:t>
            </a:r>
            <a:r>
              <a:rPr lang="en-US" sz="2400" dirty="0" smtClean="0"/>
              <a:t> system, and how to accomplish these goals.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552" y="5766355"/>
            <a:ext cx="8113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The document + short presentation shall be send to </a:t>
            </a:r>
            <a:r>
              <a:rPr lang="en-US" sz="2400" b="1" dirty="0" smtClean="0">
                <a:solidFill>
                  <a:srgbClr val="FF0000"/>
                </a:solidFill>
              </a:rPr>
              <a:t>ago@dmu.dk </a:t>
            </a:r>
            <a:r>
              <a:rPr lang="en-US" sz="2400" b="1" dirty="0"/>
              <a:t>or </a:t>
            </a:r>
            <a:r>
              <a:rPr lang="en-US" sz="2400" b="1" dirty="0" smtClean="0">
                <a:solidFill>
                  <a:srgbClr val="FF0000"/>
                </a:solidFill>
              </a:rPr>
              <a:t>agr@auhe.au.dk </a:t>
            </a:r>
            <a:r>
              <a:rPr lang="en-US" sz="2400" b="1" dirty="0" smtClean="0"/>
              <a:t>no later than Sept. 15, 2014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039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855747" y="332656"/>
            <a:ext cx="7373983" cy="583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200150" indent="-28575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a-DK" sz="2000" dirty="0">
              <a:solidFill>
                <a:schemeClr val="tx2"/>
              </a:solidFill>
            </a:endParaRPr>
          </a:p>
          <a:p>
            <a:pPr algn="just">
              <a:spcAft>
                <a:spcPts val="1200"/>
              </a:spcAft>
            </a:pPr>
            <a:r>
              <a:rPr lang="en-US" sz="2400" dirty="0"/>
              <a:t>9:00 – 10:00: Short presentation </a:t>
            </a:r>
            <a:r>
              <a:rPr lang="en-US" sz="2400" dirty="0" smtClean="0"/>
              <a:t>from </a:t>
            </a:r>
            <a:r>
              <a:rPr lang="en-US" sz="2400" dirty="0"/>
              <a:t>each country, max.10 min</a:t>
            </a:r>
            <a:r>
              <a:rPr lang="en-US" sz="2400" dirty="0" smtClean="0"/>
              <a:t>.:</a:t>
            </a:r>
            <a:endParaRPr lang="en-US" sz="2400" dirty="0"/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C</a:t>
            </a:r>
            <a:r>
              <a:rPr lang="en-US" sz="2400" dirty="0" smtClean="0"/>
              <a:t>urrent </a:t>
            </a:r>
            <a:r>
              <a:rPr lang="en-US" sz="2400" dirty="0"/>
              <a:t>status of </a:t>
            </a:r>
            <a:r>
              <a:rPr lang="en-US" sz="2400" dirty="0" smtClean="0"/>
              <a:t>your activities </a:t>
            </a:r>
            <a:r>
              <a:rPr lang="en-US" sz="2400" dirty="0"/>
              <a:t>with the </a:t>
            </a:r>
            <a:r>
              <a:rPr lang="en-US" sz="2400" dirty="0" smtClean="0"/>
              <a:t>THOR-</a:t>
            </a:r>
            <a:r>
              <a:rPr lang="en-US" sz="2400" dirty="0" err="1" smtClean="0"/>
              <a:t>AirPAS</a:t>
            </a:r>
            <a:r>
              <a:rPr lang="en-US" sz="2400" dirty="0" smtClean="0"/>
              <a:t>.</a:t>
            </a:r>
            <a:endParaRPr lang="en-US" sz="2400" dirty="0"/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F</a:t>
            </a:r>
            <a:r>
              <a:rPr lang="en-US" sz="2400" dirty="0" smtClean="0"/>
              <a:t>uture </a:t>
            </a:r>
            <a:r>
              <a:rPr lang="en-US" sz="2400" dirty="0"/>
              <a:t>plans with </a:t>
            </a:r>
            <a:r>
              <a:rPr lang="en-US" sz="2400" dirty="0" smtClean="0"/>
              <a:t>THOR-</a:t>
            </a:r>
            <a:r>
              <a:rPr lang="en-US" sz="2400" dirty="0" err="1" smtClean="0"/>
              <a:t>AirPAS</a:t>
            </a:r>
            <a:r>
              <a:rPr lang="en-US" sz="2400" dirty="0" smtClean="0"/>
              <a:t>.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Highest challenges with using TOR-</a:t>
            </a:r>
            <a:r>
              <a:rPr lang="en-US" sz="2400" dirty="0" err="1" smtClean="0"/>
              <a:t>AirPAS</a:t>
            </a:r>
            <a:r>
              <a:rPr lang="en-US" sz="2400" dirty="0" smtClean="0"/>
              <a:t>. </a:t>
            </a:r>
          </a:p>
          <a:p>
            <a:pPr marL="154305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Armenia</a:t>
            </a:r>
          </a:p>
          <a:p>
            <a:pPr marL="154305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Azerbaijan</a:t>
            </a:r>
          </a:p>
          <a:p>
            <a:pPr marL="154305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Belarus</a:t>
            </a:r>
          </a:p>
          <a:p>
            <a:pPr marL="154305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Georgia</a:t>
            </a:r>
          </a:p>
          <a:p>
            <a:pPr marL="154305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Moldova</a:t>
            </a:r>
          </a:p>
          <a:p>
            <a:pPr marL="154305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Ukraine</a:t>
            </a:r>
          </a:p>
        </p:txBody>
      </p:sp>
    </p:spTree>
    <p:extLst>
      <p:ext uri="{BB962C8B-B14F-4D97-AF65-F5344CB8AC3E}">
        <p14:creationId xmlns:p14="http://schemas.microsoft.com/office/powerpoint/2010/main" val="13460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855747" y="1269335"/>
            <a:ext cx="7373983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200150" indent="-28575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4400" dirty="0" smtClean="0">
                <a:solidFill>
                  <a:schemeClr val="tx2"/>
                </a:solidFill>
              </a:rPr>
              <a:t>Wednesday September 24</a:t>
            </a:r>
            <a:r>
              <a:rPr lang="da-DK" sz="4400" dirty="0" smtClean="0">
                <a:solidFill>
                  <a:schemeClr val="tx2"/>
                </a:solidFill>
              </a:rPr>
              <a:t>:</a:t>
            </a:r>
          </a:p>
          <a:p>
            <a:endParaRPr lang="da-DK" sz="3200" dirty="0">
              <a:solidFill>
                <a:schemeClr val="tx2"/>
              </a:solidFill>
            </a:endParaRPr>
          </a:p>
          <a:p>
            <a:pPr algn="ctr"/>
            <a:r>
              <a:rPr lang="da-DK" sz="3200" b="0" dirty="0" smtClean="0">
                <a:solidFill>
                  <a:schemeClr val="tx2"/>
                </a:solidFill>
              </a:rPr>
              <a:t>Workshop </a:t>
            </a:r>
            <a:r>
              <a:rPr lang="en-US" sz="3200" b="0" dirty="0" smtClean="0">
                <a:solidFill>
                  <a:schemeClr val="tx2"/>
                </a:solidFill>
              </a:rPr>
              <a:t>Venue</a:t>
            </a:r>
            <a:r>
              <a:rPr lang="da-DK" sz="3200" b="0" dirty="0" smtClean="0">
                <a:solidFill>
                  <a:schemeClr val="tx2"/>
                </a:solidFill>
              </a:rPr>
              <a:t>: </a:t>
            </a:r>
            <a:r>
              <a:rPr lang="en-US" sz="3200" b="0" dirty="0" err="1" smtClean="0">
                <a:solidFill>
                  <a:schemeClr val="tx2"/>
                </a:solidFill>
              </a:rPr>
              <a:t>Risø</a:t>
            </a:r>
            <a:r>
              <a:rPr lang="en-US" sz="3200" b="0" dirty="0" smtClean="0">
                <a:solidFill>
                  <a:schemeClr val="tx2"/>
                </a:solidFill>
              </a:rPr>
              <a:t>, Roskilde</a:t>
            </a:r>
          </a:p>
          <a:p>
            <a:pPr algn="ctr"/>
            <a:endParaRPr lang="en-US" sz="3200" b="0" dirty="0" smtClean="0">
              <a:solidFill>
                <a:schemeClr val="tx2"/>
              </a:solidFill>
            </a:endParaRPr>
          </a:p>
          <a:p>
            <a:pPr algn="ctr"/>
            <a:r>
              <a:rPr lang="en-US" sz="3200" b="0" dirty="0" smtClean="0">
                <a:solidFill>
                  <a:schemeClr val="tx2"/>
                </a:solidFill>
              </a:rPr>
              <a:t>Bus Transport </a:t>
            </a:r>
            <a:r>
              <a:rPr lang="en-US" sz="3200" b="0" dirty="0">
                <a:solidFill>
                  <a:schemeClr val="tx2"/>
                </a:solidFill>
              </a:rPr>
              <a:t>from Hotel </a:t>
            </a:r>
            <a:r>
              <a:rPr lang="da-DK" sz="3200" b="0" dirty="0" smtClean="0">
                <a:solidFill>
                  <a:schemeClr val="tx2"/>
                </a:solidFill>
              </a:rPr>
              <a:t>Copenhagen </a:t>
            </a:r>
            <a:r>
              <a:rPr lang="da-DK" sz="3200" b="0" dirty="0">
                <a:solidFill>
                  <a:schemeClr val="tx2"/>
                </a:solidFill>
              </a:rPr>
              <a:t>Strand </a:t>
            </a:r>
            <a:r>
              <a:rPr lang="da-DK" sz="3200" b="0" dirty="0" smtClean="0">
                <a:solidFill>
                  <a:schemeClr val="tx2"/>
                </a:solidFill>
              </a:rPr>
              <a:t>(Havnegade 37)</a:t>
            </a:r>
          </a:p>
          <a:p>
            <a:pPr algn="ctr"/>
            <a:endParaRPr lang="da-DK" sz="3200" b="0" dirty="0" smtClean="0">
              <a:solidFill>
                <a:schemeClr val="tx2"/>
              </a:solidFill>
            </a:endParaRPr>
          </a:p>
          <a:p>
            <a:pPr algn="ctr"/>
            <a:r>
              <a:rPr lang="da-DK" sz="3200" b="0" dirty="0" smtClean="0">
                <a:solidFill>
                  <a:schemeClr val="tx2"/>
                </a:solidFill>
              </a:rPr>
              <a:t>Bus </a:t>
            </a:r>
            <a:r>
              <a:rPr lang="en-US" sz="3200" b="0" dirty="0" smtClean="0">
                <a:solidFill>
                  <a:schemeClr val="tx2"/>
                </a:solidFill>
              </a:rPr>
              <a:t>depart</a:t>
            </a:r>
            <a:r>
              <a:rPr lang="da-DK" sz="3200" b="0" dirty="0" smtClean="0">
                <a:solidFill>
                  <a:schemeClr val="tx2"/>
                </a:solidFill>
              </a:rPr>
              <a:t> at 08:00</a:t>
            </a:r>
            <a:endParaRPr lang="en-US" sz="32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6864" cy="54006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воздуха в странах </a:t>
            </a:r>
            <a:r>
              <a:rPr lang="da-D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a-D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Восточного региона</a:t>
            </a:r>
            <a:r>
              <a:rPr lang="da-DK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a-DK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a-DK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a-DK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a-DK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RPP3 – Final Training on THOR modelling system and Study Tour for air quality experts on urban transport issues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87907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855747" y="548680"/>
            <a:ext cx="7373983" cy="584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200150" indent="-28575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3200" dirty="0">
                <a:solidFill>
                  <a:schemeClr val="tx2"/>
                </a:solidFill>
              </a:rPr>
              <a:t>Objective RPP-3 project</a:t>
            </a:r>
            <a:r>
              <a:rPr lang="da-DK" sz="3200" dirty="0">
                <a:solidFill>
                  <a:schemeClr val="tx2"/>
                </a:solidFill>
              </a:rPr>
              <a:t>:</a:t>
            </a:r>
          </a:p>
          <a:p>
            <a:endParaRPr lang="da-DK" sz="2000" dirty="0">
              <a:solidFill>
                <a:schemeClr val="tx2"/>
              </a:solidFill>
            </a:endParaRPr>
          </a:p>
          <a:p>
            <a:pPr algn="just">
              <a:spcAft>
                <a:spcPts val="1200"/>
              </a:spcAft>
            </a:pPr>
            <a:r>
              <a:rPr lang="en-GB" sz="2400" dirty="0" smtClean="0"/>
              <a:t>To </a:t>
            </a:r>
            <a:r>
              <a:rPr lang="en-GB" sz="2400" dirty="0"/>
              <a:t>build/implement the integrated monitoring system </a:t>
            </a:r>
            <a:r>
              <a:rPr lang="en-GB" sz="2400" dirty="0" smtClean="0"/>
              <a:t>THOR (THOR-</a:t>
            </a:r>
            <a:r>
              <a:rPr lang="en-GB" sz="2400" dirty="0" err="1" smtClean="0"/>
              <a:t>AirPAS</a:t>
            </a:r>
            <a:r>
              <a:rPr lang="en-GB" sz="2400" dirty="0" smtClean="0"/>
              <a:t>) </a:t>
            </a:r>
            <a:r>
              <a:rPr lang="en-GB" sz="2400" dirty="0"/>
              <a:t>in the ENPI east countries which can be used for:</a:t>
            </a:r>
          </a:p>
          <a:p>
            <a:pPr lvl="2" algn="just">
              <a:buFont typeface="Arial" charset="0"/>
              <a:buChar char="•"/>
            </a:pPr>
            <a:r>
              <a:rPr lang="en-GB" sz="2400" dirty="0"/>
              <a:t>high resolution urban air quality modelling, </a:t>
            </a:r>
          </a:p>
          <a:p>
            <a:pPr lvl="2" algn="just">
              <a:buFont typeface="Arial" charset="0"/>
              <a:buChar char="•"/>
            </a:pPr>
            <a:r>
              <a:rPr lang="en-GB" sz="2400" dirty="0"/>
              <a:t>urban assessment,</a:t>
            </a:r>
          </a:p>
          <a:p>
            <a:pPr lvl="2" algn="just">
              <a:buFont typeface="Arial" charset="0"/>
              <a:buChar char="•"/>
            </a:pPr>
            <a:r>
              <a:rPr lang="en-GB" sz="2400" dirty="0"/>
              <a:t>urban planning / traffic planning,</a:t>
            </a:r>
          </a:p>
          <a:p>
            <a:pPr lvl="2" algn="just">
              <a:buFont typeface="Arial" charset="0"/>
              <a:buChar char="•"/>
            </a:pPr>
            <a:r>
              <a:rPr lang="en-GB" sz="2400" dirty="0"/>
              <a:t>etc</a:t>
            </a:r>
            <a:r>
              <a:rPr lang="en-GB" sz="2400" dirty="0" smtClean="0"/>
              <a:t>.</a:t>
            </a:r>
            <a:endParaRPr lang="en-GB" sz="2400" dirty="0"/>
          </a:p>
          <a:p>
            <a:pPr indent="-285750" algn="just"/>
            <a:endParaRPr lang="en-US" sz="2400" dirty="0" smtClean="0"/>
          </a:p>
          <a:p>
            <a:pPr indent="-285750" algn="just"/>
            <a:r>
              <a:rPr lang="en-US" sz="2400" dirty="0" smtClean="0">
                <a:solidFill>
                  <a:srgbClr val="FF0000"/>
                </a:solidFill>
              </a:rPr>
              <a:t>After </a:t>
            </a:r>
            <a:r>
              <a:rPr lang="en-US" sz="2400" dirty="0">
                <a:solidFill>
                  <a:srgbClr val="FF0000"/>
                </a:solidFill>
              </a:rPr>
              <a:t>the end of the </a:t>
            </a:r>
            <a:r>
              <a:rPr lang="en-US" sz="2400" dirty="0" smtClean="0">
                <a:solidFill>
                  <a:srgbClr val="FF0000"/>
                </a:solidFill>
              </a:rPr>
              <a:t>project the </a:t>
            </a:r>
            <a:r>
              <a:rPr lang="en-US" sz="2400" dirty="0">
                <a:solidFill>
                  <a:srgbClr val="FF0000"/>
                </a:solidFill>
              </a:rPr>
              <a:t>system can be operated by local civil servants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and the </a:t>
            </a:r>
            <a:r>
              <a:rPr lang="en-US" sz="2400" dirty="0">
                <a:solidFill>
                  <a:srgbClr val="FF0000"/>
                </a:solidFill>
              </a:rPr>
              <a:t>local civil servants can setup the system in other cities in the ENPI countries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77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4161"/>
            <a:ext cx="9144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24 September, Objective: </a:t>
            </a:r>
          </a:p>
          <a:p>
            <a:pPr algn="ctr"/>
            <a:r>
              <a:rPr lang="en-US" sz="2800" b="1" dirty="0" smtClean="0"/>
              <a:t>Use </a:t>
            </a:r>
            <a:r>
              <a:rPr lang="en-US" sz="2800" b="1" dirty="0"/>
              <a:t>of </a:t>
            </a:r>
            <a:r>
              <a:rPr lang="en-US" sz="2800" b="1" dirty="0" smtClean="0"/>
              <a:t>THOR(-</a:t>
            </a:r>
            <a:r>
              <a:rPr lang="en-US" sz="2800" b="1" dirty="0" err="1" smtClean="0"/>
              <a:t>AirPAS</a:t>
            </a:r>
            <a:r>
              <a:rPr lang="en-US" sz="2800" b="1" dirty="0" smtClean="0"/>
              <a:t>) </a:t>
            </a:r>
            <a:r>
              <a:rPr lang="en-US" sz="2800" b="1" dirty="0"/>
              <a:t>for integrated </a:t>
            </a:r>
            <a:r>
              <a:rPr lang="en-US" sz="2800" b="1" dirty="0" smtClean="0"/>
              <a:t>monitoring </a:t>
            </a:r>
            <a:r>
              <a:rPr lang="en-US" sz="2800" b="1" dirty="0"/>
              <a:t>for </a:t>
            </a:r>
            <a:r>
              <a:rPr lang="en-US" sz="2800" b="1" dirty="0" smtClean="0"/>
              <a:t>air </a:t>
            </a:r>
            <a:r>
              <a:rPr lang="en-US" sz="2800" b="1" dirty="0"/>
              <a:t>quality surveillance in Denmark.</a:t>
            </a:r>
          </a:p>
          <a:p>
            <a:endParaRPr lang="en-US" b="1" dirty="0" smtClean="0"/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9:00 </a:t>
            </a:r>
            <a:r>
              <a:rPr lang="en-US" b="1" dirty="0">
                <a:solidFill>
                  <a:srgbClr val="FF0000"/>
                </a:solidFill>
              </a:rPr>
              <a:t>– 10:00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/>
              <a:t>“The concept of integrated monitoring and the role of air quality modeling with </a:t>
            </a:r>
            <a:r>
              <a:rPr lang="en-US" b="1" dirty="0" smtClean="0"/>
              <a:t>	the </a:t>
            </a:r>
            <a:r>
              <a:rPr lang="en-US" b="1" dirty="0"/>
              <a:t>THOR system” by Jørgen Brandt, ENVS (co-developer of THOR-System).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10:00 </a:t>
            </a:r>
            <a:r>
              <a:rPr lang="en-US" b="1" dirty="0">
                <a:solidFill>
                  <a:srgbClr val="FF0000"/>
                </a:solidFill>
              </a:rPr>
              <a:t>– </a:t>
            </a:r>
            <a:r>
              <a:rPr lang="en-US" b="1" dirty="0" smtClean="0">
                <a:solidFill>
                  <a:srgbClr val="FF0000"/>
                </a:solidFill>
              </a:rPr>
              <a:t>10:30 &amp; 13:00 – 13:30: </a:t>
            </a:r>
            <a:r>
              <a:rPr lang="en-US" b="1" dirty="0" smtClean="0"/>
              <a:t>Short presentations </a:t>
            </a:r>
            <a:r>
              <a:rPr lang="en-US" b="1" dirty="0"/>
              <a:t>from </a:t>
            </a:r>
            <a:r>
              <a:rPr lang="en-US" b="1" dirty="0" smtClean="0"/>
              <a:t>Ukraine, Moldova &amp; Georgia – 	Belarus, Azerbaijan &amp; Armenia: </a:t>
            </a:r>
            <a:r>
              <a:rPr lang="en-US" b="1" dirty="0" smtClean="0"/>
              <a:t>Experience </a:t>
            </a:r>
            <a:r>
              <a:rPr lang="en-US" b="1" dirty="0" smtClean="0"/>
              <a:t>with </a:t>
            </a:r>
            <a:r>
              <a:rPr lang="en-US" b="1" dirty="0" smtClean="0"/>
              <a:t>THOR-</a:t>
            </a:r>
            <a:r>
              <a:rPr lang="en-US" b="1" dirty="0" err="1" smtClean="0"/>
              <a:t>AirPAS</a:t>
            </a:r>
            <a:endParaRPr lang="en-US" b="1" dirty="0"/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11:00 </a:t>
            </a:r>
            <a:r>
              <a:rPr lang="en-US" b="1" dirty="0">
                <a:solidFill>
                  <a:srgbClr val="FF0000"/>
                </a:solidFill>
              </a:rPr>
              <a:t>– 12:00: </a:t>
            </a:r>
            <a:r>
              <a:rPr lang="en-US" b="1" dirty="0" smtClean="0"/>
              <a:t>“Using </a:t>
            </a:r>
            <a:r>
              <a:rPr lang="en-US" b="1" dirty="0"/>
              <a:t>THOR-</a:t>
            </a:r>
            <a:r>
              <a:rPr lang="en-US" b="1" dirty="0" err="1"/>
              <a:t>AirPAS</a:t>
            </a:r>
            <a:r>
              <a:rPr lang="en-US" b="1" dirty="0"/>
              <a:t> as air pollution assessment and urban planning system </a:t>
            </a:r>
            <a:r>
              <a:rPr lang="en-US" b="1" dirty="0" smtClean="0"/>
              <a:t>	down </a:t>
            </a:r>
            <a:r>
              <a:rPr lang="en-US" b="1" dirty="0"/>
              <a:t>to the street canyon based on an example from one of the RPP3 pilot city“ by </a:t>
            </a:r>
            <a:r>
              <a:rPr lang="en-US" b="1" dirty="0" smtClean="0"/>
              <a:t>	Matthias </a:t>
            </a:r>
            <a:r>
              <a:rPr lang="en-US" b="1" dirty="0"/>
              <a:t>Ketzel, ENVS.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13:30 </a:t>
            </a:r>
            <a:r>
              <a:rPr lang="en-US" b="1" dirty="0">
                <a:solidFill>
                  <a:srgbClr val="FF0000"/>
                </a:solidFill>
              </a:rPr>
              <a:t>– 14:30: </a:t>
            </a:r>
            <a:r>
              <a:rPr lang="en-US" b="1" dirty="0" smtClean="0"/>
              <a:t>“The </a:t>
            </a:r>
            <a:r>
              <a:rPr lang="en-US" b="1" dirty="0"/>
              <a:t>links between effective urban modelling systems (THOR) and policy </a:t>
            </a:r>
            <a:r>
              <a:rPr lang="en-US" b="1" dirty="0" smtClean="0"/>
              <a:t>	development </a:t>
            </a:r>
            <a:r>
              <a:rPr lang="en-US" b="1" dirty="0"/>
              <a:t>at the municipal level” by KE4 </a:t>
            </a:r>
            <a:r>
              <a:rPr lang="en-US" b="1" dirty="0" err="1"/>
              <a:t>Nataliia</a:t>
            </a:r>
            <a:r>
              <a:rPr lang="en-US" b="1" dirty="0"/>
              <a:t> </a:t>
            </a:r>
            <a:r>
              <a:rPr lang="en-US" b="1" dirty="0" err="1" smtClean="0"/>
              <a:t>Ivanenko</a:t>
            </a:r>
            <a:endParaRPr lang="en-US" b="1" dirty="0" smtClean="0"/>
          </a:p>
          <a:p>
            <a:pPr algn="just"/>
            <a:r>
              <a:rPr lang="en-US" b="1" dirty="0" smtClean="0"/>
              <a:t> 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15:00 – 16:30: </a:t>
            </a:r>
            <a:r>
              <a:rPr lang="en-US" b="1" dirty="0" smtClean="0"/>
              <a:t>“Design </a:t>
            </a:r>
            <a:r>
              <a:rPr lang="en-US" b="1" dirty="0"/>
              <a:t>of the Danish air quality monitoring network, pollution trends and </a:t>
            </a:r>
            <a:r>
              <a:rPr lang="en-US" b="1" dirty="0" smtClean="0"/>
              <a:t>	experience </a:t>
            </a:r>
            <a:r>
              <a:rPr lang="en-US" b="1" dirty="0"/>
              <a:t>from air quality </a:t>
            </a:r>
            <a:r>
              <a:rPr lang="en-US" b="1" dirty="0" smtClean="0"/>
              <a:t>management</a:t>
            </a:r>
            <a:r>
              <a:rPr lang="en-US" b="1" dirty="0"/>
              <a:t> </a:t>
            </a:r>
            <a:r>
              <a:rPr lang="en-US" b="1" dirty="0" smtClean="0"/>
              <a:t>&amp; Visit </a:t>
            </a:r>
            <a:r>
              <a:rPr lang="en-US" b="1" dirty="0"/>
              <a:t>to the rural monitoring station at </a:t>
            </a:r>
            <a:r>
              <a:rPr lang="en-US" b="1" dirty="0" smtClean="0"/>
              <a:t>	</a:t>
            </a:r>
            <a:r>
              <a:rPr lang="en-US" b="1" dirty="0" err="1" smtClean="0"/>
              <a:t>Risø</a:t>
            </a:r>
            <a:r>
              <a:rPr lang="en-US" b="1" dirty="0" smtClean="0"/>
              <a:t> </a:t>
            </a:r>
            <a:r>
              <a:rPr lang="en-US" b="1" dirty="0"/>
              <a:t>(Roskilde) and Laboratories at ENVS” by Claus Nordstrøm</a:t>
            </a:r>
          </a:p>
          <a:p>
            <a:pPr algn="just"/>
            <a:endParaRPr lang="en-US" b="1" dirty="0"/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10:30 – 11:00 &amp; 14:30 </a:t>
            </a:r>
            <a:r>
              <a:rPr lang="en-US" b="1" dirty="0">
                <a:solidFill>
                  <a:srgbClr val="FF0000"/>
                </a:solidFill>
              </a:rPr>
              <a:t>– </a:t>
            </a:r>
            <a:r>
              <a:rPr lang="en-US" b="1" dirty="0" smtClean="0">
                <a:solidFill>
                  <a:srgbClr val="FF0000"/>
                </a:solidFill>
              </a:rPr>
              <a:t>15:00: </a:t>
            </a:r>
            <a:r>
              <a:rPr lang="en-US" b="1" dirty="0"/>
              <a:t>coffee </a:t>
            </a:r>
            <a:r>
              <a:rPr lang="en-US" b="1" dirty="0" smtClean="0"/>
              <a:t>break  			   </a:t>
            </a:r>
            <a:r>
              <a:rPr lang="en-US" b="1" dirty="0" smtClean="0">
                <a:solidFill>
                  <a:srgbClr val="FF0000"/>
                </a:solidFill>
              </a:rPr>
              <a:t>12:00 </a:t>
            </a:r>
            <a:r>
              <a:rPr lang="en-US" b="1" dirty="0">
                <a:solidFill>
                  <a:srgbClr val="FF0000"/>
                </a:solidFill>
              </a:rPr>
              <a:t>– </a:t>
            </a:r>
            <a:r>
              <a:rPr lang="en-US" b="1" dirty="0" smtClean="0">
                <a:solidFill>
                  <a:srgbClr val="FF0000"/>
                </a:solidFill>
              </a:rPr>
              <a:t>13:00: </a:t>
            </a:r>
            <a:r>
              <a:rPr lang="en-US" b="1" dirty="0" smtClean="0"/>
              <a:t>Lunch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17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572487"/>
            <a:ext cx="6846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Workshop dinner </a:t>
            </a:r>
            <a:r>
              <a:rPr lang="en-US" sz="2800" b="1" dirty="0" err="1" smtClean="0"/>
              <a:t>Sagafjord</a:t>
            </a:r>
            <a:r>
              <a:rPr lang="en-US" sz="2800" b="1" dirty="0" smtClean="0"/>
              <a:t>: 18:00 – 21:30</a:t>
            </a:r>
          </a:p>
          <a:p>
            <a:pPr algn="ctr"/>
            <a:endParaRPr lang="en-US" sz="1600" b="1" dirty="0"/>
          </a:p>
          <a:p>
            <a:pPr algn="ctr"/>
            <a:r>
              <a:rPr lang="en-US" sz="2800" b="1" dirty="0"/>
              <a:t>Bus transport back to </a:t>
            </a:r>
            <a:r>
              <a:rPr lang="en-US" sz="2800" b="1" dirty="0" smtClean="0"/>
              <a:t>hotel</a:t>
            </a:r>
            <a:endParaRPr lang="en-US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82"/>
          <a:stretch/>
        </p:blipFill>
        <p:spPr>
          <a:xfrm>
            <a:off x="1115616" y="1916832"/>
            <a:ext cx="6846528" cy="418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2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7363</TotalTime>
  <Words>445</Words>
  <Application>Microsoft Office PowerPoint</Application>
  <PresentationFormat>On-screen Show (4:3)</PresentationFormat>
  <Paragraphs>96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Управление качеством воздуха в странах  Восточного региона RPP3 – Final Training on THOR modelling system and Study Tour for air quality experts on urban transport issues</vt:lpstr>
      <vt:lpstr>PowerPoint Presentation</vt:lpstr>
      <vt:lpstr>PowerPoint Presentation</vt:lpstr>
      <vt:lpstr>PowerPoint Presentation</vt:lpstr>
      <vt:lpstr>PowerPoint Presentation</vt:lpstr>
      <vt:lpstr>Управление качеством воздуха в странах  Восточного региона     RPP3 – Final Training on THOR modelling system and Study Tour for air quality experts on urban transport issues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Allan Gross</cp:lastModifiedBy>
  <cp:revision>430</cp:revision>
  <cp:lastPrinted>2012-05-10T14:01:43Z</cp:lastPrinted>
  <dcterms:created xsi:type="dcterms:W3CDTF">2011-10-12T15:30:18Z</dcterms:created>
  <dcterms:modified xsi:type="dcterms:W3CDTF">2014-09-23T21:43:23Z</dcterms:modified>
</cp:coreProperties>
</file>