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Default Extension="docx" ContentType="application/vnd.openxmlformats-officedocument.wordprocessingml.document"/>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365" r:id="rId2"/>
    <p:sldId id="423" r:id="rId3"/>
    <p:sldId id="425" r:id="rId4"/>
    <p:sldId id="434" r:id="rId5"/>
    <p:sldId id="424" r:id="rId6"/>
    <p:sldId id="426" r:id="rId7"/>
    <p:sldId id="435" r:id="rId8"/>
    <p:sldId id="436" r:id="rId9"/>
    <p:sldId id="437" r:id="rId10"/>
    <p:sldId id="438" r:id="rId11"/>
    <p:sldId id="439" r:id="rId12"/>
    <p:sldId id="440" r:id="rId13"/>
    <p:sldId id="441" r:id="rId14"/>
    <p:sldId id="442" r:id="rId15"/>
    <p:sldId id="443" r:id="rId16"/>
    <p:sldId id="444" r:id="rId17"/>
    <p:sldId id="445" r:id="rId18"/>
    <p:sldId id="446" r:id="rId19"/>
    <p:sldId id="447" r:id="rId20"/>
    <p:sldId id="448" r:id="rId21"/>
    <p:sldId id="449" r:id="rId22"/>
    <p:sldId id="352" r:id="rId2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66FF"/>
    <a:srgbClr val="E9E53B"/>
    <a:srgbClr val="FF5050"/>
    <a:srgbClr val="FFFF99"/>
    <a:srgbClr val="FFCC66"/>
    <a:srgbClr val="FFFFE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482" autoAdjust="0"/>
    <p:restoredTop sz="94707" autoAdjust="0"/>
  </p:normalViewPr>
  <p:slideViewPr>
    <p:cSldViewPr>
      <p:cViewPr varScale="1">
        <p:scale>
          <a:sx n="49" d="100"/>
          <a:sy n="49" d="100"/>
        </p:scale>
        <p:origin x="-118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3972" y="-102"/>
      </p:cViewPr>
      <p:guideLst>
        <p:guide orient="horz" pos="3126"/>
        <p:guide pos="214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endParaRPr lang="en-US"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10023899-E46B-46DE-9D02-0164906A2790}" type="slidenum">
              <a:rPr lang="en-US" smtClean="0"/>
              <a:pPr/>
              <a:t>‹#›</a:t>
            </a:fld>
            <a:endParaRPr lang="en-US"/>
          </a:p>
        </p:txBody>
      </p:sp>
    </p:spTree>
    <p:extLst>
      <p:ext uri="{BB962C8B-B14F-4D97-AF65-F5344CB8AC3E}">
        <p14:creationId xmlns:p14="http://schemas.microsoft.com/office/powerpoint/2010/main" xmlns="" val="91447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60" cy="496332"/>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idx="1"/>
          </p:nvPr>
        </p:nvSpPr>
        <p:spPr>
          <a:xfrm>
            <a:off x="3850442" y="0"/>
            <a:ext cx="2945660" cy="496332"/>
          </a:xfrm>
          <a:prstGeom prst="rect">
            <a:avLst/>
          </a:prstGeom>
        </p:spPr>
        <p:txBody>
          <a:bodyPr vert="horz" lIns="92108" tIns="46054" rIns="92108" bIns="46054" rtlCol="0"/>
          <a:lstStyle>
            <a:lvl1pPr algn="r">
              <a:defRPr sz="1200"/>
            </a:lvl1pPr>
          </a:lstStyle>
          <a:p>
            <a:fld id="{D5F3A010-5C24-4441-AA09-F84D667FBE29}" type="datetimeFigureOut">
              <a:rPr lang="en-GB" smtClean="0"/>
              <a:pPr/>
              <a:t>23/09/2014</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108" tIns="46054" rIns="92108" bIns="46054"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2108" tIns="46054" rIns="92108" bIns="4605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60" cy="496332"/>
          </a:xfrm>
          <a:prstGeom prst="rect">
            <a:avLst/>
          </a:prstGeom>
        </p:spPr>
        <p:txBody>
          <a:bodyPr vert="horz" lIns="92108" tIns="46054" rIns="92108" bIns="46054" rtlCol="0" anchor="b"/>
          <a:lstStyle>
            <a:lvl1pPr algn="l">
              <a:defRPr sz="1200"/>
            </a:lvl1pPr>
          </a:lstStyle>
          <a:p>
            <a:endParaRPr lang="en-GB"/>
          </a:p>
        </p:txBody>
      </p:sp>
      <p:sp>
        <p:nvSpPr>
          <p:cNvPr id="7" name="Slide Number Placeholder 6"/>
          <p:cNvSpPr>
            <a:spLocks noGrp="1"/>
          </p:cNvSpPr>
          <p:nvPr>
            <p:ph type="sldNum" sz="quarter" idx="5"/>
          </p:nvPr>
        </p:nvSpPr>
        <p:spPr>
          <a:xfrm>
            <a:off x="3850442" y="9428583"/>
            <a:ext cx="2945660" cy="496332"/>
          </a:xfrm>
          <a:prstGeom prst="rect">
            <a:avLst/>
          </a:prstGeom>
        </p:spPr>
        <p:txBody>
          <a:bodyPr vert="horz" lIns="92108" tIns="46054" rIns="92108" bIns="46054" rtlCol="0" anchor="b"/>
          <a:lstStyle>
            <a:lvl1pPr algn="r">
              <a:defRPr sz="1200"/>
            </a:lvl1pPr>
          </a:lstStyle>
          <a:p>
            <a:fld id="{F12E0633-D742-427C-95D8-0F1C541939B4}" type="slidenum">
              <a:rPr lang="en-GB" smtClean="0"/>
              <a:pPr/>
              <a:t>‹#›</a:t>
            </a:fld>
            <a:endParaRPr lang="en-GB"/>
          </a:p>
        </p:txBody>
      </p:sp>
    </p:spTree>
    <p:extLst>
      <p:ext uri="{BB962C8B-B14F-4D97-AF65-F5344CB8AC3E}">
        <p14:creationId xmlns:p14="http://schemas.microsoft.com/office/powerpoint/2010/main" xmlns="" val="2101245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xmlns="" val="22118471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10</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11</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12</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13</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14</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15</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16</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17</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18</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19</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12E0633-D742-427C-95D8-0F1C541939B4}" type="slidenum">
              <a:rPr lang="en-GB" smtClean="0"/>
              <a:pPr/>
              <a:t>2</a:t>
            </a:fld>
            <a:endParaRPr lang="en-GB"/>
          </a:p>
        </p:txBody>
      </p:sp>
    </p:spTree>
    <p:extLst>
      <p:ext uri="{BB962C8B-B14F-4D97-AF65-F5344CB8AC3E}">
        <p14:creationId xmlns:p14="http://schemas.microsoft.com/office/powerpoint/2010/main" xmlns="" val="5486470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20</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21</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418958-F946-4E52-80DC-D02C8EECAE73}" type="slidenum">
              <a:rPr lang="en-US" smtClean="0"/>
              <a:pPr/>
              <a:t>22</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xmlns="" val="18555049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3</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4</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5</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6</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7</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8</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002341DF-17B2-436A-95D2-60A78B8AD168}" type="slidenum">
              <a:rPr lang="ru-RU"/>
              <a:pPr/>
              <a:t>9</a:t>
            </a:fld>
            <a:endParaRPr lang="ru-RU"/>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56992"/>
            <a:ext cx="7772400" cy="1470025"/>
          </a:xfrm>
        </p:spPr>
        <p:txBody>
          <a:bodyPr/>
          <a:lstStyle>
            <a:lvl1pPr algn="ctr">
              <a:defRPr b="0" i="0">
                <a:solidFill>
                  <a:srgbClr val="FFFFE1"/>
                </a:solidFill>
                <a:latin typeface="Eras Light ITC" pitchFamily="34" charset="0"/>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1371600" y="4941168"/>
            <a:ext cx="6400800" cy="1440160"/>
          </a:xfrm>
        </p:spPr>
        <p:txBody>
          <a:bodyPr>
            <a:normAutofit/>
          </a:bodyPr>
          <a:lstStyle>
            <a:lvl1pPr marL="0" indent="0" algn="ctr">
              <a:buNone/>
              <a:defRPr sz="2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pic>
        <p:nvPicPr>
          <p:cNvPr id="8" name="Picture 2" descr="800px-Flag_of_Europe_svg"/>
          <p:cNvPicPr>
            <a:picLocks noChangeAspect="1" noChangeArrowheads="1"/>
          </p:cNvPicPr>
          <p:nvPr userDrawn="1"/>
        </p:nvPicPr>
        <p:blipFill>
          <a:blip r:embed="rId3" cstate="print">
            <a:extLst>
              <a:ext uri="{28A0092B-C50C-407E-A947-70E740481C1C}">
                <a14:useLocalDpi xmlns:a14="http://schemas.microsoft.com/office/drawing/2010/main" xmlns="" val="0"/>
              </a:ext>
            </a:extLst>
          </a:blip>
          <a:srcRect/>
          <a:stretch>
            <a:fillRect/>
          </a:stretch>
        </p:blipFill>
        <p:spPr bwMode="auto">
          <a:xfrm>
            <a:off x="7956376" y="6093296"/>
            <a:ext cx="842184" cy="5638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9" name="Picture 8"/>
          <p:cNvPicPr>
            <a:picLocks noChangeAspect="1" noChangeArrowheads="1"/>
          </p:cNvPicPr>
          <p:nvPr userDrawn="1"/>
        </p:nvPicPr>
        <p:blipFill>
          <a:blip r:embed="rId4" cstate="print">
            <a:extLst>
              <a:ext uri="{28A0092B-C50C-407E-A947-70E740481C1C}">
                <a14:useLocalDpi xmlns:a14="http://schemas.microsoft.com/office/drawing/2010/main" xmlns="" val="0"/>
              </a:ext>
            </a:extLst>
          </a:blip>
          <a:srcRect/>
          <a:stretch>
            <a:fillRect/>
          </a:stretch>
        </p:blipFill>
        <p:spPr bwMode="auto">
          <a:xfrm>
            <a:off x="1" y="6199806"/>
            <a:ext cx="7308304" cy="45732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cs-CZ"/>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cs-CZ"/>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B98E55BF-95E0-4CAA-ADAA-2F3953F8BCB0}" type="slidenum">
              <a:rPr lang="cs-CZ"/>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bg1"/>
          </a:solidFill>
          <a:ln>
            <a:noFill/>
          </a:ln>
          <a:effectLst>
            <a:outerShdw blurRad="279400" dist="38100" dir="5400000" algn="t" rotWithShape="0">
              <a:schemeClr val="accent2">
                <a:lumMod val="7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normAutofit/>
          </a:bodyPr>
          <a:lstStyle>
            <a:lvl1pPr>
              <a:lnSpc>
                <a:spcPct val="80000"/>
              </a:lnSpc>
              <a:defRPr sz="4000" i="1">
                <a:solidFill>
                  <a:schemeClr val="accent1">
                    <a:lumMod val="75000"/>
                  </a:schemeClr>
                </a:solidFill>
              </a:defRPr>
            </a:lvl1pPr>
          </a:lstStyle>
          <a:p>
            <a:r>
              <a:rPr lang="en-US" dirty="0" smtClean="0"/>
              <a:t>Click to edit Master title style</a:t>
            </a:r>
            <a:endParaRPr lang="en-GB" dirty="0"/>
          </a:p>
        </p:txBody>
      </p:sp>
      <p:sp>
        <p:nvSpPr>
          <p:cNvPr id="3" name="Content Placeholder 2"/>
          <p:cNvSpPr>
            <a:spLocks noGrp="1"/>
          </p:cNvSpPr>
          <p:nvPr>
            <p:ph idx="1"/>
          </p:nvPr>
        </p:nvSpPr>
        <p:spPr>
          <a:xfrm>
            <a:off x="457200" y="1916832"/>
            <a:ext cx="8229600" cy="4464496"/>
          </a:xfrm>
        </p:spPr>
        <p:txBody>
          <a:bodyPr/>
          <a:lstStyle>
            <a:lvl1pPr>
              <a:spcBef>
                <a:spcPts val="1200"/>
              </a:spcBef>
              <a:defRPr sz="2800">
                <a:solidFill>
                  <a:schemeClr val="accent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lowchart: Document 7"/>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lowchart: Document 9"/>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lowchart: Document 5"/>
          <p:cNvSpPr/>
          <p:nvPr userDrawn="1"/>
        </p:nvSpPr>
        <p:spPr>
          <a:xfrm>
            <a:off x="0" y="0"/>
            <a:ext cx="9144000" cy="1628800"/>
          </a:xfrm>
          <a:prstGeom prst="flowChartDocumen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CED63F-EBE3-42E5-807B-7C5B8724F34A}" type="datetimeFigureOut">
              <a:rPr lang="en-GB" smtClean="0"/>
              <a:pPr/>
              <a:t>23/09/2014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7505A1-0D79-4501-8057-91F0F4624B0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l="-11000" r="-1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4ECED63F-EBE3-42E5-807B-7C5B8724F34A}" type="datetimeFigureOut">
              <a:rPr lang="en-GB" smtClean="0"/>
              <a:pPr/>
              <a:t>23/09/2014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957505A1-0D79-4501-8057-91F0F4624B0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xStyles>
    <p:titleStyle>
      <a:lvl1pPr algn="l" defTabSz="914400" rtl="0" eaLnBrk="1" latinLnBrk="0" hangingPunct="1">
        <a:lnSpc>
          <a:spcPct val="80000"/>
        </a:lnSpc>
        <a:spcBef>
          <a:spcPct val="0"/>
        </a:spcBef>
        <a:buNone/>
        <a:defRPr sz="4400" i="1"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Word_Document11.docx"/></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9"/>
          <p:cNvSpPr>
            <a:spLocks noGrp="1"/>
          </p:cNvSpPr>
          <p:nvPr>
            <p:ph type="subTitle" idx="1"/>
          </p:nvPr>
        </p:nvSpPr>
        <p:spPr>
          <a:xfrm>
            <a:off x="683568" y="4365104"/>
            <a:ext cx="8064896" cy="1296144"/>
          </a:xfrm>
        </p:spPr>
        <p:txBody>
          <a:bodyPr>
            <a:noAutofit/>
          </a:bodyPr>
          <a:lstStyle/>
          <a:p>
            <a:r>
              <a:rPr lang="en-US" sz="2800" dirty="0" smtClean="0"/>
              <a:t>3rd Study tour</a:t>
            </a:r>
            <a:endParaRPr lang="uk-UA" sz="2800" dirty="0"/>
          </a:p>
          <a:p>
            <a:r>
              <a:rPr lang="en-US" sz="2800" dirty="0"/>
              <a:t>Copenhagen, Denmark 23-26 September 2014</a:t>
            </a:r>
            <a:endParaRPr lang="en-GB" sz="2800" dirty="0"/>
          </a:p>
        </p:txBody>
      </p:sp>
      <p:sp>
        <p:nvSpPr>
          <p:cNvPr id="4" name="Title 7"/>
          <p:cNvSpPr txBox="1">
            <a:spLocks/>
          </p:cNvSpPr>
          <p:nvPr/>
        </p:nvSpPr>
        <p:spPr>
          <a:xfrm>
            <a:off x="186228" y="1412776"/>
            <a:ext cx="8784976" cy="1224136"/>
          </a:xfrm>
          <a:prstGeom prst="rect">
            <a:avLst/>
          </a:prstGeom>
        </p:spPr>
        <p:txBody>
          <a:bodyPr vert="horz" lIns="91440" tIns="45720" rIns="91440" bIns="45720" rtlCol="0" anchor="ctr">
            <a:noAutofit/>
          </a:bodyPr>
          <a:lstStyle/>
          <a:p>
            <a:pPr algn="ctr"/>
            <a:r>
              <a:rPr lang="en-GB" sz="3200" dirty="0">
                <a:solidFill>
                  <a:srgbClr val="FFFFE1"/>
                </a:solidFill>
                <a:effectLst>
                  <a:outerShdw blurRad="38100" dist="38100" dir="2700000" algn="tl">
                    <a:srgbClr val="000000">
                      <a:alpha val="43137"/>
                    </a:srgbClr>
                  </a:outerShdw>
                </a:effectLst>
                <a:latin typeface="Calibri" pitchFamily="34" charset="0"/>
                <a:ea typeface="+mj-ea"/>
                <a:cs typeface="+mj-cs"/>
              </a:rPr>
              <a:t>Air Quality Governance</a:t>
            </a:r>
            <a:br>
              <a:rPr lang="en-GB" sz="3200" dirty="0">
                <a:solidFill>
                  <a:srgbClr val="FFFFE1"/>
                </a:solidFill>
                <a:effectLst>
                  <a:outerShdw blurRad="38100" dist="38100" dir="2700000" algn="tl">
                    <a:srgbClr val="000000">
                      <a:alpha val="43137"/>
                    </a:srgbClr>
                  </a:outerShdw>
                </a:effectLst>
                <a:latin typeface="Calibri" pitchFamily="34" charset="0"/>
                <a:ea typeface="+mj-ea"/>
                <a:cs typeface="+mj-cs"/>
              </a:rPr>
            </a:br>
            <a:r>
              <a:rPr lang="en-GB" sz="3200" dirty="0">
                <a:solidFill>
                  <a:srgbClr val="FFFFE1"/>
                </a:solidFill>
                <a:effectLst>
                  <a:outerShdw blurRad="38100" dist="38100" dir="2700000" algn="tl">
                    <a:srgbClr val="000000">
                      <a:alpha val="43137"/>
                    </a:srgbClr>
                  </a:outerShdw>
                </a:effectLst>
                <a:latin typeface="Calibri" pitchFamily="34" charset="0"/>
                <a:ea typeface="+mj-ea"/>
                <a:cs typeface="+mj-cs"/>
              </a:rPr>
              <a:t>in the ENPI East Countries</a:t>
            </a:r>
          </a:p>
          <a:p>
            <a:pPr algn="ctr"/>
            <a:endParaRPr lang="en-US" sz="3500" b="1" dirty="0">
              <a:solidFill>
                <a:srgbClr val="FFFFE1"/>
              </a:solidFill>
              <a:latin typeface="Eras Light ITC" pitchFamily="34" charset="0"/>
              <a:ea typeface="+mj-ea"/>
              <a:cs typeface="+mj-cs"/>
            </a:endParaRPr>
          </a:p>
          <a:p>
            <a:pPr algn="ctr"/>
            <a:r>
              <a:rPr lang="en-US" sz="4000" dirty="0">
                <a:solidFill>
                  <a:srgbClr val="FFFFE1"/>
                </a:solidFill>
                <a:latin typeface="+mj-lt"/>
                <a:ea typeface="+mj-ea"/>
                <a:cs typeface="+mj-cs"/>
              </a:rPr>
              <a:t>The links between effective urban modelling systems (THOR) and policy development at the municipal </a:t>
            </a:r>
            <a:r>
              <a:rPr lang="en-US" sz="4000" dirty="0" smtClean="0">
                <a:solidFill>
                  <a:srgbClr val="FFFFE1"/>
                </a:solidFill>
                <a:latin typeface="+mj-lt"/>
                <a:ea typeface="+mj-ea"/>
                <a:cs typeface="+mj-cs"/>
              </a:rPr>
              <a:t>level</a:t>
            </a:r>
            <a:endParaRPr lang="ru-RU" sz="4000" dirty="0">
              <a:solidFill>
                <a:srgbClr val="FFFFE1"/>
              </a:solidFill>
              <a:latin typeface="+mj-lt"/>
              <a:ea typeface="+mj-ea"/>
              <a:cs typeface="+mj-cs"/>
            </a:endParaRPr>
          </a:p>
        </p:txBody>
      </p:sp>
    </p:spTree>
    <p:extLst>
      <p:ext uri="{BB962C8B-B14F-4D97-AF65-F5344CB8AC3E}">
        <p14:creationId xmlns:p14="http://schemas.microsoft.com/office/powerpoint/2010/main" xmlns="" val="1696046533"/>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Travel demand management (2)</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10</a:t>
            </a:fld>
            <a:endParaRPr lang="en-US" sz="1200" dirty="0"/>
          </a:p>
        </p:txBody>
      </p:sp>
      <p:graphicFrame>
        <p:nvGraphicFramePr>
          <p:cNvPr id="9" name="Таблица 8"/>
          <p:cNvGraphicFramePr>
            <a:graphicFrameLocks noGrp="1"/>
          </p:cNvGraphicFramePr>
          <p:nvPr/>
        </p:nvGraphicFramePr>
        <p:xfrm>
          <a:off x="395536" y="1124744"/>
          <a:ext cx="8352928" cy="5040559"/>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en-GB" sz="2400" b="1" kern="1200" dirty="0" smtClean="0">
                          <a:solidFill>
                            <a:schemeClr val="lt1"/>
                          </a:solidFill>
                          <a:latin typeface="+mn-lt"/>
                          <a:ea typeface="+mn-ea"/>
                          <a:cs typeface="+mn-cs"/>
                        </a:rPr>
                        <a:t>Parking fees </a:t>
                      </a:r>
                      <a:endParaRPr lang="uk-UA" sz="2400" b="1" kern="1200" dirty="0" smtClean="0">
                        <a:solidFill>
                          <a:schemeClr val="lt1"/>
                        </a:solidFill>
                        <a:latin typeface="+mn-lt"/>
                        <a:ea typeface="+mn-ea"/>
                        <a:cs typeface="+mn-cs"/>
                      </a:endParaRPr>
                    </a:p>
                  </a:txBody>
                  <a:tcPr/>
                </a:tc>
              </a:tr>
              <a:tr h="976502">
                <a:tc>
                  <a:txBody>
                    <a:bodyPr/>
                    <a:lstStyle/>
                    <a:p>
                      <a:pPr algn="l">
                        <a:lnSpc>
                          <a:spcPct val="95000"/>
                        </a:lnSpc>
                        <a:spcBef>
                          <a:spcPts val="400"/>
                        </a:spcBef>
                        <a:spcAft>
                          <a:spcPts val="400"/>
                        </a:spcAft>
                      </a:pPr>
                      <a:r>
                        <a:rPr lang="en-GB" sz="2400" dirty="0">
                          <a:latin typeface="Calibri"/>
                          <a:ea typeface="Calibri"/>
                        </a:rPr>
                        <a:t>The parking fees are set at a level that influences the use of individual vehicles in certain areas.</a:t>
                      </a:r>
                      <a:endParaRPr lang="uk-UA" sz="2400" dirty="0">
                        <a:latin typeface="Calibri"/>
                        <a:ea typeface="Calibri"/>
                      </a:endParaRPr>
                    </a:p>
                  </a:txBody>
                  <a:tcPr marL="68580" marR="68580" marT="0" marB="0"/>
                </a:tc>
              </a:tr>
              <a:tr h="909965">
                <a:tc>
                  <a:txBody>
                    <a:bodyPr/>
                    <a:lstStyle/>
                    <a:p>
                      <a:pPr algn="l">
                        <a:lnSpc>
                          <a:spcPct val="95000"/>
                        </a:lnSpc>
                        <a:spcBef>
                          <a:spcPts val="400"/>
                        </a:spcBef>
                        <a:spcAft>
                          <a:spcPts val="400"/>
                        </a:spcAft>
                      </a:pPr>
                      <a:r>
                        <a:rPr lang="en-GB" sz="2400" dirty="0">
                          <a:latin typeface="Calibri"/>
                          <a:ea typeface="Calibri"/>
                        </a:rPr>
                        <a:t>North Sydney Council, Australia.</a:t>
                      </a:r>
                      <a:endParaRPr lang="uk-UA" sz="2400" dirty="0">
                        <a:latin typeface="Calibri"/>
                        <a:ea typeface="Calibri"/>
                      </a:endParaRPr>
                    </a:p>
                  </a:txBody>
                  <a:tcPr marL="68580" marR="68580" marT="0" marB="0"/>
                </a:tc>
              </a:tr>
              <a:tr h="1269452">
                <a:tc>
                  <a:txBody>
                    <a:bodyPr/>
                    <a:lstStyle/>
                    <a:p>
                      <a:pPr algn="l">
                        <a:lnSpc>
                          <a:spcPct val="95000"/>
                        </a:lnSpc>
                        <a:spcBef>
                          <a:spcPts val="400"/>
                        </a:spcBef>
                        <a:spcAft>
                          <a:spcPts val="400"/>
                        </a:spcAft>
                      </a:pPr>
                      <a:r>
                        <a:rPr lang="en-US" sz="2400" dirty="0">
                          <a:latin typeface="Calibri"/>
                          <a:ea typeface="Calibri"/>
                        </a:rPr>
                        <a:t>Relatively easy to apply.</a:t>
                      </a:r>
                      <a:br>
                        <a:rPr lang="en-US" sz="2400" dirty="0">
                          <a:latin typeface="Calibri"/>
                          <a:ea typeface="Calibri"/>
                        </a:rPr>
                      </a:br>
                      <a:r>
                        <a:rPr lang="en-US" sz="2400" dirty="0">
                          <a:latin typeface="Calibri"/>
                          <a:ea typeface="Calibri"/>
                        </a:rPr>
                        <a:t>Widely accepted by the public.</a:t>
                      </a:r>
                      <a:br>
                        <a:rPr lang="en-US" sz="2400" dirty="0">
                          <a:latin typeface="Calibri"/>
                          <a:ea typeface="Calibri"/>
                        </a:rPr>
                      </a:br>
                      <a:r>
                        <a:rPr lang="en-US" sz="2400" dirty="0">
                          <a:latin typeface="Calibri"/>
                          <a:ea typeface="Calibri"/>
                        </a:rPr>
                        <a:t>Known technology with many systems on the market.</a:t>
                      </a:r>
                      <a:endParaRPr lang="uk-UA" sz="2400" dirty="0">
                        <a:latin typeface="Calibri"/>
                        <a:ea typeface="Calibri"/>
                      </a:endParaRPr>
                    </a:p>
                  </a:txBody>
                  <a:tcPr marL="68580" marR="68580" marT="0" marB="0"/>
                </a:tc>
              </a:tr>
              <a:tr h="1269452">
                <a:tc>
                  <a:txBody>
                    <a:bodyPr/>
                    <a:lstStyle/>
                    <a:p>
                      <a:pPr algn="l">
                        <a:lnSpc>
                          <a:spcPct val="95000"/>
                        </a:lnSpc>
                        <a:spcBef>
                          <a:spcPts val="400"/>
                        </a:spcBef>
                        <a:spcAft>
                          <a:spcPts val="400"/>
                        </a:spcAft>
                      </a:pPr>
                      <a:r>
                        <a:rPr lang="en-US" sz="2400" dirty="0">
                          <a:latin typeface="Calibri"/>
                          <a:ea typeface="Calibri"/>
                        </a:rPr>
                        <a:t>No leverage on transit traffic.</a:t>
                      </a:r>
                      <a:br>
                        <a:rPr lang="en-US" sz="2400" dirty="0">
                          <a:latin typeface="Calibri"/>
                          <a:ea typeface="Calibri"/>
                        </a:rPr>
                      </a:br>
                      <a:r>
                        <a:rPr lang="en-US" sz="2400" dirty="0">
                          <a:latin typeface="Calibri"/>
                          <a:ea typeface="Calibri"/>
                        </a:rPr>
                        <a:t>Risk of traffic deviation and relocation of businesses (long run).</a:t>
                      </a:r>
                      <a:br>
                        <a:rPr lang="en-US" sz="2400" dirty="0">
                          <a:latin typeface="Calibri"/>
                          <a:ea typeface="Calibri"/>
                        </a:rPr>
                      </a:br>
                      <a:r>
                        <a:rPr lang="en-US" sz="2400" dirty="0">
                          <a:latin typeface="Calibri"/>
                          <a:ea typeface="Calibri"/>
                        </a:rPr>
                        <a:t>No direct relation to actual vehicle usage.</a:t>
                      </a:r>
                      <a:endParaRPr lang="uk-UA" sz="2400" dirty="0">
                        <a:latin typeface="Calibri"/>
                        <a:ea typeface="Calibri"/>
                      </a:endParaRPr>
                    </a:p>
                  </a:txBody>
                  <a:tcPr marL="68580" marR="68580" marT="0" marB="0"/>
                </a:tc>
              </a:tr>
            </a:tbl>
          </a:graphicData>
        </a:graphic>
      </p:graphicFrame>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11</a:t>
            </a:fld>
            <a:endParaRPr lang="en-US" sz="1200" dirty="0"/>
          </a:p>
        </p:txBody>
      </p:sp>
      <p:graphicFrame>
        <p:nvGraphicFramePr>
          <p:cNvPr id="9" name="Таблица 8"/>
          <p:cNvGraphicFramePr>
            <a:graphicFrameLocks noGrp="1"/>
          </p:cNvGraphicFramePr>
          <p:nvPr/>
        </p:nvGraphicFramePr>
        <p:xfrm>
          <a:off x="395536" y="1124744"/>
          <a:ext cx="8352928" cy="5280811"/>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en-GB" sz="2400" b="1" kern="1200" dirty="0" smtClean="0">
                          <a:solidFill>
                            <a:schemeClr val="lt1"/>
                          </a:solidFill>
                          <a:latin typeface="+mn-lt"/>
                          <a:ea typeface="+mn-ea"/>
                          <a:cs typeface="+mn-cs"/>
                        </a:rPr>
                        <a:t>Emission oriented tax policies</a:t>
                      </a:r>
                      <a:endParaRPr lang="uk-UA" sz="2400" b="1" kern="1200" dirty="0" smtClean="0">
                        <a:solidFill>
                          <a:schemeClr val="lt1"/>
                        </a:solidFill>
                        <a:latin typeface="+mn-lt"/>
                        <a:ea typeface="+mn-ea"/>
                        <a:cs typeface="+mn-cs"/>
                      </a:endParaRPr>
                    </a:p>
                  </a:txBody>
                  <a:tcPr/>
                </a:tc>
              </a:tr>
              <a:tr h="976502">
                <a:tc>
                  <a:txBody>
                    <a:bodyPr/>
                    <a:lstStyle/>
                    <a:p>
                      <a:pPr algn="just">
                        <a:lnSpc>
                          <a:spcPct val="97000"/>
                        </a:lnSpc>
                        <a:spcBef>
                          <a:spcPts val="400"/>
                        </a:spcBef>
                        <a:spcAft>
                          <a:spcPts val="400"/>
                        </a:spcAft>
                      </a:pPr>
                      <a:r>
                        <a:rPr lang="en-GB" sz="2400">
                          <a:latin typeface="Calibri"/>
                          <a:ea typeface="Calibri"/>
                        </a:rPr>
                        <a:t>In many countries fuel is subsidised and parking fees are exempted from fringe benefits. Abandoning these subsidies can discourage car usage. On the other hand tax exemptions on technologies with low emissions can increase their use.</a:t>
                      </a:r>
                      <a:endParaRPr lang="uk-UA" sz="2400">
                        <a:latin typeface="Calibri"/>
                        <a:ea typeface="Calibri"/>
                      </a:endParaRPr>
                    </a:p>
                  </a:txBody>
                  <a:tcPr marL="68580" marR="68580" marT="0" marB="0"/>
                </a:tc>
              </a:tr>
              <a:tr h="269970">
                <a:tc>
                  <a:txBody>
                    <a:bodyPr/>
                    <a:lstStyle/>
                    <a:p>
                      <a:pPr algn="just">
                        <a:lnSpc>
                          <a:spcPct val="97000"/>
                        </a:lnSpc>
                        <a:spcBef>
                          <a:spcPts val="400"/>
                        </a:spcBef>
                        <a:spcAft>
                          <a:spcPts val="400"/>
                        </a:spcAft>
                      </a:pPr>
                      <a:endParaRPr lang="en-GB" sz="2400" dirty="0">
                        <a:latin typeface="Calibri"/>
                        <a:ea typeface="Calibri"/>
                      </a:endParaRPr>
                    </a:p>
                  </a:txBody>
                  <a:tcPr marL="68580" marR="68580" marT="0" marB="0"/>
                </a:tc>
              </a:tr>
              <a:tr h="1269452">
                <a:tc>
                  <a:txBody>
                    <a:bodyPr/>
                    <a:lstStyle/>
                    <a:p>
                      <a:pPr algn="just">
                        <a:lnSpc>
                          <a:spcPct val="97000"/>
                        </a:lnSpc>
                        <a:spcBef>
                          <a:spcPts val="400"/>
                        </a:spcBef>
                        <a:spcAft>
                          <a:spcPts val="400"/>
                        </a:spcAft>
                      </a:pPr>
                      <a:r>
                        <a:rPr lang="en-GB" sz="2400">
                          <a:latin typeface="Calibri"/>
                          <a:ea typeface="Calibri"/>
                        </a:rPr>
                        <a:t>No investment required</a:t>
                      </a:r>
                      <a:r>
                        <a:rPr lang="en-US" sz="2400">
                          <a:latin typeface="Calibri"/>
                          <a:ea typeface="Calibri"/>
                        </a:rPr>
                        <a:t>.</a:t>
                      </a:r>
                      <a:endParaRPr lang="uk-UA" sz="2400">
                        <a:latin typeface="Calibri"/>
                        <a:ea typeface="Calibri"/>
                      </a:endParaRPr>
                    </a:p>
                    <a:p>
                      <a:pPr algn="just">
                        <a:lnSpc>
                          <a:spcPct val="97000"/>
                        </a:lnSpc>
                        <a:spcBef>
                          <a:spcPts val="400"/>
                        </a:spcBef>
                        <a:spcAft>
                          <a:spcPts val="400"/>
                        </a:spcAft>
                      </a:pPr>
                      <a:r>
                        <a:rPr lang="en-GB" sz="2400">
                          <a:latin typeface="Calibri"/>
                          <a:ea typeface="Calibri"/>
                        </a:rPr>
                        <a:t>Easily applicable at a central level</a:t>
                      </a:r>
                      <a:r>
                        <a:rPr lang="en-US" sz="2400">
                          <a:latin typeface="Calibri"/>
                          <a:ea typeface="Calibri"/>
                        </a:rPr>
                        <a:t>.</a:t>
                      </a:r>
                      <a:endParaRPr lang="uk-UA" sz="2400">
                        <a:latin typeface="Calibri"/>
                        <a:ea typeface="Calibri"/>
                      </a:endParaRPr>
                    </a:p>
                    <a:p>
                      <a:pPr algn="just">
                        <a:lnSpc>
                          <a:spcPct val="97000"/>
                        </a:lnSpc>
                        <a:spcBef>
                          <a:spcPts val="400"/>
                        </a:spcBef>
                        <a:spcAft>
                          <a:spcPts val="400"/>
                        </a:spcAft>
                      </a:pPr>
                      <a:r>
                        <a:rPr lang="en-GB" sz="2400">
                          <a:latin typeface="Calibri"/>
                          <a:ea typeface="Calibri"/>
                        </a:rPr>
                        <a:t>Does not formally restrict technology choices</a:t>
                      </a:r>
                      <a:r>
                        <a:rPr lang="en-US" sz="2400">
                          <a:latin typeface="Calibri"/>
                          <a:ea typeface="Calibri"/>
                        </a:rPr>
                        <a:t>.</a:t>
                      </a:r>
                      <a:endParaRPr lang="uk-UA" sz="2400">
                        <a:latin typeface="Calibri"/>
                        <a:ea typeface="Calibri"/>
                      </a:endParaRPr>
                    </a:p>
                  </a:txBody>
                  <a:tcPr marL="68580" marR="68580" marT="0" marB="0"/>
                </a:tc>
              </a:tr>
              <a:tr h="1269452">
                <a:tc>
                  <a:txBody>
                    <a:bodyPr/>
                    <a:lstStyle/>
                    <a:p>
                      <a:pPr algn="just">
                        <a:lnSpc>
                          <a:spcPct val="97000"/>
                        </a:lnSpc>
                        <a:spcBef>
                          <a:spcPts val="400"/>
                        </a:spcBef>
                        <a:spcAft>
                          <a:spcPts val="400"/>
                        </a:spcAft>
                      </a:pPr>
                      <a:r>
                        <a:rPr lang="en-GB" sz="2400" dirty="0">
                          <a:latin typeface="Calibri"/>
                          <a:ea typeface="Calibri"/>
                        </a:rPr>
                        <a:t>Price </a:t>
                      </a:r>
                      <a:r>
                        <a:rPr lang="en-GB" sz="2400" dirty="0" err="1">
                          <a:latin typeface="Calibri"/>
                          <a:ea typeface="Calibri"/>
                        </a:rPr>
                        <a:t>elasticities</a:t>
                      </a:r>
                      <a:r>
                        <a:rPr lang="en-GB" sz="2400" dirty="0">
                          <a:latin typeface="Calibri"/>
                          <a:ea typeface="Calibri"/>
                        </a:rPr>
                        <a:t> of fuel are usually very small, so the effect on demand can be expected to be low</a:t>
                      </a:r>
                      <a:r>
                        <a:rPr lang="en-US" sz="2400" dirty="0">
                          <a:latin typeface="Calibri"/>
                          <a:ea typeface="Calibri"/>
                        </a:rPr>
                        <a:t>.</a:t>
                      </a:r>
                      <a:endParaRPr lang="uk-UA" sz="2400" dirty="0">
                        <a:latin typeface="Calibri"/>
                        <a:ea typeface="Calibri"/>
                      </a:endParaRPr>
                    </a:p>
                    <a:p>
                      <a:pPr algn="just">
                        <a:lnSpc>
                          <a:spcPct val="97000"/>
                        </a:lnSpc>
                        <a:spcBef>
                          <a:spcPts val="400"/>
                        </a:spcBef>
                        <a:spcAft>
                          <a:spcPts val="400"/>
                        </a:spcAft>
                      </a:pPr>
                      <a:r>
                        <a:rPr lang="en-GB" sz="2400" dirty="0">
                          <a:latin typeface="Calibri"/>
                          <a:ea typeface="Calibri"/>
                        </a:rPr>
                        <a:t>Parking stands in no relation with actual vehicle usage</a:t>
                      </a:r>
                      <a:r>
                        <a:rPr lang="en-US" sz="2400" dirty="0">
                          <a:latin typeface="Calibri"/>
                          <a:ea typeface="Calibri"/>
                        </a:rPr>
                        <a:t>.</a:t>
                      </a:r>
                      <a:endParaRPr lang="uk-UA" sz="2400" dirty="0">
                        <a:latin typeface="Calibri"/>
                        <a:ea typeface="Calibri"/>
                      </a:endParaRPr>
                    </a:p>
                    <a:p>
                      <a:pPr algn="just">
                        <a:lnSpc>
                          <a:spcPct val="97000"/>
                        </a:lnSpc>
                        <a:spcBef>
                          <a:spcPts val="400"/>
                        </a:spcBef>
                        <a:spcAft>
                          <a:spcPts val="400"/>
                        </a:spcAft>
                      </a:pPr>
                      <a:r>
                        <a:rPr lang="en-GB" sz="2400" dirty="0">
                          <a:latin typeface="Calibri"/>
                          <a:ea typeface="Calibri"/>
                        </a:rPr>
                        <a:t>An effective tax system has to be existent</a:t>
                      </a:r>
                      <a:r>
                        <a:rPr lang="en-US" sz="2400" dirty="0">
                          <a:latin typeface="Calibri"/>
                          <a:ea typeface="Calibri"/>
                        </a:rPr>
                        <a:t>.</a:t>
                      </a:r>
                      <a:endParaRPr lang="uk-UA" sz="24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Travel demand management (3)</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12</a:t>
            </a:fld>
            <a:endParaRPr lang="en-US" sz="1200" dirty="0"/>
          </a:p>
        </p:txBody>
      </p:sp>
      <p:graphicFrame>
        <p:nvGraphicFramePr>
          <p:cNvPr id="9" name="Таблица 8"/>
          <p:cNvGraphicFramePr>
            <a:graphicFrameLocks noGrp="1"/>
          </p:cNvGraphicFramePr>
          <p:nvPr/>
        </p:nvGraphicFramePr>
        <p:xfrm>
          <a:off x="395536" y="1124744"/>
          <a:ext cx="8352928" cy="4840143"/>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en-GB" sz="2400" b="1" kern="1200" dirty="0" smtClean="0">
                          <a:solidFill>
                            <a:schemeClr val="lt1"/>
                          </a:solidFill>
                          <a:latin typeface="+mn-lt"/>
                          <a:ea typeface="+mn-ea"/>
                          <a:cs typeface="+mn-cs"/>
                        </a:rPr>
                        <a:t>Car sharing</a:t>
                      </a:r>
                      <a:endParaRPr lang="uk-UA" sz="2400" b="1" kern="1200" dirty="0" smtClean="0">
                        <a:solidFill>
                          <a:schemeClr val="lt1"/>
                        </a:solidFill>
                        <a:latin typeface="+mn-lt"/>
                        <a:ea typeface="+mn-ea"/>
                        <a:cs typeface="+mn-cs"/>
                      </a:endParaRPr>
                    </a:p>
                  </a:txBody>
                  <a:tcPr/>
                </a:tc>
              </a:tr>
              <a:tr h="976502">
                <a:tc>
                  <a:txBody>
                    <a:bodyPr/>
                    <a:lstStyle/>
                    <a:p>
                      <a:pPr algn="l">
                        <a:lnSpc>
                          <a:spcPct val="97000"/>
                        </a:lnSpc>
                        <a:spcBef>
                          <a:spcPts val="400"/>
                        </a:spcBef>
                        <a:spcAft>
                          <a:spcPts val="400"/>
                        </a:spcAft>
                      </a:pPr>
                      <a:r>
                        <a:rPr lang="en-GB" sz="2400" dirty="0">
                          <a:latin typeface="Calibri"/>
                          <a:ea typeface="Calibri"/>
                        </a:rPr>
                        <a:t>Several individuals use one vehicle, either on an individual basis or organised through commercial companies</a:t>
                      </a:r>
                      <a:r>
                        <a:rPr lang="en-US" sz="2400" dirty="0">
                          <a:latin typeface="Calibri"/>
                          <a:ea typeface="Calibri"/>
                        </a:rPr>
                        <a:t>.</a:t>
                      </a:r>
                      <a:endParaRPr lang="uk-UA" sz="2400" dirty="0">
                        <a:latin typeface="Calibri"/>
                        <a:ea typeface="Calibri"/>
                      </a:endParaRPr>
                    </a:p>
                  </a:txBody>
                  <a:tcPr marL="68580" marR="68580" marT="0" marB="0"/>
                </a:tc>
              </a:tr>
              <a:tr h="269970">
                <a:tc>
                  <a:txBody>
                    <a:bodyPr/>
                    <a:lstStyle/>
                    <a:p>
                      <a:pPr algn="l">
                        <a:lnSpc>
                          <a:spcPct val="97000"/>
                        </a:lnSpc>
                        <a:spcBef>
                          <a:spcPts val="400"/>
                        </a:spcBef>
                        <a:spcAft>
                          <a:spcPts val="400"/>
                        </a:spcAft>
                      </a:pPr>
                      <a:r>
                        <a:rPr lang="en-GB" sz="2400" dirty="0">
                          <a:latin typeface="Calibri"/>
                          <a:ea typeface="Calibri"/>
                        </a:rPr>
                        <a:t>Several individuals use one vehicle, either on an individual basis or organised through commercial companies</a:t>
                      </a:r>
                      <a:r>
                        <a:rPr lang="en-US" sz="2400" dirty="0">
                          <a:latin typeface="Calibri"/>
                          <a:ea typeface="Calibri"/>
                        </a:rPr>
                        <a:t>.</a:t>
                      </a:r>
                      <a:endParaRPr lang="uk-UA" sz="2400" dirty="0">
                        <a:latin typeface="Calibri"/>
                        <a:ea typeface="Calibri"/>
                      </a:endParaRPr>
                    </a:p>
                  </a:txBody>
                  <a:tcPr marL="68580" marR="68580" marT="0" marB="0"/>
                </a:tc>
              </a:tr>
              <a:tr h="1269452">
                <a:tc>
                  <a:txBody>
                    <a:bodyPr/>
                    <a:lstStyle/>
                    <a:p>
                      <a:pPr algn="l">
                        <a:lnSpc>
                          <a:spcPct val="97000"/>
                        </a:lnSpc>
                        <a:spcBef>
                          <a:spcPts val="400"/>
                        </a:spcBef>
                        <a:spcAft>
                          <a:spcPts val="400"/>
                        </a:spcAft>
                      </a:pPr>
                      <a:r>
                        <a:rPr lang="en-US" sz="2400" dirty="0">
                          <a:latin typeface="Calibri"/>
                          <a:ea typeface="Calibri"/>
                        </a:rPr>
                        <a:t>Relatively easy to apply.</a:t>
                      </a:r>
                      <a:br>
                        <a:rPr lang="en-US" sz="2400" dirty="0">
                          <a:latin typeface="Calibri"/>
                          <a:ea typeface="Calibri"/>
                        </a:rPr>
                      </a:br>
                      <a:r>
                        <a:rPr lang="en-US" sz="2400" dirty="0">
                          <a:latin typeface="Calibri"/>
                          <a:ea typeface="Calibri"/>
                        </a:rPr>
                        <a:t>Little/no investment necessary.</a:t>
                      </a:r>
                      <a:br>
                        <a:rPr lang="en-US" sz="2400" dirty="0">
                          <a:latin typeface="Calibri"/>
                          <a:ea typeface="Calibri"/>
                        </a:rPr>
                      </a:br>
                      <a:r>
                        <a:rPr lang="en-US" sz="2400" dirty="0">
                          <a:latin typeface="Calibri"/>
                          <a:ea typeface="Calibri"/>
                        </a:rPr>
                        <a:t>Internet access required.</a:t>
                      </a:r>
                      <a:endParaRPr lang="uk-UA" sz="2400" dirty="0">
                        <a:latin typeface="Calibri"/>
                        <a:ea typeface="Calibri"/>
                      </a:endParaRPr>
                    </a:p>
                  </a:txBody>
                  <a:tcPr marL="68580" marR="68580" marT="0" marB="0"/>
                </a:tc>
              </a:tr>
              <a:tr h="1269452">
                <a:tc>
                  <a:txBody>
                    <a:bodyPr/>
                    <a:lstStyle/>
                    <a:p>
                      <a:pPr algn="l">
                        <a:lnSpc>
                          <a:spcPct val="97000"/>
                        </a:lnSpc>
                        <a:spcBef>
                          <a:spcPts val="400"/>
                        </a:spcBef>
                        <a:spcAft>
                          <a:spcPts val="400"/>
                        </a:spcAft>
                      </a:pPr>
                      <a:r>
                        <a:rPr lang="en-US" sz="2400" dirty="0">
                          <a:latin typeface="Calibri"/>
                          <a:ea typeface="Calibri"/>
                        </a:rPr>
                        <a:t>Requires awareness by participants.</a:t>
                      </a:r>
                      <a:br>
                        <a:rPr lang="en-US" sz="2400" dirty="0">
                          <a:latin typeface="Calibri"/>
                          <a:ea typeface="Calibri"/>
                        </a:rPr>
                      </a:br>
                      <a:r>
                        <a:rPr lang="en-US" sz="2400" dirty="0">
                          <a:latin typeface="Calibri"/>
                          <a:ea typeface="Calibri"/>
                        </a:rPr>
                        <a:t>Restrictions to individual travel </a:t>
                      </a:r>
                      <a:r>
                        <a:rPr lang="en-US" sz="2400" dirty="0" err="1">
                          <a:latin typeface="Calibri"/>
                          <a:ea typeface="Calibri"/>
                        </a:rPr>
                        <a:t>behaviour</a:t>
                      </a:r>
                      <a:r>
                        <a:rPr lang="en-US" sz="2400" dirty="0">
                          <a:latin typeface="Calibri"/>
                          <a:ea typeface="Calibri"/>
                        </a:rPr>
                        <a:t> (loss of flexibility).</a:t>
                      </a:r>
                      <a:br>
                        <a:rPr lang="en-US" sz="2400" dirty="0">
                          <a:latin typeface="Calibri"/>
                          <a:ea typeface="Calibri"/>
                        </a:rPr>
                      </a:br>
                      <a:r>
                        <a:rPr lang="en-US" sz="2400" dirty="0">
                          <a:latin typeface="Calibri"/>
                          <a:ea typeface="Calibri"/>
                        </a:rPr>
                        <a:t>Potential security and safety issues.</a:t>
                      </a:r>
                      <a:endParaRPr lang="uk-UA" sz="24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Travel demand management (4)</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13</a:t>
            </a:fld>
            <a:endParaRPr lang="en-US" sz="1200" dirty="0"/>
          </a:p>
        </p:txBody>
      </p:sp>
      <p:graphicFrame>
        <p:nvGraphicFramePr>
          <p:cNvPr id="9" name="Таблица 8"/>
          <p:cNvGraphicFramePr>
            <a:graphicFrameLocks noGrp="1"/>
          </p:cNvGraphicFramePr>
          <p:nvPr/>
        </p:nvGraphicFramePr>
        <p:xfrm>
          <a:off x="395536" y="1124744"/>
          <a:ext cx="8352928" cy="4941743"/>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en-GB" sz="2400" b="1" kern="1200" dirty="0" smtClean="0">
                          <a:solidFill>
                            <a:schemeClr val="lt1"/>
                          </a:solidFill>
                          <a:latin typeface="+mn-lt"/>
                          <a:ea typeface="+mn-ea"/>
                          <a:cs typeface="+mn-cs"/>
                        </a:rPr>
                        <a:t>Company bus services</a:t>
                      </a:r>
                      <a:endParaRPr lang="uk-UA" sz="2400" b="1" kern="1200" dirty="0" smtClean="0">
                        <a:solidFill>
                          <a:schemeClr val="lt1"/>
                        </a:solidFill>
                        <a:latin typeface="+mn-lt"/>
                        <a:ea typeface="+mn-ea"/>
                        <a:cs typeface="+mn-cs"/>
                      </a:endParaRPr>
                    </a:p>
                  </a:txBody>
                  <a:tcPr/>
                </a:tc>
              </a:tr>
              <a:tr h="976502">
                <a:tc>
                  <a:txBody>
                    <a:bodyPr/>
                    <a:lstStyle/>
                    <a:p>
                      <a:pPr algn="just">
                        <a:lnSpc>
                          <a:spcPct val="97000"/>
                        </a:lnSpc>
                        <a:spcBef>
                          <a:spcPts val="400"/>
                        </a:spcBef>
                        <a:spcAft>
                          <a:spcPts val="400"/>
                        </a:spcAft>
                      </a:pPr>
                      <a:r>
                        <a:rPr lang="en-GB" sz="2400">
                          <a:latin typeface="Calibri"/>
                          <a:ea typeface="Calibri"/>
                        </a:rPr>
                        <a:t>Companies pick up and return their employees along certain established routes according to working hours.</a:t>
                      </a:r>
                      <a:endParaRPr lang="uk-UA" sz="2400">
                        <a:latin typeface="Calibri"/>
                        <a:ea typeface="Calibri"/>
                      </a:endParaRPr>
                    </a:p>
                  </a:txBody>
                  <a:tcPr marL="68580" marR="68580" marT="0" marB="0"/>
                </a:tc>
              </a:tr>
              <a:tr h="269970">
                <a:tc>
                  <a:txBody>
                    <a:bodyPr/>
                    <a:lstStyle/>
                    <a:p>
                      <a:pPr algn="just">
                        <a:lnSpc>
                          <a:spcPct val="97000"/>
                        </a:lnSpc>
                        <a:spcBef>
                          <a:spcPts val="400"/>
                        </a:spcBef>
                        <a:spcAft>
                          <a:spcPts val="400"/>
                        </a:spcAft>
                      </a:pPr>
                      <a:r>
                        <a:rPr lang="en-GB" sz="2400">
                          <a:latin typeface="Calibri"/>
                          <a:ea typeface="Calibri"/>
                        </a:rPr>
                        <a:t>Siemens Mexico City</a:t>
                      </a:r>
                      <a:r>
                        <a:rPr lang="en-US" sz="2400">
                          <a:latin typeface="Calibri"/>
                          <a:ea typeface="Calibri"/>
                        </a:rPr>
                        <a:t>.</a:t>
                      </a:r>
                      <a:endParaRPr lang="uk-UA" sz="2400">
                        <a:latin typeface="Calibri"/>
                        <a:ea typeface="Calibri"/>
                      </a:endParaRPr>
                    </a:p>
                    <a:p>
                      <a:pPr algn="just">
                        <a:lnSpc>
                          <a:spcPct val="97000"/>
                        </a:lnSpc>
                        <a:spcBef>
                          <a:spcPts val="400"/>
                        </a:spcBef>
                        <a:spcAft>
                          <a:spcPts val="400"/>
                        </a:spcAft>
                      </a:pPr>
                      <a:r>
                        <a:rPr lang="en-GB" sz="2400">
                          <a:latin typeface="Calibri"/>
                          <a:ea typeface="Calibri"/>
                        </a:rPr>
                        <a:t>BASF Rhine-Neckar area, Germany</a:t>
                      </a:r>
                      <a:r>
                        <a:rPr lang="en-US" sz="2400">
                          <a:latin typeface="Calibri"/>
                          <a:ea typeface="Calibri"/>
                        </a:rPr>
                        <a:t>.</a:t>
                      </a:r>
                      <a:endParaRPr lang="uk-UA" sz="2400">
                        <a:latin typeface="Calibri"/>
                        <a:ea typeface="Calibri"/>
                      </a:endParaRPr>
                    </a:p>
                  </a:txBody>
                  <a:tcPr marL="68580" marR="68580" marT="0" marB="0"/>
                </a:tc>
              </a:tr>
              <a:tr h="1269452">
                <a:tc>
                  <a:txBody>
                    <a:bodyPr/>
                    <a:lstStyle/>
                    <a:p>
                      <a:pPr algn="just">
                        <a:lnSpc>
                          <a:spcPct val="97000"/>
                        </a:lnSpc>
                        <a:spcBef>
                          <a:spcPts val="400"/>
                        </a:spcBef>
                        <a:spcAft>
                          <a:spcPts val="400"/>
                        </a:spcAft>
                      </a:pPr>
                      <a:r>
                        <a:rPr lang="en-GB" sz="2400">
                          <a:latin typeface="Calibri"/>
                          <a:ea typeface="Calibri"/>
                        </a:rPr>
                        <a:t>Reduces need for individual transportation</a:t>
                      </a:r>
                      <a:r>
                        <a:rPr lang="en-US" sz="2400">
                          <a:latin typeface="Calibri"/>
                          <a:ea typeface="Calibri"/>
                        </a:rPr>
                        <a:t>.</a:t>
                      </a:r>
                      <a:endParaRPr lang="uk-UA" sz="2400">
                        <a:latin typeface="Calibri"/>
                        <a:ea typeface="Calibri"/>
                      </a:endParaRPr>
                    </a:p>
                    <a:p>
                      <a:pPr algn="just">
                        <a:lnSpc>
                          <a:spcPct val="97000"/>
                        </a:lnSpc>
                        <a:spcBef>
                          <a:spcPts val="400"/>
                        </a:spcBef>
                        <a:spcAft>
                          <a:spcPts val="400"/>
                        </a:spcAft>
                      </a:pPr>
                      <a:r>
                        <a:rPr lang="en-GB" sz="2400">
                          <a:latin typeface="Calibri"/>
                          <a:ea typeface="Calibri"/>
                        </a:rPr>
                        <a:t>No expenditure for public sector service</a:t>
                      </a:r>
                      <a:r>
                        <a:rPr lang="en-US" sz="2400">
                          <a:latin typeface="Calibri"/>
                          <a:ea typeface="Calibri"/>
                        </a:rPr>
                        <a:t>.</a:t>
                      </a:r>
                      <a:endParaRPr lang="uk-UA" sz="2400">
                        <a:latin typeface="Calibri"/>
                        <a:ea typeface="Calibri"/>
                      </a:endParaRPr>
                    </a:p>
                    <a:p>
                      <a:pPr algn="just">
                        <a:lnSpc>
                          <a:spcPct val="97000"/>
                        </a:lnSpc>
                        <a:spcBef>
                          <a:spcPts val="400"/>
                        </a:spcBef>
                        <a:spcAft>
                          <a:spcPts val="400"/>
                        </a:spcAft>
                      </a:pPr>
                      <a:r>
                        <a:rPr lang="en-GB" sz="2400">
                          <a:latin typeface="Calibri"/>
                          <a:ea typeface="Calibri"/>
                        </a:rPr>
                        <a:t>Increases punctuality of workers</a:t>
                      </a:r>
                      <a:r>
                        <a:rPr lang="ru-RU" sz="2400">
                          <a:latin typeface="Calibri"/>
                          <a:ea typeface="Calibri"/>
                        </a:rPr>
                        <a:t>.</a:t>
                      </a:r>
                      <a:endParaRPr lang="uk-UA" sz="2400">
                        <a:latin typeface="Calibri"/>
                        <a:ea typeface="Calibri"/>
                      </a:endParaRPr>
                    </a:p>
                  </a:txBody>
                  <a:tcPr marL="68580" marR="68580" marT="0" marB="0"/>
                </a:tc>
              </a:tr>
              <a:tr h="1269452">
                <a:tc>
                  <a:txBody>
                    <a:bodyPr/>
                    <a:lstStyle/>
                    <a:p>
                      <a:pPr algn="just">
                        <a:lnSpc>
                          <a:spcPct val="97000"/>
                        </a:lnSpc>
                        <a:spcBef>
                          <a:spcPts val="400"/>
                        </a:spcBef>
                        <a:spcAft>
                          <a:spcPts val="400"/>
                        </a:spcAft>
                      </a:pPr>
                      <a:r>
                        <a:rPr lang="en-GB" sz="2400" dirty="0">
                          <a:latin typeface="Calibri"/>
                          <a:ea typeface="Calibri"/>
                        </a:rPr>
                        <a:t>Only applicable for larger companies who can afford service</a:t>
                      </a:r>
                      <a:r>
                        <a:rPr lang="en-US" sz="2400" dirty="0">
                          <a:latin typeface="Calibri"/>
                          <a:ea typeface="Calibri"/>
                        </a:rPr>
                        <a:t>.</a:t>
                      </a:r>
                      <a:endParaRPr lang="uk-UA" sz="2400" dirty="0">
                        <a:latin typeface="Calibri"/>
                        <a:ea typeface="Calibri"/>
                      </a:endParaRPr>
                    </a:p>
                    <a:p>
                      <a:pPr algn="just">
                        <a:lnSpc>
                          <a:spcPct val="97000"/>
                        </a:lnSpc>
                        <a:spcBef>
                          <a:spcPts val="400"/>
                        </a:spcBef>
                        <a:spcAft>
                          <a:spcPts val="400"/>
                        </a:spcAft>
                      </a:pPr>
                      <a:r>
                        <a:rPr lang="en-GB" sz="2400" dirty="0">
                          <a:latin typeface="Calibri"/>
                          <a:ea typeface="Calibri"/>
                        </a:rPr>
                        <a:t>Requires sufficient geographic concentration of employees' homes</a:t>
                      </a:r>
                      <a:r>
                        <a:rPr lang="en-US" sz="2400" dirty="0">
                          <a:latin typeface="Calibri"/>
                          <a:ea typeface="Calibri"/>
                        </a:rPr>
                        <a:t>.</a:t>
                      </a:r>
                      <a:endParaRPr lang="uk-UA" sz="24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Travel demand management (5)</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14</a:t>
            </a:fld>
            <a:endParaRPr lang="en-US" sz="1200" dirty="0"/>
          </a:p>
        </p:txBody>
      </p:sp>
      <p:graphicFrame>
        <p:nvGraphicFramePr>
          <p:cNvPr id="9" name="Таблица 8"/>
          <p:cNvGraphicFramePr>
            <a:graphicFrameLocks noGrp="1"/>
          </p:cNvGraphicFramePr>
          <p:nvPr/>
        </p:nvGraphicFramePr>
        <p:xfrm>
          <a:off x="395536" y="1124744"/>
          <a:ext cx="8352928" cy="5311844"/>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en-GB" sz="2400" b="1" kern="1200" dirty="0" smtClean="0">
                          <a:solidFill>
                            <a:schemeClr val="lt1"/>
                          </a:solidFill>
                          <a:latin typeface="+mn-lt"/>
                          <a:ea typeface="+mn-ea"/>
                          <a:cs typeface="+mn-cs"/>
                        </a:rPr>
                        <a:t>Park &amp; ride schemes</a:t>
                      </a:r>
                      <a:endParaRPr lang="uk-UA" sz="2400" b="1" kern="1200" dirty="0" smtClean="0">
                        <a:solidFill>
                          <a:schemeClr val="lt1"/>
                        </a:solidFill>
                        <a:latin typeface="+mn-lt"/>
                        <a:ea typeface="+mn-ea"/>
                        <a:cs typeface="+mn-cs"/>
                      </a:endParaRPr>
                    </a:p>
                  </a:txBody>
                  <a:tcPr/>
                </a:tc>
              </a:tr>
              <a:tr h="680956">
                <a:tc>
                  <a:txBody>
                    <a:bodyPr/>
                    <a:lstStyle/>
                    <a:p>
                      <a:pPr algn="just">
                        <a:lnSpc>
                          <a:spcPct val="97000"/>
                        </a:lnSpc>
                        <a:spcBef>
                          <a:spcPts val="500"/>
                        </a:spcBef>
                        <a:spcAft>
                          <a:spcPts val="500"/>
                        </a:spcAft>
                      </a:pPr>
                      <a:r>
                        <a:rPr lang="en-GB" sz="2000" dirty="0">
                          <a:latin typeface="Calibri"/>
                          <a:ea typeface="Calibri"/>
                        </a:rPr>
                        <a:t>Special bicycles are offered at highly frequented locations to registered users against a fee and can be returned at dedicated stations</a:t>
                      </a:r>
                      <a:r>
                        <a:rPr lang="en-GB" sz="2000" dirty="0" smtClean="0">
                          <a:latin typeface="Calibri"/>
                          <a:ea typeface="Calibri"/>
                        </a:rPr>
                        <a:t>. </a:t>
                      </a:r>
                      <a:endParaRPr lang="uk-UA" sz="2000" dirty="0">
                        <a:latin typeface="Calibri"/>
                        <a:ea typeface="Calibri"/>
                      </a:endParaRPr>
                    </a:p>
                  </a:txBody>
                  <a:tcPr marL="68580" marR="68580" marT="0" marB="0"/>
                </a:tc>
              </a:tr>
              <a:tr h="269970">
                <a:tc>
                  <a:txBody>
                    <a:bodyPr/>
                    <a:lstStyle/>
                    <a:p>
                      <a:pPr algn="just">
                        <a:lnSpc>
                          <a:spcPct val="97000"/>
                        </a:lnSpc>
                        <a:spcBef>
                          <a:spcPts val="500"/>
                        </a:spcBef>
                        <a:spcAft>
                          <a:spcPts val="500"/>
                        </a:spcAft>
                      </a:pPr>
                      <a:r>
                        <a:rPr lang="en-GB" sz="2000" dirty="0" err="1">
                          <a:latin typeface="Calibri"/>
                          <a:ea typeface="Calibri"/>
                        </a:rPr>
                        <a:t>Vélib</a:t>
                      </a:r>
                      <a:r>
                        <a:rPr lang="en-GB" sz="2000" dirty="0">
                          <a:latin typeface="Calibri"/>
                          <a:ea typeface="Calibri"/>
                        </a:rPr>
                        <a:t> Paris, </a:t>
                      </a:r>
                      <a:r>
                        <a:rPr lang="en-GB" sz="2000" dirty="0" smtClean="0">
                          <a:latin typeface="Calibri"/>
                          <a:ea typeface="Calibri"/>
                        </a:rPr>
                        <a:t>France</a:t>
                      </a:r>
                      <a:r>
                        <a:rPr lang="en-US" sz="2000" dirty="0" smtClean="0">
                          <a:latin typeface="Calibri"/>
                          <a:ea typeface="Calibri"/>
                        </a:rPr>
                        <a:t>; </a:t>
                      </a:r>
                      <a:r>
                        <a:rPr lang="en-GB" sz="2000" dirty="0" smtClean="0">
                          <a:latin typeface="Calibri"/>
                          <a:ea typeface="Calibri"/>
                        </a:rPr>
                        <a:t>Call </a:t>
                      </a:r>
                      <a:r>
                        <a:rPr lang="en-GB" sz="2000" dirty="0">
                          <a:latin typeface="Calibri"/>
                          <a:ea typeface="Calibri"/>
                        </a:rPr>
                        <a:t>a Bike, </a:t>
                      </a:r>
                      <a:r>
                        <a:rPr lang="en-GB" sz="2000" dirty="0" smtClean="0">
                          <a:latin typeface="Calibri"/>
                          <a:ea typeface="Calibri"/>
                        </a:rPr>
                        <a:t>Germany; homeport </a:t>
                      </a:r>
                      <a:r>
                        <a:rPr lang="en-GB" sz="2000" dirty="0">
                          <a:latin typeface="Calibri"/>
                          <a:ea typeface="Calibri"/>
                        </a:rPr>
                        <a:t>Prague, Czech Republic</a:t>
                      </a:r>
                      <a:r>
                        <a:rPr lang="ru-RU" sz="2000" dirty="0" smtClean="0">
                          <a:latin typeface="Calibri"/>
                          <a:ea typeface="Calibri"/>
                        </a:rPr>
                        <a:t>.</a:t>
                      </a:r>
                      <a:endParaRPr lang="en-US" sz="2000" dirty="0" smtClean="0">
                        <a:latin typeface="Calibri"/>
                        <a:ea typeface="Calibri"/>
                      </a:endParaRPr>
                    </a:p>
                    <a:p>
                      <a:pPr algn="just">
                        <a:lnSpc>
                          <a:spcPct val="97000"/>
                        </a:lnSpc>
                        <a:spcBef>
                          <a:spcPts val="500"/>
                        </a:spcBef>
                        <a:spcAft>
                          <a:spcPts val="500"/>
                        </a:spcAft>
                      </a:pPr>
                      <a:endParaRPr lang="uk-UA" sz="2000" dirty="0">
                        <a:latin typeface="Calibri"/>
                        <a:ea typeface="Calibri"/>
                      </a:endParaRPr>
                    </a:p>
                  </a:txBody>
                  <a:tcPr marL="68580" marR="68580" marT="0" marB="0"/>
                </a:tc>
              </a:tr>
              <a:tr h="1269452">
                <a:tc>
                  <a:txBody>
                    <a:bodyPr/>
                    <a:lstStyle/>
                    <a:p>
                      <a:pPr algn="just">
                        <a:lnSpc>
                          <a:spcPct val="97000"/>
                        </a:lnSpc>
                        <a:spcBef>
                          <a:spcPts val="500"/>
                        </a:spcBef>
                        <a:spcAft>
                          <a:spcPts val="500"/>
                        </a:spcAft>
                      </a:pPr>
                      <a:r>
                        <a:rPr lang="en-GB" sz="2000" dirty="0">
                          <a:latin typeface="Calibri"/>
                          <a:ea typeface="Calibri"/>
                        </a:rPr>
                        <a:t>Relatively easy to apply</a:t>
                      </a:r>
                      <a:r>
                        <a:rPr lang="en-GB" sz="2000" dirty="0" smtClean="0">
                          <a:latin typeface="Calibri"/>
                          <a:ea typeface="Calibri"/>
                        </a:rPr>
                        <a:t>.        Widely </a:t>
                      </a:r>
                      <a:r>
                        <a:rPr lang="en-GB" sz="2000" dirty="0">
                          <a:latin typeface="Calibri"/>
                          <a:ea typeface="Calibri"/>
                        </a:rPr>
                        <a:t>accepted by the public.</a:t>
                      </a:r>
                      <a:endParaRPr lang="uk-UA" sz="2000" dirty="0">
                        <a:latin typeface="Calibri"/>
                        <a:ea typeface="Calibri"/>
                      </a:endParaRPr>
                    </a:p>
                    <a:p>
                      <a:pPr algn="just">
                        <a:lnSpc>
                          <a:spcPct val="97000"/>
                        </a:lnSpc>
                        <a:spcBef>
                          <a:spcPts val="500"/>
                        </a:spcBef>
                        <a:spcAft>
                          <a:spcPts val="500"/>
                        </a:spcAft>
                      </a:pPr>
                      <a:r>
                        <a:rPr lang="en-GB" sz="2000" dirty="0">
                          <a:latin typeface="Calibri"/>
                          <a:ea typeface="Calibri"/>
                        </a:rPr>
                        <a:t>Physical exercise for users</a:t>
                      </a:r>
                      <a:r>
                        <a:rPr lang="en-GB" sz="2000" dirty="0" smtClean="0">
                          <a:latin typeface="Calibri"/>
                          <a:ea typeface="Calibri"/>
                        </a:rPr>
                        <a:t>.</a:t>
                      </a:r>
                      <a:r>
                        <a:rPr lang="en-US" sz="2000" dirty="0" smtClean="0">
                          <a:latin typeface="Calibri"/>
                          <a:ea typeface="Calibri"/>
                        </a:rPr>
                        <a:t>     </a:t>
                      </a:r>
                      <a:r>
                        <a:rPr lang="en-GB" sz="2000" dirty="0" smtClean="0">
                          <a:latin typeface="Calibri"/>
                          <a:ea typeface="Calibri"/>
                        </a:rPr>
                        <a:t>Flexible</a:t>
                      </a:r>
                      <a:r>
                        <a:rPr lang="en-GB" sz="2000" dirty="0">
                          <a:latin typeface="Calibri"/>
                          <a:ea typeface="Calibri"/>
                        </a:rPr>
                        <a:t>, low-cost option for “last mile” that complements PT</a:t>
                      </a:r>
                      <a:r>
                        <a:rPr lang="en-GB" sz="2000" dirty="0" smtClean="0">
                          <a:latin typeface="Calibri"/>
                          <a:ea typeface="Calibri"/>
                        </a:rPr>
                        <a:t>.      No </a:t>
                      </a:r>
                      <a:r>
                        <a:rPr lang="en-GB" sz="2000" dirty="0">
                          <a:latin typeface="Calibri"/>
                          <a:ea typeface="Calibri"/>
                        </a:rPr>
                        <a:t>need for user to care about O&amp;M</a:t>
                      </a:r>
                      <a:r>
                        <a:rPr lang="en-GB" sz="2000" dirty="0" smtClean="0">
                          <a:latin typeface="Calibri"/>
                          <a:ea typeface="Calibri"/>
                        </a:rPr>
                        <a:t>.   Known </a:t>
                      </a:r>
                      <a:r>
                        <a:rPr lang="en-GB" sz="2000" dirty="0">
                          <a:latin typeface="Calibri"/>
                          <a:ea typeface="Calibri"/>
                        </a:rPr>
                        <a:t>technology with many systems on the market</a:t>
                      </a:r>
                      <a:r>
                        <a:rPr lang="en-GB" sz="2000" dirty="0" smtClean="0">
                          <a:latin typeface="Calibri"/>
                          <a:ea typeface="Calibri"/>
                        </a:rPr>
                        <a:t>.     No </a:t>
                      </a:r>
                      <a:r>
                        <a:rPr lang="en-GB" sz="2000" dirty="0">
                          <a:latin typeface="Calibri"/>
                          <a:ea typeface="Calibri"/>
                        </a:rPr>
                        <a:t>need for own space for bicycle storage</a:t>
                      </a:r>
                      <a:r>
                        <a:rPr lang="en-GB" sz="2000" dirty="0" smtClean="0">
                          <a:latin typeface="Calibri"/>
                          <a:ea typeface="Calibri"/>
                        </a:rPr>
                        <a:t>.    No </a:t>
                      </a:r>
                      <a:r>
                        <a:rPr lang="en-GB" sz="2000" dirty="0">
                          <a:latin typeface="Calibri"/>
                          <a:ea typeface="Calibri"/>
                        </a:rPr>
                        <a:t>need to return to point of departure</a:t>
                      </a:r>
                      <a:r>
                        <a:rPr lang="en-GB" sz="2000" dirty="0" smtClean="0">
                          <a:latin typeface="Calibri"/>
                          <a:ea typeface="Calibri"/>
                        </a:rPr>
                        <a:t>.</a:t>
                      </a:r>
                    </a:p>
                    <a:p>
                      <a:pPr algn="just">
                        <a:lnSpc>
                          <a:spcPct val="97000"/>
                        </a:lnSpc>
                        <a:spcBef>
                          <a:spcPts val="500"/>
                        </a:spcBef>
                        <a:spcAft>
                          <a:spcPts val="500"/>
                        </a:spcAft>
                      </a:pPr>
                      <a:endParaRPr lang="uk-UA" sz="2000" dirty="0">
                        <a:latin typeface="Calibri"/>
                        <a:ea typeface="Calibri"/>
                      </a:endParaRPr>
                    </a:p>
                  </a:txBody>
                  <a:tcPr marL="68580" marR="68580" marT="0" marB="0"/>
                </a:tc>
              </a:tr>
              <a:tr h="1269452">
                <a:tc>
                  <a:txBody>
                    <a:bodyPr/>
                    <a:lstStyle/>
                    <a:p>
                      <a:pPr algn="just">
                        <a:lnSpc>
                          <a:spcPct val="97000"/>
                        </a:lnSpc>
                        <a:spcBef>
                          <a:spcPts val="500"/>
                        </a:spcBef>
                        <a:spcAft>
                          <a:spcPts val="500"/>
                        </a:spcAft>
                      </a:pPr>
                      <a:r>
                        <a:rPr lang="en-GB" sz="2000" dirty="0">
                          <a:latin typeface="Calibri"/>
                          <a:ea typeface="Calibri"/>
                        </a:rPr>
                        <a:t>Strongly dependent on weather conditions.</a:t>
                      </a:r>
                      <a:endParaRPr lang="uk-UA" sz="2000" dirty="0">
                        <a:latin typeface="Calibri"/>
                        <a:ea typeface="Calibri"/>
                      </a:endParaRPr>
                    </a:p>
                    <a:p>
                      <a:pPr algn="just">
                        <a:lnSpc>
                          <a:spcPct val="97000"/>
                        </a:lnSpc>
                        <a:spcBef>
                          <a:spcPts val="500"/>
                        </a:spcBef>
                        <a:spcAft>
                          <a:spcPts val="500"/>
                        </a:spcAft>
                      </a:pPr>
                      <a:r>
                        <a:rPr lang="en-GB" sz="2000" dirty="0">
                          <a:latin typeface="Calibri"/>
                          <a:ea typeface="Calibri"/>
                        </a:rPr>
                        <a:t>Requires users' physical effort</a:t>
                      </a:r>
                      <a:r>
                        <a:rPr lang="en-GB" sz="2000" dirty="0" smtClean="0">
                          <a:latin typeface="Calibri"/>
                          <a:ea typeface="Calibri"/>
                        </a:rPr>
                        <a:t>.   Not </a:t>
                      </a:r>
                      <a:r>
                        <a:rPr lang="en-GB" sz="2000" dirty="0">
                          <a:latin typeface="Calibri"/>
                          <a:ea typeface="Calibri"/>
                        </a:rPr>
                        <a:t>viable for longer distances F20.</a:t>
                      </a:r>
                      <a:endParaRPr lang="uk-UA" sz="2000" dirty="0">
                        <a:latin typeface="Calibri"/>
                        <a:ea typeface="Calibri"/>
                      </a:endParaRPr>
                    </a:p>
                    <a:p>
                      <a:pPr algn="just">
                        <a:lnSpc>
                          <a:spcPct val="97000"/>
                        </a:lnSpc>
                        <a:spcBef>
                          <a:spcPts val="500"/>
                        </a:spcBef>
                        <a:spcAft>
                          <a:spcPts val="500"/>
                        </a:spcAft>
                      </a:pPr>
                      <a:r>
                        <a:rPr lang="en-GB" sz="2000" dirty="0">
                          <a:latin typeface="Calibri"/>
                          <a:ea typeface="Calibri"/>
                        </a:rPr>
                        <a:t>Requires investment and O&amp;M  (provider</a:t>
                      </a:r>
                      <a:r>
                        <a:rPr lang="en-GB" sz="2000" dirty="0" smtClean="0">
                          <a:latin typeface="Calibri"/>
                          <a:ea typeface="Calibri"/>
                        </a:rPr>
                        <a:t>).  Cycling </a:t>
                      </a:r>
                      <a:r>
                        <a:rPr lang="en-GB" sz="2000" dirty="0">
                          <a:latin typeface="Calibri"/>
                          <a:ea typeface="Calibri"/>
                        </a:rPr>
                        <a:t>infrastructure required.</a:t>
                      </a:r>
                      <a:endParaRPr lang="uk-UA" sz="20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Travel demand management (6)</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15</a:t>
            </a:fld>
            <a:endParaRPr lang="en-US" sz="1200" dirty="0"/>
          </a:p>
        </p:txBody>
      </p:sp>
      <p:graphicFrame>
        <p:nvGraphicFramePr>
          <p:cNvPr id="9" name="Таблица 8"/>
          <p:cNvGraphicFramePr>
            <a:graphicFrameLocks noGrp="1"/>
          </p:cNvGraphicFramePr>
          <p:nvPr/>
        </p:nvGraphicFramePr>
        <p:xfrm>
          <a:off x="395536" y="1124744"/>
          <a:ext cx="8352928" cy="4928028"/>
        </p:xfrm>
        <a:graphic>
          <a:graphicData uri="http://schemas.openxmlformats.org/drawingml/2006/table">
            <a:tbl>
              <a:tblPr firstRow="1" bandRow="1">
                <a:tableStyleId>{5C22544A-7EE6-4342-B048-85BDC9FD1C3A}</a:tableStyleId>
              </a:tblPr>
              <a:tblGrid>
                <a:gridCol w="8352928"/>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chemeClr val="lt1"/>
                          </a:solidFill>
                          <a:latin typeface="+mn-lt"/>
                          <a:ea typeface="+mn-ea"/>
                          <a:cs typeface="+mn-cs"/>
                        </a:rPr>
                        <a:t>Land use planning</a:t>
                      </a:r>
                      <a:endParaRPr lang="uk-UA" sz="2400" b="1" kern="1200" dirty="0" smtClean="0">
                        <a:solidFill>
                          <a:schemeClr val="lt1"/>
                        </a:solidFill>
                        <a:latin typeface="+mn-lt"/>
                        <a:ea typeface="+mn-ea"/>
                        <a:cs typeface="+mn-cs"/>
                      </a:endParaRPr>
                    </a:p>
                  </a:txBody>
                  <a:tcPr/>
                </a:tc>
              </a:tr>
              <a:tr h="680956">
                <a:tc>
                  <a:txBody>
                    <a:bodyPr/>
                    <a:lstStyle/>
                    <a:p>
                      <a:pPr algn="just">
                        <a:lnSpc>
                          <a:spcPct val="97000"/>
                        </a:lnSpc>
                        <a:spcBef>
                          <a:spcPts val="400"/>
                        </a:spcBef>
                        <a:spcAft>
                          <a:spcPts val="400"/>
                        </a:spcAft>
                      </a:pPr>
                      <a:r>
                        <a:rPr lang="en-GB" sz="2000">
                          <a:latin typeface="Calibri"/>
                          <a:ea typeface="Calibri"/>
                        </a:rPr>
                        <a:t>By organising residential, commercial and leisure areas in an efficient manner demand for (individual motorised) transport can be reduced structurally and space for adequate facilities reserved. Overall targets are population density and proximity to public transport as well as the attractiveness of NMT.</a:t>
                      </a:r>
                      <a:endParaRPr lang="uk-UA" sz="2000">
                        <a:latin typeface="Calibri"/>
                        <a:ea typeface="Calibri"/>
                      </a:endParaRPr>
                    </a:p>
                  </a:txBody>
                  <a:tcPr marL="68580" marR="68580" marT="0" marB="0"/>
                </a:tc>
              </a:tr>
              <a:tr h="269970">
                <a:tc>
                  <a:txBody>
                    <a:bodyPr/>
                    <a:lstStyle/>
                    <a:p>
                      <a:pPr algn="just">
                        <a:lnSpc>
                          <a:spcPct val="97000"/>
                        </a:lnSpc>
                        <a:spcBef>
                          <a:spcPts val="400"/>
                        </a:spcBef>
                        <a:spcAft>
                          <a:spcPts val="400"/>
                        </a:spcAft>
                      </a:pPr>
                      <a:r>
                        <a:rPr lang="en-GB" sz="2000" dirty="0">
                          <a:latin typeface="Calibri"/>
                          <a:ea typeface="Calibri"/>
                        </a:rPr>
                        <a:t>Ottawa, </a:t>
                      </a:r>
                      <a:r>
                        <a:rPr lang="en-GB" sz="2000" dirty="0" smtClean="0">
                          <a:latin typeface="Calibri"/>
                          <a:ea typeface="Calibri"/>
                        </a:rPr>
                        <a:t>Canada</a:t>
                      </a:r>
                      <a:r>
                        <a:rPr lang="en-US" sz="2000" dirty="0" smtClean="0">
                          <a:latin typeface="Calibri"/>
                          <a:ea typeface="Calibri"/>
                        </a:rPr>
                        <a:t>;</a:t>
                      </a:r>
                      <a:r>
                        <a:rPr lang="en-US" sz="2000" baseline="0" dirty="0" smtClean="0">
                          <a:latin typeface="Calibri"/>
                          <a:ea typeface="Calibri"/>
                        </a:rPr>
                        <a:t> </a:t>
                      </a:r>
                      <a:r>
                        <a:rPr lang="en-GB" sz="2000" dirty="0" smtClean="0">
                          <a:latin typeface="Calibri"/>
                          <a:ea typeface="Calibri"/>
                        </a:rPr>
                        <a:t>Nantes</a:t>
                      </a:r>
                      <a:r>
                        <a:rPr lang="en-GB" sz="2000" dirty="0">
                          <a:latin typeface="Calibri"/>
                          <a:ea typeface="Calibri"/>
                        </a:rPr>
                        <a:t>, </a:t>
                      </a:r>
                      <a:r>
                        <a:rPr lang="en-GB" sz="2000" dirty="0" smtClean="0">
                          <a:latin typeface="Calibri"/>
                          <a:ea typeface="Calibri"/>
                        </a:rPr>
                        <a:t>France</a:t>
                      </a:r>
                      <a:r>
                        <a:rPr lang="en-US" sz="2000" dirty="0" smtClean="0">
                          <a:latin typeface="Calibri"/>
                          <a:ea typeface="Calibri"/>
                        </a:rPr>
                        <a:t>;</a:t>
                      </a:r>
                      <a:r>
                        <a:rPr lang="en-US" sz="2000" baseline="0" dirty="0" smtClean="0">
                          <a:latin typeface="Calibri"/>
                          <a:ea typeface="Calibri"/>
                        </a:rPr>
                        <a:t> </a:t>
                      </a:r>
                      <a:r>
                        <a:rPr lang="en-GB" sz="2000" dirty="0" smtClean="0">
                          <a:latin typeface="Calibri"/>
                          <a:ea typeface="Calibri"/>
                        </a:rPr>
                        <a:t>Freiburg</a:t>
                      </a:r>
                      <a:r>
                        <a:rPr lang="en-GB" sz="2000" dirty="0">
                          <a:latin typeface="Calibri"/>
                          <a:ea typeface="Calibri"/>
                        </a:rPr>
                        <a:t>, </a:t>
                      </a:r>
                      <a:r>
                        <a:rPr lang="en-GB" sz="2000" dirty="0" smtClean="0">
                          <a:latin typeface="Calibri"/>
                          <a:ea typeface="Calibri"/>
                        </a:rPr>
                        <a:t>Germany</a:t>
                      </a:r>
                      <a:r>
                        <a:rPr lang="en-US" sz="2000" dirty="0" smtClean="0">
                          <a:latin typeface="Calibri"/>
                          <a:ea typeface="Calibri"/>
                        </a:rPr>
                        <a:t>;</a:t>
                      </a:r>
                      <a:r>
                        <a:rPr lang="en-US" sz="2000" baseline="0" dirty="0" smtClean="0">
                          <a:latin typeface="Calibri"/>
                          <a:ea typeface="Calibri"/>
                        </a:rPr>
                        <a:t> </a:t>
                      </a:r>
                      <a:r>
                        <a:rPr lang="en-GB" sz="2000" dirty="0" smtClean="0">
                          <a:latin typeface="Calibri"/>
                          <a:ea typeface="Calibri"/>
                        </a:rPr>
                        <a:t>Manchester</a:t>
                      </a:r>
                      <a:r>
                        <a:rPr lang="en-GB" sz="2000" dirty="0">
                          <a:latin typeface="Calibri"/>
                          <a:ea typeface="Calibri"/>
                        </a:rPr>
                        <a:t>, </a:t>
                      </a:r>
                      <a:r>
                        <a:rPr lang="en-GB" sz="2000" dirty="0" smtClean="0">
                          <a:latin typeface="Calibri"/>
                          <a:ea typeface="Calibri"/>
                        </a:rPr>
                        <a:t>UK</a:t>
                      </a:r>
                      <a:r>
                        <a:rPr lang="en-US" sz="2000" dirty="0" smtClean="0">
                          <a:latin typeface="Calibri"/>
                          <a:ea typeface="Calibri"/>
                        </a:rPr>
                        <a:t>;</a:t>
                      </a:r>
                      <a:r>
                        <a:rPr lang="en-US" sz="2000" baseline="0" dirty="0" smtClean="0">
                          <a:latin typeface="Calibri"/>
                          <a:ea typeface="Calibri"/>
                        </a:rPr>
                        <a:t> </a:t>
                      </a:r>
                      <a:r>
                        <a:rPr lang="en-GB" sz="2000" dirty="0" smtClean="0">
                          <a:latin typeface="Calibri"/>
                          <a:ea typeface="Calibri"/>
                        </a:rPr>
                        <a:t>Sheffield</a:t>
                      </a:r>
                      <a:r>
                        <a:rPr lang="en-GB" sz="2000" dirty="0">
                          <a:latin typeface="Calibri"/>
                          <a:ea typeface="Calibri"/>
                        </a:rPr>
                        <a:t>, UK</a:t>
                      </a:r>
                      <a:r>
                        <a:rPr lang="ru-RU" sz="2000" dirty="0">
                          <a:latin typeface="Calibri"/>
                          <a:ea typeface="Calibri"/>
                        </a:rPr>
                        <a:t>.</a:t>
                      </a:r>
                      <a:endParaRPr lang="uk-UA" sz="2000" dirty="0">
                        <a:latin typeface="Calibri"/>
                        <a:ea typeface="Calibri"/>
                      </a:endParaRPr>
                    </a:p>
                  </a:txBody>
                  <a:tcPr marL="68580" marR="68580" marT="0" marB="0"/>
                </a:tc>
              </a:tr>
              <a:tr h="1269452">
                <a:tc>
                  <a:txBody>
                    <a:bodyPr/>
                    <a:lstStyle/>
                    <a:p>
                      <a:pPr algn="just">
                        <a:lnSpc>
                          <a:spcPct val="97000"/>
                        </a:lnSpc>
                        <a:spcBef>
                          <a:spcPts val="400"/>
                        </a:spcBef>
                        <a:spcAft>
                          <a:spcPts val="400"/>
                        </a:spcAft>
                      </a:pPr>
                      <a:r>
                        <a:rPr lang="en-GB" sz="2000">
                          <a:latin typeface="Calibri"/>
                          <a:ea typeface="Calibri"/>
                        </a:rPr>
                        <a:t>Sustainable and radical approach</a:t>
                      </a:r>
                      <a:r>
                        <a:rPr lang="en-US" sz="2000">
                          <a:latin typeface="Calibri"/>
                          <a:ea typeface="Calibri"/>
                        </a:rPr>
                        <a:t>.</a:t>
                      </a:r>
                      <a:endParaRPr lang="uk-UA" sz="2000">
                        <a:latin typeface="Calibri"/>
                        <a:ea typeface="Calibri"/>
                      </a:endParaRPr>
                    </a:p>
                    <a:p>
                      <a:pPr algn="just">
                        <a:lnSpc>
                          <a:spcPct val="97000"/>
                        </a:lnSpc>
                        <a:spcBef>
                          <a:spcPts val="400"/>
                        </a:spcBef>
                        <a:spcAft>
                          <a:spcPts val="400"/>
                        </a:spcAft>
                      </a:pPr>
                      <a:r>
                        <a:rPr lang="en-GB" sz="2000">
                          <a:latin typeface="Calibri"/>
                          <a:ea typeface="Calibri"/>
                        </a:rPr>
                        <a:t>No large financial investments necessary</a:t>
                      </a:r>
                      <a:r>
                        <a:rPr lang="en-US" sz="2000">
                          <a:latin typeface="Calibri"/>
                          <a:ea typeface="Calibri"/>
                        </a:rPr>
                        <a:t>.</a:t>
                      </a:r>
                      <a:endParaRPr lang="uk-UA" sz="2000">
                        <a:latin typeface="Calibri"/>
                        <a:ea typeface="Calibri"/>
                      </a:endParaRPr>
                    </a:p>
                    <a:p>
                      <a:pPr algn="just">
                        <a:lnSpc>
                          <a:spcPct val="97000"/>
                        </a:lnSpc>
                        <a:spcBef>
                          <a:spcPts val="400"/>
                        </a:spcBef>
                        <a:spcAft>
                          <a:spcPts val="400"/>
                        </a:spcAft>
                      </a:pPr>
                      <a:r>
                        <a:rPr lang="en-GB" sz="2000">
                          <a:latin typeface="Calibri"/>
                          <a:ea typeface="Calibri"/>
                        </a:rPr>
                        <a:t>Possibility to take into account multiple mechanisms at the planning stage</a:t>
                      </a:r>
                      <a:r>
                        <a:rPr lang="en-US" sz="2000">
                          <a:latin typeface="Calibri"/>
                          <a:ea typeface="Calibri"/>
                        </a:rPr>
                        <a:t>.</a:t>
                      </a:r>
                      <a:endParaRPr lang="uk-UA" sz="2000">
                        <a:latin typeface="Calibri"/>
                        <a:ea typeface="Calibri"/>
                      </a:endParaRPr>
                    </a:p>
                  </a:txBody>
                  <a:tcPr marL="68580" marR="68580" marT="0" marB="0"/>
                </a:tc>
              </a:tr>
              <a:tr h="1269452">
                <a:tc>
                  <a:txBody>
                    <a:bodyPr/>
                    <a:lstStyle/>
                    <a:p>
                      <a:pPr algn="just">
                        <a:lnSpc>
                          <a:spcPct val="97000"/>
                        </a:lnSpc>
                        <a:spcBef>
                          <a:spcPts val="400"/>
                        </a:spcBef>
                        <a:spcAft>
                          <a:spcPts val="400"/>
                        </a:spcAft>
                      </a:pPr>
                      <a:r>
                        <a:rPr lang="en-GB" sz="2000" dirty="0">
                          <a:latin typeface="Calibri"/>
                          <a:ea typeface="Calibri"/>
                        </a:rPr>
                        <a:t>Requires long-term vision and political support</a:t>
                      </a:r>
                      <a:r>
                        <a:rPr lang="en-US" sz="2000" dirty="0">
                          <a:latin typeface="Calibri"/>
                          <a:ea typeface="Calibri"/>
                        </a:rPr>
                        <a:t>.</a:t>
                      </a:r>
                      <a:endParaRPr lang="uk-UA" sz="2000" dirty="0">
                        <a:latin typeface="Calibri"/>
                        <a:ea typeface="Calibri"/>
                      </a:endParaRPr>
                    </a:p>
                    <a:p>
                      <a:pPr algn="just">
                        <a:lnSpc>
                          <a:spcPct val="97000"/>
                        </a:lnSpc>
                        <a:spcBef>
                          <a:spcPts val="400"/>
                        </a:spcBef>
                        <a:spcAft>
                          <a:spcPts val="400"/>
                        </a:spcAft>
                      </a:pPr>
                      <a:r>
                        <a:rPr lang="en-GB" sz="2000" dirty="0">
                          <a:latin typeface="Calibri"/>
                          <a:ea typeface="Calibri"/>
                        </a:rPr>
                        <a:t>Necessity for reliable and stable legal framework</a:t>
                      </a:r>
                      <a:r>
                        <a:rPr lang="en-US" sz="2000" dirty="0">
                          <a:latin typeface="Calibri"/>
                          <a:ea typeface="Calibri"/>
                        </a:rPr>
                        <a:t>.</a:t>
                      </a:r>
                      <a:endParaRPr lang="uk-UA" sz="2000" dirty="0">
                        <a:latin typeface="Calibri"/>
                        <a:ea typeface="Calibri"/>
                      </a:endParaRPr>
                    </a:p>
                    <a:p>
                      <a:pPr algn="just">
                        <a:lnSpc>
                          <a:spcPct val="97000"/>
                        </a:lnSpc>
                        <a:spcBef>
                          <a:spcPts val="400"/>
                        </a:spcBef>
                        <a:spcAft>
                          <a:spcPts val="400"/>
                        </a:spcAft>
                      </a:pPr>
                      <a:r>
                        <a:rPr lang="en-GB" sz="2000" dirty="0">
                          <a:latin typeface="Calibri"/>
                          <a:ea typeface="Calibri"/>
                        </a:rPr>
                        <a:t>Often difficult to apply in a built environment</a:t>
                      </a:r>
                      <a:r>
                        <a:rPr lang="en-US" sz="2000" dirty="0">
                          <a:latin typeface="Calibri"/>
                          <a:ea typeface="Calibri"/>
                        </a:rPr>
                        <a:t>.</a:t>
                      </a:r>
                      <a:endParaRPr lang="uk-UA" sz="20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Travel demand management (7)</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16</a:t>
            </a:fld>
            <a:endParaRPr lang="en-US" sz="1200" dirty="0"/>
          </a:p>
        </p:txBody>
      </p:sp>
      <p:graphicFrame>
        <p:nvGraphicFramePr>
          <p:cNvPr id="9" name="Таблица 8"/>
          <p:cNvGraphicFramePr>
            <a:graphicFrameLocks noGrp="1"/>
          </p:cNvGraphicFramePr>
          <p:nvPr/>
        </p:nvGraphicFramePr>
        <p:xfrm>
          <a:off x="395536" y="1124744"/>
          <a:ext cx="8352928" cy="5418288"/>
        </p:xfrm>
        <a:graphic>
          <a:graphicData uri="http://schemas.openxmlformats.org/drawingml/2006/table">
            <a:tbl>
              <a:tblPr firstRow="1" bandRow="1">
                <a:tableStyleId>{5C22544A-7EE6-4342-B048-85BDC9FD1C3A}</a:tableStyleId>
              </a:tblPr>
              <a:tblGrid>
                <a:gridCol w="8352928"/>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chemeClr val="lt1"/>
                          </a:solidFill>
                          <a:latin typeface="+mn-lt"/>
                          <a:ea typeface="+mn-ea"/>
                          <a:cs typeface="+mn-cs"/>
                        </a:rPr>
                        <a:t>Distance-based vehicle taxes and insurance</a:t>
                      </a:r>
                      <a:endParaRPr lang="uk-UA" sz="2400" b="1" kern="1200" dirty="0" smtClean="0">
                        <a:solidFill>
                          <a:schemeClr val="lt1"/>
                        </a:solidFill>
                        <a:latin typeface="+mn-lt"/>
                        <a:ea typeface="+mn-ea"/>
                        <a:cs typeface="+mn-cs"/>
                      </a:endParaRPr>
                    </a:p>
                  </a:txBody>
                  <a:tcPr/>
                </a:tc>
              </a:tr>
              <a:tr h="680956">
                <a:tc>
                  <a:txBody>
                    <a:bodyPr/>
                    <a:lstStyle/>
                    <a:p>
                      <a:pPr algn="just">
                        <a:lnSpc>
                          <a:spcPct val="95000"/>
                        </a:lnSpc>
                        <a:spcBef>
                          <a:spcPts val="400"/>
                        </a:spcBef>
                        <a:spcAft>
                          <a:spcPts val="400"/>
                        </a:spcAft>
                      </a:pPr>
                      <a:r>
                        <a:rPr lang="en-GB" sz="2400">
                          <a:latin typeface="Calibri"/>
                          <a:ea typeface="Calibri"/>
                        </a:rPr>
                        <a:t>Vehicle taxes and insurances are structured according to actual vehicle usage, i.e. high mileage results in higher taxes and insurance premia.</a:t>
                      </a:r>
                      <a:endParaRPr lang="uk-UA" sz="2400">
                        <a:latin typeface="Calibri"/>
                        <a:ea typeface="Calibri"/>
                      </a:endParaRPr>
                    </a:p>
                  </a:txBody>
                  <a:tcPr marL="68580" marR="68580" marT="0" marB="0"/>
                </a:tc>
              </a:tr>
              <a:tr h="269970">
                <a:tc>
                  <a:txBody>
                    <a:bodyPr/>
                    <a:lstStyle/>
                    <a:p>
                      <a:pPr algn="just">
                        <a:lnSpc>
                          <a:spcPct val="95000"/>
                        </a:lnSpc>
                        <a:spcBef>
                          <a:spcPts val="400"/>
                        </a:spcBef>
                        <a:spcAft>
                          <a:spcPts val="400"/>
                        </a:spcAft>
                      </a:pPr>
                      <a:endParaRPr lang="uk-UA" sz="2400" dirty="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en-GB" sz="2400" dirty="0">
                          <a:latin typeface="Calibri"/>
                          <a:ea typeface="Calibri"/>
                        </a:rPr>
                        <a:t>Relatively easily applicable</a:t>
                      </a:r>
                      <a:r>
                        <a:rPr lang="en-US" sz="2400" dirty="0">
                          <a:latin typeface="Calibri"/>
                          <a:ea typeface="Calibri"/>
                        </a:rPr>
                        <a:t>.</a:t>
                      </a:r>
                      <a:endParaRPr lang="uk-UA" sz="2400" dirty="0">
                        <a:latin typeface="Calibri"/>
                        <a:ea typeface="Calibri"/>
                      </a:endParaRPr>
                    </a:p>
                    <a:p>
                      <a:pPr algn="just">
                        <a:lnSpc>
                          <a:spcPct val="95000"/>
                        </a:lnSpc>
                        <a:spcBef>
                          <a:spcPts val="400"/>
                        </a:spcBef>
                        <a:spcAft>
                          <a:spcPts val="400"/>
                        </a:spcAft>
                      </a:pPr>
                      <a:r>
                        <a:rPr lang="en-GB" sz="2400" dirty="0">
                          <a:latin typeface="Calibri"/>
                          <a:ea typeface="Calibri"/>
                        </a:rPr>
                        <a:t>Usually no investment necessary</a:t>
                      </a:r>
                      <a:r>
                        <a:rPr lang="en-US" sz="2400" dirty="0">
                          <a:latin typeface="Calibri"/>
                          <a:ea typeface="Calibri"/>
                        </a:rPr>
                        <a:t>.</a:t>
                      </a:r>
                      <a:endParaRPr lang="uk-UA" sz="2400" dirty="0">
                        <a:latin typeface="Calibri"/>
                        <a:ea typeface="Calibri"/>
                      </a:endParaRPr>
                    </a:p>
                    <a:p>
                      <a:pPr algn="just">
                        <a:lnSpc>
                          <a:spcPct val="95000"/>
                        </a:lnSpc>
                        <a:spcBef>
                          <a:spcPts val="400"/>
                        </a:spcBef>
                        <a:spcAft>
                          <a:spcPts val="400"/>
                        </a:spcAft>
                      </a:pPr>
                      <a:r>
                        <a:rPr lang="en-GB" sz="2400" dirty="0">
                          <a:latin typeface="Calibri"/>
                          <a:ea typeface="Calibri"/>
                        </a:rPr>
                        <a:t>Applicable in a centralised manner</a:t>
                      </a:r>
                      <a:r>
                        <a:rPr lang="en-US" sz="2400" dirty="0">
                          <a:latin typeface="Calibri"/>
                          <a:ea typeface="Calibri"/>
                        </a:rPr>
                        <a:t>.</a:t>
                      </a:r>
                      <a:endParaRPr lang="uk-UA" sz="2400" dirty="0">
                        <a:latin typeface="Calibri"/>
                        <a:ea typeface="Calibri"/>
                      </a:endParaRPr>
                    </a:p>
                    <a:p>
                      <a:pPr algn="just">
                        <a:lnSpc>
                          <a:spcPct val="95000"/>
                        </a:lnSpc>
                        <a:spcBef>
                          <a:spcPts val="400"/>
                        </a:spcBef>
                        <a:spcAft>
                          <a:spcPts val="400"/>
                        </a:spcAft>
                      </a:pPr>
                      <a:r>
                        <a:rPr lang="en-GB" sz="2400" dirty="0">
                          <a:latin typeface="Calibri"/>
                          <a:ea typeface="Calibri"/>
                        </a:rPr>
                        <a:t>Incentive for urban concentration</a:t>
                      </a:r>
                      <a:r>
                        <a:rPr lang="ru-RU" sz="2400" dirty="0" smtClean="0">
                          <a:latin typeface="Calibri"/>
                          <a:ea typeface="Calibri"/>
                        </a:rPr>
                        <a:t>.</a:t>
                      </a:r>
                    </a:p>
                    <a:p>
                      <a:pPr algn="just">
                        <a:lnSpc>
                          <a:spcPct val="95000"/>
                        </a:lnSpc>
                        <a:spcBef>
                          <a:spcPts val="400"/>
                        </a:spcBef>
                        <a:spcAft>
                          <a:spcPts val="400"/>
                        </a:spcAft>
                      </a:pPr>
                      <a:endParaRPr lang="uk-UA" sz="2400" dirty="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en-GB" sz="2400" dirty="0" err="1">
                          <a:latin typeface="Calibri"/>
                          <a:ea typeface="Calibri"/>
                        </a:rPr>
                        <a:t>Disbenefits</a:t>
                      </a:r>
                      <a:r>
                        <a:rPr lang="en-GB" sz="2400" dirty="0">
                          <a:latin typeface="Calibri"/>
                          <a:ea typeface="Calibri"/>
                        </a:rPr>
                        <a:t> to people living in remote areas with a need to travel long distances</a:t>
                      </a:r>
                      <a:r>
                        <a:rPr lang="en-US" sz="2400" dirty="0">
                          <a:latin typeface="Calibri"/>
                          <a:ea typeface="Calibri"/>
                        </a:rPr>
                        <a:t>.</a:t>
                      </a:r>
                      <a:endParaRPr lang="uk-UA" sz="24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Travel demand management (8)</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17</a:t>
            </a:fld>
            <a:endParaRPr lang="en-US" sz="1200" dirty="0"/>
          </a:p>
        </p:txBody>
      </p:sp>
      <p:graphicFrame>
        <p:nvGraphicFramePr>
          <p:cNvPr id="9" name="Таблица 8"/>
          <p:cNvGraphicFramePr>
            <a:graphicFrameLocks noGrp="1"/>
          </p:cNvGraphicFramePr>
          <p:nvPr/>
        </p:nvGraphicFramePr>
        <p:xfrm>
          <a:off x="467544" y="1124744"/>
          <a:ext cx="8280920" cy="4669028"/>
        </p:xfrm>
        <a:graphic>
          <a:graphicData uri="http://schemas.openxmlformats.org/drawingml/2006/table">
            <a:tbl>
              <a:tblPr firstRow="1" bandRow="1">
                <a:tableStyleId>{5C22544A-7EE6-4342-B048-85BDC9FD1C3A}</a:tableStyleId>
              </a:tblPr>
              <a:tblGrid>
                <a:gridCol w="8280920"/>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chemeClr val="lt1"/>
                          </a:solidFill>
                          <a:latin typeface="+mn-lt"/>
                          <a:ea typeface="+mn-ea"/>
                          <a:cs typeface="+mn-cs"/>
                        </a:rPr>
                        <a:t>Access restrictions</a:t>
                      </a:r>
                      <a:endParaRPr lang="uk-UA" sz="2400" b="1" kern="1200" dirty="0" smtClean="0">
                        <a:solidFill>
                          <a:schemeClr val="lt1"/>
                        </a:solidFill>
                        <a:latin typeface="+mn-lt"/>
                        <a:ea typeface="+mn-ea"/>
                        <a:cs typeface="+mn-cs"/>
                      </a:endParaRPr>
                    </a:p>
                  </a:txBody>
                  <a:tcPr/>
                </a:tc>
              </a:tr>
              <a:tr h="680956">
                <a:tc>
                  <a:txBody>
                    <a:bodyPr/>
                    <a:lstStyle/>
                    <a:p>
                      <a:pPr algn="l">
                        <a:lnSpc>
                          <a:spcPct val="95000"/>
                        </a:lnSpc>
                        <a:spcBef>
                          <a:spcPts val="400"/>
                        </a:spcBef>
                        <a:spcAft>
                          <a:spcPts val="400"/>
                        </a:spcAft>
                      </a:pPr>
                      <a:r>
                        <a:rPr lang="en-GB" sz="2800">
                          <a:latin typeface="Calibri"/>
                          <a:ea typeface="Calibri"/>
                        </a:rPr>
                        <a:t>Vehicles below certain emission thresholds are categorically not allowed to access city centres.</a:t>
                      </a:r>
                      <a:endParaRPr lang="uk-UA" sz="2800">
                        <a:latin typeface="Calibri"/>
                        <a:ea typeface="Calibri"/>
                      </a:endParaRPr>
                    </a:p>
                  </a:txBody>
                  <a:tcPr marL="68580" marR="68580" marT="0" marB="0"/>
                </a:tc>
              </a:tr>
              <a:tr h="269970">
                <a:tc>
                  <a:txBody>
                    <a:bodyPr/>
                    <a:lstStyle/>
                    <a:p>
                      <a:pPr algn="l">
                        <a:lnSpc>
                          <a:spcPct val="95000"/>
                        </a:lnSpc>
                        <a:spcBef>
                          <a:spcPts val="400"/>
                        </a:spcBef>
                        <a:spcAft>
                          <a:spcPts val="400"/>
                        </a:spcAft>
                      </a:pPr>
                      <a:r>
                        <a:rPr lang="en-GB" sz="2800">
                          <a:latin typeface="Calibri"/>
                          <a:ea typeface="Calibri"/>
                        </a:rPr>
                        <a:t>Environmental zones ("Umweltzonen") in Germany</a:t>
                      </a:r>
                      <a:r>
                        <a:rPr lang="en-US" sz="2800">
                          <a:latin typeface="Calibri"/>
                          <a:ea typeface="Calibri"/>
                        </a:rPr>
                        <a:t>.</a:t>
                      </a:r>
                      <a:endParaRPr lang="uk-UA" sz="2800">
                        <a:latin typeface="Calibri"/>
                        <a:ea typeface="Calibri"/>
                      </a:endParaRPr>
                    </a:p>
                  </a:txBody>
                  <a:tcPr marL="68580" marR="68580" marT="0" marB="0"/>
                </a:tc>
              </a:tr>
              <a:tr h="269970">
                <a:tc>
                  <a:txBody>
                    <a:bodyPr/>
                    <a:lstStyle/>
                    <a:p>
                      <a:pPr algn="l">
                        <a:lnSpc>
                          <a:spcPct val="95000"/>
                        </a:lnSpc>
                        <a:spcBef>
                          <a:spcPts val="400"/>
                        </a:spcBef>
                        <a:spcAft>
                          <a:spcPts val="400"/>
                        </a:spcAft>
                      </a:pPr>
                      <a:r>
                        <a:rPr lang="uk-UA" sz="2800" dirty="0" smtClean="0">
                          <a:latin typeface="Calibri"/>
                          <a:ea typeface="Calibri"/>
                        </a:rPr>
                        <a:t>- </a:t>
                      </a:r>
                      <a:r>
                        <a:rPr lang="en-GB" sz="2800" dirty="0" smtClean="0">
                          <a:latin typeface="Calibri"/>
                          <a:ea typeface="Calibri"/>
                        </a:rPr>
                        <a:t>Simple </a:t>
                      </a:r>
                      <a:r>
                        <a:rPr lang="en-GB" sz="2800" dirty="0">
                          <a:latin typeface="Calibri"/>
                          <a:ea typeface="Calibri"/>
                        </a:rPr>
                        <a:t>approach which is easily understood</a:t>
                      </a:r>
                      <a:br>
                        <a:rPr lang="en-GB" sz="2800" dirty="0">
                          <a:latin typeface="Calibri"/>
                          <a:ea typeface="Calibri"/>
                        </a:rPr>
                      </a:br>
                      <a:r>
                        <a:rPr lang="en-GB" sz="2800" dirty="0">
                          <a:latin typeface="Calibri"/>
                          <a:ea typeface="Calibri"/>
                        </a:rPr>
                        <a:t>- Highly effective when properly enforced</a:t>
                      </a:r>
                      <a:r>
                        <a:rPr lang="en-US" sz="2800" dirty="0">
                          <a:latin typeface="Calibri"/>
                          <a:ea typeface="Calibri"/>
                        </a:rPr>
                        <a:t>.</a:t>
                      </a:r>
                      <a:endParaRPr lang="uk-UA" sz="2800" dirty="0">
                        <a:latin typeface="Calibri"/>
                        <a:ea typeface="Calibri"/>
                      </a:endParaRPr>
                    </a:p>
                  </a:txBody>
                  <a:tcPr marL="68580" marR="68580" marT="0" marB="0"/>
                </a:tc>
              </a:tr>
              <a:tr h="1269452">
                <a:tc>
                  <a:txBody>
                    <a:bodyPr/>
                    <a:lstStyle/>
                    <a:p>
                      <a:pPr algn="l">
                        <a:lnSpc>
                          <a:spcPct val="95000"/>
                        </a:lnSpc>
                        <a:spcBef>
                          <a:spcPts val="400"/>
                        </a:spcBef>
                        <a:spcAft>
                          <a:spcPts val="400"/>
                        </a:spcAft>
                      </a:pPr>
                      <a:r>
                        <a:rPr lang="uk-UA" sz="2800" kern="1200" dirty="0" smtClean="0">
                          <a:solidFill>
                            <a:schemeClr val="dk1"/>
                          </a:solidFill>
                          <a:latin typeface="Calibri"/>
                          <a:ea typeface="Calibri"/>
                          <a:cs typeface="+mn-cs"/>
                        </a:rPr>
                        <a:t>- </a:t>
                      </a:r>
                      <a:r>
                        <a:rPr lang="en-GB" sz="2800" kern="1200" dirty="0" smtClean="0">
                          <a:solidFill>
                            <a:schemeClr val="dk1"/>
                          </a:solidFill>
                          <a:latin typeface="Calibri"/>
                          <a:ea typeface="Calibri"/>
                          <a:cs typeface="+mn-cs"/>
                        </a:rPr>
                        <a:t>May </a:t>
                      </a:r>
                      <a:r>
                        <a:rPr lang="en-GB" sz="2800" kern="1200" dirty="0">
                          <a:solidFill>
                            <a:schemeClr val="dk1"/>
                          </a:solidFill>
                          <a:latin typeface="Calibri"/>
                          <a:ea typeface="Calibri"/>
                          <a:cs typeface="+mn-cs"/>
                        </a:rPr>
                        <a:t>cause higher economic inefficiencies compared to a user charge</a:t>
                      </a:r>
                      <a:r>
                        <a:rPr lang="en-GB" sz="2800" dirty="0">
                          <a:latin typeface="Calibri"/>
                          <a:ea typeface="Calibri"/>
                        </a:rPr>
                        <a:t/>
                      </a:r>
                      <a:br>
                        <a:rPr lang="en-GB" sz="2800" dirty="0">
                          <a:latin typeface="Calibri"/>
                          <a:ea typeface="Calibri"/>
                        </a:rPr>
                      </a:br>
                      <a:r>
                        <a:rPr lang="en-GB" sz="2800" dirty="0">
                          <a:latin typeface="Calibri"/>
                          <a:ea typeface="Calibri"/>
                        </a:rPr>
                        <a:t>- No revenue generation</a:t>
                      </a:r>
                      <a:br>
                        <a:rPr lang="en-GB" sz="2800" dirty="0">
                          <a:latin typeface="Calibri"/>
                          <a:ea typeface="Calibri"/>
                        </a:rPr>
                      </a:br>
                      <a:r>
                        <a:rPr lang="en-GB" sz="2800" dirty="0">
                          <a:latin typeface="Calibri"/>
                          <a:ea typeface="Calibri"/>
                        </a:rPr>
                        <a:t>- Enforcement costs</a:t>
                      </a:r>
                      <a:br>
                        <a:rPr lang="en-GB" sz="2800" dirty="0">
                          <a:latin typeface="Calibri"/>
                          <a:ea typeface="Calibri"/>
                        </a:rPr>
                      </a:br>
                      <a:r>
                        <a:rPr lang="en-GB" sz="2800" dirty="0">
                          <a:latin typeface="Calibri"/>
                          <a:ea typeface="Calibri"/>
                        </a:rPr>
                        <a:t>- Political acceptance issues</a:t>
                      </a:r>
                      <a:r>
                        <a:rPr lang="en-US" sz="2800" dirty="0">
                          <a:latin typeface="Calibri"/>
                          <a:ea typeface="Calibri"/>
                        </a:rPr>
                        <a:t>.</a:t>
                      </a:r>
                      <a:endParaRPr lang="uk-UA" sz="28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Travel demand management (9)</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18</a:t>
            </a:fld>
            <a:endParaRPr lang="en-US" sz="1200" dirty="0"/>
          </a:p>
        </p:txBody>
      </p:sp>
      <p:graphicFrame>
        <p:nvGraphicFramePr>
          <p:cNvPr id="9" name="Таблица 8"/>
          <p:cNvGraphicFramePr>
            <a:graphicFrameLocks noGrp="1"/>
          </p:cNvGraphicFramePr>
          <p:nvPr/>
        </p:nvGraphicFramePr>
        <p:xfrm>
          <a:off x="395536" y="2132856"/>
          <a:ext cx="8280920" cy="1773428"/>
        </p:xfrm>
        <a:graphic>
          <a:graphicData uri="http://schemas.openxmlformats.org/drawingml/2006/table">
            <a:tbl>
              <a:tblPr firstRow="1" bandRow="1">
                <a:tableStyleId>{5C22544A-7EE6-4342-B048-85BDC9FD1C3A}</a:tableStyleId>
              </a:tblPr>
              <a:tblGrid>
                <a:gridCol w="8280920"/>
              </a:tblGrid>
              <a:tr h="615188">
                <a:tc>
                  <a:txBody>
                    <a:bodyPr/>
                    <a:lstStyle/>
                    <a:p>
                      <a:pPr algn="l">
                        <a:lnSpc>
                          <a:spcPct val="95000"/>
                        </a:lnSpc>
                        <a:spcBef>
                          <a:spcPts val="400"/>
                        </a:spcBef>
                        <a:spcAft>
                          <a:spcPts val="400"/>
                        </a:spcAft>
                      </a:pPr>
                      <a:r>
                        <a:rPr lang="en-GB" sz="4000" b="1" kern="1200" dirty="0" smtClean="0">
                          <a:solidFill>
                            <a:schemeClr val="lt1"/>
                          </a:solidFill>
                          <a:latin typeface="+mn-lt"/>
                          <a:ea typeface="+mn-ea"/>
                          <a:cs typeface="+mn-cs"/>
                        </a:rPr>
                        <a:t>Rickshaw services (man-powered)</a:t>
                      </a:r>
                      <a:endParaRPr lang="uk-UA" sz="4000" dirty="0">
                        <a:latin typeface="Calibri"/>
                        <a:ea typeface="Calibri"/>
                      </a:endParaRPr>
                    </a:p>
                  </a:txBody>
                  <a:tcPr marL="68580" marR="68580" marT="0" marB="0"/>
                </a:tc>
              </a:tr>
              <a:tr h="392924">
                <a:tc>
                  <a:txBody>
                    <a:bodyPr/>
                    <a:lstStyle/>
                    <a:p>
                      <a:pPr algn="l">
                        <a:lnSpc>
                          <a:spcPct val="95000"/>
                        </a:lnSpc>
                        <a:spcBef>
                          <a:spcPts val="400"/>
                        </a:spcBef>
                        <a:spcAft>
                          <a:spcPts val="400"/>
                        </a:spcAft>
                      </a:pPr>
                      <a:r>
                        <a:rPr lang="en-GB" sz="4000" kern="1200" dirty="0" smtClean="0">
                          <a:solidFill>
                            <a:schemeClr val="dk1"/>
                          </a:solidFill>
                          <a:latin typeface="+mn-lt"/>
                          <a:ea typeface="+mn-ea"/>
                          <a:cs typeface="+mn-cs"/>
                        </a:rPr>
                        <a:t>Animal transport</a:t>
                      </a:r>
                      <a:endParaRPr lang="uk-UA" sz="4000" dirty="0">
                        <a:latin typeface="Calibri"/>
                        <a:ea typeface="Calibri"/>
                      </a:endParaRPr>
                    </a:p>
                  </a:txBody>
                  <a:tcPr marL="68580" marR="68580" marT="0" marB="0"/>
                </a:tc>
              </a:tr>
              <a:tr h="269970">
                <a:tc>
                  <a:txBody>
                    <a:bodyPr/>
                    <a:lstStyle/>
                    <a:p>
                      <a:pPr algn="ctr">
                        <a:lnSpc>
                          <a:spcPct val="95000"/>
                        </a:lnSpc>
                        <a:spcBef>
                          <a:spcPts val="400"/>
                        </a:spcBef>
                        <a:spcAft>
                          <a:spcPts val="400"/>
                        </a:spcAft>
                      </a:pPr>
                      <a:r>
                        <a:rPr lang="en-US" sz="4000" dirty="0" smtClean="0">
                          <a:latin typeface="Calibri"/>
                          <a:ea typeface="Calibri"/>
                        </a:rPr>
                        <a:t>…….</a:t>
                      </a:r>
                      <a:endParaRPr lang="uk-UA" sz="40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692497"/>
          </a:xfrm>
          <a:prstGeom prst="rect">
            <a:avLst/>
          </a:prstGeom>
          <a:noFill/>
          <a:ln w="9525">
            <a:noFill/>
            <a:miter lim="800000"/>
            <a:headEnd/>
            <a:tailEnd/>
          </a:ln>
        </p:spPr>
        <p:txBody>
          <a:bodyPr wrap="square">
            <a:spAutoFit/>
          </a:bodyPr>
          <a:lstStyle/>
          <a:p>
            <a:pPr algn="ctr">
              <a:spcBef>
                <a:spcPct val="50000"/>
              </a:spcBef>
            </a:pPr>
            <a:r>
              <a:rPr lang="en-US" sz="3900" dirty="0" smtClean="0">
                <a:solidFill>
                  <a:srgbClr val="002060"/>
                </a:solidFill>
              </a:rPr>
              <a:t>Travel demand management (10)</a:t>
            </a:r>
            <a:endParaRPr lang="en-GB" sz="39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19</a:t>
            </a:fld>
            <a:endParaRPr lang="en-US" sz="1200" dirty="0"/>
          </a:p>
        </p:txBody>
      </p:sp>
      <p:graphicFrame>
        <p:nvGraphicFramePr>
          <p:cNvPr id="9" name="Таблица 8"/>
          <p:cNvGraphicFramePr>
            <a:graphicFrameLocks noGrp="1"/>
          </p:cNvGraphicFramePr>
          <p:nvPr/>
        </p:nvGraphicFramePr>
        <p:xfrm>
          <a:off x="467544" y="1124744"/>
          <a:ext cx="8280920" cy="5349984"/>
        </p:xfrm>
        <a:graphic>
          <a:graphicData uri="http://schemas.openxmlformats.org/drawingml/2006/table">
            <a:tbl>
              <a:tblPr firstRow="1" bandRow="1">
                <a:tableStyleId>{5C22544A-7EE6-4342-B048-85BDC9FD1C3A}</a:tableStyleId>
              </a:tblPr>
              <a:tblGrid>
                <a:gridCol w="8280920"/>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chemeClr val="lt1"/>
                          </a:solidFill>
                          <a:latin typeface="+mn-lt"/>
                          <a:ea typeface="+mn-ea"/>
                          <a:cs typeface="+mn-cs"/>
                        </a:rPr>
                        <a:t>Separate bus lanes/BRT</a:t>
                      </a:r>
                      <a:endParaRPr lang="uk-UA" sz="2400" b="1" kern="1200" dirty="0" smtClean="0">
                        <a:solidFill>
                          <a:schemeClr val="lt1"/>
                        </a:solidFill>
                        <a:latin typeface="+mn-lt"/>
                        <a:ea typeface="+mn-ea"/>
                        <a:cs typeface="+mn-cs"/>
                      </a:endParaRPr>
                    </a:p>
                  </a:txBody>
                  <a:tcPr/>
                </a:tc>
              </a:tr>
              <a:tr h="680956">
                <a:tc>
                  <a:txBody>
                    <a:bodyPr/>
                    <a:lstStyle/>
                    <a:p>
                      <a:pPr algn="l">
                        <a:lnSpc>
                          <a:spcPct val="95000"/>
                        </a:lnSpc>
                        <a:spcBef>
                          <a:spcPts val="400"/>
                        </a:spcBef>
                        <a:spcAft>
                          <a:spcPts val="400"/>
                        </a:spcAft>
                      </a:pPr>
                      <a:r>
                        <a:rPr lang="en-GB" sz="2000">
                          <a:latin typeface="Calibri"/>
                          <a:ea typeface="Calibri"/>
                        </a:rPr>
                        <a:t>Buses drive on separated lanes to avoid traffic congestion. Different options with regards to full/partial separation and engineering solutions.</a:t>
                      </a:r>
                      <a:endParaRPr lang="uk-UA" sz="2000">
                        <a:latin typeface="Calibri"/>
                        <a:ea typeface="Calibri"/>
                      </a:endParaRPr>
                    </a:p>
                  </a:txBody>
                  <a:tcPr marL="68580" marR="68580" marT="0" marB="0"/>
                </a:tc>
              </a:tr>
              <a:tr h="269970">
                <a:tc>
                  <a:txBody>
                    <a:bodyPr/>
                    <a:lstStyle/>
                    <a:p>
                      <a:pPr algn="l">
                        <a:lnSpc>
                          <a:spcPct val="95000"/>
                        </a:lnSpc>
                        <a:spcBef>
                          <a:spcPts val="400"/>
                        </a:spcBef>
                        <a:spcAft>
                          <a:spcPts val="400"/>
                        </a:spcAft>
                      </a:pPr>
                      <a:r>
                        <a:rPr lang="en-GB" sz="2000" dirty="0" err="1">
                          <a:latin typeface="Calibri"/>
                          <a:ea typeface="Calibri"/>
                        </a:rPr>
                        <a:t>Metrobús</a:t>
                      </a:r>
                      <a:r>
                        <a:rPr lang="en-GB" sz="2000" dirty="0">
                          <a:latin typeface="Calibri"/>
                          <a:ea typeface="Calibri"/>
                        </a:rPr>
                        <a:t>, Mexico </a:t>
                      </a:r>
                      <a:r>
                        <a:rPr lang="en-GB" sz="2000" dirty="0" smtClean="0">
                          <a:latin typeface="Calibri"/>
                          <a:ea typeface="Calibri"/>
                        </a:rPr>
                        <a:t>City;  </a:t>
                      </a:r>
                      <a:r>
                        <a:rPr lang="en-GB" sz="2000" dirty="0" err="1">
                          <a:latin typeface="Calibri"/>
                          <a:ea typeface="Calibri"/>
                        </a:rPr>
                        <a:t>Transmilenio</a:t>
                      </a:r>
                      <a:r>
                        <a:rPr lang="en-GB" sz="2000" dirty="0">
                          <a:latin typeface="Calibri"/>
                          <a:ea typeface="Calibri"/>
                        </a:rPr>
                        <a:t>, </a:t>
                      </a:r>
                      <a:r>
                        <a:rPr lang="en-GB" sz="2000" dirty="0" smtClean="0">
                          <a:latin typeface="Calibri"/>
                          <a:ea typeface="Calibri"/>
                        </a:rPr>
                        <a:t>Bogotá;  </a:t>
                      </a:r>
                      <a:r>
                        <a:rPr lang="en-GB" sz="2000" dirty="0">
                          <a:latin typeface="Calibri"/>
                          <a:ea typeface="Calibri"/>
                        </a:rPr>
                        <a:t>Bangkok </a:t>
                      </a:r>
                      <a:r>
                        <a:rPr lang="en-GB" sz="2000" dirty="0" smtClean="0">
                          <a:latin typeface="Calibri"/>
                          <a:ea typeface="Calibri"/>
                        </a:rPr>
                        <a:t>BRT; </a:t>
                      </a:r>
                      <a:r>
                        <a:rPr lang="en-GB" sz="2000" dirty="0">
                          <a:latin typeface="Calibri"/>
                          <a:ea typeface="Calibri"/>
                        </a:rPr>
                        <a:t>Brisbane BRT</a:t>
                      </a:r>
                      <a:r>
                        <a:rPr lang="en-US" sz="2000" dirty="0">
                          <a:latin typeface="Calibri"/>
                          <a:ea typeface="Calibri"/>
                        </a:rPr>
                        <a:t>.</a:t>
                      </a:r>
                      <a:endParaRPr lang="uk-UA" sz="2000" dirty="0">
                        <a:latin typeface="Calibri"/>
                        <a:ea typeface="Calibri"/>
                      </a:endParaRPr>
                    </a:p>
                  </a:txBody>
                  <a:tcPr marL="68580" marR="68580" marT="0" marB="0"/>
                </a:tc>
              </a:tr>
              <a:tr h="269970">
                <a:tc>
                  <a:txBody>
                    <a:bodyPr/>
                    <a:lstStyle/>
                    <a:p>
                      <a:pPr algn="l">
                        <a:lnSpc>
                          <a:spcPct val="95000"/>
                        </a:lnSpc>
                        <a:spcBef>
                          <a:spcPts val="400"/>
                        </a:spcBef>
                        <a:spcAft>
                          <a:spcPts val="400"/>
                        </a:spcAft>
                      </a:pPr>
                      <a:r>
                        <a:rPr lang="en-GB" sz="2000" dirty="0" smtClean="0">
                          <a:latin typeface="Calibri"/>
                          <a:ea typeface="Calibri"/>
                        </a:rPr>
                        <a:t>- Increases </a:t>
                      </a:r>
                      <a:r>
                        <a:rPr lang="en-GB" sz="2000" dirty="0">
                          <a:latin typeface="Calibri"/>
                          <a:ea typeface="Calibri"/>
                        </a:rPr>
                        <a:t>system reliability and performance compared to conventional bus system</a:t>
                      </a:r>
                      <a:br>
                        <a:rPr lang="en-GB" sz="2000" dirty="0">
                          <a:latin typeface="Calibri"/>
                          <a:ea typeface="Calibri"/>
                        </a:rPr>
                      </a:br>
                      <a:r>
                        <a:rPr lang="en-GB" sz="2000" dirty="0">
                          <a:latin typeface="Calibri"/>
                          <a:ea typeface="Calibri"/>
                        </a:rPr>
                        <a:t>- Large travel time savings compared to conventional bus</a:t>
                      </a:r>
                      <a:br>
                        <a:rPr lang="en-GB" sz="2000" dirty="0">
                          <a:latin typeface="Calibri"/>
                          <a:ea typeface="Calibri"/>
                        </a:rPr>
                      </a:br>
                      <a:r>
                        <a:rPr lang="en-GB" sz="2000" dirty="0">
                          <a:latin typeface="Calibri"/>
                          <a:ea typeface="Calibri"/>
                        </a:rPr>
                        <a:t>- Relatively easily changeable route structure compared to subway</a:t>
                      </a:r>
                      <a:br>
                        <a:rPr lang="en-GB" sz="2000" dirty="0">
                          <a:latin typeface="Calibri"/>
                          <a:ea typeface="Calibri"/>
                        </a:rPr>
                      </a:br>
                      <a:r>
                        <a:rPr lang="en-GB" sz="2000" dirty="0">
                          <a:latin typeface="Calibri"/>
                          <a:ea typeface="Calibri"/>
                        </a:rPr>
                        <a:t>- Potentially low-cost alternative to metro service</a:t>
                      </a:r>
                      <a:br>
                        <a:rPr lang="en-GB" sz="2000" dirty="0">
                          <a:latin typeface="Calibri"/>
                          <a:ea typeface="Calibri"/>
                        </a:rPr>
                      </a:br>
                      <a:r>
                        <a:rPr lang="en-GB" sz="2000" dirty="0">
                          <a:latin typeface="Calibri"/>
                          <a:ea typeface="Calibri"/>
                        </a:rPr>
                        <a:t>- Congestion reduction potential</a:t>
                      </a:r>
                      <a:br>
                        <a:rPr lang="en-GB" sz="2000" dirty="0">
                          <a:latin typeface="Calibri"/>
                          <a:ea typeface="Calibri"/>
                        </a:rPr>
                      </a:br>
                      <a:r>
                        <a:rPr lang="en-GB" sz="2000" dirty="0">
                          <a:latin typeface="Calibri"/>
                          <a:ea typeface="Calibri"/>
                        </a:rPr>
                        <a:t>- BRT: Improved safety and accessibility to disabled an elder people</a:t>
                      </a:r>
                      <a:br>
                        <a:rPr lang="en-GB" sz="2000" dirty="0">
                          <a:latin typeface="Calibri"/>
                          <a:ea typeface="Calibri"/>
                        </a:rPr>
                      </a:br>
                      <a:r>
                        <a:rPr lang="en-GB" sz="2000" dirty="0">
                          <a:latin typeface="Calibri"/>
                          <a:ea typeface="Calibri"/>
                        </a:rPr>
                        <a:t>- Bus lane: Cheap and flexible solution</a:t>
                      </a:r>
                      <a:r>
                        <a:rPr lang="en-US" sz="2000" dirty="0">
                          <a:latin typeface="Calibri"/>
                          <a:ea typeface="Calibri"/>
                        </a:rPr>
                        <a:t>.</a:t>
                      </a:r>
                      <a:endParaRPr lang="uk-UA" sz="2000" dirty="0">
                        <a:latin typeface="Calibri"/>
                        <a:ea typeface="Calibri"/>
                      </a:endParaRPr>
                    </a:p>
                  </a:txBody>
                  <a:tcPr marL="68580" marR="68580" marT="0" marB="0"/>
                </a:tc>
              </a:tr>
              <a:tr h="1269452">
                <a:tc>
                  <a:txBody>
                    <a:bodyPr/>
                    <a:lstStyle/>
                    <a:p>
                      <a:pPr algn="l">
                        <a:lnSpc>
                          <a:spcPct val="95000"/>
                        </a:lnSpc>
                        <a:spcBef>
                          <a:spcPts val="400"/>
                        </a:spcBef>
                        <a:spcAft>
                          <a:spcPts val="400"/>
                        </a:spcAft>
                      </a:pPr>
                      <a:r>
                        <a:rPr lang="en-GB" sz="2000" dirty="0" smtClean="0">
                          <a:latin typeface="Calibri"/>
                          <a:ea typeface="Calibri"/>
                        </a:rPr>
                        <a:t>- Requires </a:t>
                      </a:r>
                      <a:r>
                        <a:rPr lang="en-GB" sz="2000" dirty="0">
                          <a:latin typeface="Calibri"/>
                          <a:ea typeface="Calibri"/>
                        </a:rPr>
                        <a:t>sufficient road space</a:t>
                      </a:r>
                      <a:br>
                        <a:rPr lang="en-GB" sz="2000" dirty="0">
                          <a:latin typeface="Calibri"/>
                          <a:ea typeface="Calibri"/>
                        </a:rPr>
                      </a:br>
                      <a:r>
                        <a:rPr lang="en-GB" sz="2000" dirty="0">
                          <a:latin typeface="Calibri"/>
                          <a:ea typeface="Calibri"/>
                        </a:rPr>
                        <a:t>- Higher emissions than electrified MRT</a:t>
                      </a:r>
                      <a:br>
                        <a:rPr lang="en-GB" sz="2000" dirty="0">
                          <a:latin typeface="Calibri"/>
                          <a:ea typeface="Calibri"/>
                        </a:rPr>
                      </a:br>
                      <a:r>
                        <a:rPr lang="en-GB" sz="2000" dirty="0">
                          <a:latin typeface="Calibri"/>
                          <a:ea typeface="Calibri"/>
                        </a:rPr>
                        <a:t>- BRT: Crowding out of private (mini-)bus operators (employment effects)</a:t>
                      </a:r>
                      <a:br>
                        <a:rPr lang="en-GB" sz="2000" dirty="0">
                          <a:latin typeface="Calibri"/>
                          <a:ea typeface="Calibri"/>
                        </a:rPr>
                      </a:br>
                      <a:r>
                        <a:rPr lang="en-GB" sz="2000" dirty="0">
                          <a:latin typeface="Calibri"/>
                          <a:ea typeface="Calibri"/>
                        </a:rPr>
                        <a:t>- Bus lane: Potential need for more enforcement since lanes physically accessible by other traffic</a:t>
                      </a:r>
                      <a:r>
                        <a:rPr lang="en-US" sz="2000" dirty="0">
                          <a:latin typeface="Calibri"/>
                          <a:ea typeface="Calibri"/>
                        </a:rPr>
                        <a:t>.</a:t>
                      </a:r>
                      <a:endParaRPr lang="uk-UA" sz="20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Traffic management (1)</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188640"/>
            <a:ext cx="8496944" cy="792088"/>
          </a:xfrm>
        </p:spPr>
        <p:txBody>
          <a:bodyPr>
            <a:normAutofit fontScale="90000"/>
          </a:bodyPr>
          <a:lstStyle/>
          <a:p>
            <a:r>
              <a:rPr lang="en-US" sz="3200" dirty="0">
                <a:solidFill>
                  <a:srgbClr val="002060"/>
                </a:solidFill>
                <a:latin typeface="+mn-lt"/>
                <a:ea typeface="+mn-ea"/>
                <a:cs typeface="+mn-cs"/>
              </a:rPr>
              <a:t>Project activity in the </a:t>
            </a:r>
            <a:r>
              <a:rPr lang="en-US" sz="3200" dirty="0" smtClean="0">
                <a:solidFill>
                  <a:srgbClr val="002060"/>
                </a:solidFill>
                <a:latin typeface="+mn-lt"/>
                <a:ea typeface="+mn-ea"/>
                <a:cs typeface="+mn-cs"/>
              </a:rPr>
              <a:t>frame </a:t>
            </a:r>
            <a:r>
              <a:rPr lang="en-US" sz="3200" dirty="0">
                <a:solidFill>
                  <a:srgbClr val="002060"/>
                </a:solidFill>
                <a:latin typeface="+mn-lt"/>
                <a:ea typeface="+mn-ea"/>
                <a:cs typeface="+mn-cs"/>
              </a:rPr>
              <a:t>of Transport </a:t>
            </a:r>
            <a:r>
              <a:rPr lang="en-US" sz="3200" dirty="0" smtClean="0">
                <a:solidFill>
                  <a:srgbClr val="002060"/>
                </a:solidFill>
                <a:latin typeface="+mn-lt"/>
                <a:ea typeface="+mn-ea"/>
                <a:cs typeface="+mn-cs"/>
              </a:rPr>
              <a:t>component</a:t>
            </a:r>
            <a:endParaRPr lang="uk-UA" sz="3200" dirty="0">
              <a:solidFill>
                <a:srgbClr val="002060"/>
              </a:solidFill>
              <a:latin typeface="+mn-lt"/>
              <a:ea typeface="+mn-ea"/>
              <a:cs typeface="+mn-cs"/>
            </a:endParaRPr>
          </a:p>
        </p:txBody>
      </p:sp>
      <p:sp>
        <p:nvSpPr>
          <p:cNvPr id="4" name="Номер слайда 3"/>
          <p:cNvSpPr>
            <a:spLocks noGrp="1"/>
          </p:cNvSpPr>
          <p:nvPr>
            <p:ph type="sldNum" sz="quarter" idx="12"/>
          </p:nvPr>
        </p:nvSpPr>
        <p:spPr/>
        <p:txBody>
          <a:bodyPr/>
          <a:lstStyle/>
          <a:p>
            <a:fld id="{957505A1-0D79-4501-8057-91F0F4624B08}" type="slidenum">
              <a:rPr lang="en-GB" smtClean="0"/>
              <a:pPr/>
              <a:t>2</a:t>
            </a:fld>
            <a:endParaRPr lang="en-GB"/>
          </a:p>
        </p:txBody>
      </p:sp>
      <p:graphicFrame>
        <p:nvGraphicFramePr>
          <p:cNvPr id="5" name="Содержимое 4"/>
          <p:cNvGraphicFramePr>
            <a:graphicFrameLocks noGrp="1" noChangeAspect="1"/>
          </p:cNvGraphicFramePr>
          <p:nvPr>
            <p:ph idx="1"/>
            <p:extLst>
              <p:ext uri="{D42A27DB-BD31-4B8C-83A1-F6EECF244321}">
                <p14:modId xmlns:p14="http://schemas.microsoft.com/office/powerpoint/2010/main" xmlns="" val="3317685245"/>
              </p:ext>
            </p:extLst>
          </p:nvPr>
        </p:nvGraphicFramePr>
        <p:xfrm>
          <a:off x="611560" y="851552"/>
          <a:ext cx="8264827" cy="5530199"/>
        </p:xfrm>
        <a:graphic>
          <a:graphicData uri="http://schemas.openxmlformats.org/presentationml/2006/ole">
            <p:oleObj spid="_x0000_s4126" name="Документ" r:id="rId4" imgW="10579967" imgH="7080283" progId="">
              <p:embed/>
            </p:oleObj>
          </a:graphicData>
        </a:graphic>
      </p:graphicFrame>
    </p:spTree>
    <p:extLst>
      <p:ext uri="{BB962C8B-B14F-4D97-AF65-F5344CB8AC3E}">
        <p14:creationId xmlns:p14="http://schemas.microsoft.com/office/powerpoint/2010/main" xmlns="" val="2301894535"/>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20</a:t>
            </a:fld>
            <a:endParaRPr lang="en-US" sz="1200" dirty="0"/>
          </a:p>
        </p:txBody>
      </p:sp>
      <p:graphicFrame>
        <p:nvGraphicFramePr>
          <p:cNvPr id="9" name="Таблица 8"/>
          <p:cNvGraphicFramePr>
            <a:graphicFrameLocks noGrp="1"/>
          </p:cNvGraphicFramePr>
          <p:nvPr/>
        </p:nvGraphicFramePr>
        <p:xfrm>
          <a:off x="467544" y="1124744"/>
          <a:ext cx="8280920" cy="4722328"/>
        </p:xfrm>
        <a:graphic>
          <a:graphicData uri="http://schemas.openxmlformats.org/drawingml/2006/table">
            <a:tbl>
              <a:tblPr firstRow="1" bandRow="1">
                <a:tableStyleId>{5C22544A-7EE6-4342-B048-85BDC9FD1C3A}</a:tableStyleId>
              </a:tblPr>
              <a:tblGrid>
                <a:gridCol w="8280920"/>
              </a:tblGrid>
              <a:tr h="61518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b="1" kern="1200" dirty="0" smtClean="0">
                          <a:solidFill>
                            <a:schemeClr val="lt1"/>
                          </a:solidFill>
                          <a:latin typeface="+mn-lt"/>
                          <a:ea typeface="+mn-ea"/>
                          <a:cs typeface="+mn-cs"/>
                        </a:rPr>
                        <a:t>Traffic management systems</a:t>
                      </a:r>
                      <a:endParaRPr lang="uk-UA" sz="2400" b="1" kern="1200" dirty="0" smtClean="0">
                        <a:solidFill>
                          <a:schemeClr val="lt1"/>
                        </a:solidFill>
                        <a:latin typeface="+mn-lt"/>
                        <a:ea typeface="+mn-ea"/>
                        <a:cs typeface="+mn-cs"/>
                      </a:endParaRPr>
                    </a:p>
                  </a:txBody>
                  <a:tcPr/>
                </a:tc>
              </a:tr>
              <a:tr h="680956">
                <a:tc>
                  <a:txBody>
                    <a:bodyPr/>
                    <a:lstStyle/>
                    <a:p>
                      <a:pPr algn="just">
                        <a:lnSpc>
                          <a:spcPct val="95000"/>
                        </a:lnSpc>
                        <a:spcBef>
                          <a:spcPts val="400"/>
                        </a:spcBef>
                        <a:spcAft>
                          <a:spcPts val="400"/>
                        </a:spcAft>
                      </a:pPr>
                      <a:r>
                        <a:rPr lang="en-GB" sz="2800">
                          <a:latin typeface="Calibri"/>
                          <a:ea typeface="Calibri"/>
                        </a:rPr>
                        <a:t>Coordinated traffic signalling and parking space management can enhance traffic flow and reduce congestion. Intelligent transportation systems further adapt to changing traffic situations and can give surface PT vehicles priority over MIT.</a:t>
                      </a:r>
                      <a:endParaRPr lang="uk-UA" sz="280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en-GB" sz="2800">
                          <a:latin typeface="Calibri"/>
                          <a:ea typeface="Calibri"/>
                        </a:rPr>
                        <a:t>Many cities around the world, e.g. Munich</a:t>
                      </a:r>
                      <a:r>
                        <a:rPr lang="en-US" sz="2800">
                          <a:latin typeface="Calibri"/>
                          <a:ea typeface="Calibri"/>
                        </a:rPr>
                        <a:t>.</a:t>
                      </a:r>
                      <a:endParaRPr lang="uk-UA" sz="2800">
                        <a:latin typeface="Calibri"/>
                        <a:ea typeface="Calibri"/>
                      </a:endParaRPr>
                    </a:p>
                  </a:txBody>
                  <a:tcPr marL="68580" marR="68580" marT="0" marB="0"/>
                </a:tc>
              </a:tr>
              <a:tr h="269970">
                <a:tc>
                  <a:txBody>
                    <a:bodyPr/>
                    <a:lstStyle/>
                    <a:p>
                      <a:pPr algn="just">
                        <a:lnSpc>
                          <a:spcPct val="95000"/>
                        </a:lnSpc>
                        <a:spcBef>
                          <a:spcPts val="400"/>
                        </a:spcBef>
                        <a:spcAft>
                          <a:spcPts val="400"/>
                        </a:spcAft>
                      </a:pPr>
                      <a:r>
                        <a:rPr lang="en-GB" sz="2800">
                          <a:latin typeface="Calibri"/>
                          <a:ea typeface="Calibri"/>
                        </a:rPr>
                        <a:t>Integrated system capable of serving various purposes</a:t>
                      </a:r>
                      <a:r>
                        <a:rPr lang="en-US" sz="2800">
                          <a:latin typeface="Calibri"/>
                          <a:ea typeface="Calibri"/>
                        </a:rPr>
                        <a:t>.</a:t>
                      </a:r>
                      <a:endParaRPr lang="uk-UA" sz="2800">
                        <a:latin typeface="Calibri"/>
                        <a:ea typeface="Calibri"/>
                      </a:endParaRPr>
                    </a:p>
                  </a:txBody>
                  <a:tcPr marL="68580" marR="68580" marT="0" marB="0"/>
                </a:tc>
              </a:tr>
              <a:tr h="1269452">
                <a:tc>
                  <a:txBody>
                    <a:bodyPr/>
                    <a:lstStyle/>
                    <a:p>
                      <a:pPr algn="just">
                        <a:lnSpc>
                          <a:spcPct val="95000"/>
                        </a:lnSpc>
                        <a:spcBef>
                          <a:spcPts val="400"/>
                        </a:spcBef>
                        <a:spcAft>
                          <a:spcPts val="400"/>
                        </a:spcAft>
                      </a:pPr>
                      <a:r>
                        <a:rPr lang="en-GB" sz="2800" dirty="0">
                          <a:latin typeface="Calibri"/>
                          <a:ea typeface="Calibri"/>
                        </a:rPr>
                        <a:t>Limited scope for improvement under existing infrastructure conditions.</a:t>
                      </a:r>
                      <a:endParaRPr lang="uk-UA" sz="28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Traffic management (</a:t>
            </a:r>
            <a:r>
              <a:rPr lang="ru-RU" sz="4000" dirty="0" smtClean="0">
                <a:solidFill>
                  <a:srgbClr val="002060"/>
                </a:solidFill>
              </a:rPr>
              <a:t>2</a:t>
            </a:r>
            <a:r>
              <a:rPr lang="en-US" sz="4000" dirty="0" smtClean="0">
                <a:solidFill>
                  <a:srgbClr val="002060"/>
                </a:solidFill>
              </a:rPr>
              <a:t>)</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21</a:t>
            </a:fld>
            <a:endParaRPr lang="en-US" sz="1200" dirty="0"/>
          </a:p>
        </p:txBody>
      </p:sp>
      <p:graphicFrame>
        <p:nvGraphicFramePr>
          <p:cNvPr id="9" name="Таблица 8"/>
          <p:cNvGraphicFramePr>
            <a:graphicFrameLocks noGrp="1"/>
          </p:cNvGraphicFramePr>
          <p:nvPr/>
        </p:nvGraphicFramePr>
        <p:xfrm>
          <a:off x="467544" y="1124744"/>
          <a:ext cx="8280920" cy="4859032"/>
        </p:xfrm>
        <a:graphic>
          <a:graphicData uri="http://schemas.openxmlformats.org/drawingml/2006/table">
            <a:tbl>
              <a:tblPr firstRow="1" bandRow="1">
                <a:tableStyleId>{5C22544A-7EE6-4342-B048-85BDC9FD1C3A}</a:tableStyleId>
              </a:tblPr>
              <a:tblGrid>
                <a:gridCol w="8280920"/>
              </a:tblGrid>
              <a:tr h="53903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uk-UA" sz="2400" b="1" kern="1200" dirty="0" smtClean="0">
                        <a:solidFill>
                          <a:schemeClr val="lt1"/>
                        </a:solidFill>
                        <a:latin typeface="+mn-lt"/>
                        <a:ea typeface="+mn-ea"/>
                        <a:cs typeface="+mn-cs"/>
                      </a:endParaRPr>
                    </a:p>
                  </a:txBody>
                  <a:tcPr/>
                </a:tc>
              </a:tr>
              <a:tr h="720000">
                <a:tc>
                  <a:txBody>
                    <a:bodyPr/>
                    <a:lstStyle/>
                    <a:p>
                      <a:pPr algn="just">
                        <a:lnSpc>
                          <a:spcPct val="95000"/>
                        </a:lnSpc>
                        <a:spcBef>
                          <a:spcPts val="400"/>
                        </a:spcBef>
                        <a:spcAft>
                          <a:spcPts val="400"/>
                        </a:spcAft>
                      </a:pPr>
                      <a:r>
                        <a:rPr lang="en-GB" sz="2800" kern="1200" dirty="0" smtClean="0">
                          <a:solidFill>
                            <a:schemeClr val="dk1"/>
                          </a:solidFill>
                          <a:latin typeface="+mn-lt"/>
                          <a:ea typeface="+mn-ea"/>
                          <a:cs typeface="+mn-cs"/>
                        </a:rPr>
                        <a:t>Traffic signalling - public transport priority</a:t>
                      </a:r>
                      <a:endParaRPr lang="uk-UA" sz="2800" dirty="0">
                        <a:latin typeface="Calibri"/>
                        <a:ea typeface="Calibri"/>
                      </a:endParaRPr>
                    </a:p>
                  </a:txBody>
                  <a:tcPr marL="68580" marR="68580" marT="0" marB="0"/>
                </a:tc>
              </a:tr>
              <a:tr h="720000">
                <a:tc>
                  <a:txBody>
                    <a:bodyPr/>
                    <a:lstStyle/>
                    <a:p>
                      <a:pPr algn="just">
                        <a:lnSpc>
                          <a:spcPct val="95000"/>
                        </a:lnSpc>
                        <a:spcBef>
                          <a:spcPts val="400"/>
                        </a:spcBef>
                        <a:spcAft>
                          <a:spcPts val="400"/>
                        </a:spcAft>
                      </a:pPr>
                      <a:r>
                        <a:rPr lang="en-GB" sz="2800" kern="1200" dirty="0" smtClean="0">
                          <a:solidFill>
                            <a:schemeClr val="dk1"/>
                          </a:solidFill>
                          <a:latin typeface="+mn-lt"/>
                          <a:ea typeface="+mn-ea"/>
                          <a:cs typeface="+mn-cs"/>
                        </a:rPr>
                        <a:t>Public transport user information systems</a:t>
                      </a:r>
                      <a:endParaRPr lang="uk-UA" sz="2800" dirty="0">
                        <a:latin typeface="Calibri"/>
                        <a:ea typeface="Calibri"/>
                      </a:endParaRPr>
                    </a:p>
                  </a:txBody>
                  <a:tcPr marL="68580" marR="68580" marT="0" marB="0"/>
                </a:tc>
              </a:tr>
              <a:tr h="720000">
                <a:tc>
                  <a:txBody>
                    <a:bodyPr/>
                    <a:lstStyle/>
                    <a:p>
                      <a:pPr algn="just">
                        <a:lnSpc>
                          <a:spcPct val="95000"/>
                        </a:lnSpc>
                        <a:spcBef>
                          <a:spcPts val="400"/>
                        </a:spcBef>
                        <a:spcAft>
                          <a:spcPts val="400"/>
                        </a:spcAft>
                      </a:pPr>
                      <a:r>
                        <a:rPr lang="en-GB" sz="2800" kern="1200" dirty="0" smtClean="0">
                          <a:solidFill>
                            <a:schemeClr val="dk1"/>
                          </a:solidFill>
                          <a:latin typeface="+mn-lt"/>
                          <a:ea typeface="+mn-ea"/>
                          <a:cs typeface="+mn-cs"/>
                        </a:rPr>
                        <a:t>Integrated fares and ticketing</a:t>
                      </a:r>
                      <a:endParaRPr lang="uk-UA" sz="2800" dirty="0">
                        <a:latin typeface="Calibri"/>
                        <a:ea typeface="Calibri"/>
                      </a:endParaRPr>
                    </a:p>
                  </a:txBody>
                  <a:tcPr marL="68580" marR="68580" marT="0" marB="0"/>
                </a:tc>
              </a:tr>
              <a:tr h="720000">
                <a:tc>
                  <a:txBody>
                    <a:bodyPr/>
                    <a:lstStyle/>
                    <a:p>
                      <a:pPr algn="just">
                        <a:lnSpc>
                          <a:spcPct val="95000"/>
                        </a:lnSpc>
                        <a:spcBef>
                          <a:spcPts val="400"/>
                        </a:spcBef>
                        <a:spcAft>
                          <a:spcPts val="400"/>
                        </a:spcAft>
                      </a:pPr>
                      <a:r>
                        <a:rPr lang="en-GB" sz="2800" kern="1200" dirty="0" smtClean="0">
                          <a:solidFill>
                            <a:schemeClr val="dk1"/>
                          </a:solidFill>
                          <a:latin typeface="+mn-lt"/>
                          <a:ea typeface="+mn-ea"/>
                          <a:cs typeface="+mn-cs"/>
                        </a:rPr>
                        <a:t>Separate bicycle lanes</a:t>
                      </a:r>
                      <a:endParaRPr lang="uk-UA" sz="2800" dirty="0">
                        <a:latin typeface="+mn-lt"/>
                        <a:ea typeface="Calibri"/>
                      </a:endParaRPr>
                    </a:p>
                  </a:txBody>
                  <a:tcPr marL="68580" marR="68580" marT="0" marB="0"/>
                </a:tc>
              </a:tr>
              <a:tr h="720000">
                <a:tc>
                  <a:txBody>
                    <a:bodyPr/>
                    <a:lstStyle/>
                    <a:p>
                      <a:pPr algn="just">
                        <a:lnSpc>
                          <a:spcPct val="95000"/>
                        </a:lnSpc>
                        <a:spcBef>
                          <a:spcPts val="400"/>
                        </a:spcBef>
                        <a:spcAft>
                          <a:spcPts val="400"/>
                        </a:spcAft>
                      </a:pPr>
                      <a:r>
                        <a:rPr lang="en-GB" sz="2800" kern="1200" dirty="0" smtClean="0">
                          <a:solidFill>
                            <a:schemeClr val="dk1"/>
                          </a:solidFill>
                          <a:latin typeface="+mn-lt"/>
                          <a:ea typeface="+mn-ea"/>
                          <a:cs typeface="+mn-cs"/>
                        </a:rPr>
                        <a:t>Functional walking facilities</a:t>
                      </a:r>
                      <a:endParaRPr lang="uk-UA" sz="2800" dirty="0">
                        <a:latin typeface="Calibri"/>
                        <a:ea typeface="Calibri"/>
                      </a:endParaRPr>
                    </a:p>
                  </a:txBody>
                  <a:tcPr marL="68580" marR="68580" marT="0" marB="0"/>
                </a:tc>
              </a:tr>
              <a:tr h="720000">
                <a:tc>
                  <a:txBody>
                    <a:bodyPr/>
                    <a:lstStyle/>
                    <a:p>
                      <a:pPr algn="just">
                        <a:lnSpc>
                          <a:spcPct val="95000"/>
                        </a:lnSpc>
                        <a:spcBef>
                          <a:spcPts val="400"/>
                        </a:spcBef>
                        <a:spcAft>
                          <a:spcPts val="400"/>
                        </a:spcAft>
                      </a:pPr>
                      <a:r>
                        <a:rPr lang="en-GB" sz="2800" kern="1200" dirty="0" smtClean="0">
                          <a:solidFill>
                            <a:schemeClr val="dk1"/>
                          </a:solidFill>
                          <a:latin typeface="+mn-lt"/>
                          <a:ea typeface="+mn-ea"/>
                          <a:cs typeface="+mn-cs"/>
                        </a:rPr>
                        <a:t>Car-free city centres</a:t>
                      </a:r>
                      <a:endParaRPr lang="uk-UA" sz="2800" dirty="0">
                        <a:latin typeface="Calibri"/>
                        <a:ea typeface="Calibri"/>
                      </a:endParaRPr>
                    </a:p>
                  </a:txBody>
                  <a:tcPr marL="68580" marR="68580" marT="0" marB="0"/>
                </a:tc>
              </a:tr>
            </a:tbl>
          </a:graphicData>
        </a:graphic>
      </p:graphicFrame>
      <p:sp>
        <p:nvSpPr>
          <p:cNvPr id="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Traffic management (</a:t>
            </a:r>
            <a:r>
              <a:rPr lang="ru-RU" sz="4000" dirty="0" smtClean="0">
                <a:solidFill>
                  <a:srgbClr val="002060"/>
                </a:solidFill>
              </a:rPr>
              <a:t>3</a:t>
            </a:r>
            <a:r>
              <a:rPr lang="en-US" sz="4000" dirty="0" smtClean="0">
                <a:solidFill>
                  <a:srgbClr val="002060"/>
                </a:solidFill>
              </a:rPr>
              <a:t>)</a:t>
            </a:r>
            <a:endParaRPr lang="en-GB" sz="4000" dirty="0">
              <a:solidFill>
                <a:srgbClr val="002060"/>
              </a:solidFill>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471143"/>
            <a:ext cx="7772400" cy="1470025"/>
          </a:xfrm>
        </p:spPr>
        <p:txBody>
          <a:bodyPr>
            <a:noAutofit/>
          </a:bodyPr>
          <a:lstStyle/>
          <a:p>
            <a:r>
              <a:rPr lang="en-US" sz="4000" dirty="0" smtClean="0">
                <a:latin typeface="Calibri Light" pitchFamily="34" charset="0"/>
              </a:rPr>
              <a:t>Thank you for your attention</a:t>
            </a:r>
            <a:r>
              <a:rPr lang="ru-RU" sz="4000" dirty="0" smtClean="0">
                <a:latin typeface="Calibri Light" pitchFamily="34" charset="0"/>
              </a:rPr>
              <a:t>. </a:t>
            </a:r>
            <a:r>
              <a:rPr lang="en-US" sz="4000" dirty="0" smtClean="0">
                <a:latin typeface="Calibri Light" pitchFamily="34" charset="0"/>
              </a:rPr>
              <a:t/>
            </a:r>
            <a:br>
              <a:rPr lang="en-US" sz="4000" dirty="0" smtClean="0">
                <a:latin typeface="Calibri Light" pitchFamily="34" charset="0"/>
              </a:rPr>
            </a:br>
            <a:r>
              <a:rPr lang="en-US" sz="4000" dirty="0" smtClean="0">
                <a:latin typeface="Calibri Light" pitchFamily="34" charset="0"/>
              </a:rPr>
              <a:t/>
            </a:r>
            <a:br>
              <a:rPr lang="en-US" sz="4000" dirty="0" smtClean="0">
                <a:latin typeface="Calibri Light" pitchFamily="34" charset="0"/>
              </a:rPr>
            </a:br>
            <a:r>
              <a:rPr lang="en-US" sz="4000" dirty="0" smtClean="0">
                <a:latin typeface="Calibri Light" pitchFamily="34" charset="0"/>
              </a:rPr>
              <a:t>Any questions</a:t>
            </a:r>
            <a:r>
              <a:rPr lang="ru-RU" sz="4000" dirty="0" smtClean="0">
                <a:latin typeface="Calibri Light" pitchFamily="34" charset="0"/>
              </a:rPr>
              <a:t>?</a:t>
            </a:r>
            <a:endParaRPr lang="en-US" sz="3600" dirty="0">
              <a:latin typeface="Calibri Light" pitchFamily="34" charset="0"/>
            </a:endParaRPr>
          </a:p>
        </p:txBody>
      </p:sp>
    </p:spTree>
    <p:extLst>
      <p:ext uri="{BB962C8B-B14F-4D97-AF65-F5344CB8AC3E}">
        <p14:creationId xmlns:p14="http://schemas.microsoft.com/office/powerpoint/2010/main" xmlns="" val="421252430"/>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33176" y="1412776"/>
            <a:ext cx="8763000" cy="3873612"/>
          </a:xfrm>
        </p:spPr>
        <p:txBody>
          <a:bodyPr>
            <a:normAutofit/>
          </a:bodyPr>
          <a:lstStyle/>
          <a:p>
            <a:r>
              <a:rPr lang="ru-RU" sz="2400" b="1" i="0" dirty="0">
                <a:solidFill>
                  <a:srgbClr val="002060"/>
                </a:solidFill>
                <a:sym typeface="Symbol"/>
              </a:rPr>
              <a:t></a:t>
            </a:r>
            <a:r>
              <a:rPr lang="ru-RU" sz="2400" i="0" dirty="0">
                <a:solidFill>
                  <a:srgbClr val="002060"/>
                </a:solidFill>
                <a:sym typeface="Symbol"/>
              </a:rPr>
              <a:t> </a:t>
            </a:r>
            <a:r>
              <a:rPr lang="en-US" sz="3200" i="0" dirty="0" smtClean="0">
                <a:solidFill>
                  <a:srgbClr val="002060"/>
                </a:solidFill>
                <a:sym typeface="Symbol"/>
              </a:rPr>
              <a:t>Prepared concordance </a:t>
            </a:r>
            <a:r>
              <a:rPr lang="en-US" sz="3200" i="0" dirty="0">
                <a:solidFill>
                  <a:srgbClr val="002060"/>
                </a:solidFill>
                <a:sym typeface="Symbol"/>
              </a:rPr>
              <a:t>t</a:t>
            </a:r>
            <a:r>
              <a:rPr lang="en-US" sz="3200" i="0" dirty="0" smtClean="0">
                <a:solidFill>
                  <a:srgbClr val="002060"/>
                </a:solidFill>
                <a:sym typeface="Symbol"/>
              </a:rPr>
              <a:t>able </a:t>
            </a:r>
            <a:r>
              <a:rPr lang="en-US" sz="3200" i="0" dirty="0">
                <a:solidFill>
                  <a:srgbClr val="002060"/>
                </a:solidFill>
                <a:sym typeface="Symbol"/>
              </a:rPr>
              <a:t>of national and EU </a:t>
            </a:r>
            <a:r>
              <a:rPr lang="en-US" sz="3200" i="0" dirty="0" smtClean="0">
                <a:solidFill>
                  <a:srgbClr val="002060"/>
                </a:solidFill>
                <a:sym typeface="Symbol"/>
              </a:rPr>
              <a:t>legislation and recommendations </a:t>
            </a:r>
            <a:r>
              <a:rPr lang="en-US" sz="3200" i="0" dirty="0">
                <a:solidFill>
                  <a:srgbClr val="002060"/>
                </a:solidFill>
                <a:sym typeface="Symbol"/>
              </a:rPr>
              <a:t>for </a:t>
            </a:r>
            <a:r>
              <a:rPr lang="en-US" sz="3200" i="0" dirty="0" smtClean="0">
                <a:solidFill>
                  <a:srgbClr val="002060"/>
                </a:solidFill>
                <a:sym typeface="Symbol"/>
              </a:rPr>
              <a:t>improving </a:t>
            </a:r>
            <a:r>
              <a:rPr lang="en-US" sz="3200" i="0" dirty="0">
                <a:solidFill>
                  <a:srgbClr val="002060"/>
                </a:solidFill>
                <a:sym typeface="Symbol"/>
              </a:rPr>
              <a:t>the </a:t>
            </a:r>
            <a:r>
              <a:rPr lang="en-US" sz="3200" i="0" dirty="0" smtClean="0">
                <a:solidFill>
                  <a:srgbClr val="002060"/>
                </a:solidFill>
                <a:sym typeface="Symbol"/>
              </a:rPr>
              <a:t>legislation </a:t>
            </a:r>
            <a:r>
              <a:rPr lang="en-US" sz="3200" i="0" dirty="0">
                <a:solidFill>
                  <a:srgbClr val="002060"/>
                </a:solidFill>
                <a:sym typeface="Symbol"/>
              </a:rPr>
              <a:t>in the </a:t>
            </a:r>
            <a:r>
              <a:rPr lang="en-US" sz="3200" i="0" dirty="0" smtClean="0">
                <a:solidFill>
                  <a:srgbClr val="002060"/>
                </a:solidFill>
                <a:sym typeface="Symbol"/>
              </a:rPr>
              <a:t>transport sector. Now placed on the project web-site</a:t>
            </a:r>
            <a:r>
              <a:rPr lang="en-US" sz="3200" i="0" dirty="0" smtClean="0">
                <a:solidFill>
                  <a:srgbClr val="002060"/>
                </a:solidFill>
                <a:sym typeface="Symbol"/>
              </a:rPr>
              <a:t>.</a:t>
            </a:r>
            <a:br>
              <a:rPr lang="en-US" sz="3200" i="0" dirty="0" smtClean="0">
                <a:solidFill>
                  <a:srgbClr val="002060"/>
                </a:solidFill>
                <a:sym typeface="Symbol"/>
              </a:rPr>
            </a:br>
            <a:r>
              <a:rPr lang="en-US" sz="3200" i="0" dirty="0" smtClean="0">
                <a:solidFill>
                  <a:srgbClr val="002060"/>
                </a:solidFill>
                <a:sym typeface="Symbol"/>
              </a:rPr>
              <a:t/>
            </a:r>
            <a:br>
              <a:rPr lang="en-US" sz="3200" i="0" dirty="0" smtClean="0">
                <a:solidFill>
                  <a:srgbClr val="002060"/>
                </a:solidFill>
                <a:sym typeface="Symbol"/>
              </a:rPr>
            </a:br>
            <a:r>
              <a:rPr lang="en-US" sz="3200" i="0" dirty="0" smtClean="0">
                <a:solidFill>
                  <a:srgbClr val="002060"/>
                </a:solidFill>
                <a:sym typeface="Symbol"/>
              </a:rPr>
              <a:t/>
            </a:r>
            <a:br>
              <a:rPr lang="en-US" sz="3200" i="0" dirty="0" smtClean="0">
                <a:solidFill>
                  <a:srgbClr val="002060"/>
                </a:solidFill>
                <a:sym typeface="Symbol"/>
              </a:rPr>
            </a:br>
            <a:r>
              <a:rPr lang="uk-UA" sz="3200" i="0" dirty="0" smtClean="0">
                <a:solidFill>
                  <a:srgbClr val="002060"/>
                </a:solidFill>
                <a:sym typeface="Symbol"/>
              </a:rPr>
              <a:t> </a:t>
            </a:r>
            <a:r>
              <a:rPr lang="ru-RU" sz="3200" i="0" dirty="0" smtClean="0">
                <a:solidFill>
                  <a:srgbClr val="002060"/>
                </a:solidFill>
                <a:sym typeface="Symbol"/>
              </a:rPr>
              <a:t>· </a:t>
            </a:r>
            <a:r>
              <a:rPr lang="en-US" sz="3200" i="0" dirty="0" smtClean="0">
                <a:solidFill>
                  <a:srgbClr val="002060"/>
                </a:solidFill>
                <a:sym typeface="Symbol"/>
              </a:rPr>
              <a:t>Providing project support for the development of draft legislative acts or regulations. </a:t>
            </a:r>
            <a:endParaRPr lang="en-GB" sz="3200" dirty="0">
              <a:solidFill>
                <a:srgbClr val="002060"/>
              </a:solidFill>
            </a:endParaRPr>
          </a:p>
        </p:txBody>
      </p:sp>
      <p:sp>
        <p:nvSpPr>
          <p:cNvPr id="5125" name="Text Box 5"/>
          <p:cNvSpPr txBox="1">
            <a:spLocks noChangeArrowheads="1"/>
          </p:cNvSpPr>
          <p:nvPr/>
        </p:nvSpPr>
        <p:spPr bwMode="auto">
          <a:xfrm>
            <a:off x="251520" y="395953"/>
            <a:ext cx="7992888" cy="584775"/>
          </a:xfrm>
          <a:prstGeom prst="rect">
            <a:avLst/>
          </a:prstGeom>
          <a:noFill/>
          <a:ln w="9525">
            <a:noFill/>
            <a:miter lim="800000"/>
            <a:headEnd/>
            <a:tailEnd/>
          </a:ln>
        </p:spPr>
        <p:txBody>
          <a:bodyPr wrap="square">
            <a:spAutoFit/>
          </a:bodyPr>
          <a:lstStyle/>
          <a:p>
            <a:pPr algn="ctr">
              <a:spcBef>
                <a:spcPct val="50000"/>
              </a:spcBef>
            </a:pPr>
            <a:r>
              <a:rPr lang="en-US" sz="3200" dirty="0" smtClean="0">
                <a:solidFill>
                  <a:srgbClr val="002060"/>
                </a:solidFill>
              </a:rPr>
              <a:t>Task</a:t>
            </a:r>
            <a:r>
              <a:rPr lang="ru-RU" sz="3200" dirty="0" smtClean="0">
                <a:solidFill>
                  <a:srgbClr val="002060"/>
                </a:solidFill>
              </a:rPr>
              <a:t> </a:t>
            </a:r>
            <a:r>
              <a:rPr lang="en-GB" sz="3200" dirty="0" smtClean="0">
                <a:solidFill>
                  <a:srgbClr val="002060"/>
                </a:solidFill>
              </a:rPr>
              <a:t>3.</a:t>
            </a:r>
            <a:r>
              <a:rPr lang="ru-RU" sz="3200" dirty="0" smtClean="0">
                <a:solidFill>
                  <a:srgbClr val="002060"/>
                </a:solidFill>
              </a:rPr>
              <a:t>1</a:t>
            </a:r>
            <a:r>
              <a:rPr lang="en-US" sz="3200" dirty="0">
                <a:solidFill>
                  <a:srgbClr val="002060"/>
                </a:solidFill>
              </a:rPr>
              <a:t> </a:t>
            </a:r>
            <a:r>
              <a:rPr lang="en-US" sz="3200" dirty="0" smtClean="0">
                <a:solidFill>
                  <a:srgbClr val="002060"/>
                </a:solidFill>
              </a:rPr>
              <a:t>Legal </a:t>
            </a:r>
            <a:r>
              <a:rPr lang="en-US" sz="3200" dirty="0">
                <a:solidFill>
                  <a:srgbClr val="002060"/>
                </a:solidFill>
              </a:rPr>
              <a:t>framework and Standards</a:t>
            </a:r>
            <a:endParaRPr lang="en-GB" sz="32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3</a:t>
            </a:fld>
            <a:endParaRPr lang="en-US" sz="1200" dirty="0"/>
          </a:p>
        </p:txBody>
      </p:sp>
    </p:spTree>
    <p:extLst>
      <p:ext uri="{BB962C8B-B14F-4D97-AF65-F5344CB8AC3E}">
        <p14:creationId xmlns:p14="http://schemas.microsoft.com/office/powerpoint/2010/main" xmlns="" val="1958160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33176" y="1412776"/>
            <a:ext cx="8763000" cy="3873612"/>
          </a:xfrm>
        </p:spPr>
        <p:txBody>
          <a:bodyPr>
            <a:normAutofit/>
          </a:bodyPr>
          <a:lstStyle/>
          <a:p>
            <a:r>
              <a:rPr lang="ru-RU" sz="2400" b="1" i="0" dirty="0">
                <a:solidFill>
                  <a:srgbClr val="002060"/>
                </a:solidFill>
                <a:sym typeface="Symbol"/>
              </a:rPr>
              <a:t></a:t>
            </a:r>
            <a:r>
              <a:rPr lang="ru-RU" sz="2400" i="0" dirty="0">
                <a:solidFill>
                  <a:srgbClr val="002060"/>
                </a:solidFill>
                <a:sym typeface="Symbol"/>
              </a:rPr>
              <a:t> </a:t>
            </a:r>
            <a:r>
              <a:rPr lang="en-US" sz="3200" i="0" dirty="0" smtClean="0">
                <a:solidFill>
                  <a:srgbClr val="002060"/>
                </a:solidFill>
                <a:sym typeface="Symbol"/>
              </a:rPr>
              <a:t>Prepared baseline emission inventory in 2010. Now placed on the project web-site.</a:t>
            </a:r>
            <a:br>
              <a:rPr lang="en-US" sz="3200" i="0" dirty="0" smtClean="0">
                <a:solidFill>
                  <a:srgbClr val="002060"/>
                </a:solidFill>
                <a:sym typeface="Symbol"/>
              </a:rPr>
            </a:br>
            <a:r>
              <a:rPr lang="en-US" sz="3200" i="0" dirty="0" smtClean="0">
                <a:solidFill>
                  <a:srgbClr val="002060"/>
                </a:solidFill>
                <a:sym typeface="Symbol"/>
              </a:rPr>
              <a:t/>
            </a:r>
            <a:br>
              <a:rPr lang="en-US" sz="3200" i="0" dirty="0" smtClean="0">
                <a:solidFill>
                  <a:srgbClr val="002060"/>
                </a:solidFill>
                <a:sym typeface="Symbol"/>
              </a:rPr>
            </a:br>
            <a:r>
              <a:rPr lang="uk-UA" sz="3200" i="0" dirty="0" smtClean="0">
                <a:solidFill>
                  <a:srgbClr val="002060"/>
                </a:solidFill>
                <a:sym typeface="Symbol"/>
              </a:rPr>
              <a:t> </a:t>
            </a:r>
            <a:endParaRPr lang="en-GB" sz="3200" dirty="0">
              <a:solidFill>
                <a:srgbClr val="002060"/>
              </a:solidFill>
            </a:endParaRPr>
          </a:p>
        </p:txBody>
      </p:sp>
      <p:sp>
        <p:nvSpPr>
          <p:cNvPr id="5125" name="Text Box 5"/>
          <p:cNvSpPr txBox="1">
            <a:spLocks noChangeArrowheads="1"/>
          </p:cNvSpPr>
          <p:nvPr/>
        </p:nvSpPr>
        <p:spPr bwMode="auto">
          <a:xfrm>
            <a:off x="251520" y="395953"/>
            <a:ext cx="7992888" cy="584775"/>
          </a:xfrm>
          <a:prstGeom prst="rect">
            <a:avLst/>
          </a:prstGeom>
          <a:noFill/>
          <a:ln w="9525">
            <a:noFill/>
            <a:miter lim="800000"/>
            <a:headEnd/>
            <a:tailEnd/>
          </a:ln>
        </p:spPr>
        <p:txBody>
          <a:bodyPr wrap="square">
            <a:spAutoFit/>
          </a:bodyPr>
          <a:lstStyle/>
          <a:p>
            <a:pPr algn="ctr">
              <a:spcBef>
                <a:spcPct val="50000"/>
              </a:spcBef>
            </a:pPr>
            <a:r>
              <a:rPr lang="en-US" sz="3200" dirty="0" smtClean="0">
                <a:solidFill>
                  <a:srgbClr val="002060"/>
                </a:solidFill>
              </a:rPr>
              <a:t>Task</a:t>
            </a:r>
            <a:r>
              <a:rPr lang="ru-RU" sz="3200" dirty="0" smtClean="0">
                <a:solidFill>
                  <a:srgbClr val="002060"/>
                </a:solidFill>
              </a:rPr>
              <a:t> </a:t>
            </a:r>
            <a:r>
              <a:rPr lang="en-GB" sz="3200" dirty="0" smtClean="0">
                <a:solidFill>
                  <a:srgbClr val="002060"/>
                </a:solidFill>
              </a:rPr>
              <a:t>3.</a:t>
            </a:r>
            <a:r>
              <a:rPr lang="en-US" sz="3200" dirty="0">
                <a:solidFill>
                  <a:srgbClr val="002060"/>
                </a:solidFill>
              </a:rPr>
              <a:t>2 Develop Emission Inventories</a:t>
            </a:r>
            <a:endParaRPr lang="en-GB" sz="32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4</a:t>
            </a:fld>
            <a:endParaRPr lang="en-US" sz="1200" dirty="0"/>
          </a:p>
        </p:txBody>
      </p:sp>
    </p:spTree>
    <p:extLst>
      <p:ext uri="{BB962C8B-B14F-4D97-AF65-F5344CB8AC3E}">
        <p14:creationId xmlns:p14="http://schemas.microsoft.com/office/powerpoint/2010/main" xmlns="" val="27800577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90500" y="1196752"/>
            <a:ext cx="8763000" cy="4824536"/>
          </a:xfrm>
        </p:spPr>
        <p:txBody>
          <a:bodyPr>
            <a:normAutofit/>
          </a:bodyPr>
          <a:lstStyle/>
          <a:p>
            <a:r>
              <a:rPr lang="ru-RU" sz="2400" b="1" i="0" dirty="0">
                <a:solidFill>
                  <a:srgbClr val="002060"/>
                </a:solidFill>
                <a:sym typeface="Symbol"/>
              </a:rPr>
              <a:t></a:t>
            </a:r>
            <a:r>
              <a:rPr lang="ru-RU" sz="2400" i="0" dirty="0">
                <a:solidFill>
                  <a:srgbClr val="002060"/>
                </a:solidFill>
                <a:sym typeface="Symbol"/>
              </a:rPr>
              <a:t> </a:t>
            </a:r>
            <a:r>
              <a:rPr lang="en-US" sz="3200" i="0" dirty="0" smtClean="0">
                <a:solidFill>
                  <a:srgbClr val="002060"/>
                </a:solidFill>
              </a:rPr>
              <a:t>E</a:t>
            </a:r>
            <a:r>
              <a:rPr lang="en-US" sz="3200" i="0" dirty="0" smtClean="0">
                <a:solidFill>
                  <a:srgbClr val="002060"/>
                </a:solidFill>
              </a:rPr>
              <a:t>mission projections with use of COPERT4 software </a:t>
            </a:r>
            <a:r>
              <a:rPr lang="en-US" sz="3200" i="0" dirty="0" smtClean="0">
                <a:solidFill>
                  <a:srgbClr val="002060"/>
                </a:solidFill>
              </a:rPr>
              <a:t>at the </a:t>
            </a:r>
            <a:r>
              <a:rPr lang="en-US" sz="3200" i="0" dirty="0" smtClean="0">
                <a:solidFill>
                  <a:srgbClr val="002060"/>
                </a:solidFill>
              </a:rPr>
              <a:t>national </a:t>
            </a:r>
            <a:r>
              <a:rPr lang="en-US" sz="3200" i="0" dirty="0" smtClean="0">
                <a:solidFill>
                  <a:srgbClr val="002060"/>
                </a:solidFill>
              </a:rPr>
              <a:t>level </a:t>
            </a:r>
            <a:r>
              <a:rPr lang="en-US" sz="3200" i="0" dirty="0" smtClean="0">
                <a:solidFill>
                  <a:srgbClr val="002060"/>
                </a:solidFill>
              </a:rPr>
              <a:t>for different scenarios of transport development. </a:t>
            </a:r>
            <a:r>
              <a:rPr lang="en-US" sz="3200" i="0" dirty="0" smtClean="0">
                <a:solidFill>
                  <a:srgbClr val="002060"/>
                </a:solidFill>
              </a:rPr>
              <a:t/>
            </a:r>
            <a:br>
              <a:rPr lang="en-US" sz="3200" i="0" dirty="0" smtClean="0">
                <a:solidFill>
                  <a:srgbClr val="002060"/>
                </a:solidFill>
              </a:rPr>
            </a:br>
            <a:r>
              <a:rPr lang="uk-UA" sz="3200" i="0" dirty="0">
                <a:solidFill>
                  <a:srgbClr val="002060"/>
                </a:solidFill>
              </a:rPr>
              <a:t/>
            </a:r>
            <a:br>
              <a:rPr lang="uk-UA" sz="3200" i="0" dirty="0">
                <a:solidFill>
                  <a:srgbClr val="002060"/>
                </a:solidFill>
              </a:rPr>
            </a:br>
            <a:r>
              <a:rPr lang="ru-RU" sz="3200" b="1" i="0" dirty="0">
                <a:solidFill>
                  <a:srgbClr val="002060"/>
                </a:solidFill>
                <a:sym typeface="Symbol"/>
              </a:rPr>
              <a:t></a:t>
            </a:r>
            <a:r>
              <a:rPr lang="ru-RU" sz="3200" i="0" dirty="0">
                <a:solidFill>
                  <a:srgbClr val="002060"/>
                </a:solidFill>
                <a:sym typeface="Symbol"/>
              </a:rPr>
              <a:t> </a:t>
            </a:r>
            <a:r>
              <a:rPr lang="en-US" sz="3200" i="0" dirty="0" err="1" smtClean="0">
                <a:solidFill>
                  <a:srgbClr val="002060"/>
                </a:solidFill>
              </a:rPr>
              <a:t>Modelling</a:t>
            </a:r>
            <a:r>
              <a:rPr lang="en-US" sz="3200" i="0" dirty="0" smtClean="0">
                <a:solidFill>
                  <a:srgbClr val="002060"/>
                </a:solidFill>
              </a:rPr>
              <a:t> </a:t>
            </a:r>
            <a:r>
              <a:rPr lang="en-US" sz="3200" i="0" dirty="0">
                <a:solidFill>
                  <a:srgbClr val="002060"/>
                </a:solidFill>
              </a:rPr>
              <a:t>tools </a:t>
            </a:r>
            <a:r>
              <a:rPr lang="en-US" sz="3200" i="0" dirty="0" smtClean="0">
                <a:solidFill>
                  <a:srgbClr val="002060"/>
                </a:solidFill>
              </a:rPr>
              <a:t>for projection </a:t>
            </a:r>
            <a:r>
              <a:rPr lang="en-US" sz="3200" i="0" dirty="0">
                <a:solidFill>
                  <a:srgbClr val="002060"/>
                </a:solidFill>
              </a:rPr>
              <a:t>of urban </a:t>
            </a:r>
            <a:r>
              <a:rPr lang="en-US" sz="3200" i="0" dirty="0" smtClean="0">
                <a:solidFill>
                  <a:srgbClr val="002060"/>
                </a:solidFill>
              </a:rPr>
              <a:t>pollution </a:t>
            </a:r>
            <a:r>
              <a:rPr lang="en-US" sz="3200" i="0" dirty="0" smtClean="0">
                <a:solidFill>
                  <a:srgbClr val="002060"/>
                </a:solidFill>
              </a:rPr>
              <a:t>are </a:t>
            </a:r>
            <a:r>
              <a:rPr lang="en-US" sz="3200" i="0" dirty="0">
                <a:solidFill>
                  <a:srgbClr val="002060"/>
                </a:solidFill>
              </a:rPr>
              <a:t>currently being </a:t>
            </a:r>
            <a:r>
              <a:rPr lang="en-US" sz="3200" i="0" dirty="0" smtClean="0">
                <a:solidFill>
                  <a:srgbClr val="002060"/>
                </a:solidFill>
              </a:rPr>
              <a:t>developed within </a:t>
            </a:r>
            <a:r>
              <a:rPr lang="en-US" sz="3200" i="0" dirty="0">
                <a:solidFill>
                  <a:srgbClr val="002060"/>
                </a:solidFill>
              </a:rPr>
              <a:t>the framework of a regional pilot project </a:t>
            </a:r>
            <a:r>
              <a:rPr lang="en-US" sz="3200" i="0" dirty="0" smtClean="0">
                <a:solidFill>
                  <a:srgbClr val="002060"/>
                </a:solidFill>
              </a:rPr>
              <a:t>#3.</a:t>
            </a:r>
            <a:r>
              <a:rPr lang="uk-UA" sz="3200" dirty="0"/>
              <a:t/>
            </a:r>
            <a:br>
              <a:rPr lang="uk-UA" sz="3200" dirty="0"/>
            </a:br>
            <a:endParaRPr lang="en-GB" sz="3200" dirty="0">
              <a:solidFill>
                <a:srgbClr val="002060"/>
              </a:solidFill>
            </a:endParaRPr>
          </a:p>
        </p:txBody>
      </p:sp>
      <p:sp>
        <p:nvSpPr>
          <p:cNvPr id="5125" name="Text Box 5"/>
          <p:cNvSpPr txBox="1">
            <a:spLocks noChangeArrowheads="1"/>
          </p:cNvSpPr>
          <p:nvPr/>
        </p:nvSpPr>
        <p:spPr bwMode="auto">
          <a:xfrm>
            <a:off x="323528" y="395953"/>
            <a:ext cx="8208912" cy="553998"/>
          </a:xfrm>
          <a:prstGeom prst="rect">
            <a:avLst/>
          </a:prstGeom>
          <a:noFill/>
          <a:ln w="9525">
            <a:noFill/>
            <a:miter lim="800000"/>
            <a:headEnd/>
            <a:tailEnd/>
          </a:ln>
        </p:spPr>
        <p:txBody>
          <a:bodyPr wrap="square">
            <a:spAutoFit/>
          </a:bodyPr>
          <a:lstStyle/>
          <a:p>
            <a:pPr algn="ctr">
              <a:spcBef>
                <a:spcPct val="50000"/>
              </a:spcBef>
            </a:pPr>
            <a:r>
              <a:rPr lang="en-US" sz="3000" dirty="0" smtClean="0">
                <a:solidFill>
                  <a:srgbClr val="002060"/>
                </a:solidFill>
              </a:rPr>
              <a:t>Task</a:t>
            </a:r>
            <a:r>
              <a:rPr lang="ru-RU" sz="3000" dirty="0" smtClean="0">
                <a:solidFill>
                  <a:srgbClr val="002060"/>
                </a:solidFill>
              </a:rPr>
              <a:t> </a:t>
            </a:r>
            <a:r>
              <a:rPr lang="en-GB" sz="3000" dirty="0" smtClean="0">
                <a:solidFill>
                  <a:srgbClr val="002060"/>
                </a:solidFill>
              </a:rPr>
              <a:t>3.</a:t>
            </a:r>
            <a:r>
              <a:rPr lang="ru-RU" sz="3000" dirty="0" smtClean="0">
                <a:solidFill>
                  <a:srgbClr val="002060"/>
                </a:solidFill>
              </a:rPr>
              <a:t>3</a:t>
            </a:r>
            <a:r>
              <a:rPr lang="en-US" sz="3000" dirty="0">
                <a:solidFill>
                  <a:srgbClr val="002060"/>
                </a:solidFill>
              </a:rPr>
              <a:t> </a:t>
            </a:r>
            <a:r>
              <a:rPr lang="en-US" sz="3000" dirty="0" smtClean="0">
                <a:solidFill>
                  <a:srgbClr val="002060"/>
                </a:solidFill>
              </a:rPr>
              <a:t>Introduction </a:t>
            </a:r>
            <a:r>
              <a:rPr lang="en-US" sz="3000" dirty="0">
                <a:solidFill>
                  <a:srgbClr val="002060"/>
                </a:solidFill>
              </a:rPr>
              <a:t>of transport-planning tools</a:t>
            </a:r>
            <a:endParaRPr lang="en-GB" sz="30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5</a:t>
            </a:fld>
            <a:endParaRPr lang="en-US" sz="1200" dirty="0"/>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0" y="1772816"/>
            <a:ext cx="8763000" cy="4824536"/>
          </a:xfrm>
        </p:spPr>
        <p:txBody>
          <a:bodyPr>
            <a:normAutofit/>
          </a:bodyPr>
          <a:lstStyle/>
          <a:p>
            <a:r>
              <a:rPr lang="ru-RU" sz="2800" i="0" dirty="0" smtClean="0">
                <a:solidFill>
                  <a:srgbClr val="002060"/>
                </a:solidFill>
                <a:sym typeface="Symbol"/>
              </a:rPr>
              <a:t></a:t>
            </a:r>
            <a:r>
              <a:rPr lang="en-US" sz="3200" i="0" dirty="0" smtClean="0">
                <a:solidFill>
                  <a:srgbClr val="002060"/>
                </a:solidFill>
                <a:sym typeface="Symbol"/>
              </a:rPr>
              <a:t>P</a:t>
            </a:r>
            <a:r>
              <a:rPr lang="en-US" sz="3200" i="0" dirty="0" smtClean="0">
                <a:solidFill>
                  <a:srgbClr val="002060"/>
                </a:solidFill>
              </a:rPr>
              <a:t>ublication </a:t>
            </a:r>
            <a:r>
              <a:rPr lang="en-US" sz="3200" i="0" dirty="0" smtClean="0">
                <a:solidFill>
                  <a:srgbClr val="002060"/>
                </a:solidFill>
              </a:rPr>
              <a:t>of the Handbook on economic instruments to promote sustainable urban mobility.</a:t>
            </a:r>
            <a:r>
              <a:rPr lang="en-US" sz="3200" dirty="0" smtClean="0">
                <a:solidFill>
                  <a:srgbClr val="002060"/>
                </a:solidFill>
              </a:rPr>
              <a:t/>
            </a:r>
            <a:br>
              <a:rPr lang="en-US" sz="3200" dirty="0" smtClean="0">
                <a:solidFill>
                  <a:srgbClr val="002060"/>
                </a:solidFill>
              </a:rPr>
            </a:br>
            <a:r>
              <a:rPr lang="ru-RU" sz="3200" i="0" dirty="0" smtClean="0">
                <a:solidFill>
                  <a:srgbClr val="002060"/>
                </a:solidFill>
              </a:rPr>
              <a:t/>
            </a:r>
            <a:br>
              <a:rPr lang="ru-RU" sz="3200" i="0" dirty="0" smtClean="0">
                <a:solidFill>
                  <a:srgbClr val="002060"/>
                </a:solidFill>
              </a:rPr>
            </a:br>
            <a:r>
              <a:rPr lang="ru-RU" sz="3200" b="1" i="0" dirty="0">
                <a:solidFill>
                  <a:srgbClr val="002060"/>
                </a:solidFill>
                <a:sym typeface="Symbol"/>
              </a:rPr>
              <a:t></a:t>
            </a:r>
            <a:r>
              <a:rPr lang="ru-RU" sz="3200" i="0" dirty="0">
                <a:solidFill>
                  <a:srgbClr val="002060"/>
                </a:solidFill>
                <a:sym typeface="Symbol"/>
              </a:rPr>
              <a:t> </a:t>
            </a:r>
            <a:r>
              <a:rPr lang="en-US" sz="3200" i="0" dirty="0" smtClean="0">
                <a:solidFill>
                  <a:srgbClr val="002060"/>
                </a:solidFill>
                <a:sym typeface="Symbol"/>
              </a:rPr>
              <a:t>Report with overview of ITS</a:t>
            </a:r>
            <a:r>
              <a:rPr lang="ru-RU" sz="3200" i="0" dirty="0" smtClean="0">
                <a:solidFill>
                  <a:srgbClr val="002060"/>
                </a:solidFill>
                <a:sym typeface="Symbol"/>
              </a:rPr>
              <a:t>.</a:t>
            </a:r>
            <a:br>
              <a:rPr lang="ru-RU" sz="3200" i="0" dirty="0" smtClean="0">
                <a:solidFill>
                  <a:srgbClr val="002060"/>
                </a:solidFill>
                <a:sym typeface="Symbol"/>
              </a:rPr>
            </a:br>
            <a:r>
              <a:rPr lang="ru-RU" sz="3200" i="0" dirty="0" smtClean="0">
                <a:solidFill>
                  <a:srgbClr val="002060"/>
                </a:solidFill>
                <a:sym typeface="Symbol"/>
              </a:rPr>
              <a:t/>
            </a:r>
            <a:br>
              <a:rPr lang="ru-RU" sz="3200" i="0" dirty="0" smtClean="0">
                <a:solidFill>
                  <a:srgbClr val="002060"/>
                </a:solidFill>
                <a:sym typeface="Symbol"/>
              </a:rPr>
            </a:br>
            <a:r>
              <a:rPr lang="ru-RU" sz="3200" i="0" dirty="0" smtClean="0">
                <a:solidFill>
                  <a:srgbClr val="002060"/>
                </a:solidFill>
              </a:rPr>
              <a:t> - </a:t>
            </a:r>
            <a:r>
              <a:rPr lang="en-US" sz="3200" i="0" dirty="0" smtClean="0">
                <a:solidFill>
                  <a:srgbClr val="002060"/>
                </a:solidFill>
              </a:rPr>
              <a:t>Workshop on economic instruments will be held in  Chisinau (October</a:t>
            </a:r>
            <a:r>
              <a:rPr lang="ru-RU" sz="3200" i="0" dirty="0" smtClean="0">
                <a:solidFill>
                  <a:srgbClr val="002060"/>
                </a:solidFill>
              </a:rPr>
              <a:t> 21-22</a:t>
            </a:r>
            <a:r>
              <a:rPr lang="en-US" sz="3200" i="0" dirty="0" smtClean="0">
                <a:solidFill>
                  <a:srgbClr val="002060"/>
                </a:solidFill>
              </a:rPr>
              <a:t>)</a:t>
            </a:r>
            <a:r>
              <a:rPr lang="ru-RU" sz="3200" i="0" dirty="0" smtClean="0">
                <a:solidFill>
                  <a:srgbClr val="002060"/>
                </a:solidFill>
              </a:rPr>
              <a:t>. </a:t>
            </a:r>
            <a:r>
              <a:rPr lang="en-US" sz="3200" i="0" dirty="0" smtClean="0">
                <a:solidFill>
                  <a:srgbClr val="002060"/>
                </a:solidFill>
                <a:sym typeface="Symbol"/>
              </a:rPr>
              <a:t/>
            </a:r>
            <a:br>
              <a:rPr lang="en-US" sz="3200" i="0" dirty="0" smtClean="0">
                <a:solidFill>
                  <a:srgbClr val="002060"/>
                </a:solidFill>
                <a:sym typeface="Symbol"/>
              </a:rPr>
            </a:br>
            <a:r>
              <a:rPr lang="en-US" sz="3200" i="0" dirty="0" smtClean="0">
                <a:solidFill>
                  <a:srgbClr val="002060"/>
                </a:solidFill>
              </a:rPr>
              <a:t/>
            </a:r>
            <a:br>
              <a:rPr lang="en-US" sz="3200" i="0" dirty="0" smtClean="0">
                <a:solidFill>
                  <a:srgbClr val="002060"/>
                </a:solidFill>
              </a:rPr>
            </a:br>
            <a:r>
              <a:rPr lang="ru-RU" sz="3200" b="1" i="0" dirty="0">
                <a:solidFill>
                  <a:srgbClr val="002060"/>
                </a:solidFill>
                <a:sym typeface="Symbol"/>
              </a:rPr>
              <a:t></a:t>
            </a:r>
            <a:r>
              <a:rPr lang="ru-RU" sz="3200" i="0" dirty="0">
                <a:solidFill>
                  <a:srgbClr val="002060"/>
                </a:solidFill>
                <a:sym typeface="Symbol"/>
              </a:rPr>
              <a:t> </a:t>
            </a:r>
            <a:r>
              <a:rPr lang="en-US" sz="3200" i="0" dirty="0" smtClean="0">
                <a:solidFill>
                  <a:srgbClr val="002060"/>
                </a:solidFill>
                <a:sym typeface="Symbol"/>
              </a:rPr>
              <a:t>Report with </a:t>
            </a:r>
            <a:r>
              <a:rPr lang="en-US" sz="3200" i="0" dirty="0" smtClean="0">
                <a:solidFill>
                  <a:srgbClr val="002060"/>
                </a:solidFill>
              </a:rPr>
              <a:t>information </a:t>
            </a:r>
            <a:r>
              <a:rPr lang="en-US" sz="3200" i="0" dirty="0">
                <a:solidFill>
                  <a:srgbClr val="002060"/>
                </a:solidFill>
              </a:rPr>
              <a:t>on the CIVITAS </a:t>
            </a:r>
            <a:r>
              <a:rPr lang="en-US" sz="3200" i="0" dirty="0" smtClean="0">
                <a:solidFill>
                  <a:srgbClr val="002060"/>
                </a:solidFill>
              </a:rPr>
              <a:t>network activity </a:t>
            </a:r>
            <a:r>
              <a:rPr lang="en-US" sz="3200" i="0" dirty="0">
                <a:solidFill>
                  <a:srgbClr val="002060"/>
                </a:solidFill>
              </a:rPr>
              <a:t>is being finalized </a:t>
            </a:r>
            <a:r>
              <a:rPr lang="en-US" sz="3200" i="0" dirty="0" smtClean="0">
                <a:solidFill>
                  <a:srgbClr val="002060"/>
                </a:solidFill>
              </a:rPr>
              <a:t>and will be posted </a:t>
            </a:r>
            <a:r>
              <a:rPr lang="en-US" sz="3200" i="0" dirty="0">
                <a:solidFill>
                  <a:srgbClr val="002060"/>
                </a:solidFill>
              </a:rPr>
              <a:t>to the project website</a:t>
            </a:r>
            <a:r>
              <a:rPr lang="en-US" sz="3200" i="0" dirty="0" smtClean="0">
                <a:solidFill>
                  <a:srgbClr val="002060"/>
                </a:solidFill>
              </a:rPr>
              <a:t>.</a:t>
            </a:r>
            <a:r>
              <a:rPr lang="uk-UA" sz="2800" i="0" dirty="0" smtClean="0">
                <a:solidFill>
                  <a:srgbClr val="002060"/>
                </a:solidFill>
              </a:rPr>
              <a:t/>
            </a:r>
            <a:br>
              <a:rPr lang="uk-UA" sz="2800" i="0" dirty="0" smtClean="0">
                <a:solidFill>
                  <a:srgbClr val="002060"/>
                </a:solidFill>
              </a:rPr>
            </a:br>
            <a:endParaRPr lang="en-GB" sz="2800" i="0" dirty="0">
              <a:solidFill>
                <a:srgbClr val="002060"/>
              </a:solidFill>
            </a:endParaRPr>
          </a:p>
        </p:txBody>
      </p:sp>
      <p:sp>
        <p:nvSpPr>
          <p:cNvPr id="5125" name="Text Box 5"/>
          <p:cNvSpPr txBox="1">
            <a:spLocks noChangeArrowheads="1"/>
          </p:cNvSpPr>
          <p:nvPr/>
        </p:nvSpPr>
        <p:spPr bwMode="auto">
          <a:xfrm>
            <a:off x="179512" y="395953"/>
            <a:ext cx="8712968" cy="1200329"/>
          </a:xfrm>
          <a:prstGeom prst="rect">
            <a:avLst/>
          </a:prstGeom>
          <a:noFill/>
          <a:ln w="9525">
            <a:noFill/>
            <a:miter lim="800000"/>
            <a:headEnd/>
            <a:tailEnd/>
          </a:ln>
        </p:spPr>
        <p:txBody>
          <a:bodyPr wrap="square">
            <a:spAutoFit/>
          </a:bodyPr>
          <a:lstStyle/>
          <a:p>
            <a:r>
              <a:rPr lang="en-US" sz="3600" dirty="0" smtClean="0">
                <a:solidFill>
                  <a:srgbClr val="002060"/>
                </a:solidFill>
              </a:rPr>
              <a:t>Task </a:t>
            </a:r>
            <a:r>
              <a:rPr lang="en-GB" sz="3600" dirty="0" smtClean="0">
                <a:solidFill>
                  <a:srgbClr val="002060"/>
                </a:solidFill>
              </a:rPr>
              <a:t>3.</a:t>
            </a:r>
            <a:r>
              <a:rPr lang="ru-RU" sz="3600" dirty="0" smtClean="0">
                <a:solidFill>
                  <a:srgbClr val="002060"/>
                </a:solidFill>
              </a:rPr>
              <a:t>4 </a:t>
            </a:r>
            <a:r>
              <a:rPr lang="en-US" sz="3600" dirty="0" smtClean="0">
                <a:solidFill>
                  <a:srgbClr val="002060"/>
                </a:solidFill>
              </a:rPr>
              <a:t>Introduction </a:t>
            </a:r>
            <a:r>
              <a:rPr lang="en-US" sz="3600" dirty="0">
                <a:solidFill>
                  <a:srgbClr val="002060"/>
                </a:solidFill>
              </a:rPr>
              <a:t>of Economic </a:t>
            </a:r>
            <a:r>
              <a:rPr lang="en-US" sz="3400" dirty="0">
                <a:solidFill>
                  <a:srgbClr val="002060"/>
                </a:solidFill>
              </a:rPr>
              <a:t>instruments</a:t>
            </a:r>
            <a:r>
              <a:rPr lang="en-US" sz="3600" dirty="0">
                <a:solidFill>
                  <a:srgbClr val="002060"/>
                </a:solidFill>
              </a:rPr>
              <a:t> </a:t>
            </a:r>
            <a:endParaRPr lang="en-US" sz="3600" dirty="0" smtClean="0">
              <a:solidFill>
                <a:srgbClr val="002060"/>
              </a:solidFill>
            </a:endParaRPr>
          </a:p>
          <a:p>
            <a:r>
              <a:rPr lang="en-US" sz="3600" dirty="0" smtClean="0">
                <a:solidFill>
                  <a:srgbClr val="002060"/>
                </a:solidFill>
              </a:rPr>
              <a:t>Task</a:t>
            </a:r>
            <a:r>
              <a:rPr lang="ru-RU" sz="3600" dirty="0" smtClean="0">
                <a:solidFill>
                  <a:srgbClr val="002060"/>
                </a:solidFill>
              </a:rPr>
              <a:t> </a:t>
            </a:r>
            <a:r>
              <a:rPr lang="ru-RU" sz="3600" dirty="0" smtClean="0">
                <a:solidFill>
                  <a:srgbClr val="002060"/>
                </a:solidFill>
              </a:rPr>
              <a:t>3.5</a:t>
            </a:r>
            <a:r>
              <a:rPr lang="en-US" sz="3600" dirty="0">
                <a:solidFill>
                  <a:srgbClr val="002060"/>
                </a:solidFill>
              </a:rPr>
              <a:t> Support of policies and measures</a:t>
            </a:r>
            <a:endParaRPr lang="en-GB" sz="36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6</a:t>
            </a:fld>
            <a:endParaRPr lang="en-US" sz="1200" dirty="0"/>
          </a:p>
        </p:txBody>
      </p:sp>
    </p:spTree>
    <p:extLst>
      <p:ext uri="{BB962C8B-B14F-4D97-AF65-F5344CB8AC3E}">
        <p14:creationId xmlns:p14="http://schemas.microsoft.com/office/powerpoint/2010/main" xmlns="" val="40273322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90500" y="1196752"/>
            <a:ext cx="8763000" cy="4824536"/>
          </a:xfrm>
        </p:spPr>
        <p:txBody>
          <a:bodyPr>
            <a:normAutofit/>
          </a:bodyPr>
          <a:lstStyle/>
          <a:p>
            <a:r>
              <a:rPr lang="ru-RU" sz="2400" b="1" i="0" dirty="0">
                <a:solidFill>
                  <a:srgbClr val="002060"/>
                </a:solidFill>
                <a:sym typeface="Symbol"/>
              </a:rPr>
              <a:t></a:t>
            </a:r>
            <a:r>
              <a:rPr lang="ru-RU" sz="2400" i="0" dirty="0">
                <a:solidFill>
                  <a:srgbClr val="002060"/>
                </a:solidFill>
                <a:sym typeface="Symbol"/>
              </a:rPr>
              <a:t> </a:t>
            </a:r>
            <a:r>
              <a:rPr lang="en-US" sz="3200" i="0" dirty="0" smtClean="0">
                <a:solidFill>
                  <a:srgbClr val="002060"/>
                </a:solidFill>
              </a:rPr>
              <a:t>National level – </a:t>
            </a:r>
            <a:r>
              <a:rPr lang="en-US" sz="3200" i="0" dirty="0" smtClean="0">
                <a:solidFill>
                  <a:srgbClr val="002060"/>
                </a:solidFill>
              </a:rPr>
              <a:t>E</a:t>
            </a:r>
            <a:r>
              <a:rPr lang="en-US" sz="3200" i="0" dirty="0" smtClean="0">
                <a:solidFill>
                  <a:srgbClr val="002060"/>
                </a:solidFill>
              </a:rPr>
              <a:t>mission projections with use of COPERT4 software. </a:t>
            </a:r>
            <a:br>
              <a:rPr lang="en-US" sz="3200" i="0" dirty="0" smtClean="0">
                <a:solidFill>
                  <a:srgbClr val="002060"/>
                </a:solidFill>
              </a:rPr>
            </a:br>
            <a:r>
              <a:rPr lang="uk-UA" sz="3200" i="0" dirty="0">
                <a:solidFill>
                  <a:srgbClr val="002060"/>
                </a:solidFill>
              </a:rPr>
              <a:t/>
            </a:r>
            <a:br>
              <a:rPr lang="uk-UA" sz="3200" i="0" dirty="0">
                <a:solidFill>
                  <a:srgbClr val="002060"/>
                </a:solidFill>
              </a:rPr>
            </a:br>
            <a:r>
              <a:rPr lang="ru-RU" sz="3200" b="1" i="0" dirty="0">
                <a:solidFill>
                  <a:srgbClr val="002060"/>
                </a:solidFill>
                <a:sym typeface="Symbol"/>
              </a:rPr>
              <a:t></a:t>
            </a:r>
            <a:r>
              <a:rPr lang="ru-RU" sz="3200" i="0" dirty="0">
                <a:solidFill>
                  <a:srgbClr val="002060"/>
                </a:solidFill>
                <a:sym typeface="Symbol"/>
              </a:rPr>
              <a:t> </a:t>
            </a:r>
            <a:r>
              <a:rPr lang="en-US" sz="3200" i="0" dirty="0" smtClean="0">
                <a:solidFill>
                  <a:srgbClr val="002060"/>
                </a:solidFill>
                <a:sym typeface="Symbol"/>
              </a:rPr>
              <a:t>Urban level - </a:t>
            </a:r>
            <a:r>
              <a:rPr lang="en-US" sz="3200" i="0" dirty="0" smtClean="0">
                <a:solidFill>
                  <a:srgbClr val="002060"/>
                </a:solidFill>
              </a:rPr>
              <a:t>Modelling </a:t>
            </a:r>
            <a:r>
              <a:rPr lang="en-US" sz="3200" i="0" dirty="0">
                <a:solidFill>
                  <a:srgbClr val="002060"/>
                </a:solidFill>
              </a:rPr>
              <a:t>tools </a:t>
            </a:r>
            <a:r>
              <a:rPr lang="en-US" sz="3200" i="0" dirty="0" smtClean="0">
                <a:solidFill>
                  <a:srgbClr val="002060"/>
                </a:solidFill>
              </a:rPr>
              <a:t>for projection </a:t>
            </a:r>
            <a:r>
              <a:rPr lang="en-US" sz="3200" i="0" dirty="0">
                <a:solidFill>
                  <a:srgbClr val="002060"/>
                </a:solidFill>
              </a:rPr>
              <a:t>of urban </a:t>
            </a:r>
            <a:r>
              <a:rPr lang="en-US" sz="3200" i="0" dirty="0" smtClean="0">
                <a:solidFill>
                  <a:srgbClr val="002060"/>
                </a:solidFill>
              </a:rPr>
              <a:t>pollution </a:t>
            </a:r>
            <a:r>
              <a:rPr lang="en-US" sz="3200" i="0" dirty="0" smtClean="0">
                <a:solidFill>
                  <a:srgbClr val="002060"/>
                </a:solidFill>
              </a:rPr>
              <a:t>are </a:t>
            </a:r>
            <a:r>
              <a:rPr lang="en-US" sz="3200" i="0" dirty="0">
                <a:solidFill>
                  <a:srgbClr val="002060"/>
                </a:solidFill>
              </a:rPr>
              <a:t>currently being </a:t>
            </a:r>
            <a:r>
              <a:rPr lang="en-US" sz="3200" i="0" dirty="0" smtClean="0">
                <a:solidFill>
                  <a:srgbClr val="002060"/>
                </a:solidFill>
              </a:rPr>
              <a:t>developed within </a:t>
            </a:r>
            <a:r>
              <a:rPr lang="en-US" sz="3200" i="0" dirty="0">
                <a:solidFill>
                  <a:srgbClr val="002060"/>
                </a:solidFill>
              </a:rPr>
              <a:t>the framework of a regional pilot project </a:t>
            </a:r>
            <a:r>
              <a:rPr lang="en-US" sz="3200" i="0" dirty="0" smtClean="0">
                <a:solidFill>
                  <a:srgbClr val="002060"/>
                </a:solidFill>
              </a:rPr>
              <a:t>#3.</a:t>
            </a:r>
            <a:r>
              <a:rPr lang="uk-UA" sz="3200" dirty="0"/>
              <a:t/>
            </a:r>
            <a:br>
              <a:rPr lang="uk-UA" sz="3200" dirty="0"/>
            </a:br>
            <a:endParaRPr lang="en-GB" sz="3200" dirty="0">
              <a:solidFill>
                <a:srgbClr val="002060"/>
              </a:solidFill>
            </a:endParaRPr>
          </a:p>
        </p:txBody>
      </p:sp>
      <p:sp>
        <p:nvSpPr>
          <p:cNvPr id="5125" name="Text Box 5"/>
          <p:cNvSpPr txBox="1">
            <a:spLocks noChangeArrowheads="1"/>
          </p:cNvSpPr>
          <p:nvPr/>
        </p:nvSpPr>
        <p:spPr bwMode="auto">
          <a:xfrm>
            <a:off x="251520" y="404664"/>
            <a:ext cx="8208912"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Transport-planning </a:t>
            </a:r>
            <a:r>
              <a:rPr lang="en-US" sz="4000" dirty="0">
                <a:solidFill>
                  <a:srgbClr val="002060"/>
                </a:solidFill>
              </a:rPr>
              <a:t>tools</a:t>
            </a:r>
            <a:endParaRPr lang="en-GB" sz="40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7</a:t>
            </a:fld>
            <a:endParaRPr lang="en-US" sz="1200" dirty="0"/>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190500" y="1196752"/>
            <a:ext cx="8763000" cy="2952328"/>
          </a:xfrm>
        </p:spPr>
        <p:txBody>
          <a:bodyPr>
            <a:normAutofit/>
          </a:bodyPr>
          <a:lstStyle/>
          <a:p>
            <a:r>
              <a:rPr lang="en-GB" sz="3200" i="0" dirty="0" smtClean="0">
                <a:solidFill>
                  <a:srgbClr val="002060"/>
                </a:solidFill>
              </a:rPr>
              <a:t>The large number of mechanisms used by governments and the private sector to achieve reduced emissions can broadly be divided into three gross categories: </a:t>
            </a:r>
            <a:r>
              <a:rPr lang="en-GB" sz="3200" i="0" dirty="0" smtClean="0">
                <a:solidFill>
                  <a:srgbClr val="002060"/>
                </a:solidFill>
              </a:rPr>
              <a:t/>
            </a:r>
            <a:br>
              <a:rPr lang="en-GB" sz="3200" i="0" dirty="0" smtClean="0">
                <a:solidFill>
                  <a:srgbClr val="002060"/>
                </a:solidFill>
              </a:rPr>
            </a:br>
            <a:r>
              <a:rPr lang="uk-UA" sz="3200" i="0" dirty="0" smtClean="0">
                <a:solidFill>
                  <a:srgbClr val="002060"/>
                </a:solidFill>
              </a:rPr>
              <a:t/>
            </a:r>
            <a:br>
              <a:rPr lang="uk-UA" sz="3200" i="0" dirty="0" smtClean="0">
                <a:solidFill>
                  <a:srgbClr val="002060"/>
                </a:solidFill>
              </a:rPr>
            </a:br>
            <a:endParaRPr lang="uk-UA" sz="3200" i="0" dirty="0" smtClean="0">
              <a:solidFill>
                <a:srgbClr val="002060"/>
              </a:solidFill>
            </a:endParaRPr>
          </a:p>
        </p:txBody>
      </p:sp>
      <p:sp>
        <p:nvSpPr>
          <p:cNvPr id="5125" name="Text Box 5"/>
          <p:cNvSpPr txBox="1">
            <a:spLocks noChangeArrowheads="1"/>
          </p:cNvSpPr>
          <p:nvPr/>
        </p:nvSpPr>
        <p:spPr bwMode="auto">
          <a:xfrm>
            <a:off x="251520" y="404664"/>
            <a:ext cx="8208912"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How to reduce urban pollution</a:t>
            </a:r>
            <a:endParaRPr lang="en-GB" sz="4000" b="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8</a:t>
            </a:fld>
            <a:endParaRPr lang="en-US" sz="1200" dirty="0"/>
          </a:p>
        </p:txBody>
      </p:sp>
      <p:sp>
        <p:nvSpPr>
          <p:cNvPr id="5" name="TextBox 4"/>
          <p:cNvSpPr txBox="1"/>
          <p:nvPr/>
        </p:nvSpPr>
        <p:spPr>
          <a:xfrm>
            <a:off x="539552" y="3717032"/>
            <a:ext cx="8064896" cy="2554545"/>
          </a:xfrm>
          <a:prstGeom prst="rect">
            <a:avLst/>
          </a:prstGeom>
          <a:noFill/>
        </p:spPr>
        <p:txBody>
          <a:bodyPr wrap="square" rtlCol="0">
            <a:spAutoFit/>
          </a:bodyPr>
          <a:lstStyle/>
          <a:p>
            <a:pPr>
              <a:buFont typeface="Arial" pitchFamily="34" charset="0"/>
              <a:buChar char="•"/>
            </a:pPr>
            <a:r>
              <a:rPr lang="en-US" sz="3200" dirty="0" smtClean="0">
                <a:solidFill>
                  <a:srgbClr val="002060"/>
                </a:solidFill>
                <a:latin typeface="+mj-lt"/>
                <a:ea typeface="+mj-ea"/>
                <a:cs typeface="+mj-cs"/>
              </a:rPr>
              <a:t>Travel demand management</a:t>
            </a:r>
            <a:r>
              <a:rPr lang="en-US" sz="3200" dirty="0" smtClean="0">
                <a:solidFill>
                  <a:srgbClr val="002060"/>
                </a:solidFill>
                <a:latin typeface="+mj-lt"/>
                <a:ea typeface="+mj-ea"/>
                <a:cs typeface="+mj-cs"/>
              </a:rPr>
              <a:t>;</a:t>
            </a:r>
          </a:p>
          <a:p>
            <a:r>
              <a:rPr lang="en-US" sz="3200" dirty="0" smtClean="0">
                <a:solidFill>
                  <a:srgbClr val="002060"/>
                </a:solidFill>
                <a:latin typeface="+mj-lt"/>
                <a:ea typeface="+mj-ea"/>
                <a:cs typeface="+mj-cs"/>
              </a:rPr>
              <a:t> </a:t>
            </a:r>
          </a:p>
          <a:p>
            <a:pPr>
              <a:buFont typeface="Arial" pitchFamily="34" charset="0"/>
              <a:buChar char="•"/>
            </a:pPr>
            <a:r>
              <a:rPr lang="en-US" sz="3200" dirty="0" smtClean="0">
                <a:solidFill>
                  <a:srgbClr val="002060"/>
                </a:solidFill>
                <a:latin typeface="+mj-lt"/>
                <a:ea typeface="+mj-ea"/>
                <a:cs typeface="+mj-cs"/>
              </a:rPr>
              <a:t>Traffic </a:t>
            </a:r>
            <a:r>
              <a:rPr lang="en-US" sz="3200" dirty="0" smtClean="0">
                <a:solidFill>
                  <a:srgbClr val="002060"/>
                </a:solidFill>
                <a:latin typeface="+mj-lt"/>
                <a:ea typeface="+mj-ea"/>
                <a:cs typeface="+mj-cs"/>
              </a:rPr>
              <a:t>management/engineering; </a:t>
            </a:r>
            <a:r>
              <a:rPr lang="en-US" sz="3200" dirty="0" smtClean="0">
                <a:solidFill>
                  <a:srgbClr val="002060"/>
                </a:solidFill>
                <a:latin typeface="+mj-lt"/>
                <a:ea typeface="+mj-ea"/>
                <a:cs typeface="+mj-cs"/>
              </a:rPr>
              <a:t>and</a:t>
            </a:r>
          </a:p>
          <a:p>
            <a:pPr>
              <a:buFont typeface="Arial" pitchFamily="34" charset="0"/>
              <a:buChar char="•"/>
            </a:pPr>
            <a:endParaRPr lang="en-US" sz="3200" dirty="0" smtClean="0">
              <a:solidFill>
                <a:srgbClr val="002060"/>
              </a:solidFill>
              <a:latin typeface="+mj-lt"/>
              <a:ea typeface="+mj-ea"/>
              <a:cs typeface="+mj-cs"/>
            </a:endParaRPr>
          </a:p>
          <a:p>
            <a:pPr>
              <a:buFont typeface="Arial" pitchFamily="34" charset="0"/>
              <a:buChar char="•"/>
            </a:pPr>
            <a:r>
              <a:rPr lang="en-US" sz="3200" dirty="0" smtClean="0">
                <a:solidFill>
                  <a:srgbClr val="002060"/>
                </a:solidFill>
                <a:latin typeface="+mj-lt"/>
                <a:ea typeface="+mj-ea"/>
                <a:cs typeface="+mj-cs"/>
              </a:rPr>
              <a:t>Energy </a:t>
            </a:r>
            <a:r>
              <a:rPr lang="en-US" sz="3200" dirty="0" smtClean="0">
                <a:solidFill>
                  <a:srgbClr val="002060"/>
                </a:solidFill>
                <a:latin typeface="+mj-lt"/>
                <a:ea typeface="+mj-ea"/>
                <a:cs typeface="+mj-cs"/>
              </a:rPr>
              <a:t>efficiency and fuel.</a:t>
            </a:r>
            <a:endParaRPr lang="uk-UA" sz="3200" dirty="0" smtClean="0">
              <a:solidFill>
                <a:srgbClr val="002060"/>
              </a:solidFill>
              <a:latin typeface="+mj-lt"/>
              <a:ea typeface="+mj-ea"/>
              <a:cs typeface="+mj-cs"/>
            </a:endParaRPr>
          </a:p>
        </p:txBody>
      </p:sp>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0" y="404664"/>
            <a:ext cx="9144000" cy="707886"/>
          </a:xfrm>
          <a:prstGeom prst="rect">
            <a:avLst/>
          </a:prstGeom>
          <a:noFill/>
          <a:ln w="9525">
            <a:noFill/>
            <a:miter lim="800000"/>
            <a:headEnd/>
            <a:tailEnd/>
          </a:ln>
        </p:spPr>
        <p:txBody>
          <a:bodyPr wrap="square">
            <a:spAutoFit/>
          </a:bodyPr>
          <a:lstStyle/>
          <a:p>
            <a:pPr algn="ctr">
              <a:spcBef>
                <a:spcPct val="50000"/>
              </a:spcBef>
            </a:pPr>
            <a:r>
              <a:rPr lang="en-US" sz="4000" dirty="0" smtClean="0">
                <a:solidFill>
                  <a:srgbClr val="002060"/>
                </a:solidFill>
              </a:rPr>
              <a:t>Travel demand management (1)</a:t>
            </a:r>
            <a:endParaRPr lang="en-GB" sz="4000" dirty="0">
              <a:solidFill>
                <a:srgbClr val="002060"/>
              </a:solidFill>
            </a:endParaRPr>
          </a:p>
        </p:txBody>
      </p:sp>
      <p:sp>
        <p:nvSpPr>
          <p:cNvPr id="6" name="Rectangle 5"/>
          <p:cNvSpPr/>
          <p:nvPr/>
        </p:nvSpPr>
        <p:spPr>
          <a:xfrm>
            <a:off x="8725296" y="6488668"/>
            <a:ext cx="341760" cy="276999"/>
          </a:xfrm>
          <a:prstGeom prst="rect">
            <a:avLst/>
          </a:prstGeom>
        </p:spPr>
        <p:txBody>
          <a:bodyPr wrap="none">
            <a:spAutoFit/>
          </a:bodyPr>
          <a:lstStyle/>
          <a:p>
            <a:fld id="{E16D9DE7-101D-4173-9FB6-AF72C7239E19}" type="slidenum">
              <a:rPr lang="cs-CZ" sz="1200" smtClean="0"/>
              <a:pPr/>
              <a:t>9</a:t>
            </a:fld>
            <a:endParaRPr lang="en-US" sz="1200" dirty="0"/>
          </a:p>
        </p:txBody>
      </p:sp>
      <p:graphicFrame>
        <p:nvGraphicFramePr>
          <p:cNvPr id="9" name="Таблица 8"/>
          <p:cNvGraphicFramePr>
            <a:graphicFrameLocks noGrp="1"/>
          </p:cNvGraphicFramePr>
          <p:nvPr/>
        </p:nvGraphicFramePr>
        <p:xfrm>
          <a:off x="395536" y="1124744"/>
          <a:ext cx="8352928" cy="5040559"/>
        </p:xfrm>
        <a:graphic>
          <a:graphicData uri="http://schemas.openxmlformats.org/drawingml/2006/table">
            <a:tbl>
              <a:tblPr firstRow="1" bandRow="1">
                <a:tableStyleId>{5C22544A-7EE6-4342-B048-85BDC9FD1C3A}</a:tableStyleId>
              </a:tblPr>
              <a:tblGrid>
                <a:gridCol w="8352928"/>
              </a:tblGrid>
              <a:tr h="615188">
                <a:tc>
                  <a:txBody>
                    <a:bodyPr/>
                    <a:lstStyle/>
                    <a:p>
                      <a:pPr algn="ctr"/>
                      <a:r>
                        <a:rPr lang="en-GB" sz="2800" b="1" kern="1200" dirty="0" smtClean="0">
                          <a:solidFill>
                            <a:schemeClr val="lt1"/>
                          </a:solidFill>
                          <a:latin typeface="+mn-lt"/>
                          <a:ea typeface="+mn-ea"/>
                          <a:cs typeface="+mn-cs"/>
                        </a:rPr>
                        <a:t>Congestion charging </a:t>
                      </a:r>
                      <a:endParaRPr lang="uk-UA" sz="2800" b="1" kern="1200" dirty="0" smtClean="0">
                        <a:solidFill>
                          <a:schemeClr val="lt1"/>
                        </a:solidFill>
                        <a:latin typeface="+mn-lt"/>
                        <a:ea typeface="+mn-ea"/>
                        <a:cs typeface="+mn-cs"/>
                      </a:endParaRPr>
                    </a:p>
                  </a:txBody>
                  <a:tcPr/>
                </a:tc>
              </a:tr>
              <a:tr h="976502">
                <a:tc>
                  <a:txBody>
                    <a:bodyPr/>
                    <a:lstStyle/>
                    <a:p>
                      <a:r>
                        <a:rPr lang="en-GB" sz="1800" kern="1200" dirty="0" smtClean="0">
                          <a:solidFill>
                            <a:schemeClr val="dk1"/>
                          </a:solidFill>
                          <a:latin typeface="+mn-lt"/>
                          <a:ea typeface="+mn-ea"/>
                          <a:cs typeface="+mn-cs"/>
                        </a:rPr>
                        <a:t>Fees are applied to single users based on their actual usage of the road space. Variations regarding infrastructure and vehicle types and time of the day/week can be applied.</a:t>
                      </a:r>
                      <a:endParaRPr lang="uk-UA" dirty="0"/>
                    </a:p>
                  </a:txBody>
                  <a:tcPr/>
                </a:tc>
              </a:tr>
              <a:tr h="909965">
                <a:tc>
                  <a:txBody>
                    <a:bodyPr/>
                    <a:lstStyle/>
                    <a:p>
                      <a:r>
                        <a:rPr lang="en-GB" sz="1800" kern="1200" dirty="0" smtClean="0">
                          <a:solidFill>
                            <a:schemeClr val="dk1"/>
                          </a:solidFill>
                          <a:latin typeface="+mn-lt"/>
                          <a:ea typeface="+mn-ea"/>
                          <a:cs typeface="+mn-cs"/>
                        </a:rPr>
                        <a:t>Singapore ALS and ERP.</a:t>
                      </a:r>
                      <a:br>
                        <a:rPr lang="en-GB" sz="1800" kern="1200" dirty="0" smtClean="0">
                          <a:solidFill>
                            <a:schemeClr val="dk1"/>
                          </a:solidFill>
                          <a:latin typeface="+mn-lt"/>
                          <a:ea typeface="+mn-ea"/>
                          <a:cs typeface="+mn-cs"/>
                        </a:rPr>
                      </a:br>
                      <a:r>
                        <a:rPr lang="en-GB" sz="1800" kern="1200" dirty="0" smtClean="0">
                          <a:solidFill>
                            <a:schemeClr val="dk1"/>
                          </a:solidFill>
                          <a:latin typeface="+mn-lt"/>
                          <a:ea typeface="+mn-ea"/>
                          <a:cs typeface="+mn-cs"/>
                        </a:rPr>
                        <a:t>London CLCCS.</a:t>
                      </a:r>
                      <a:endParaRPr lang="uk-UA" dirty="0"/>
                    </a:p>
                  </a:txBody>
                  <a:tcPr/>
                </a:tc>
              </a:tr>
              <a:tr h="1269452">
                <a:tc>
                  <a:txBody>
                    <a:bodyPr/>
                    <a:lstStyle/>
                    <a:p>
                      <a:r>
                        <a:rPr lang="en-GB" sz="1800" kern="1200" dirty="0" smtClean="0">
                          <a:solidFill>
                            <a:schemeClr val="dk1"/>
                          </a:solidFill>
                          <a:latin typeface="+mn-lt"/>
                          <a:ea typeface="+mn-ea"/>
                          <a:cs typeface="+mn-cs"/>
                        </a:rPr>
                        <a:t>Depending on technology: Economically "optimal"</a:t>
                      </a:r>
                      <a:r>
                        <a:rPr lang="en-US" sz="1800" kern="1200" dirty="0" smtClean="0">
                          <a:solidFill>
                            <a:schemeClr val="dk1"/>
                          </a:solidFill>
                          <a:latin typeface="+mn-lt"/>
                          <a:ea typeface="+mn-ea"/>
                          <a:cs typeface="+mn-cs"/>
                        </a:rPr>
                        <a:t>.</a:t>
                      </a:r>
                      <a:r>
                        <a:rPr lang="en-GB" sz="1800" kern="1200" dirty="0" smtClean="0">
                          <a:solidFill>
                            <a:schemeClr val="dk1"/>
                          </a:solidFill>
                          <a:latin typeface="+mn-lt"/>
                          <a:ea typeface="+mn-ea"/>
                          <a:cs typeface="+mn-cs"/>
                        </a:rPr>
                        <a:t> differentiation of charges among user and vehicle groups.</a:t>
                      </a:r>
                      <a:endParaRPr lang="uk-UA" sz="1800" kern="1200" dirty="0" smtClean="0">
                        <a:solidFill>
                          <a:schemeClr val="dk1"/>
                        </a:solidFill>
                        <a:latin typeface="+mn-lt"/>
                        <a:ea typeface="+mn-ea"/>
                        <a:cs typeface="+mn-cs"/>
                      </a:endParaRPr>
                    </a:p>
                    <a:p>
                      <a:r>
                        <a:rPr lang="en-GB" sz="1800" kern="1200" dirty="0" smtClean="0">
                          <a:solidFill>
                            <a:schemeClr val="dk1"/>
                          </a:solidFill>
                          <a:latin typeface="+mn-lt"/>
                          <a:ea typeface="+mn-ea"/>
                          <a:cs typeface="+mn-cs"/>
                        </a:rPr>
                        <a:t>Possibility to change charging policies without need to change infrastructure.</a:t>
                      </a:r>
                      <a:endParaRPr lang="uk-UA" sz="1800" kern="1200" dirty="0" smtClean="0">
                        <a:solidFill>
                          <a:schemeClr val="dk1"/>
                        </a:solidFill>
                        <a:latin typeface="+mn-lt"/>
                        <a:ea typeface="+mn-ea"/>
                        <a:cs typeface="+mn-cs"/>
                      </a:endParaRPr>
                    </a:p>
                    <a:p>
                      <a:r>
                        <a:rPr lang="en-GB" sz="1800" kern="1200" dirty="0" smtClean="0">
                          <a:solidFill>
                            <a:schemeClr val="dk1"/>
                          </a:solidFill>
                          <a:latin typeface="+mn-lt"/>
                          <a:ea typeface="+mn-ea"/>
                          <a:cs typeface="+mn-cs"/>
                        </a:rPr>
                        <a:t>Attractiveness to decision makers ("spirit of modernity").</a:t>
                      </a:r>
                      <a:endParaRPr lang="uk-UA" dirty="0"/>
                    </a:p>
                  </a:txBody>
                  <a:tcPr/>
                </a:tc>
              </a:tr>
              <a:tr h="1269452">
                <a:tc>
                  <a:txBody>
                    <a:bodyPr/>
                    <a:lstStyle/>
                    <a:p>
                      <a:r>
                        <a:rPr lang="en-GB" sz="1800" kern="1200" dirty="0" smtClean="0">
                          <a:solidFill>
                            <a:schemeClr val="dk1"/>
                          </a:solidFill>
                          <a:latin typeface="+mn-lt"/>
                          <a:ea typeface="+mn-ea"/>
                          <a:cs typeface="+mn-cs"/>
                        </a:rPr>
                        <a:t>High initial investment.</a:t>
                      </a:r>
                      <a:endParaRPr lang="uk-UA" sz="1800" kern="1200" dirty="0" smtClean="0">
                        <a:solidFill>
                          <a:schemeClr val="dk1"/>
                        </a:solidFill>
                        <a:latin typeface="+mn-lt"/>
                        <a:ea typeface="+mn-ea"/>
                        <a:cs typeface="+mn-cs"/>
                      </a:endParaRPr>
                    </a:p>
                    <a:p>
                      <a:r>
                        <a:rPr lang="en-GB" sz="1800" kern="1200" dirty="0" smtClean="0">
                          <a:solidFill>
                            <a:schemeClr val="dk1"/>
                          </a:solidFill>
                          <a:latin typeface="+mn-lt"/>
                          <a:ea typeface="+mn-ea"/>
                          <a:cs typeface="+mn-cs"/>
                        </a:rPr>
                        <a:t>High O&amp;M costs.</a:t>
                      </a:r>
                    </a:p>
                    <a:p>
                      <a:pPr marL="0" marR="0" indent="0" algn="l" defTabSz="914400" rtl="0" eaLnBrk="1" fontAlgn="auto" latinLnBrk="0" hangingPunct="1">
                        <a:lnSpc>
                          <a:spcPct val="100000"/>
                        </a:lnSpc>
                        <a:spcBef>
                          <a:spcPts val="0"/>
                        </a:spcBef>
                        <a:spcAft>
                          <a:spcPts val="0"/>
                        </a:spcAft>
                        <a:buClrTx/>
                        <a:buSzTx/>
                        <a:buFontTx/>
                        <a:buNone/>
                        <a:tabLst/>
                        <a:defRPr/>
                      </a:pPr>
                      <a:r>
                        <a:rPr lang="en-GB" sz="1800" kern="1200" dirty="0" smtClean="0">
                          <a:solidFill>
                            <a:schemeClr val="dk1"/>
                          </a:solidFill>
                          <a:latin typeface="+mn-lt"/>
                          <a:ea typeface="+mn-ea"/>
                          <a:cs typeface="+mn-cs"/>
                        </a:rPr>
                        <a:t>Need for qualified staff for O&amp;M.</a:t>
                      </a:r>
                      <a:endParaRPr lang="uk-UA" sz="1800" kern="1200" dirty="0" smtClean="0">
                        <a:solidFill>
                          <a:schemeClr val="dk1"/>
                        </a:solidFill>
                        <a:latin typeface="+mn-lt"/>
                        <a:ea typeface="+mn-ea"/>
                        <a:cs typeface="+mn-cs"/>
                      </a:endParaRPr>
                    </a:p>
                    <a:p>
                      <a:endParaRPr lang="uk-UA" dirty="0"/>
                    </a:p>
                  </a:txBody>
                  <a:tcPr/>
                </a:tc>
              </a:tr>
            </a:tbl>
          </a:graphicData>
        </a:graphic>
      </p:graphicFrame>
    </p:spTree>
    <p:extLst>
      <p:ext uri="{BB962C8B-B14F-4D97-AF65-F5344CB8AC3E}">
        <p14:creationId xmlns:p14="http://schemas.microsoft.com/office/powerpoint/2010/main" xmlns="" val="18731051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5314</TotalTime>
  <Words>1165</Words>
  <Application>Microsoft Office PowerPoint</Application>
  <PresentationFormat>Экран (4:3)</PresentationFormat>
  <Paragraphs>164</Paragraphs>
  <Slides>22</Slides>
  <Notes>22</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22</vt:i4>
      </vt:variant>
    </vt:vector>
  </HeadingPairs>
  <TitlesOfParts>
    <vt:vector size="24" baseType="lpstr">
      <vt:lpstr>Office Theme</vt:lpstr>
      <vt:lpstr>Документ</vt:lpstr>
      <vt:lpstr>Слайд 1</vt:lpstr>
      <vt:lpstr>Project activity in the frame of Transport component</vt:lpstr>
      <vt:lpstr> Prepared concordance table of national and EU legislation and recommendations for improving the legislation in the transport sector. Now placed on the project web-site.    · Providing project support for the development of draft legislative acts or regulations. </vt:lpstr>
      <vt:lpstr> Prepared baseline emission inventory in 2010. Now placed on the project web-site.   </vt:lpstr>
      <vt:lpstr> Emission projections with use of COPERT4 software at the national level for different scenarios of transport development.    Modelling tools for projection of urban pollution are currently being developed within the framework of a regional pilot project #3. </vt:lpstr>
      <vt:lpstr>Publication of the Handbook on economic instruments to promote sustainable urban mobility.   Report with overview of ITS.   - Workshop on economic instruments will be held in  Chisinau (October 21-22).    Report with information on the CIVITAS network activity is being finalized and will be posted to the project website. </vt:lpstr>
      <vt:lpstr> National level – Emission projections with use of COPERT4 software.    Urban level - Modelling tools for projection of urban pollution are currently being developed within the framework of a regional pilot project #3. </vt:lpstr>
      <vt:lpstr>The large number of mechanisms used by governments and the private sector to achieve reduced emissions can broadly be divided into three gross categories:   </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Thank you for your attention.   Any questions?</vt:lpstr>
    </vt:vector>
  </TitlesOfParts>
  <Company>MWH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Barbara de Campos</dc:creator>
  <cp:lastModifiedBy>Nata</cp:lastModifiedBy>
  <cp:revision>456</cp:revision>
  <cp:lastPrinted>2014-02-06T08:53:16Z</cp:lastPrinted>
  <dcterms:created xsi:type="dcterms:W3CDTF">2011-10-12T15:30:18Z</dcterms:created>
  <dcterms:modified xsi:type="dcterms:W3CDTF">2014-09-23T15:02:01Z</dcterms:modified>
</cp:coreProperties>
</file>