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handoutMasterIdLst>
    <p:handoutMasterId r:id="rId25"/>
  </p:handoutMasterIdLst>
  <p:sldIdLst>
    <p:sldId id="301" r:id="rId2"/>
    <p:sldId id="299" r:id="rId3"/>
    <p:sldId id="307" r:id="rId4"/>
    <p:sldId id="310" r:id="rId5"/>
    <p:sldId id="308" r:id="rId6"/>
    <p:sldId id="311" r:id="rId7"/>
    <p:sldId id="312" r:id="rId8"/>
    <p:sldId id="313" r:id="rId9"/>
    <p:sldId id="302" r:id="rId10"/>
    <p:sldId id="315" r:id="rId11"/>
    <p:sldId id="316" r:id="rId12"/>
    <p:sldId id="317" r:id="rId13"/>
    <p:sldId id="318" r:id="rId14"/>
    <p:sldId id="304" r:id="rId15"/>
    <p:sldId id="303" r:id="rId16"/>
    <p:sldId id="309" r:id="rId17"/>
    <p:sldId id="314" r:id="rId18"/>
    <p:sldId id="319" r:id="rId19"/>
    <p:sldId id="320" r:id="rId20"/>
    <p:sldId id="321" r:id="rId21"/>
    <p:sldId id="322" r:id="rId22"/>
    <p:sldId id="28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6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794" y="12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DC2B8B-5404-4A74-9A87-77E3F4F6AC6C}" type="datetimeFigureOut">
              <a:rPr lang="en-GB" smtClean="0"/>
              <a:pPr/>
              <a:t>27/10/2014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3B8251-D211-4D99-B62E-4E780CA4D81A}" type="slidenum">
              <a:rPr lang="en-GB" smtClean="0"/>
              <a:pPr/>
              <a:t>‹#›</a:t>
            </a:fld>
            <a:endParaRPr lang="en-GB"/>
          </a:p>
        </p:txBody>
      </p:sp>
    </p:spTree>
    <p:extLst>
      <p:ext uri="{BB962C8B-B14F-4D97-AF65-F5344CB8AC3E}">
        <p14:creationId xmlns:p14="http://schemas.microsoft.com/office/powerpoint/2010/main" xmlns="" val="3415332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75231-31C7-46E0-BD97-764A4636116E}" type="datetimeFigureOut">
              <a:rPr lang="en-GB" smtClean="0"/>
              <a:pPr/>
              <a:t>27/10/2014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2F5FB-7EAC-4439-8829-28BAA4E753B3}" type="slidenum">
              <a:rPr lang="en-GB" smtClean="0"/>
              <a:pPr/>
              <a:t>‹#›</a:t>
            </a:fld>
            <a:endParaRPr lang="en-GB"/>
          </a:p>
        </p:txBody>
      </p:sp>
    </p:spTree>
    <p:extLst>
      <p:ext uri="{BB962C8B-B14F-4D97-AF65-F5344CB8AC3E}">
        <p14:creationId xmlns:p14="http://schemas.microsoft.com/office/powerpoint/2010/main" xmlns="" val="296058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GB" smtClean="0">
              <a:ea typeface="ＭＳ Ｐゴシック" pitchFamily="34"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2C55A3BE-ED56-4B31-AA0F-069DD4FA7B46}"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template-PPT-cover.jpg"/>
          <p:cNvPicPr>
            <a:picLocks noChangeAspect="1"/>
          </p:cNvPicPr>
          <p:nvPr/>
        </p:nvPicPr>
        <p:blipFill>
          <a:blip r:embed="rId2" cstate="print"/>
          <a:srcRect/>
          <a:stretch>
            <a:fillRect/>
          </a:stretch>
        </p:blipFill>
        <p:spPr bwMode="auto">
          <a:xfrm>
            <a:off x="0" y="6350"/>
            <a:ext cx="9144000" cy="6851650"/>
          </a:xfrm>
          <a:prstGeom prst="rect">
            <a:avLst/>
          </a:prstGeom>
          <a:noFill/>
          <a:ln w="9525">
            <a:noFill/>
            <a:miter lim="800000"/>
            <a:headEnd/>
            <a:tailEnd/>
          </a:ln>
        </p:spPr>
      </p:pic>
      <p:pic>
        <p:nvPicPr>
          <p:cNvPr id="5" name="Picture 7" descr="GCCA-logo-(3)-for-dark-background.png"/>
          <p:cNvPicPr>
            <a:picLocks noChangeAspect="1"/>
          </p:cNvPicPr>
          <p:nvPr/>
        </p:nvPicPr>
        <p:blipFill>
          <a:blip r:embed="rId3" cstate="print"/>
          <a:srcRect/>
          <a:stretch>
            <a:fillRect/>
          </a:stretch>
        </p:blipFill>
        <p:spPr bwMode="auto">
          <a:xfrm>
            <a:off x="7159625" y="5121275"/>
            <a:ext cx="1984375" cy="1401763"/>
          </a:xfrm>
          <a:prstGeom prst="rect">
            <a:avLst/>
          </a:prstGeom>
          <a:noFill/>
          <a:ln w="9525">
            <a:noFill/>
            <a:miter lim="800000"/>
            <a:headEnd/>
            <a:tailEnd/>
          </a:ln>
        </p:spPr>
      </p:pic>
      <p:pic>
        <p:nvPicPr>
          <p:cNvPr id="6" name="Picture 9"/>
          <p:cNvPicPr>
            <a:picLocks noChangeAspect="1"/>
          </p:cNvPicPr>
          <p:nvPr/>
        </p:nvPicPr>
        <p:blipFill>
          <a:blip r:embed="rId4" cstate="print"/>
          <a:srcRect/>
          <a:stretch>
            <a:fillRect/>
          </a:stretch>
        </p:blipFill>
        <p:spPr bwMode="auto">
          <a:xfrm>
            <a:off x="3814763" y="5292725"/>
            <a:ext cx="1419225" cy="981075"/>
          </a:xfrm>
          <a:prstGeom prst="rect">
            <a:avLst/>
          </a:prstGeom>
          <a:noFill/>
          <a:ln w="9525">
            <a:noFill/>
            <a:miter lim="800000"/>
            <a:headEnd/>
            <a:tailEnd/>
          </a:ln>
        </p:spPr>
      </p:pic>
      <p:sp>
        <p:nvSpPr>
          <p:cNvPr id="7" name="Subtitle 2"/>
          <p:cNvSpPr txBox="1">
            <a:spLocks/>
          </p:cNvSpPr>
          <p:nvPr/>
        </p:nvSpPr>
        <p:spPr bwMode="auto">
          <a:xfrm>
            <a:off x="2344738" y="6169025"/>
            <a:ext cx="5427662" cy="354013"/>
          </a:xfrm>
          <a:prstGeom prst="rect">
            <a:avLst/>
          </a:prstGeom>
          <a:noFill/>
          <a:ln w="9525">
            <a:noFill/>
            <a:miter lim="800000"/>
            <a:headEnd/>
            <a:tailEnd/>
          </a:ln>
        </p:spPr>
        <p:txBody>
          <a:bodyPr/>
          <a:lstStyle>
            <a:lvl1pPr marL="0" indent="0" algn="ctr">
              <a:buNone/>
              <a:defRPr>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000" b="1" i="1" dirty="0" smtClean="0"/>
              <a:t>An initiative of the ACP Group of States funded by the European Union</a:t>
            </a:r>
            <a:endParaRPr lang="fr-BE" sz="1000" b="1" dirty="0" smtClean="0"/>
          </a:p>
          <a:p>
            <a:pPr eaLnBrk="0" hangingPunct="0">
              <a:spcBef>
                <a:spcPct val="20000"/>
              </a:spcBef>
              <a:buClr>
                <a:srgbClr val="7F7F7F"/>
              </a:buClr>
              <a:buFont typeface="Arial" charset="0"/>
              <a:buNone/>
              <a:defRPr/>
            </a:pPr>
            <a:endParaRPr lang="en-US" sz="3200" dirty="0">
              <a:latin typeface="Arial"/>
              <a:ea typeface="ＭＳ Ｐゴシック" charset="-128"/>
              <a:cs typeface="Arial"/>
            </a:endParaRPr>
          </a:p>
        </p:txBody>
      </p:sp>
      <p:sp>
        <p:nvSpPr>
          <p:cNvPr id="8" name="Rectangle 1"/>
          <p:cNvSpPr>
            <a:spLocks noChangeArrowheads="1"/>
          </p:cNvSpPr>
          <p:nvPr/>
        </p:nvSpPr>
        <p:spPr bwMode="auto">
          <a:xfrm>
            <a:off x="0" y="44450"/>
            <a:ext cx="184150" cy="368300"/>
          </a:xfrm>
          <a:prstGeom prst="rect">
            <a:avLst/>
          </a:prstGeom>
          <a:noFill/>
          <a:ln w="9525">
            <a:noFill/>
            <a:miter lim="800000"/>
            <a:headEnd/>
            <a:tailEnd/>
          </a:ln>
          <a:effectLst/>
        </p:spPr>
        <p:txBody>
          <a:bodyPr wrap="none" anchor="ctr">
            <a:spAutoFit/>
          </a:bodyPr>
          <a:lstStyle/>
          <a:p>
            <a:pPr eaLnBrk="0" hangingPunct="0">
              <a:defRPr/>
            </a:pPr>
            <a:endParaRPr lang="en-US" dirty="0">
              <a:latin typeface="Arial" pitchFamily="34" charset="0"/>
            </a:endParaRPr>
          </a:p>
        </p:txBody>
      </p:sp>
      <p:pic>
        <p:nvPicPr>
          <p:cNvPr id="9" name="Picture 12" descr="euflag.jpg"/>
          <p:cNvPicPr>
            <a:picLocks noChangeAspect="1"/>
          </p:cNvPicPr>
          <p:nvPr/>
        </p:nvPicPr>
        <p:blipFill>
          <a:blip r:embed="rId5" cstate="print"/>
          <a:srcRect/>
          <a:stretch>
            <a:fillRect/>
          </a:stretch>
        </p:blipFill>
        <p:spPr bwMode="auto">
          <a:xfrm>
            <a:off x="5233988" y="5472113"/>
            <a:ext cx="946150" cy="630237"/>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027738"/>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solidFill>
                <a:srgbClr val="000000"/>
              </a:solidFill>
            </a:endParaRPr>
          </a:p>
        </p:txBody>
      </p:sp>
      <p:sp>
        <p:nvSpPr>
          <p:cNvPr id="6" name="Footer Placeholder 4"/>
          <p:cNvSpPr>
            <a:spLocks noGrp="1"/>
          </p:cNvSpPr>
          <p:nvPr>
            <p:ph type="ftr" sz="quarter" idx="11"/>
          </p:nvPr>
        </p:nvSpPr>
        <p:spPr>
          <a:xfrm>
            <a:off x="3124200" y="6027738"/>
            <a:ext cx="2895600" cy="365125"/>
          </a:xfrm>
          <a:prstGeom prst="rect">
            <a:avLst/>
          </a:prstGeom>
        </p:spPr>
        <p:txBody>
          <a:bodyPr/>
          <a:lstStyle>
            <a:lvl1pPr>
              <a:defRPr>
                <a:ea typeface="ＭＳ Ｐゴシック" charset="-128"/>
                <a:cs typeface="ＭＳ Ｐゴシック" charset="-128"/>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a:xfrm>
            <a:off x="3162300" y="6261100"/>
            <a:ext cx="2133600" cy="261938"/>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7E6621E9-3B3B-4219-89F9-44648155F9F5}"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027738"/>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027738"/>
            <a:ext cx="2895600" cy="365125"/>
          </a:xfrm>
          <a:prstGeom prst="rect">
            <a:avLst/>
          </a:prstGeom>
        </p:spPr>
        <p:txBody>
          <a:bodyPr/>
          <a:lstStyle>
            <a:lvl1pPr>
              <a:defRPr>
                <a:ea typeface="ＭＳ Ｐゴシック" charset="-128"/>
                <a:cs typeface="ＭＳ Ｐゴシック" charset="-128"/>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3162300" y="6261100"/>
            <a:ext cx="2133600" cy="261938"/>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9E7534FB-D47C-4F44-940E-67499C089CAB}"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027738"/>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027738"/>
            <a:ext cx="2895600" cy="365125"/>
          </a:xfrm>
          <a:prstGeom prst="rect">
            <a:avLst/>
          </a:prstGeom>
        </p:spPr>
        <p:txBody>
          <a:bodyPr/>
          <a:lstStyle>
            <a:lvl1pPr>
              <a:defRPr>
                <a:ea typeface="ＭＳ Ｐゴシック" charset="-128"/>
                <a:cs typeface="ＭＳ Ｐゴシック" charset="-128"/>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3162300" y="6261100"/>
            <a:ext cx="2133600" cy="261938"/>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8C1659FD-38BC-4C1E-B242-1BBFEE71E355}"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027738"/>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027738"/>
            <a:ext cx="2895600" cy="365125"/>
          </a:xfrm>
          <a:prstGeom prst="rect">
            <a:avLst/>
          </a:prstGeom>
        </p:spPr>
        <p:txBody>
          <a:bodyPr/>
          <a:lstStyle>
            <a:lvl1pPr>
              <a:defRPr>
                <a:ea typeface="ＭＳ Ｐゴシック" charset="-128"/>
                <a:cs typeface="ＭＳ Ｐゴシック" charset="-128"/>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3162300" y="6261100"/>
            <a:ext cx="2133600" cy="261938"/>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9A7051D0-18F5-43BA-989F-574843469CC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027738"/>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027738"/>
            <a:ext cx="2895600" cy="365125"/>
          </a:xfrm>
          <a:prstGeom prst="rect">
            <a:avLst/>
          </a:prstGeom>
        </p:spPr>
        <p:txBody>
          <a:bodyPr/>
          <a:lstStyle>
            <a:lvl1pPr>
              <a:defRPr>
                <a:ea typeface="ＭＳ Ｐゴシック" charset="-128"/>
                <a:cs typeface="ＭＳ Ｐゴシック" charset="-128"/>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3162300" y="6261100"/>
            <a:ext cx="2133600" cy="261938"/>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C264F1E7-19AC-4201-94AF-52B9122AACB2}"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027738"/>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solidFill>
                <a:srgbClr val="000000"/>
              </a:solidFill>
            </a:endParaRPr>
          </a:p>
        </p:txBody>
      </p:sp>
      <p:sp>
        <p:nvSpPr>
          <p:cNvPr id="6" name="Footer Placeholder 4"/>
          <p:cNvSpPr>
            <a:spLocks noGrp="1"/>
          </p:cNvSpPr>
          <p:nvPr>
            <p:ph type="ftr" sz="quarter" idx="11"/>
          </p:nvPr>
        </p:nvSpPr>
        <p:spPr>
          <a:xfrm>
            <a:off x="3124200" y="6027738"/>
            <a:ext cx="2895600" cy="365125"/>
          </a:xfrm>
          <a:prstGeom prst="rect">
            <a:avLst/>
          </a:prstGeom>
        </p:spPr>
        <p:txBody>
          <a:bodyPr/>
          <a:lstStyle>
            <a:lvl1pPr>
              <a:defRPr>
                <a:ea typeface="ＭＳ Ｐゴシック" charset="-128"/>
                <a:cs typeface="ＭＳ Ｐゴシック" charset="-128"/>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a:xfrm>
            <a:off x="3162300" y="6261100"/>
            <a:ext cx="2133600" cy="261938"/>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229E49BE-96BD-420E-B16E-5DB501189019}"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027738"/>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solidFill>
                <a:srgbClr val="000000"/>
              </a:solidFill>
            </a:endParaRPr>
          </a:p>
        </p:txBody>
      </p:sp>
      <p:sp>
        <p:nvSpPr>
          <p:cNvPr id="8" name="Footer Placeholder 4"/>
          <p:cNvSpPr>
            <a:spLocks noGrp="1"/>
          </p:cNvSpPr>
          <p:nvPr>
            <p:ph type="ftr" sz="quarter" idx="11"/>
          </p:nvPr>
        </p:nvSpPr>
        <p:spPr>
          <a:xfrm>
            <a:off x="3124200" y="6027738"/>
            <a:ext cx="2895600" cy="365125"/>
          </a:xfrm>
          <a:prstGeom prst="rect">
            <a:avLst/>
          </a:prstGeom>
        </p:spPr>
        <p:txBody>
          <a:bodyPr/>
          <a:lstStyle>
            <a:lvl1pPr>
              <a:defRPr>
                <a:ea typeface="ＭＳ Ｐゴシック" charset="-128"/>
                <a:cs typeface="ＭＳ Ｐゴシック" charset="-128"/>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a:xfrm>
            <a:off x="3162300" y="6261100"/>
            <a:ext cx="2133600" cy="261938"/>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7A4B9758-CA5A-4A9A-BE1E-3BA347DB5504}"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027738"/>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solidFill>
                <a:srgbClr val="000000"/>
              </a:solidFill>
            </a:endParaRPr>
          </a:p>
        </p:txBody>
      </p:sp>
      <p:sp>
        <p:nvSpPr>
          <p:cNvPr id="4" name="Footer Placeholder 4"/>
          <p:cNvSpPr>
            <a:spLocks noGrp="1"/>
          </p:cNvSpPr>
          <p:nvPr>
            <p:ph type="ftr" sz="quarter" idx="11"/>
          </p:nvPr>
        </p:nvSpPr>
        <p:spPr>
          <a:xfrm>
            <a:off x="3124200" y="6027738"/>
            <a:ext cx="2895600" cy="365125"/>
          </a:xfrm>
          <a:prstGeom prst="rect">
            <a:avLst/>
          </a:prstGeom>
        </p:spPr>
        <p:txBody>
          <a:bodyPr/>
          <a:lstStyle>
            <a:lvl1pPr>
              <a:defRPr>
                <a:ea typeface="ＭＳ Ｐゴシック" charset="-128"/>
                <a:cs typeface="ＭＳ Ｐゴシック" charset="-128"/>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a:xfrm>
            <a:off x="3162300" y="6261100"/>
            <a:ext cx="2133600" cy="261938"/>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E1328F14-E9ED-44C7-8988-4C43947A0138}"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027738"/>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solidFill>
                <a:srgbClr val="000000"/>
              </a:solidFill>
            </a:endParaRPr>
          </a:p>
        </p:txBody>
      </p:sp>
      <p:sp>
        <p:nvSpPr>
          <p:cNvPr id="3" name="Footer Placeholder 4"/>
          <p:cNvSpPr>
            <a:spLocks noGrp="1"/>
          </p:cNvSpPr>
          <p:nvPr>
            <p:ph type="ftr" sz="quarter" idx="11"/>
          </p:nvPr>
        </p:nvSpPr>
        <p:spPr>
          <a:xfrm>
            <a:off x="3124200" y="6027738"/>
            <a:ext cx="2895600" cy="365125"/>
          </a:xfrm>
          <a:prstGeom prst="rect">
            <a:avLst/>
          </a:prstGeom>
        </p:spPr>
        <p:txBody>
          <a:bodyPr/>
          <a:lstStyle>
            <a:lvl1pPr>
              <a:defRPr>
                <a:ea typeface="ＭＳ Ｐゴシック" charset="-128"/>
                <a:cs typeface="ＭＳ Ｐゴシック" charset="-128"/>
              </a:defRPr>
            </a:lvl1pPr>
          </a:lstStyle>
          <a:p>
            <a:pPr>
              <a:defRPr/>
            </a:pPr>
            <a:endParaRPr lang="en-US">
              <a:solidFill>
                <a:srgbClr val="000000"/>
              </a:solidFill>
            </a:endParaRPr>
          </a:p>
        </p:txBody>
      </p:sp>
      <p:sp>
        <p:nvSpPr>
          <p:cNvPr id="4" name="Slide Number Placeholder 5"/>
          <p:cNvSpPr>
            <a:spLocks noGrp="1"/>
          </p:cNvSpPr>
          <p:nvPr>
            <p:ph type="sldNum" sz="quarter" idx="12"/>
          </p:nvPr>
        </p:nvSpPr>
        <p:spPr>
          <a:xfrm>
            <a:off x="3162300" y="6261100"/>
            <a:ext cx="2133600" cy="261938"/>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2551D8BC-E4BB-4EEC-9A0A-720F570C9D07}"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027738"/>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solidFill>
                <a:srgbClr val="000000"/>
              </a:solidFill>
            </a:endParaRPr>
          </a:p>
        </p:txBody>
      </p:sp>
      <p:sp>
        <p:nvSpPr>
          <p:cNvPr id="6" name="Footer Placeholder 4"/>
          <p:cNvSpPr>
            <a:spLocks noGrp="1"/>
          </p:cNvSpPr>
          <p:nvPr>
            <p:ph type="ftr" sz="quarter" idx="11"/>
          </p:nvPr>
        </p:nvSpPr>
        <p:spPr>
          <a:xfrm>
            <a:off x="3124200" y="6027738"/>
            <a:ext cx="2895600" cy="365125"/>
          </a:xfrm>
          <a:prstGeom prst="rect">
            <a:avLst/>
          </a:prstGeom>
        </p:spPr>
        <p:txBody>
          <a:bodyPr/>
          <a:lstStyle>
            <a:lvl1pPr>
              <a:defRPr>
                <a:ea typeface="ＭＳ Ｐゴシック" charset="-128"/>
                <a:cs typeface="ＭＳ Ｐゴシック" charset="-128"/>
              </a:defRPr>
            </a:lvl1pPr>
          </a:lstStyle>
          <a:p>
            <a:pPr>
              <a:defRPr/>
            </a:pPr>
            <a:endParaRPr lang="en-US">
              <a:solidFill>
                <a:srgbClr val="000000"/>
              </a:solidFill>
            </a:endParaRPr>
          </a:p>
        </p:txBody>
      </p:sp>
      <p:sp>
        <p:nvSpPr>
          <p:cNvPr id="7" name="Slide Number Placeholder 5"/>
          <p:cNvSpPr>
            <a:spLocks noGrp="1"/>
          </p:cNvSpPr>
          <p:nvPr>
            <p:ph type="sldNum" sz="quarter" idx="12"/>
          </p:nvPr>
        </p:nvSpPr>
        <p:spPr>
          <a:xfrm>
            <a:off x="3162300" y="6261100"/>
            <a:ext cx="2133600" cy="261938"/>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81C1B164-E26D-43E2-B05B-F894839AC175}"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4175"/>
            <a:ext cx="8229600" cy="1038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709738"/>
            <a:ext cx="8229600" cy="3989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GCCA logos for PPT.pct"/>
          <p:cNvPicPr>
            <a:picLocks noChangeAspect="1"/>
          </p:cNvPicPr>
          <p:nvPr/>
        </p:nvPicPr>
        <p:blipFill>
          <a:blip r:embed="rId14" cstate="print"/>
          <a:srcRect/>
          <a:stretch>
            <a:fillRect/>
          </a:stretch>
        </p:blipFill>
        <p:spPr bwMode="auto">
          <a:xfrm>
            <a:off x="4811713" y="5643563"/>
            <a:ext cx="4332287" cy="1214437"/>
          </a:xfrm>
          <a:prstGeom prst="rect">
            <a:avLst/>
          </a:prstGeom>
          <a:noFill/>
          <a:ln w="9525">
            <a:noFill/>
            <a:miter lim="800000"/>
            <a:headEnd/>
            <a:tailEnd/>
          </a:ln>
        </p:spPr>
      </p:pic>
      <p:pic>
        <p:nvPicPr>
          <p:cNvPr id="1029" name="Picture 2" descr="template-PPT-design-inter.jpg"/>
          <p:cNvPicPr>
            <a:picLocks noChangeAspect="1"/>
          </p:cNvPicPr>
          <p:nvPr/>
        </p:nvPicPr>
        <p:blipFill>
          <a:blip r:embed="rId15" cstate="print"/>
          <a:srcRect/>
          <a:stretch>
            <a:fillRect/>
          </a:stretch>
        </p:blipFill>
        <p:spPr bwMode="auto">
          <a:xfrm>
            <a:off x="-6350" y="-4763"/>
            <a:ext cx="9161463" cy="6870701"/>
          </a:xfrm>
          <a:prstGeom prst="rect">
            <a:avLst/>
          </a:prstGeom>
          <a:noFill/>
          <a:ln w="9525">
            <a:noFill/>
            <a:miter lim="800000"/>
            <a:headEnd/>
            <a:tailEnd/>
          </a:ln>
        </p:spPr>
      </p:pic>
      <p:pic>
        <p:nvPicPr>
          <p:cNvPr id="1030" name="Picture 6" descr="logo_acp.jpg"/>
          <p:cNvPicPr>
            <a:picLocks noChangeAspect="1"/>
          </p:cNvPicPr>
          <p:nvPr/>
        </p:nvPicPr>
        <p:blipFill>
          <a:blip r:embed="rId16" cstate="print"/>
          <a:srcRect/>
          <a:stretch>
            <a:fillRect/>
          </a:stretch>
        </p:blipFill>
        <p:spPr bwMode="auto">
          <a:xfrm>
            <a:off x="8062913" y="5924550"/>
            <a:ext cx="868362" cy="631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bg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bg1"/>
          </a:solidFill>
          <a:latin typeface="Arial" charset="0"/>
          <a:ea typeface="ＭＳ Ｐゴシック" charset="-128"/>
          <a:cs typeface="Arial" charset="0"/>
        </a:defRPr>
      </a:lvl2pPr>
      <a:lvl3pPr algn="ctr" defTabSz="457200" rtl="0" eaLnBrk="1" fontAlgn="base" hangingPunct="1">
        <a:spcBef>
          <a:spcPct val="0"/>
        </a:spcBef>
        <a:spcAft>
          <a:spcPct val="0"/>
        </a:spcAft>
        <a:defRPr sz="4400">
          <a:solidFill>
            <a:schemeClr val="bg1"/>
          </a:solidFill>
          <a:latin typeface="Arial" charset="0"/>
          <a:ea typeface="ＭＳ Ｐゴシック" charset="-128"/>
          <a:cs typeface="Arial" charset="0"/>
        </a:defRPr>
      </a:lvl3pPr>
      <a:lvl4pPr algn="ctr" defTabSz="457200" rtl="0" eaLnBrk="1" fontAlgn="base" hangingPunct="1">
        <a:spcBef>
          <a:spcPct val="0"/>
        </a:spcBef>
        <a:spcAft>
          <a:spcPct val="0"/>
        </a:spcAft>
        <a:defRPr sz="4400">
          <a:solidFill>
            <a:schemeClr val="bg1"/>
          </a:solidFill>
          <a:latin typeface="Arial" charset="0"/>
          <a:ea typeface="ＭＳ Ｐゴシック" charset="-128"/>
          <a:cs typeface="Arial" charset="0"/>
        </a:defRPr>
      </a:lvl4pPr>
      <a:lvl5pPr algn="ctr" defTabSz="457200" rtl="0" eaLnBrk="1" fontAlgn="base" hangingPunct="1">
        <a:spcBef>
          <a:spcPct val="0"/>
        </a:spcBef>
        <a:spcAft>
          <a:spcPct val="0"/>
        </a:spcAft>
        <a:defRPr sz="4400">
          <a:solidFill>
            <a:schemeClr val="bg1"/>
          </a:solidFill>
          <a:latin typeface="Arial" charset="0"/>
          <a:ea typeface="ＭＳ Ｐゴシック" charset="-128"/>
          <a:cs typeface="Arial"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Clr>
          <a:srgbClr val="7F7F7F"/>
        </a:buClr>
        <a:buFont typeface="Arial" charset="0"/>
        <a:buChar char="•"/>
        <a:defRPr sz="3200" kern="1200">
          <a:solidFill>
            <a:srgbClr val="573206"/>
          </a:solidFill>
          <a:latin typeface="Arial"/>
          <a:ea typeface="ＭＳ Ｐゴシック" charset="-128"/>
          <a:cs typeface="Arial"/>
        </a:defRPr>
      </a:lvl1pPr>
      <a:lvl2pPr marL="742950" indent="-285750" algn="l" defTabSz="457200" rtl="0" eaLnBrk="1" fontAlgn="base" hangingPunct="1">
        <a:spcBef>
          <a:spcPct val="20000"/>
        </a:spcBef>
        <a:spcAft>
          <a:spcPct val="0"/>
        </a:spcAft>
        <a:buClr>
          <a:srgbClr val="7F7F7F"/>
        </a:buClr>
        <a:buFont typeface="Arial" charset="0"/>
        <a:buChar char="–"/>
        <a:defRPr sz="2800" kern="1200">
          <a:solidFill>
            <a:srgbClr val="573206"/>
          </a:solidFill>
          <a:latin typeface="Arial"/>
          <a:ea typeface="ＭＳ Ｐゴシック" charset="-128"/>
          <a:cs typeface="Arial"/>
        </a:defRPr>
      </a:lvl2pPr>
      <a:lvl3pPr marL="1143000" indent="-228600" algn="l" defTabSz="457200" rtl="0" eaLnBrk="1" fontAlgn="base" hangingPunct="1">
        <a:spcBef>
          <a:spcPct val="20000"/>
        </a:spcBef>
        <a:spcAft>
          <a:spcPct val="0"/>
        </a:spcAft>
        <a:buClr>
          <a:srgbClr val="7F7F7F"/>
        </a:buClr>
        <a:buFont typeface="Arial" charset="0"/>
        <a:buChar char="•"/>
        <a:defRPr sz="2400" kern="1200">
          <a:solidFill>
            <a:srgbClr val="573206"/>
          </a:solidFill>
          <a:latin typeface="Arial"/>
          <a:ea typeface="ＭＳ Ｐゴシック" charset="-128"/>
          <a:cs typeface="Arial"/>
        </a:defRPr>
      </a:lvl3pPr>
      <a:lvl4pPr marL="1600200" indent="-228600" algn="l" defTabSz="457200" rtl="0" eaLnBrk="1" fontAlgn="base" hangingPunct="1">
        <a:spcBef>
          <a:spcPct val="20000"/>
        </a:spcBef>
        <a:spcAft>
          <a:spcPct val="0"/>
        </a:spcAft>
        <a:buClr>
          <a:srgbClr val="7F7F7F"/>
        </a:buClr>
        <a:buFont typeface="Arial" charset="0"/>
        <a:buChar char="–"/>
        <a:defRPr sz="2000" kern="1200">
          <a:solidFill>
            <a:srgbClr val="573206"/>
          </a:solidFill>
          <a:latin typeface="Arial"/>
          <a:ea typeface="ＭＳ Ｐゴシック" charset="-128"/>
          <a:cs typeface="Arial"/>
        </a:defRPr>
      </a:lvl4pPr>
      <a:lvl5pPr marL="2057400" indent="-228600" algn="l" defTabSz="457200" rtl="0" eaLnBrk="1" fontAlgn="base" hangingPunct="1">
        <a:spcBef>
          <a:spcPct val="20000"/>
        </a:spcBef>
        <a:spcAft>
          <a:spcPct val="0"/>
        </a:spcAft>
        <a:buClr>
          <a:srgbClr val="7F7F7F"/>
        </a:buClr>
        <a:buFont typeface="Arial" charset="0"/>
        <a:buChar char="»"/>
        <a:defRPr sz="2000" kern="1200">
          <a:solidFill>
            <a:srgbClr val="573206"/>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1"/>
          </p:nvPr>
        </p:nvSpPr>
        <p:spPr>
          <a:xfrm>
            <a:off x="161925" y="609600"/>
            <a:ext cx="8696325" cy="1123950"/>
          </a:xfrm>
        </p:spPr>
        <p:txBody>
          <a:bodyPr/>
          <a:lstStyle/>
          <a:p>
            <a:r>
              <a:rPr lang="en-GB" sz="4000" b="1" dirty="0" smtClean="0">
                <a:latin typeface="Arial" charset="0"/>
                <a:ea typeface="ＭＳ Ｐゴシック" pitchFamily="34" charset="-128"/>
                <a:cs typeface="Arial" charset="0"/>
              </a:rPr>
              <a:t>GCCA Intra-ACP Programme</a:t>
            </a:r>
            <a:endParaRPr lang="en-GB" sz="2000" dirty="0" smtClean="0">
              <a:latin typeface="Arial" charset="0"/>
              <a:ea typeface="ＭＳ Ｐゴシック" pitchFamily="34" charset="-128"/>
              <a:cs typeface="Arial" charset="0"/>
            </a:endParaRPr>
          </a:p>
          <a:p>
            <a:endParaRPr lang="en-GB" sz="1000" dirty="0" smtClean="0">
              <a:latin typeface="Arial" charset="0"/>
              <a:ea typeface="ＭＳ Ｐゴシック" pitchFamily="34" charset="-128"/>
              <a:cs typeface="Arial" charset="0"/>
            </a:endParaRPr>
          </a:p>
          <a:p>
            <a:endParaRPr lang="en-GB" sz="1000" dirty="0" smtClean="0">
              <a:latin typeface="Arial" charset="0"/>
              <a:ea typeface="ＭＳ Ｐゴシック" pitchFamily="34" charset="-128"/>
              <a:cs typeface="Arial" charset="0"/>
            </a:endParaRPr>
          </a:p>
          <a:p>
            <a:pPr>
              <a:defRPr/>
            </a:pPr>
            <a:r>
              <a:rPr lang="en-US" sz="2400" b="1" kern="0" dirty="0" smtClean="0">
                <a:solidFill>
                  <a:srgbClr val="FFFFFF"/>
                </a:solidFill>
              </a:rPr>
              <a:t>ACP Consultative meeting in preparation </a:t>
            </a:r>
          </a:p>
          <a:p>
            <a:pPr>
              <a:defRPr/>
            </a:pPr>
            <a:r>
              <a:rPr lang="en-US" sz="2400" b="1" kern="0" dirty="0" smtClean="0">
                <a:solidFill>
                  <a:srgbClr val="FFFFFF"/>
                </a:solidFill>
              </a:rPr>
              <a:t>of the UNFCCC COP20</a:t>
            </a:r>
          </a:p>
          <a:p>
            <a:pPr>
              <a:defRPr/>
            </a:pPr>
            <a:r>
              <a:rPr lang="en-US" sz="2400" b="1" kern="0" dirty="0" smtClean="0">
                <a:solidFill>
                  <a:srgbClr val="FFFFFF"/>
                </a:solidFill>
              </a:rPr>
              <a:t>28</a:t>
            </a:r>
            <a:r>
              <a:rPr lang="en-US" sz="2400" b="1" kern="0" baseline="30000" dirty="0" smtClean="0">
                <a:solidFill>
                  <a:srgbClr val="FFFFFF"/>
                </a:solidFill>
              </a:rPr>
              <a:t>th</a:t>
            </a:r>
            <a:r>
              <a:rPr lang="en-US" sz="2400" b="1" kern="0" dirty="0" smtClean="0">
                <a:solidFill>
                  <a:srgbClr val="FFFFFF"/>
                </a:solidFill>
              </a:rPr>
              <a:t> October, 2014</a:t>
            </a:r>
          </a:p>
          <a:p>
            <a:pPr>
              <a:defRPr/>
            </a:pPr>
            <a:r>
              <a:rPr lang="en-US" sz="2400" b="1" kern="0" dirty="0" smtClean="0">
                <a:solidFill>
                  <a:srgbClr val="FFFFFF"/>
                </a:solidFill>
              </a:rPr>
              <a:t>ACP House, Brussels</a:t>
            </a:r>
          </a:p>
          <a:p>
            <a:endParaRPr lang="en-GB" sz="2300" kern="0" dirty="0" smtClean="0">
              <a:solidFill>
                <a:srgbClr val="FFFFFF"/>
              </a:solidFill>
              <a:latin typeface="Arial" charset="0"/>
              <a:ea typeface="ＭＳ Ｐゴシック" pitchFamily="34" charset="-128"/>
              <a:cs typeface="Arial" charset="0"/>
            </a:endParaRPr>
          </a:p>
          <a:p>
            <a:r>
              <a:rPr lang="en-US" sz="2800" kern="0" dirty="0">
                <a:solidFill>
                  <a:srgbClr val="FFFFFF"/>
                </a:solidFill>
                <a:latin typeface="Arial" charset="0"/>
                <a:ea typeface="ＭＳ Ｐゴシック" pitchFamily="34" charset="-128"/>
                <a:cs typeface="Arial" charset="0"/>
              </a:rPr>
              <a:t>Overview of key issues for </a:t>
            </a:r>
            <a:r>
              <a:rPr lang="en-US" sz="2800" kern="0" dirty="0" smtClean="0">
                <a:solidFill>
                  <a:srgbClr val="FFFFFF"/>
                </a:solidFill>
                <a:latin typeface="Arial" charset="0"/>
                <a:ea typeface="ＭＳ Ｐゴシック" pitchFamily="34" charset="-128"/>
                <a:cs typeface="Arial" charset="0"/>
              </a:rPr>
              <a:t>COP20</a:t>
            </a:r>
          </a:p>
          <a:p>
            <a:endParaRPr lang="en-US" sz="2400" kern="0" dirty="0" smtClean="0">
              <a:solidFill>
                <a:srgbClr val="FFFFFF"/>
              </a:solidFill>
            </a:endParaRPr>
          </a:p>
          <a:p>
            <a:r>
              <a:rPr lang="en-US" sz="2400" kern="0" dirty="0" smtClean="0">
                <a:solidFill>
                  <a:srgbClr val="FFFFFF"/>
                </a:solidFill>
              </a:rPr>
              <a:t>Hernan Carlino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IV. </a:t>
            </a:r>
            <a:r>
              <a:rPr lang="es-ES" dirty="0" smtClean="0">
                <a:solidFill>
                  <a:schemeClr val="tx1"/>
                </a:solidFill>
              </a:rPr>
              <a:t>T</a:t>
            </a:r>
            <a:r>
              <a:rPr lang="en-GB" dirty="0" err="1" smtClean="0">
                <a:solidFill>
                  <a:schemeClr val="tx1"/>
                </a:solidFill>
              </a:rPr>
              <a:t>heorical</a:t>
            </a:r>
            <a:r>
              <a:rPr lang="en-GB" dirty="0" smtClean="0">
                <a:solidFill>
                  <a:schemeClr val="tx1"/>
                </a:solidFill>
              </a:rPr>
              <a:t> approaches to an agreement</a:t>
            </a:r>
            <a:endParaRPr lang="en-GB" dirty="0">
              <a:solidFill>
                <a:schemeClr val="tx1"/>
              </a:solidFill>
            </a:endParaRPr>
          </a:p>
        </p:txBody>
      </p:sp>
      <p:sp>
        <p:nvSpPr>
          <p:cNvPr id="3" name="Content Placeholder 2"/>
          <p:cNvSpPr>
            <a:spLocks noGrp="1"/>
          </p:cNvSpPr>
          <p:nvPr>
            <p:ph idx="1"/>
          </p:nvPr>
        </p:nvSpPr>
        <p:spPr>
          <a:xfrm>
            <a:off x="395536" y="1772816"/>
            <a:ext cx="8534400" cy="4800600"/>
          </a:xfrm>
        </p:spPr>
        <p:txBody>
          <a:bodyPr/>
          <a:lstStyle/>
          <a:p>
            <a:pPr>
              <a:lnSpc>
                <a:spcPct val="90000"/>
              </a:lnSpc>
            </a:pPr>
            <a:r>
              <a:rPr lang="en-US" dirty="0" smtClean="0"/>
              <a:t>According to </a:t>
            </a:r>
            <a:r>
              <a:rPr lang="en-US" dirty="0" err="1" smtClean="0"/>
              <a:t>Bodansky</a:t>
            </a:r>
            <a:r>
              <a:rPr lang="en-US" dirty="0" smtClean="0"/>
              <a:t> and </a:t>
            </a:r>
            <a:r>
              <a:rPr lang="en-US" dirty="0" err="1" smtClean="0"/>
              <a:t>Diringer</a:t>
            </a:r>
            <a:r>
              <a:rPr lang="en-US" dirty="0" smtClean="0"/>
              <a:t>, international </a:t>
            </a:r>
            <a:r>
              <a:rPr lang="en-US" dirty="0"/>
              <a:t>agreements can serve a contractual, prescriptive, or facilitative function. </a:t>
            </a:r>
            <a:endParaRPr lang="en-US" dirty="0" smtClean="0"/>
          </a:p>
          <a:p>
            <a:pPr>
              <a:lnSpc>
                <a:spcPct val="90000"/>
              </a:lnSpc>
            </a:pPr>
            <a:endParaRPr lang="en-US" dirty="0"/>
          </a:p>
          <a:p>
            <a:pPr>
              <a:lnSpc>
                <a:spcPct val="90000"/>
              </a:lnSpc>
            </a:pPr>
            <a:r>
              <a:rPr lang="en-US" dirty="0" smtClean="0"/>
              <a:t>In </a:t>
            </a:r>
            <a:r>
              <a:rPr lang="en-US" dirty="0"/>
              <a:t>the </a:t>
            </a:r>
            <a:r>
              <a:rPr lang="en-US" dirty="0" smtClean="0"/>
              <a:t>present international context</a:t>
            </a:r>
            <a:r>
              <a:rPr lang="en-US" dirty="0"/>
              <a:t>, the contractual and prescriptive models </a:t>
            </a:r>
            <a:r>
              <a:rPr lang="en-US" dirty="0" smtClean="0"/>
              <a:t>seem not to be politically realistic. </a:t>
            </a:r>
            <a:endParaRPr lang="en-GB" sz="2600" b="1" dirty="0">
              <a:solidFill>
                <a:srgbClr val="103C72"/>
              </a:solidFill>
              <a:latin typeface="Arial" charset="0"/>
              <a:cs typeface="Arial" charset="0"/>
            </a:endParaRPr>
          </a:p>
          <a:p>
            <a:pPr marL="514350" indent="-514350">
              <a:lnSpc>
                <a:spcPct val="90000"/>
              </a:lnSpc>
              <a:buAutoNum type="arabicPeriod"/>
            </a:pPr>
            <a:endParaRPr lang="en-US" dirty="0" smtClean="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xmlns="" val="1761513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IV. </a:t>
            </a:r>
            <a:r>
              <a:rPr lang="es-ES" dirty="0" smtClean="0">
                <a:solidFill>
                  <a:schemeClr val="tx1"/>
                </a:solidFill>
              </a:rPr>
              <a:t>T</a:t>
            </a:r>
            <a:r>
              <a:rPr lang="en-GB" dirty="0" err="1" smtClean="0">
                <a:solidFill>
                  <a:schemeClr val="tx1"/>
                </a:solidFill>
              </a:rPr>
              <a:t>heorical</a:t>
            </a:r>
            <a:r>
              <a:rPr lang="en-GB" dirty="0" smtClean="0">
                <a:solidFill>
                  <a:schemeClr val="tx1"/>
                </a:solidFill>
              </a:rPr>
              <a:t> approaches to an agreement</a:t>
            </a:r>
            <a:endParaRPr lang="en-GB" dirty="0">
              <a:solidFill>
                <a:schemeClr val="tx1"/>
              </a:solidFill>
            </a:endParaRPr>
          </a:p>
        </p:txBody>
      </p:sp>
      <p:sp>
        <p:nvSpPr>
          <p:cNvPr id="3" name="Content Placeholder 2"/>
          <p:cNvSpPr>
            <a:spLocks noGrp="1"/>
          </p:cNvSpPr>
          <p:nvPr>
            <p:ph idx="1"/>
          </p:nvPr>
        </p:nvSpPr>
        <p:spPr>
          <a:xfrm>
            <a:off x="179512" y="1628800"/>
            <a:ext cx="8750424" cy="4944616"/>
          </a:xfrm>
        </p:spPr>
        <p:txBody>
          <a:bodyPr/>
          <a:lstStyle/>
          <a:p>
            <a:pPr>
              <a:lnSpc>
                <a:spcPct val="90000"/>
              </a:lnSpc>
            </a:pPr>
            <a:r>
              <a:rPr lang="en-US" dirty="0" smtClean="0"/>
              <a:t>The 2015 agreement may include </a:t>
            </a:r>
            <a:r>
              <a:rPr lang="en-US" dirty="0"/>
              <a:t>a variety of different instruments—for example:</a:t>
            </a:r>
          </a:p>
          <a:p>
            <a:pPr lvl="1">
              <a:lnSpc>
                <a:spcPct val="90000"/>
              </a:lnSpc>
            </a:pPr>
            <a:r>
              <a:rPr lang="en-US" sz="2400" dirty="0" smtClean="0"/>
              <a:t>A </a:t>
            </a:r>
            <a:r>
              <a:rPr lang="en-US" sz="2400" dirty="0"/>
              <a:t>core legal </a:t>
            </a:r>
            <a:r>
              <a:rPr lang="en-US" sz="2400" dirty="0" smtClean="0"/>
              <a:t>instrument.</a:t>
            </a:r>
          </a:p>
          <a:p>
            <a:pPr lvl="1">
              <a:lnSpc>
                <a:spcPct val="90000"/>
              </a:lnSpc>
            </a:pPr>
            <a:r>
              <a:rPr lang="en-US" sz="2400" dirty="0" smtClean="0"/>
              <a:t>Annex</a:t>
            </a:r>
            <a:r>
              <a:rPr lang="en-US" sz="2400" dirty="0"/>
              <a:t>(</a:t>
            </a:r>
            <a:r>
              <a:rPr lang="en-US" sz="2400" dirty="0" err="1"/>
              <a:t>es</a:t>
            </a:r>
            <a:r>
              <a:rPr lang="en-US" sz="2400" dirty="0"/>
              <a:t>)</a:t>
            </a:r>
            <a:r>
              <a:rPr lang="en-US" sz="2400" dirty="0" smtClean="0"/>
              <a:t>.</a:t>
            </a:r>
          </a:p>
          <a:p>
            <a:pPr lvl="1">
              <a:lnSpc>
                <a:spcPct val="90000"/>
              </a:lnSpc>
            </a:pPr>
            <a:r>
              <a:rPr lang="en-US" sz="2400" dirty="0" smtClean="0"/>
              <a:t>Ancillary </a:t>
            </a:r>
            <a:r>
              <a:rPr lang="en-US" sz="2400" dirty="0"/>
              <a:t>instruments whose content is nationally- determined, such as schedules, registries, or INF </a:t>
            </a:r>
            <a:r>
              <a:rPr lang="en-US" sz="2400" dirty="0" smtClean="0"/>
              <a:t>documents.</a:t>
            </a:r>
          </a:p>
          <a:p>
            <a:pPr lvl="1">
              <a:lnSpc>
                <a:spcPct val="90000"/>
              </a:lnSpc>
            </a:pPr>
            <a:r>
              <a:rPr lang="en-US" sz="2400" dirty="0" smtClean="0"/>
              <a:t>COP </a:t>
            </a:r>
            <a:r>
              <a:rPr lang="en-US" sz="2400" dirty="0"/>
              <a:t>decisions addressing particular issues in greater detail, such as accounting</a:t>
            </a:r>
            <a:r>
              <a:rPr lang="en-US" sz="2400" dirty="0" smtClean="0"/>
              <a:t>, accountability</a:t>
            </a:r>
            <a:r>
              <a:rPr lang="en-US" sz="2400" dirty="0"/>
              <a:t>, and so forth, </a:t>
            </a:r>
            <a:r>
              <a:rPr lang="en-US" sz="2400" dirty="0" smtClean="0"/>
              <a:t>to be adopted </a:t>
            </a:r>
            <a:r>
              <a:rPr lang="en-US" sz="2400" dirty="0"/>
              <a:t>either at COP-21 or thereafter</a:t>
            </a:r>
            <a:r>
              <a:rPr lang="en-US" sz="2400" dirty="0" smtClean="0"/>
              <a:t>.</a:t>
            </a:r>
          </a:p>
          <a:p>
            <a:pPr lvl="1">
              <a:lnSpc>
                <a:spcPct val="90000"/>
              </a:lnSpc>
            </a:pPr>
            <a:r>
              <a:rPr lang="en-US" sz="2400" dirty="0" smtClean="0"/>
              <a:t>A political declaration</a:t>
            </a: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xmlns="" val="7752372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IV. </a:t>
            </a:r>
            <a:r>
              <a:rPr lang="es-ES" dirty="0" smtClean="0">
                <a:solidFill>
                  <a:schemeClr val="tx1"/>
                </a:solidFill>
              </a:rPr>
              <a:t>T</a:t>
            </a:r>
            <a:r>
              <a:rPr lang="en-GB" dirty="0" err="1" smtClean="0">
                <a:solidFill>
                  <a:schemeClr val="tx1"/>
                </a:solidFill>
              </a:rPr>
              <a:t>heorical</a:t>
            </a:r>
            <a:r>
              <a:rPr lang="en-GB" dirty="0" smtClean="0">
                <a:solidFill>
                  <a:schemeClr val="tx1"/>
                </a:solidFill>
              </a:rPr>
              <a:t> approaches to an agreement</a:t>
            </a:r>
            <a:endParaRPr lang="en-GB" dirty="0">
              <a:solidFill>
                <a:schemeClr val="tx1"/>
              </a:solidFill>
            </a:endParaRPr>
          </a:p>
        </p:txBody>
      </p:sp>
      <p:sp>
        <p:nvSpPr>
          <p:cNvPr id="3" name="Content Placeholder 2"/>
          <p:cNvSpPr>
            <a:spLocks noGrp="1"/>
          </p:cNvSpPr>
          <p:nvPr>
            <p:ph idx="1"/>
          </p:nvPr>
        </p:nvSpPr>
        <p:spPr>
          <a:xfrm>
            <a:off x="179512" y="1628800"/>
            <a:ext cx="8856984" cy="4944616"/>
          </a:xfrm>
        </p:spPr>
        <p:txBody>
          <a:bodyPr/>
          <a:lstStyle/>
          <a:p>
            <a:pPr>
              <a:lnSpc>
                <a:spcPct val="90000"/>
              </a:lnSpc>
            </a:pPr>
            <a:r>
              <a:rPr lang="en-US" sz="2800" dirty="0" smtClean="0"/>
              <a:t>Legal, political, and policy are </a:t>
            </a:r>
            <a:r>
              <a:rPr lang="en-US" sz="2800" dirty="0"/>
              <a:t>relevant to decisions about which instruments to include, where to address a given issue, and </a:t>
            </a:r>
            <a:r>
              <a:rPr lang="en-US" sz="2800" dirty="0" smtClean="0"/>
              <a:t>when, including:</a:t>
            </a:r>
            <a:endParaRPr lang="en-US" sz="2800" dirty="0"/>
          </a:p>
          <a:p>
            <a:pPr lvl="1">
              <a:lnSpc>
                <a:spcPct val="90000"/>
              </a:lnSpc>
            </a:pPr>
            <a:r>
              <a:rPr lang="en-US" sz="2400" dirty="0" smtClean="0"/>
              <a:t>Legal </a:t>
            </a:r>
            <a:r>
              <a:rPr lang="en-US" sz="2400" dirty="0"/>
              <a:t>character—Some parts of the outcome can be made legally binding and others not. The </a:t>
            </a:r>
            <a:r>
              <a:rPr lang="en-US" sz="2400" dirty="0" smtClean="0"/>
              <a:t>character depends </a:t>
            </a:r>
            <a:r>
              <a:rPr lang="en-US" sz="2400" dirty="0"/>
              <a:t>both on the type of instrument in which it is included, and whether it is formulated in legally-binding terms</a:t>
            </a:r>
            <a:r>
              <a:rPr lang="en-US" sz="2400" dirty="0" smtClean="0"/>
              <a:t>.</a:t>
            </a:r>
          </a:p>
          <a:p>
            <a:pPr lvl="1">
              <a:lnSpc>
                <a:spcPct val="90000"/>
              </a:lnSpc>
            </a:pPr>
            <a:r>
              <a:rPr lang="en-US" sz="2400" dirty="0"/>
              <a:t>Fixed vs. changeable—Different instruments </a:t>
            </a:r>
            <a:r>
              <a:rPr lang="en-US" sz="2400" dirty="0" smtClean="0"/>
              <a:t>can have </a:t>
            </a:r>
            <a:r>
              <a:rPr lang="en-US" sz="2400" dirty="0"/>
              <a:t>different amendment </a:t>
            </a:r>
            <a:r>
              <a:rPr lang="en-US" sz="2400" dirty="0" smtClean="0"/>
              <a:t>rules.</a:t>
            </a:r>
            <a:endParaRPr lang="en-US" sz="2400" dirty="0"/>
          </a:p>
          <a:p>
            <a:pPr lvl="1">
              <a:lnSpc>
                <a:spcPct val="90000"/>
              </a:lnSpc>
            </a:pPr>
            <a:r>
              <a:rPr lang="en-US" sz="2400" dirty="0"/>
              <a:t>Top-down vs. bottom-up: </a:t>
            </a:r>
            <a:r>
              <a:rPr lang="en-US" sz="2400" dirty="0" smtClean="0"/>
              <a:t>some </a:t>
            </a:r>
            <a:r>
              <a:rPr lang="en-US" sz="2400" dirty="0"/>
              <a:t>elements of the outcome can be internationally negotiated, while others can be nationally </a:t>
            </a:r>
            <a:r>
              <a:rPr lang="en-US" sz="2400" dirty="0" smtClean="0"/>
              <a:t>determined.</a:t>
            </a:r>
          </a:p>
          <a:p>
            <a:pPr lvl="1">
              <a:lnSpc>
                <a:spcPct val="90000"/>
              </a:lnSpc>
            </a:pPr>
            <a:r>
              <a:rPr lang="en-US" sz="2400" dirty="0" smtClean="0"/>
              <a:t>Optionality.</a:t>
            </a:r>
            <a:endParaRPr lang="en-US" sz="2400" dirty="0"/>
          </a:p>
          <a:p>
            <a:pPr lvl="1">
              <a:lnSpc>
                <a:spcPct val="90000"/>
              </a:lnSpc>
            </a:pPr>
            <a:endParaRPr lang="en-US" sz="2400" dirty="0" smtClean="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xmlns="" val="2168982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IV. </a:t>
            </a:r>
            <a:r>
              <a:rPr lang="es-ES" dirty="0" smtClean="0">
                <a:solidFill>
                  <a:schemeClr val="tx1"/>
                </a:solidFill>
              </a:rPr>
              <a:t>T</a:t>
            </a:r>
            <a:r>
              <a:rPr lang="en-GB" dirty="0" err="1" smtClean="0">
                <a:solidFill>
                  <a:schemeClr val="tx1"/>
                </a:solidFill>
              </a:rPr>
              <a:t>heorical</a:t>
            </a:r>
            <a:r>
              <a:rPr lang="en-GB" dirty="0" smtClean="0">
                <a:solidFill>
                  <a:schemeClr val="tx1"/>
                </a:solidFill>
              </a:rPr>
              <a:t> approaches to an agreement</a:t>
            </a:r>
            <a:endParaRPr lang="en-GB" dirty="0">
              <a:solidFill>
                <a:schemeClr val="tx1"/>
              </a:solidFill>
            </a:endParaRPr>
          </a:p>
        </p:txBody>
      </p:sp>
      <p:sp>
        <p:nvSpPr>
          <p:cNvPr id="3" name="Content Placeholder 2"/>
          <p:cNvSpPr>
            <a:spLocks noGrp="1"/>
          </p:cNvSpPr>
          <p:nvPr>
            <p:ph idx="1"/>
          </p:nvPr>
        </p:nvSpPr>
        <p:spPr>
          <a:xfrm>
            <a:off x="179512" y="1628800"/>
            <a:ext cx="8856984" cy="4944616"/>
          </a:xfrm>
        </p:spPr>
        <p:txBody>
          <a:bodyPr/>
          <a:lstStyle/>
          <a:p>
            <a:pPr>
              <a:lnSpc>
                <a:spcPct val="90000"/>
              </a:lnSpc>
            </a:pPr>
            <a:r>
              <a:rPr lang="en-US" sz="2800" dirty="0" smtClean="0"/>
              <a:t>Legal, political, and policy are </a:t>
            </a:r>
            <a:r>
              <a:rPr lang="en-US" sz="2800" dirty="0"/>
              <a:t>relevant to decisions about which instruments to include, where to address a given issue, and </a:t>
            </a:r>
            <a:r>
              <a:rPr lang="en-US" sz="2800" dirty="0" smtClean="0"/>
              <a:t>when, including:</a:t>
            </a:r>
          </a:p>
          <a:p>
            <a:pPr>
              <a:lnSpc>
                <a:spcPct val="90000"/>
              </a:lnSpc>
            </a:pPr>
            <a:endParaRPr lang="en-US" sz="2800" dirty="0"/>
          </a:p>
          <a:p>
            <a:pPr lvl="1">
              <a:lnSpc>
                <a:spcPct val="90000"/>
              </a:lnSpc>
            </a:pPr>
            <a:r>
              <a:rPr lang="en-US" sz="2400" dirty="0" smtClean="0"/>
              <a:t>Readiness</a:t>
            </a:r>
          </a:p>
          <a:p>
            <a:pPr lvl="1">
              <a:lnSpc>
                <a:spcPct val="90000"/>
              </a:lnSpc>
            </a:pPr>
            <a:r>
              <a:rPr lang="en-US" sz="2400" dirty="0" smtClean="0"/>
              <a:t>Credibility</a:t>
            </a:r>
          </a:p>
          <a:p>
            <a:pPr lvl="1">
              <a:lnSpc>
                <a:spcPct val="90000"/>
              </a:lnSpc>
            </a:pPr>
            <a:r>
              <a:rPr lang="en-US" sz="2400" dirty="0" smtClean="0"/>
              <a:t>Parity</a:t>
            </a:r>
          </a:p>
          <a:p>
            <a:pPr lvl="1">
              <a:lnSpc>
                <a:spcPct val="90000"/>
              </a:lnSpc>
            </a:pPr>
            <a:r>
              <a:rPr lang="en-US" sz="2400" dirty="0" err="1" smtClean="0"/>
              <a:t>Ratifiability</a:t>
            </a:r>
            <a:r>
              <a:rPr lang="en-US" sz="2400" dirty="0" smtClean="0"/>
              <a:t> </a:t>
            </a:r>
          </a:p>
          <a:p>
            <a:pPr lvl="1">
              <a:lnSpc>
                <a:spcPct val="90000"/>
              </a:lnSpc>
            </a:pPr>
            <a:endParaRPr lang="en-US" sz="2400" dirty="0" smtClean="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xmlns="" val="3941866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Key Issues: ADP negotiations</a:t>
            </a:r>
            <a:endParaRPr lang="en-GB" dirty="0">
              <a:solidFill>
                <a:schemeClr val="tx1"/>
              </a:solidFill>
            </a:endParaRPr>
          </a:p>
        </p:txBody>
      </p:sp>
      <p:sp>
        <p:nvSpPr>
          <p:cNvPr id="3" name="Content Placeholder 2"/>
          <p:cNvSpPr>
            <a:spLocks noGrp="1"/>
          </p:cNvSpPr>
          <p:nvPr>
            <p:ph idx="1"/>
          </p:nvPr>
        </p:nvSpPr>
        <p:spPr>
          <a:xfrm>
            <a:off x="395536" y="1772816"/>
            <a:ext cx="8534400" cy="4800600"/>
          </a:xfrm>
        </p:spPr>
        <p:txBody>
          <a:bodyPr/>
          <a:lstStyle/>
          <a:p>
            <a:pPr marL="514350" indent="-514350">
              <a:lnSpc>
                <a:spcPct val="90000"/>
              </a:lnSpc>
              <a:buAutoNum type="arabicPeriod"/>
            </a:pPr>
            <a:r>
              <a:rPr lang="en-GB" b="1" dirty="0" smtClean="0"/>
              <a:t>Introduction</a:t>
            </a:r>
            <a:endParaRPr lang="en-GB" dirty="0" smtClean="0"/>
          </a:p>
          <a:p>
            <a:pPr marL="514350" indent="-514350">
              <a:lnSpc>
                <a:spcPct val="90000"/>
              </a:lnSpc>
              <a:buAutoNum type="arabicPeriod"/>
            </a:pPr>
            <a:r>
              <a:rPr lang="en-GB" b="1" dirty="0" err="1" smtClean="0"/>
              <a:t>Workstream</a:t>
            </a:r>
            <a:r>
              <a:rPr lang="en-GB" b="1" dirty="0" smtClean="0"/>
              <a:t> 1</a:t>
            </a:r>
          </a:p>
          <a:p>
            <a:pPr marL="514350" indent="-514350">
              <a:lnSpc>
                <a:spcPct val="90000"/>
              </a:lnSpc>
              <a:buAutoNum type="arabicPeriod"/>
            </a:pPr>
            <a:r>
              <a:rPr lang="en-GB" b="1" dirty="0" err="1" smtClean="0"/>
              <a:t>Workstream</a:t>
            </a:r>
            <a:r>
              <a:rPr lang="en-GB" b="1" dirty="0" smtClean="0"/>
              <a:t> 2</a:t>
            </a:r>
          </a:p>
          <a:p>
            <a:pPr marL="514350" indent="-514350">
              <a:lnSpc>
                <a:spcPct val="90000"/>
              </a:lnSpc>
              <a:buAutoNum type="arabicPeriod"/>
            </a:pPr>
            <a:r>
              <a:rPr lang="en-GB" b="1" smtClean="0"/>
              <a:t>Timelines </a:t>
            </a:r>
            <a:endParaRPr lang="en-GB" b="1" dirty="0"/>
          </a:p>
          <a:p>
            <a:pPr algn="just"/>
            <a:endParaRPr lang="en-GB" sz="2600" b="1" dirty="0">
              <a:solidFill>
                <a:srgbClr val="103C72"/>
              </a:solidFill>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xmlns="" val="40656787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V. Key Issues: ADP negotiations</a:t>
            </a:r>
            <a:endParaRPr lang="en-GB" dirty="0">
              <a:solidFill>
                <a:schemeClr val="tx1"/>
              </a:solidFill>
            </a:endParaRPr>
          </a:p>
        </p:txBody>
      </p:sp>
      <p:sp>
        <p:nvSpPr>
          <p:cNvPr id="3" name="Content Placeholder 2"/>
          <p:cNvSpPr>
            <a:spLocks noGrp="1"/>
          </p:cNvSpPr>
          <p:nvPr>
            <p:ph idx="1"/>
          </p:nvPr>
        </p:nvSpPr>
        <p:spPr>
          <a:xfrm>
            <a:off x="395536" y="1772816"/>
            <a:ext cx="8534400" cy="4800600"/>
          </a:xfrm>
        </p:spPr>
        <p:txBody>
          <a:bodyPr/>
          <a:lstStyle/>
          <a:p>
            <a:pPr marL="514350" indent="-514350">
              <a:lnSpc>
                <a:spcPct val="90000"/>
              </a:lnSpc>
              <a:buAutoNum type="arabicPeriod"/>
            </a:pPr>
            <a:r>
              <a:rPr lang="en-GB" b="1" dirty="0" smtClean="0"/>
              <a:t>Introduction</a:t>
            </a:r>
            <a:endParaRPr lang="en-GB" dirty="0" smtClean="0"/>
          </a:p>
          <a:p>
            <a:pPr>
              <a:lnSpc>
                <a:spcPct val="90000"/>
              </a:lnSpc>
            </a:pPr>
            <a:r>
              <a:rPr lang="en-US" sz="2400" b="1" dirty="0"/>
              <a:t>The Durban outcomes covered a wide range of topics, notably the establishment of a second commitment period under the Kyoto Protocol, and agreement to launch the </a:t>
            </a:r>
            <a:r>
              <a:rPr lang="en-US" sz="2400" b="1" dirty="0" smtClean="0"/>
              <a:t>ADP.</a:t>
            </a:r>
          </a:p>
          <a:p>
            <a:pPr>
              <a:lnSpc>
                <a:spcPct val="90000"/>
              </a:lnSpc>
            </a:pPr>
            <a:endParaRPr lang="en-US" sz="2400" b="1" dirty="0"/>
          </a:p>
          <a:p>
            <a:pPr>
              <a:lnSpc>
                <a:spcPct val="90000"/>
              </a:lnSpc>
            </a:pPr>
            <a:r>
              <a:rPr lang="en-US" sz="2400" b="1" dirty="0" smtClean="0"/>
              <a:t>The </a:t>
            </a:r>
            <a:r>
              <a:rPr lang="en-US" sz="2400" b="1" dirty="0"/>
              <a:t>Ad hoc Working Group on Enhanced Action under the Durban Platform (ADP) was established by decision 1/CP.17 in 2011 “to develop a protocol, another legal instrument or an agreed outcome with legal force under the Convention applicable to all Parties.” </a:t>
            </a:r>
            <a:endParaRPr lang="en-US" sz="2400" b="1" dirty="0" smtClean="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xmlns="" val="148568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Key Issues: ADP negotiations</a:t>
            </a:r>
            <a:endParaRPr lang="en-GB" dirty="0">
              <a:solidFill>
                <a:schemeClr val="tx1"/>
              </a:solidFill>
            </a:endParaRPr>
          </a:p>
        </p:txBody>
      </p:sp>
      <p:sp>
        <p:nvSpPr>
          <p:cNvPr id="3" name="Content Placeholder 2"/>
          <p:cNvSpPr>
            <a:spLocks noGrp="1"/>
          </p:cNvSpPr>
          <p:nvPr>
            <p:ph idx="1"/>
          </p:nvPr>
        </p:nvSpPr>
        <p:spPr>
          <a:xfrm>
            <a:off x="251520" y="1772816"/>
            <a:ext cx="8678416" cy="4800600"/>
          </a:xfrm>
        </p:spPr>
        <p:txBody>
          <a:bodyPr/>
          <a:lstStyle/>
          <a:p>
            <a:pPr marL="0" indent="0">
              <a:lnSpc>
                <a:spcPct val="90000"/>
              </a:lnSpc>
              <a:buNone/>
            </a:pPr>
            <a:endParaRPr lang="en-GB" dirty="0" smtClean="0"/>
          </a:p>
          <a:p>
            <a:pPr>
              <a:lnSpc>
                <a:spcPct val="90000"/>
              </a:lnSpc>
            </a:pPr>
            <a:r>
              <a:rPr lang="en-US" sz="2400" b="1" dirty="0" smtClean="0"/>
              <a:t>The mandate </a:t>
            </a:r>
            <a:r>
              <a:rPr lang="en-US" sz="2400" b="1" dirty="0"/>
              <a:t>of the ADP is to conclude its work no later than 2015 at COP 21. </a:t>
            </a:r>
            <a:endParaRPr lang="en-US" sz="2400" b="1" dirty="0" smtClean="0"/>
          </a:p>
          <a:p>
            <a:pPr>
              <a:lnSpc>
                <a:spcPct val="90000"/>
              </a:lnSpc>
            </a:pPr>
            <a:endParaRPr lang="en-US" sz="2400" b="1" dirty="0" smtClean="0"/>
          </a:p>
          <a:p>
            <a:pPr>
              <a:lnSpc>
                <a:spcPct val="90000"/>
              </a:lnSpc>
            </a:pPr>
            <a:r>
              <a:rPr lang="en-US" sz="2400" b="1" dirty="0" smtClean="0"/>
              <a:t>The </a:t>
            </a:r>
            <a:r>
              <a:rPr lang="en-US" sz="2400" b="1" dirty="0"/>
              <a:t>objectives are to begin implementation of the new agreement in </a:t>
            </a:r>
            <a:r>
              <a:rPr lang="en-US" sz="2400" b="1" dirty="0" smtClean="0"/>
              <a:t>2020, while enhancing </a:t>
            </a:r>
            <a:r>
              <a:rPr lang="en-US" sz="2400" b="1" dirty="0"/>
              <a:t>mitigation ambition before 2020</a:t>
            </a:r>
            <a:r>
              <a:rPr lang="en-US" sz="2400" b="1" dirty="0" smtClean="0"/>
              <a:t>.</a:t>
            </a:r>
          </a:p>
          <a:p>
            <a:pPr>
              <a:lnSpc>
                <a:spcPct val="90000"/>
              </a:lnSpc>
            </a:pPr>
            <a:endParaRPr lang="en-US" sz="2400" b="1" dirty="0"/>
          </a:p>
          <a:p>
            <a:pPr>
              <a:lnSpc>
                <a:spcPct val="90000"/>
              </a:lnSpc>
            </a:pPr>
            <a:r>
              <a:rPr lang="en-US" sz="2400" b="1" dirty="0"/>
              <a:t>The sixth part of the second </a:t>
            </a:r>
            <a:r>
              <a:rPr lang="en-US" sz="2400" b="1" dirty="0" smtClean="0"/>
              <a:t>session of the ADP focused </a:t>
            </a:r>
            <a:r>
              <a:rPr lang="en-US" sz="2400" b="1" dirty="0"/>
              <a:t>on preparing key documents for the 20th session of the Conference of the Parties (COP 20) </a:t>
            </a:r>
            <a:r>
              <a:rPr lang="en-US" sz="2400" b="1" dirty="0" smtClean="0"/>
              <a:t>to </a:t>
            </a:r>
            <a:r>
              <a:rPr lang="en-US" sz="2400" b="1" dirty="0"/>
              <a:t>take place in Lima, </a:t>
            </a:r>
            <a:r>
              <a:rPr lang="en-US" sz="2400" b="1" dirty="0" smtClean="0"/>
              <a:t>Peru.</a:t>
            </a:r>
          </a:p>
          <a:p>
            <a:pPr>
              <a:lnSpc>
                <a:spcPct val="90000"/>
              </a:lnSpc>
            </a:pPr>
            <a:endParaRPr lang="en-US" sz="2400" b="1" dirty="0">
              <a:solidFill>
                <a:srgbClr val="103C72"/>
              </a:solidFill>
              <a:latin typeface="Arial" charset="0"/>
              <a:cs typeface="Arial" charset="0"/>
            </a:endParaRPr>
          </a:p>
          <a:p>
            <a:pPr>
              <a:lnSpc>
                <a:spcPct val="90000"/>
              </a:lnSpc>
            </a:pPr>
            <a:endParaRPr lang="en-GB" sz="2400" b="1" dirty="0">
              <a:solidFill>
                <a:srgbClr val="103C72"/>
              </a:solidFill>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xmlns="" val="35244373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V. Key Issues: ADP negotiations</a:t>
            </a:r>
            <a:endParaRPr lang="en-GB" dirty="0">
              <a:solidFill>
                <a:schemeClr val="tx1"/>
              </a:solidFill>
            </a:endParaRPr>
          </a:p>
        </p:txBody>
      </p:sp>
      <p:sp>
        <p:nvSpPr>
          <p:cNvPr id="3" name="Content Placeholder 2"/>
          <p:cNvSpPr>
            <a:spLocks noGrp="1"/>
          </p:cNvSpPr>
          <p:nvPr>
            <p:ph idx="1"/>
          </p:nvPr>
        </p:nvSpPr>
        <p:spPr>
          <a:xfrm>
            <a:off x="179512" y="1772816"/>
            <a:ext cx="8856984" cy="4800600"/>
          </a:xfrm>
        </p:spPr>
        <p:txBody>
          <a:bodyPr/>
          <a:lstStyle/>
          <a:p>
            <a:pPr>
              <a:lnSpc>
                <a:spcPct val="90000"/>
              </a:lnSpc>
            </a:pPr>
            <a:r>
              <a:rPr lang="en-GB" b="1" dirty="0" err="1" smtClean="0"/>
              <a:t>Workstream</a:t>
            </a:r>
            <a:r>
              <a:rPr lang="en-GB" b="1" dirty="0" smtClean="0"/>
              <a:t> 1</a:t>
            </a:r>
          </a:p>
          <a:p>
            <a:pPr marL="457200" lvl="1" indent="0">
              <a:lnSpc>
                <a:spcPct val="90000"/>
              </a:lnSpc>
              <a:buNone/>
            </a:pPr>
            <a:r>
              <a:rPr lang="en-US" dirty="0" err="1"/>
              <a:t>Workstream</a:t>
            </a:r>
            <a:r>
              <a:rPr lang="en-US" dirty="0"/>
              <a:t> one addresses paragraphs 2 to 6 of decision 1/CP.17 (the 2015 agreement</a:t>
            </a:r>
            <a:r>
              <a:rPr lang="en-US" dirty="0" smtClean="0"/>
              <a:t>)</a:t>
            </a:r>
          </a:p>
          <a:p>
            <a:pPr lvl="1">
              <a:lnSpc>
                <a:spcPct val="90000"/>
              </a:lnSpc>
            </a:pPr>
            <a:r>
              <a:rPr lang="en-US" b="1" dirty="0" smtClean="0"/>
              <a:t>Legal form: </a:t>
            </a:r>
            <a:r>
              <a:rPr lang="en-US" dirty="0" smtClean="0"/>
              <a:t>some parties have </a:t>
            </a:r>
            <a:r>
              <a:rPr lang="en-US" dirty="0"/>
              <a:t>expressed a preference for a legally-binding agreement </a:t>
            </a:r>
            <a:r>
              <a:rPr lang="en-US" dirty="0" smtClean="0"/>
              <a:t>while </a:t>
            </a:r>
            <a:r>
              <a:rPr lang="en-US" dirty="0"/>
              <a:t>other countries prefer to study the content of the agreement before agreeing to its legal form. </a:t>
            </a:r>
            <a:endParaRPr lang="en-US" dirty="0" smtClean="0"/>
          </a:p>
          <a:p>
            <a:pPr lvl="1">
              <a:lnSpc>
                <a:spcPct val="90000"/>
              </a:lnSpc>
            </a:pPr>
            <a:endParaRPr lang="en-US" b="1" dirty="0" smtClean="0"/>
          </a:p>
          <a:p>
            <a:pPr lvl="1">
              <a:lnSpc>
                <a:spcPct val="90000"/>
              </a:lnSpc>
            </a:pPr>
            <a:r>
              <a:rPr lang="en-US" b="1" dirty="0" smtClean="0"/>
              <a:t>Differentiation:</a:t>
            </a:r>
            <a:r>
              <a:rPr lang="en-US" dirty="0" smtClean="0"/>
              <a:t> Developed </a:t>
            </a:r>
            <a:r>
              <a:rPr lang="en-US" dirty="0"/>
              <a:t>countries want an agreement with little or no differentiation among </a:t>
            </a:r>
            <a:r>
              <a:rPr lang="en-US" dirty="0" smtClean="0"/>
              <a:t>countries</a:t>
            </a: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xmlns="" val="27967286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V. Key Issues: ADP negotiations</a:t>
            </a:r>
            <a:endParaRPr lang="en-GB" dirty="0">
              <a:solidFill>
                <a:schemeClr val="tx1"/>
              </a:solidFill>
            </a:endParaRPr>
          </a:p>
        </p:txBody>
      </p:sp>
      <p:sp>
        <p:nvSpPr>
          <p:cNvPr id="3" name="Content Placeholder 2"/>
          <p:cNvSpPr>
            <a:spLocks noGrp="1"/>
          </p:cNvSpPr>
          <p:nvPr>
            <p:ph idx="1"/>
          </p:nvPr>
        </p:nvSpPr>
        <p:spPr>
          <a:xfrm>
            <a:off x="179512" y="1772816"/>
            <a:ext cx="8856984" cy="4800600"/>
          </a:xfrm>
        </p:spPr>
        <p:txBody>
          <a:bodyPr/>
          <a:lstStyle/>
          <a:p>
            <a:pPr>
              <a:lnSpc>
                <a:spcPct val="90000"/>
              </a:lnSpc>
            </a:pPr>
            <a:r>
              <a:rPr lang="en-GB" b="1" dirty="0" err="1" smtClean="0"/>
              <a:t>Workstream</a:t>
            </a:r>
            <a:r>
              <a:rPr lang="en-GB" b="1" dirty="0" smtClean="0"/>
              <a:t> 1</a:t>
            </a:r>
          </a:p>
          <a:p>
            <a:pPr lvl="1">
              <a:lnSpc>
                <a:spcPct val="90000"/>
              </a:lnSpc>
            </a:pPr>
            <a:r>
              <a:rPr lang="en-US" b="1" dirty="0" smtClean="0"/>
              <a:t>Intended </a:t>
            </a:r>
            <a:r>
              <a:rPr lang="en-US" b="1" dirty="0"/>
              <a:t>Nationally Determined Contributions (INDCs</a:t>
            </a:r>
            <a:r>
              <a:rPr lang="en-US" b="1" dirty="0" smtClean="0"/>
              <a:t>)</a:t>
            </a:r>
          </a:p>
          <a:p>
            <a:pPr lvl="2">
              <a:lnSpc>
                <a:spcPct val="90000"/>
              </a:lnSpc>
            </a:pPr>
            <a:r>
              <a:rPr lang="en-US" dirty="0"/>
              <a:t>The key issues being discussed regarding INDCs are their scope and the information to be provided. There is no agreement on if there will be common metrics. Some countries support differentiation: instead of a mitigation target, developing countries could list their mitigation policies or activities in their INDCs</a:t>
            </a:r>
            <a:r>
              <a:rPr lang="en-US" dirty="0" smtClean="0"/>
              <a:t>.</a:t>
            </a:r>
            <a:endParaRPr lang="en-US" b="1" dirty="0" smtClean="0"/>
          </a:p>
          <a:p>
            <a:pPr lvl="1">
              <a:lnSpc>
                <a:spcPct val="90000"/>
              </a:lnSpc>
            </a:pPr>
            <a:r>
              <a:rPr lang="en-US" b="1" dirty="0" smtClean="0"/>
              <a:t>Elements of the new agreement: </a:t>
            </a:r>
            <a:r>
              <a:rPr lang="en-US" sz="2400" dirty="0" smtClean="0"/>
              <a:t>mitigation, adaptation, finance, technology development and transfer, capacity building, transparency of action and support, review of contributions. </a:t>
            </a: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xmlns="" val="5832386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V. Key Issues: ADP negotiations</a:t>
            </a:r>
            <a:endParaRPr lang="en-GB" dirty="0">
              <a:solidFill>
                <a:schemeClr val="tx1"/>
              </a:solidFill>
            </a:endParaRPr>
          </a:p>
        </p:txBody>
      </p:sp>
      <p:sp>
        <p:nvSpPr>
          <p:cNvPr id="3" name="Content Placeholder 2"/>
          <p:cNvSpPr>
            <a:spLocks noGrp="1"/>
          </p:cNvSpPr>
          <p:nvPr>
            <p:ph idx="1"/>
          </p:nvPr>
        </p:nvSpPr>
        <p:spPr>
          <a:xfrm>
            <a:off x="179512" y="1772816"/>
            <a:ext cx="8856984" cy="4800600"/>
          </a:xfrm>
        </p:spPr>
        <p:txBody>
          <a:bodyPr/>
          <a:lstStyle/>
          <a:p>
            <a:pPr>
              <a:lnSpc>
                <a:spcPct val="90000"/>
              </a:lnSpc>
            </a:pPr>
            <a:r>
              <a:rPr lang="en-GB" b="1" dirty="0" err="1" smtClean="0"/>
              <a:t>Workstream</a:t>
            </a:r>
            <a:r>
              <a:rPr lang="en-GB" b="1" dirty="0" smtClean="0"/>
              <a:t> 2</a:t>
            </a:r>
          </a:p>
          <a:p>
            <a:pPr lvl="1">
              <a:lnSpc>
                <a:spcPct val="90000"/>
              </a:lnSpc>
            </a:pPr>
            <a:r>
              <a:rPr lang="en-US" b="1" dirty="0" smtClean="0"/>
              <a:t>The Doha Amendment</a:t>
            </a:r>
          </a:p>
          <a:p>
            <a:pPr lvl="2">
              <a:lnSpc>
                <a:spcPct val="90000"/>
              </a:lnSpc>
            </a:pPr>
            <a:r>
              <a:rPr lang="en-US" dirty="0"/>
              <a:t>The Doha Amendment establishes a second commitment period for the Kyoto Protocol, to begin in 2013 and end in 2020. To enter into force, the Amendment requires 144 ratifications. As of 30 September 2014, 18 countries have ratified the Amendment. </a:t>
            </a:r>
            <a:endParaRPr lang="en-US" dirty="0" smtClean="0"/>
          </a:p>
          <a:p>
            <a:pPr lvl="2">
              <a:lnSpc>
                <a:spcPct val="90000"/>
              </a:lnSpc>
            </a:pPr>
            <a:r>
              <a:rPr lang="en-US" dirty="0" smtClean="0"/>
              <a:t>Outstanding </a:t>
            </a:r>
            <a:r>
              <a:rPr lang="en-US" dirty="0"/>
              <a:t>technical issues </a:t>
            </a:r>
            <a:r>
              <a:rPr lang="en-US" dirty="0" smtClean="0"/>
              <a:t>may </a:t>
            </a:r>
            <a:r>
              <a:rPr lang="en-US" dirty="0"/>
              <a:t>be slowing the ratification of the Amendment.</a:t>
            </a:r>
            <a:endParaRPr lang="en-US" dirty="0" smtClean="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xmlns="" val="35715416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Contents</a:t>
            </a:r>
            <a:endParaRPr lang="en-GB" dirty="0">
              <a:solidFill>
                <a:schemeClr val="tx1"/>
              </a:solidFill>
            </a:endParaRPr>
          </a:p>
        </p:txBody>
      </p:sp>
      <p:sp>
        <p:nvSpPr>
          <p:cNvPr id="3" name="Content Placeholder 2"/>
          <p:cNvSpPr>
            <a:spLocks noGrp="1"/>
          </p:cNvSpPr>
          <p:nvPr>
            <p:ph idx="1"/>
          </p:nvPr>
        </p:nvSpPr>
        <p:spPr>
          <a:xfrm>
            <a:off x="395536" y="1772816"/>
            <a:ext cx="8534400" cy="4800600"/>
          </a:xfrm>
        </p:spPr>
        <p:txBody>
          <a:bodyPr/>
          <a:lstStyle/>
          <a:p>
            <a:pPr marL="571500" indent="-571500">
              <a:lnSpc>
                <a:spcPct val="90000"/>
              </a:lnSpc>
              <a:buFont typeface="+mj-lt"/>
              <a:buAutoNum type="romanUcPeriod"/>
            </a:pPr>
            <a:r>
              <a:rPr lang="en-GB" b="1" dirty="0"/>
              <a:t>Background</a:t>
            </a:r>
            <a:r>
              <a:rPr lang="en-GB" dirty="0"/>
              <a:t> </a:t>
            </a:r>
          </a:p>
          <a:p>
            <a:pPr marL="571500" indent="-571500">
              <a:lnSpc>
                <a:spcPct val="90000"/>
              </a:lnSpc>
              <a:buFont typeface="+mj-lt"/>
              <a:buAutoNum type="romanUcPeriod"/>
            </a:pPr>
            <a:r>
              <a:rPr lang="en-GB" b="1" dirty="0"/>
              <a:t>The outcomes of </a:t>
            </a:r>
            <a:r>
              <a:rPr lang="en-GB" b="1" dirty="0" smtClean="0"/>
              <a:t>Warsaw</a:t>
            </a:r>
            <a:endParaRPr lang="en-GB" b="1" dirty="0"/>
          </a:p>
          <a:p>
            <a:pPr marL="571500" indent="-571500">
              <a:lnSpc>
                <a:spcPct val="90000"/>
              </a:lnSpc>
              <a:buFont typeface="+mj-lt"/>
              <a:buAutoNum type="romanUcPeriod"/>
            </a:pPr>
            <a:r>
              <a:rPr lang="en-GB" b="1" dirty="0" smtClean="0"/>
              <a:t>Expectations for Lima</a:t>
            </a:r>
          </a:p>
          <a:p>
            <a:pPr marL="571500" indent="-571500">
              <a:lnSpc>
                <a:spcPct val="90000"/>
              </a:lnSpc>
              <a:buFont typeface="+mj-lt"/>
              <a:buAutoNum type="romanUcPeriod"/>
            </a:pPr>
            <a:r>
              <a:rPr lang="en-GB" b="1" dirty="0" smtClean="0"/>
              <a:t>Key </a:t>
            </a:r>
            <a:r>
              <a:rPr lang="en-GB" b="1" dirty="0"/>
              <a:t>issues</a:t>
            </a:r>
          </a:p>
          <a:p>
            <a:pPr marL="971550" lvl="1" indent="-571500">
              <a:lnSpc>
                <a:spcPct val="90000"/>
              </a:lnSpc>
              <a:buFont typeface="Arial"/>
              <a:buChar char="•"/>
            </a:pPr>
            <a:r>
              <a:rPr lang="en-GB" b="1" dirty="0" smtClean="0"/>
              <a:t>ADP negotiations</a:t>
            </a:r>
            <a:endParaRPr lang="en-GB" b="1" dirty="0"/>
          </a:p>
          <a:p>
            <a:pPr marL="971550" lvl="1" indent="-571500">
              <a:lnSpc>
                <a:spcPct val="90000"/>
              </a:lnSpc>
              <a:buFont typeface="Arial"/>
              <a:buChar char="•"/>
            </a:pPr>
            <a:r>
              <a:rPr lang="en-GB" b="1" dirty="0" smtClean="0"/>
              <a:t>Finance</a:t>
            </a:r>
            <a:endParaRPr lang="en-GB" b="1" dirty="0"/>
          </a:p>
          <a:p>
            <a:pPr marL="971550" lvl="1" indent="-571500">
              <a:lnSpc>
                <a:spcPct val="90000"/>
              </a:lnSpc>
              <a:buFont typeface="Arial"/>
              <a:buChar char="•"/>
            </a:pPr>
            <a:r>
              <a:rPr lang="en-GB" b="1" dirty="0" smtClean="0"/>
              <a:t>REDD </a:t>
            </a:r>
            <a:endParaRPr lang="en-GB" b="1" dirty="0"/>
          </a:p>
          <a:p>
            <a:pPr algn="just"/>
            <a:endParaRPr lang="en-GB" sz="2600" b="1" dirty="0">
              <a:solidFill>
                <a:srgbClr val="103C72"/>
              </a:solidFill>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xmlns="" val="18455735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V. Key Issues: ADP negotiations</a:t>
            </a:r>
            <a:endParaRPr lang="en-GB" dirty="0">
              <a:solidFill>
                <a:schemeClr val="tx1"/>
              </a:solidFill>
            </a:endParaRPr>
          </a:p>
        </p:txBody>
      </p:sp>
      <p:sp>
        <p:nvSpPr>
          <p:cNvPr id="3" name="Content Placeholder 2"/>
          <p:cNvSpPr>
            <a:spLocks noGrp="1"/>
          </p:cNvSpPr>
          <p:nvPr>
            <p:ph idx="1"/>
          </p:nvPr>
        </p:nvSpPr>
        <p:spPr>
          <a:xfrm>
            <a:off x="179512" y="1772816"/>
            <a:ext cx="8856984" cy="4800600"/>
          </a:xfrm>
        </p:spPr>
        <p:txBody>
          <a:bodyPr/>
          <a:lstStyle/>
          <a:p>
            <a:pPr>
              <a:lnSpc>
                <a:spcPct val="90000"/>
              </a:lnSpc>
            </a:pPr>
            <a:r>
              <a:rPr lang="en-GB" b="1" dirty="0" err="1" smtClean="0"/>
              <a:t>Workstream</a:t>
            </a:r>
            <a:r>
              <a:rPr lang="en-GB" b="1" dirty="0" smtClean="0"/>
              <a:t> 2</a:t>
            </a:r>
          </a:p>
          <a:p>
            <a:pPr lvl="1">
              <a:lnSpc>
                <a:spcPct val="90000"/>
              </a:lnSpc>
            </a:pPr>
            <a:r>
              <a:rPr lang="en-US" b="1" dirty="0"/>
              <a:t>Thematic Expert Meetings (TEMs): </a:t>
            </a:r>
            <a:r>
              <a:rPr lang="en-US" sz="2400" dirty="0"/>
              <a:t>It is unclear how the outcomes of the TEMs will be captured in UNFCCC decisions or how the results will be measured. </a:t>
            </a:r>
            <a:endParaRPr lang="en-US" sz="2400" dirty="0" smtClean="0"/>
          </a:p>
          <a:p>
            <a:pPr lvl="1">
              <a:lnSpc>
                <a:spcPct val="90000"/>
              </a:lnSpc>
            </a:pPr>
            <a:r>
              <a:rPr lang="en-US" sz="2400" dirty="0" smtClean="0"/>
              <a:t>It </a:t>
            </a:r>
            <a:r>
              <a:rPr lang="en-US" sz="2400" dirty="0"/>
              <a:t>is unclear if the TEMs are initiating new activities that lead to new emissions reductions that would not have otherwise occurred. </a:t>
            </a:r>
            <a:endParaRPr lang="en-US" sz="2400" dirty="0" smtClean="0"/>
          </a:p>
          <a:p>
            <a:pPr lvl="1">
              <a:lnSpc>
                <a:spcPct val="90000"/>
              </a:lnSpc>
            </a:pPr>
            <a:r>
              <a:rPr lang="en-US" sz="2400" dirty="0" smtClean="0"/>
              <a:t>There </a:t>
            </a:r>
            <a:r>
              <a:rPr lang="en-US" sz="2400" dirty="0"/>
              <a:t>have also been calls </a:t>
            </a:r>
            <a:r>
              <a:rPr lang="en-US" sz="2400" dirty="0" smtClean="0"/>
              <a:t>to </a:t>
            </a:r>
            <a:r>
              <a:rPr lang="en-US" sz="2400" dirty="0"/>
              <a:t>link this technical process to the political </a:t>
            </a:r>
            <a:r>
              <a:rPr lang="en-US" sz="2400" dirty="0" smtClean="0"/>
              <a:t>process and for </a:t>
            </a:r>
            <a:r>
              <a:rPr lang="en-US" sz="2400" dirty="0"/>
              <a:t>moving away from information sharing to on the ground implementation. </a:t>
            </a:r>
            <a:r>
              <a:rPr lang="en-US" sz="2400" dirty="0" smtClean="0"/>
              <a:t>Also for </a:t>
            </a:r>
            <a:r>
              <a:rPr lang="en-US" sz="2400" dirty="0"/>
              <a:t>a </a:t>
            </a:r>
            <a:r>
              <a:rPr lang="en-US" sz="2400" dirty="0" smtClean="0"/>
              <a:t>work plan </a:t>
            </a:r>
            <a:r>
              <a:rPr lang="en-US" sz="2400" dirty="0"/>
              <a:t>on TEMs to be agreed to by COP 20.</a:t>
            </a:r>
            <a:r>
              <a:rPr lang="en-US" sz="2400" b="1" dirty="0"/>
              <a:t> </a:t>
            </a:r>
          </a:p>
          <a:p>
            <a:pPr lvl="1">
              <a:lnSpc>
                <a:spcPct val="90000"/>
              </a:lnSpc>
            </a:pPr>
            <a:r>
              <a:rPr lang="en-US" b="1" dirty="0"/>
              <a:t> </a:t>
            </a:r>
          </a:p>
          <a:p>
            <a:pPr lvl="1">
              <a:lnSpc>
                <a:spcPct val="90000"/>
              </a:lnSpc>
            </a:pPr>
            <a:r>
              <a:rPr lang="en-US" sz="2800" dirty="0" smtClean="0"/>
              <a:t>. </a:t>
            </a: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xmlns="" val="3086201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Timelines and deliverables</a:t>
            </a:r>
            <a:endParaRPr lang="en-GB" dirty="0">
              <a:solidFill>
                <a:schemeClr val="tx1"/>
              </a:solidFill>
            </a:endParaRPr>
          </a:p>
        </p:txBody>
      </p:sp>
      <p:sp>
        <p:nvSpPr>
          <p:cNvPr id="3" name="Content Placeholder 2"/>
          <p:cNvSpPr>
            <a:spLocks noGrp="1"/>
          </p:cNvSpPr>
          <p:nvPr>
            <p:ph idx="1"/>
          </p:nvPr>
        </p:nvSpPr>
        <p:spPr>
          <a:xfrm>
            <a:off x="179512" y="1772816"/>
            <a:ext cx="8856984" cy="4800600"/>
          </a:xfrm>
        </p:spPr>
        <p:txBody>
          <a:bodyPr/>
          <a:lstStyle/>
          <a:p>
            <a:pPr marL="0" indent="0">
              <a:lnSpc>
                <a:spcPct val="90000"/>
              </a:lnSpc>
              <a:buNone/>
            </a:pPr>
            <a:endParaRPr lang="en-US" sz="2800" dirty="0" smtClean="0"/>
          </a:p>
          <a:p>
            <a:pPr marL="0" indent="0">
              <a:lnSpc>
                <a:spcPct val="90000"/>
              </a:lnSpc>
              <a:buNone/>
            </a:pPr>
            <a:endParaRPr lang="en-US" sz="2800" dirty="0" smtClean="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21</a:t>
            </a:fld>
            <a:endParaRPr lang="en-US">
              <a:solidFill>
                <a:srgbClr val="000000"/>
              </a:solidFill>
            </a:endParaRPr>
          </a:p>
        </p:txBody>
      </p:sp>
      <p:pic>
        <p:nvPicPr>
          <p:cNvPr id="6" name="Imagen 5"/>
          <p:cNvPicPr>
            <a:picLocks noChangeAspect="1"/>
          </p:cNvPicPr>
          <p:nvPr/>
        </p:nvPicPr>
        <p:blipFill>
          <a:blip r:embed="rId2" cstate="print"/>
          <a:stretch>
            <a:fillRect/>
          </a:stretch>
        </p:blipFill>
        <p:spPr>
          <a:xfrm>
            <a:off x="395536" y="1866900"/>
            <a:ext cx="8352928" cy="4586436"/>
          </a:xfrm>
          <a:prstGeom prst="rect">
            <a:avLst/>
          </a:prstGeom>
        </p:spPr>
      </p:pic>
    </p:spTree>
    <p:extLst>
      <p:ext uri="{BB962C8B-B14F-4D97-AF65-F5344CB8AC3E}">
        <p14:creationId xmlns:p14="http://schemas.microsoft.com/office/powerpoint/2010/main" xmlns="" val="12769178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68760"/>
            <a:ext cx="8534400" cy="4800600"/>
          </a:xfrm>
        </p:spPr>
        <p:txBody>
          <a:bodyPr/>
          <a:lstStyle/>
          <a:p>
            <a:pPr algn="just" eaLnBrk="1" hangingPunct="1">
              <a:buNone/>
            </a:pPr>
            <a:r>
              <a:rPr lang="en-GB" dirty="0" smtClean="0">
                <a:solidFill>
                  <a:srgbClr val="103C72"/>
                </a:solidFill>
                <a:latin typeface="Arial" charset="0"/>
                <a:cs typeface="Arial" charset="0"/>
              </a:rPr>
              <a:t> </a:t>
            </a:r>
            <a:endParaRPr lang="en-GB" sz="2000" dirty="0" smtClean="0">
              <a:solidFill>
                <a:srgbClr val="103C72"/>
              </a:solidFill>
              <a:latin typeface="Arial" charset="0"/>
              <a:cs typeface="Arial" charset="0"/>
            </a:endParaRPr>
          </a:p>
          <a:p>
            <a:endParaRPr lang="en-GB" dirty="0" smtClean="0"/>
          </a:p>
          <a:p>
            <a:pPr algn="ctr">
              <a:buNone/>
            </a:pPr>
            <a:r>
              <a:rPr lang="en-GB" sz="7200" dirty="0" smtClean="0"/>
              <a:t>Thank You</a:t>
            </a:r>
          </a:p>
          <a:p>
            <a:pPr algn="ctr">
              <a:buNone/>
            </a:pPr>
            <a:endParaRPr lang="en-GB" dirty="0" smtClean="0"/>
          </a:p>
          <a:p>
            <a:pPr algn="ctr">
              <a:buNone/>
            </a:pPr>
            <a:r>
              <a:rPr lang="en-GB" dirty="0" smtClean="0"/>
              <a:t>Contact details: </a:t>
            </a:r>
          </a:p>
        </p:txBody>
      </p:sp>
    </p:spTree>
    <p:extLst>
      <p:ext uri="{BB962C8B-B14F-4D97-AF65-F5344CB8AC3E}">
        <p14:creationId xmlns:p14="http://schemas.microsoft.com/office/powerpoint/2010/main" xmlns="" val="64795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I. Background</a:t>
            </a:r>
            <a:endParaRPr lang="en-GB" dirty="0">
              <a:solidFill>
                <a:schemeClr val="tx1"/>
              </a:solidFill>
            </a:endParaRPr>
          </a:p>
        </p:txBody>
      </p:sp>
      <p:sp>
        <p:nvSpPr>
          <p:cNvPr id="3" name="Content Placeholder 2"/>
          <p:cNvSpPr>
            <a:spLocks noGrp="1"/>
          </p:cNvSpPr>
          <p:nvPr>
            <p:ph idx="1"/>
          </p:nvPr>
        </p:nvSpPr>
        <p:spPr>
          <a:xfrm>
            <a:off x="395536" y="1772816"/>
            <a:ext cx="8534400" cy="4800600"/>
          </a:xfrm>
        </p:spPr>
        <p:txBody>
          <a:bodyPr/>
          <a:lstStyle/>
          <a:p>
            <a:pPr>
              <a:lnSpc>
                <a:spcPct val="90000"/>
              </a:lnSpc>
            </a:pPr>
            <a:r>
              <a:rPr lang="en-US" sz="2400" dirty="0" smtClean="0"/>
              <a:t>The </a:t>
            </a:r>
            <a:r>
              <a:rPr lang="en-US" sz="2400" dirty="0"/>
              <a:t>latest findings of the AR5 of the Intergovernmental Panel on Climate Change (IPCC) </a:t>
            </a:r>
            <a:r>
              <a:rPr lang="en-US" sz="2400" dirty="0" smtClean="0"/>
              <a:t>confirm </a:t>
            </a:r>
            <a:r>
              <a:rPr lang="en-US" sz="2400" dirty="0"/>
              <a:t>that warming of the climate system and observed changes are unprecedented over decades to millennia, impacts are occurring now, many natural and human systems are increasingly vulnerable, and further warming will make the consequences of climate impacts worse and politically unacceptable given their potential to hamper governance</a:t>
            </a:r>
            <a:r>
              <a:rPr lang="en-US" sz="2400" dirty="0" smtClean="0"/>
              <a:t>.</a:t>
            </a:r>
          </a:p>
          <a:p>
            <a:pPr>
              <a:lnSpc>
                <a:spcPct val="90000"/>
              </a:lnSpc>
            </a:pPr>
            <a:r>
              <a:rPr lang="en-US" sz="2400" dirty="0" smtClean="0"/>
              <a:t> </a:t>
            </a:r>
            <a:r>
              <a:rPr lang="en-GB" sz="2400" dirty="0" smtClean="0"/>
              <a:t> </a:t>
            </a:r>
          </a:p>
          <a:p>
            <a:pPr>
              <a:lnSpc>
                <a:spcPct val="90000"/>
              </a:lnSpc>
            </a:pPr>
            <a:endParaRPr lang="en-GB" sz="2600" b="1" dirty="0">
              <a:solidFill>
                <a:srgbClr val="103C72"/>
              </a:solidFill>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xmlns="" val="2682536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I. Background</a:t>
            </a:r>
            <a:endParaRPr lang="en-GB" dirty="0">
              <a:solidFill>
                <a:schemeClr val="tx1"/>
              </a:solidFill>
            </a:endParaRPr>
          </a:p>
        </p:txBody>
      </p:sp>
      <p:sp>
        <p:nvSpPr>
          <p:cNvPr id="3" name="Content Placeholder 2"/>
          <p:cNvSpPr>
            <a:spLocks noGrp="1"/>
          </p:cNvSpPr>
          <p:nvPr>
            <p:ph idx="1"/>
          </p:nvPr>
        </p:nvSpPr>
        <p:spPr>
          <a:xfrm>
            <a:off x="107504" y="1772816"/>
            <a:ext cx="8822432" cy="4800600"/>
          </a:xfrm>
        </p:spPr>
        <p:txBody>
          <a:bodyPr/>
          <a:lstStyle/>
          <a:p>
            <a:pPr>
              <a:lnSpc>
                <a:spcPct val="90000"/>
              </a:lnSpc>
            </a:pPr>
            <a:r>
              <a:rPr lang="en-US" sz="2400" dirty="0" smtClean="0"/>
              <a:t>On the other hand the UN Climate Summit in New York last September and </a:t>
            </a:r>
            <a:r>
              <a:rPr lang="en-US" sz="2400" dirty="0"/>
              <a:t>the surrounding events have undoubtedly </a:t>
            </a:r>
            <a:r>
              <a:rPr lang="en-US" sz="2400" dirty="0" smtClean="0"/>
              <a:t>‘shifted </a:t>
            </a:r>
            <a:r>
              <a:rPr lang="en-US" sz="2400" dirty="0"/>
              <a:t>the ground of possibility on climate </a:t>
            </a:r>
            <a:r>
              <a:rPr lang="en-US" sz="2400" dirty="0" smtClean="0"/>
              <a:t>change’:</a:t>
            </a:r>
            <a:endParaRPr lang="en-US" sz="2400" dirty="0"/>
          </a:p>
          <a:p>
            <a:pPr lvl="1">
              <a:lnSpc>
                <a:spcPct val="90000"/>
              </a:lnSpc>
            </a:pPr>
            <a:r>
              <a:rPr lang="en-US" sz="2400" dirty="0" smtClean="0"/>
              <a:t>public </a:t>
            </a:r>
            <a:r>
              <a:rPr lang="en-US" sz="2400" dirty="0"/>
              <a:t>mobilization </a:t>
            </a:r>
            <a:r>
              <a:rPr lang="en-US" sz="2400" dirty="0" smtClean="0"/>
              <a:t>in </a:t>
            </a:r>
            <a:r>
              <a:rPr lang="en-US" sz="2400" dirty="0"/>
              <a:t>160 countries around the </a:t>
            </a:r>
            <a:r>
              <a:rPr lang="en-US" sz="2400" dirty="0" smtClean="0"/>
              <a:t>world to underscore the need that </a:t>
            </a:r>
            <a:r>
              <a:rPr lang="en-US" sz="2400" dirty="0"/>
              <a:t>we must address climate </a:t>
            </a:r>
            <a:r>
              <a:rPr lang="en-US" sz="2400" dirty="0" smtClean="0"/>
              <a:t>change.</a:t>
            </a:r>
          </a:p>
          <a:p>
            <a:pPr lvl="1">
              <a:lnSpc>
                <a:spcPct val="90000"/>
              </a:lnSpc>
            </a:pPr>
            <a:r>
              <a:rPr lang="en-US" sz="2400" dirty="0" smtClean="0"/>
              <a:t>announcements </a:t>
            </a:r>
            <a:r>
              <a:rPr lang="en-US" sz="2400" dirty="0"/>
              <a:t>on action from corporations, finance institutions and subnational </a:t>
            </a:r>
            <a:r>
              <a:rPr lang="en-US" sz="2400" dirty="0" smtClean="0"/>
              <a:t>governments, indicating that through collective action we </a:t>
            </a:r>
            <a:r>
              <a:rPr lang="en-US" sz="2400" dirty="0"/>
              <a:t>have the capital, the mechanisms and the </a:t>
            </a:r>
            <a:r>
              <a:rPr lang="en-US" sz="2400" dirty="0" smtClean="0"/>
              <a:t>technology to </a:t>
            </a:r>
            <a:r>
              <a:rPr lang="en-US" sz="2400" dirty="0"/>
              <a:t>address climate </a:t>
            </a:r>
            <a:r>
              <a:rPr lang="en-US" sz="2400" dirty="0" smtClean="0"/>
              <a:t>change.</a:t>
            </a:r>
          </a:p>
          <a:p>
            <a:pPr lvl="1">
              <a:lnSpc>
                <a:spcPct val="90000"/>
              </a:lnSpc>
            </a:pPr>
            <a:r>
              <a:rPr lang="en-US" sz="2400" dirty="0" smtClean="0"/>
              <a:t>more </a:t>
            </a:r>
            <a:r>
              <a:rPr lang="en-US" sz="2400" dirty="0"/>
              <a:t>than 100 Heads of State and Government </a:t>
            </a:r>
            <a:r>
              <a:rPr lang="en-US" sz="2400" dirty="0" smtClean="0"/>
              <a:t>presented </a:t>
            </a:r>
            <a:r>
              <a:rPr lang="en-US" sz="2400" dirty="0"/>
              <a:t>their efforts to increase resilience and reduce greenhouse gas emissions. </a:t>
            </a:r>
            <a:endParaRPr lang="en-GB" sz="2400" b="1" dirty="0">
              <a:solidFill>
                <a:srgbClr val="103C72"/>
              </a:solidFill>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xmlns="" val="42940589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II. The outcomes of Warsaw</a:t>
            </a:r>
            <a:endParaRPr lang="en-GB" dirty="0">
              <a:solidFill>
                <a:schemeClr val="tx1"/>
              </a:solidFill>
            </a:endParaRPr>
          </a:p>
        </p:txBody>
      </p:sp>
      <p:sp>
        <p:nvSpPr>
          <p:cNvPr id="3" name="Content Placeholder 2"/>
          <p:cNvSpPr>
            <a:spLocks noGrp="1"/>
          </p:cNvSpPr>
          <p:nvPr>
            <p:ph idx="1"/>
          </p:nvPr>
        </p:nvSpPr>
        <p:spPr>
          <a:xfrm>
            <a:off x="395536" y="1772816"/>
            <a:ext cx="8534400" cy="4800600"/>
          </a:xfrm>
        </p:spPr>
        <p:txBody>
          <a:bodyPr/>
          <a:lstStyle/>
          <a:p>
            <a:pPr>
              <a:lnSpc>
                <a:spcPct val="90000"/>
              </a:lnSpc>
            </a:pPr>
            <a:r>
              <a:rPr lang="en-US" sz="2400" b="1" dirty="0"/>
              <a:t>Negotiations </a:t>
            </a:r>
            <a:r>
              <a:rPr lang="en-US" sz="2400" b="1" dirty="0" smtClean="0"/>
              <a:t>focused </a:t>
            </a:r>
            <a:r>
              <a:rPr lang="en-US" sz="2400" b="1" dirty="0"/>
              <a:t>on the implementation of </a:t>
            </a:r>
            <a:r>
              <a:rPr lang="en-US" sz="2400" b="1" dirty="0" smtClean="0"/>
              <a:t>agreements </a:t>
            </a:r>
            <a:r>
              <a:rPr lang="en-US" sz="2400" b="1" dirty="0"/>
              <a:t>reached at previous </a:t>
            </a:r>
            <a:r>
              <a:rPr lang="en-US" sz="2400" b="1" dirty="0" smtClean="0"/>
              <a:t>meetings </a:t>
            </a:r>
            <a:r>
              <a:rPr lang="en-US" sz="2400" b="1" dirty="0"/>
              <a:t>and </a:t>
            </a:r>
            <a:r>
              <a:rPr lang="en-US" sz="2400" b="1" dirty="0" smtClean="0"/>
              <a:t>addressed the </a:t>
            </a:r>
            <a:r>
              <a:rPr lang="en-US" sz="2400" b="1" dirty="0"/>
              <a:t>pathway to </a:t>
            </a:r>
            <a:r>
              <a:rPr lang="en-US" sz="2400" b="1" dirty="0" smtClean="0"/>
              <a:t>Paris and </a:t>
            </a:r>
            <a:r>
              <a:rPr lang="en-US" sz="2400" b="1" dirty="0"/>
              <a:t>climate </a:t>
            </a:r>
            <a:r>
              <a:rPr lang="en-US" sz="2400" b="1" dirty="0" smtClean="0"/>
              <a:t>financing.</a:t>
            </a:r>
          </a:p>
          <a:p>
            <a:pPr>
              <a:lnSpc>
                <a:spcPct val="90000"/>
              </a:lnSpc>
            </a:pPr>
            <a:endParaRPr lang="en-US" sz="2400" b="1" dirty="0" smtClean="0"/>
          </a:p>
          <a:p>
            <a:pPr>
              <a:lnSpc>
                <a:spcPct val="90000"/>
              </a:lnSpc>
            </a:pPr>
            <a:r>
              <a:rPr lang="en-US" sz="2400" b="1" dirty="0" smtClean="0"/>
              <a:t>COP19 adopted </a:t>
            </a:r>
            <a:r>
              <a:rPr lang="en-US" sz="2400" b="1" dirty="0"/>
              <a:t>an ADP decision that invites </a:t>
            </a:r>
            <a:r>
              <a:rPr lang="en-US" sz="2400" b="1" dirty="0" smtClean="0"/>
              <a:t>parties </a:t>
            </a:r>
            <a:r>
              <a:rPr lang="en-US" sz="2400" b="1" dirty="0"/>
              <a:t>to initiate or intensify domestic preparations for their </a:t>
            </a:r>
            <a:r>
              <a:rPr lang="en-US" sz="2400" b="1" dirty="0" smtClean="0"/>
              <a:t>intended </a:t>
            </a:r>
            <a:r>
              <a:rPr lang="en-US" sz="2400" b="1" dirty="0"/>
              <a:t>nationally-determined contributions, and resolves to </a:t>
            </a:r>
            <a:r>
              <a:rPr lang="en-US" sz="2400" b="1" dirty="0" smtClean="0"/>
              <a:t>accelerate </a:t>
            </a:r>
            <a:r>
              <a:rPr lang="en-US" sz="2400" b="1" dirty="0"/>
              <a:t>the full implementation of the Bali Action Plan and </a:t>
            </a:r>
            <a:r>
              <a:rPr lang="en-US" sz="2400" b="1" dirty="0" smtClean="0"/>
              <a:t>pre</a:t>
            </a:r>
            <a:r>
              <a:rPr lang="en-US" sz="2400" b="1" dirty="0"/>
              <a:t>-2020 ambition</a:t>
            </a:r>
            <a:r>
              <a:rPr lang="en-US" sz="2400" b="1" dirty="0" smtClean="0"/>
              <a:t>.</a:t>
            </a:r>
          </a:p>
          <a:p>
            <a:pPr>
              <a:lnSpc>
                <a:spcPct val="90000"/>
              </a:lnSpc>
            </a:pPr>
            <a:endParaRPr lang="en-US" sz="2400" b="1" dirty="0" smtClean="0"/>
          </a:p>
          <a:p>
            <a:pPr>
              <a:lnSpc>
                <a:spcPct val="90000"/>
              </a:lnSpc>
            </a:pPr>
            <a:r>
              <a:rPr lang="en-US" sz="2400" b="1" dirty="0" smtClean="0"/>
              <a:t>Parties </a:t>
            </a:r>
            <a:r>
              <a:rPr lang="en-US" sz="2400" b="1" dirty="0"/>
              <a:t>also adopted a decision establishing </a:t>
            </a:r>
            <a:r>
              <a:rPr lang="en-US" sz="2400" b="1" dirty="0" smtClean="0"/>
              <a:t>the </a:t>
            </a:r>
            <a:r>
              <a:rPr lang="en-US" sz="2400" b="1" dirty="0"/>
              <a:t>Warsaw international mechanism on loss and damage, and </a:t>
            </a:r>
            <a:r>
              <a:rPr lang="en-US" sz="2400" b="1" dirty="0" smtClean="0"/>
              <a:t>the </a:t>
            </a:r>
            <a:r>
              <a:rPr lang="en-US" sz="2400" b="1" dirty="0"/>
              <a:t>“Warsaw REDD+ </a:t>
            </a:r>
            <a:r>
              <a:rPr lang="en-US" sz="2400" b="1" dirty="0" smtClean="0"/>
              <a:t>framework.  </a:t>
            </a:r>
            <a:endParaRPr lang="en-GB" sz="2400" b="1" dirty="0"/>
          </a:p>
        </p:txBody>
      </p:sp>
      <p:sp>
        <p:nvSpPr>
          <p:cNvPr id="4" name="Slide Number Placeholder 3"/>
          <p:cNvSpPr>
            <a:spLocks noGrp="1"/>
          </p:cNvSpPr>
          <p:nvPr>
            <p:ph type="sldNum" sz="quarter" idx="12"/>
          </p:nvPr>
        </p:nvSpPr>
        <p:spPr/>
        <p:txBody>
          <a:bodyPr/>
          <a:lstStyle/>
          <a:p>
            <a:pPr>
              <a:defRPr/>
            </a:pPr>
            <a:r>
              <a:rPr lang="en-US" dirty="0">
                <a:solidFill>
                  <a:srgbClr val="000000"/>
                </a:solidFill>
              </a:rPr>
              <a:t>5</a:t>
            </a:r>
          </a:p>
        </p:txBody>
      </p:sp>
    </p:spTree>
    <p:extLst>
      <p:ext uri="{BB962C8B-B14F-4D97-AF65-F5344CB8AC3E}">
        <p14:creationId xmlns:p14="http://schemas.microsoft.com/office/powerpoint/2010/main" xmlns="" val="40583257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III. Expectations for Lima</a:t>
            </a:r>
            <a:endParaRPr lang="en-GB" dirty="0">
              <a:solidFill>
                <a:schemeClr val="tx1"/>
              </a:solidFill>
            </a:endParaRPr>
          </a:p>
        </p:txBody>
      </p:sp>
      <p:sp>
        <p:nvSpPr>
          <p:cNvPr id="3" name="Content Placeholder 2"/>
          <p:cNvSpPr>
            <a:spLocks noGrp="1"/>
          </p:cNvSpPr>
          <p:nvPr>
            <p:ph idx="1"/>
          </p:nvPr>
        </p:nvSpPr>
        <p:spPr>
          <a:xfrm>
            <a:off x="395536" y="1772816"/>
            <a:ext cx="8534400" cy="4800600"/>
          </a:xfrm>
        </p:spPr>
        <p:txBody>
          <a:bodyPr/>
          <a:lstStyle/>
          <a:p>
            <a:pPr>
              <a:lnSpc>
                <a:spcPct val="90000"/>
              </a:lnSpc>
            </a:pPr>
            <a:r>
              <a:rPr lang="en-US" sz="2400" b="1" dirty="0" smtClean="0"/>
              <a:t>The Executive Secretary of the UNFCCC has recently stated that parties must work in L</a:t>
            </a:r>
            <a:r>
              <a:rPr lang="es-ES" sz="2400" b="1" dirty="0" smtClean="0"/>
              <a:t>i</a:t>
            </a:r>
            <a:r>
              <a:rPr lang="en-US" sz="2400" b="1" dirty="0" smtClean="0"/>
              <a:t>ma to find a path that:</a:t>
            </a:r>
          </a:p>
          <a:p>
            <a:pPr lvl="1">
              <a:lnSpc>
                <a:spcPct val="90000"/>
              </a:lnSpc>
            </a:pPr>
            <a:r>
              <a:rPr lang="en-US" sz="2400" b="1" dirty="0"/>
              <a:t>Must be nationally equitable and globally responsible;</a:t>
            </a:r>
          </a:p>
          <a:p>
            <a:pPr lvl="1">
              <a:lnSpc>
                <a:spcPct val="90000"/>
              </a:lnSpc>
            </a:pPr>
            <a:r>
              <a:rPr lang="en-US" sz="2400" b="1" dirty="0"/>
              <a:t>Must provide a strong collaboration platform that ensures that no one is left behind; and</a:t>
            </a:r>
          </a:p>
          <a:p>
            <a:pPr lvl="1">
              <a:lnSpc>
                <a:spcPct val="90000"/>
              </a:lnSpc>
            </a:pPr>
            <a:r>
              <a:rPr lang="en-US" sz="2400" b="1" dirty="0"/>
              <a:t>Must have clear markers in the near and in the long term</a:t>
            </a:r>
            <a:r>
              <a:rPr lang="en-US" sz="2400" b="1" dirty="0" smtClean="0"/>
              <a:t>.</a:t>
            </a:r>
            <a:endParaRPr lang="en-US" sz="2400" b="1" dirty="0"/>
          </a:p>
          <a:p>
            <a:pPr>
              <a:lnSpc>
                <a:spcPct val="90000"/>
              </a:lnSpc>
            </a:pPr>
            <a:r>
              <a:rPr lang="en-US" sz="2400" b="1" dirty="0" smtClean="0"/>
              <a:t>I</a:t>
            </a:r>
            <a:r>
              <a:rPr lang="es-ES" sz="2400" b="1" dirty="0" smtClean="0"/>
              <a:t>n </a:t>
            </a:r>
            <a:r>
              <a:rPr lang="en-US" sz="2400" b="1" dirty="0"/>
              <a:t>addition, </a:t>
            </a:r>
            <a:r>
              <a:rPr lang="en-US" sz="2400" b="1" dirty="0" smtClean="0"/>
              <a:t>there is a need to </a:t>
            </a:r>
            <a:r>
              <a:rPr lang="en-US" sz="2400" b="1" dirty="0"/>
              <a:t>bring the Doha Amendment to the Kyoto Protocol </a:t>
            </a:r>
            <a:r>
              <a:rPr lang="en-US" sz="2400" b="1" dirty="0" smtClean="0"/>
              <a:t>into force; 144 </a:t>
            </a:r>
            <a:r>
              <a:rPr lang="en-US" sz="2400" b="1" dirty="0"/>
              <a:t>ratifications </a:t>
            </a:r>
            <a:r>
              <a:rPr lang="en-US" sz="2400" b="1" dirty="0" smtClean="0"/>
              <a:t>are necessary to </a:t>
            </a:r>
            <a:r>
              <a:rPr lang="en-US" sz="2400" b="1" dirty="0"/>
              <a:t>bring the second commitment period of the Kyoto Protocol into force. </a:t>
            </a:r>
            <a:endParaRPr lang="en-US" sz="2400" b="1" dirty="0" smtClean="0"/>
          </a:p>
          <a:p>
            <a:pPr>
              <a:lnSpc>
                <a:spcPct val="90000"/>
              </a:lnSpc>
            </a:pPr>
            <a:endParaRPr lang="en-US" sz="2400" b="1" dirty="0"/>
          </a:p>
          <a:p>
            <a:pPr>
              <a:lnSpc>
                <a:spcPct val="90000"/>
              </a:lnSpc>
            </a:pPr>
            <a:endParaRPr lang="en-US" sz="2400" b="1" dirty="0" smtClean="0"/>
          </a:p>
          <a:p>
            <a:pPr lvl="1">
              <a:lnSpc>
                <a:spcPct val="90000"/>
              </a:lnSpc>
            </a:pPr>
            <a:endParaRPr lang="en-US" sz="2000" b="1" dirty="0" smtClean="0"/>
          </a:p>
          <a:p>
            <a:pPr lvl="1">
              <a:lnSpc>
                <a:spcPct val="90000"/>
              </a:lnSpc>
            </a:pPr>
            <a:endParaRPr lang="en-GB" sz="2000" b="1" dirty="0"/>
          </a:p>
        </p:txBody>
      </p:sp>
      <p:sp>
        <p:nvSpPr>
          <p:cNvPr id="4" name="Slide Number Placeholder 3"/>
          <p:cNvSpPr>
            <a:spLocks noGrp="1"/>
          </p:cNvSpPr>
          <p:nvPr>
            <p:ph type="sldNum" sz="quarter" idx="12"/>
          </p:nvPr>
        </p:nvSpPr>
        <p:spPr/>
        <p:txBody>
          <a:bodyPr/>
          <a:lstStyle/>
          <a:p>
            <a:pPr>
              <a:defRPr/>
            </a:pPr>
            <a:r>
              <a:rPr lang="en-US" dirty="0">
                <a:solidFill>
                  <a:srgbClr val="000000"/>
                </a:solidFill>
              </a:rPr>
              <a:t>6</a:t>
            </a:r>
          </a:p>
        </p:txBody>
      </p:sp>
    </p:spTree>
    <p:extLst>
      <p:ext uri="{BB962C8B-B14F-4D97-AF65-F5344CB8AC3E}">
        <p14:creationId xmlns:p14="http://schemas.microsoft.com/office/powerpoint/2010/main" xmlns="" val="22600278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III. Expectations for Lima</a:t>
            </a:r>
            <a:endParaRPr lang="en-GB" dirty="0">
              <a:solidFill>
                <a:schemeClr val="tx1"/>
              </a:solidFill>
            </a:endParaRPr>
          </a:p>
        </p:txBody>
      </p:sp>
      <p:sp>
        <p:nvSpPr>
          <p:cNvPr id="3" name="Content Placeholder 2"/>
          <p:cNvSpPr>
            <a:spLocks noGrp="1"/>
          </p:cNvSpPr>
          <p:nvPr>
            <p:ph idx="1"/>
          </p:nvPr>
        </p:nvSpPr>
        <p:spPr>
          <a:xfrm>
            <a:off x="251520" y="1772816"/>
            <a:ext cx="8678416" cy="4800600"/>
          </a:xfrm>
        </p:spPr>
        <p:txBody>
          <a:bodyPr/>
          <a:lstStyle/>
          <a:p>
            <a:pPr marL="0" indent="0">
              <a:lnSpc>
                <a:spcPct val="90000"/>
              </a:lnSpc>
              <a:buNone/>
            </a:pPr>
            <a:r>
              <a:rPr lang="en-US" sz="2400" b="1" dirty="0" smtClean="0"/>
              <a:t>Substantive outcomes expected from L</a:t>
            </a:r>
            <a:r>
              <a:rPr lang="es-ES" sz="2400" b="1" dirty="0" smtClean="0"/>
              <a:t>i</a:t>
            </a:r>
            <a:r>
              <a:rPr lang="en-US" sz="2400" b="1" dirty="0" smtClean="0"/>
              <a:t>ma, as defined by incoming COP20 President: </a:t>
            </a:r>
          </a:p>
          <a:p>
            <a:pPr lvl="1">
              <a:lnSpc>
                <a:spcPct val="90000"/>
              </a:lnSpc>
            </a:pPr>
            <a:r>
              <a:rPr lang="en-US" sz="2000" b="1" dirty="0" smtClean="0"/>
              <a:t>First</a:t>
            </a:r>
            <a:r>
              <a:rPr lang="en-US" sz="2000" b="1" dirty="0"/>
              <a:t>, in the definition of the information that all </a:t>
            </a:r>
            <a:r>
              <a:rPr lang="en-US" sz="2000" b="1" dirty="0" smtClean="0"/>
              <a:t>of </a:t>
            </a:r>
            <a:r>
              <a:rPr lang="en-US" sz="2000" b="1" dirty="0"/>
              <a:t>countries will submit next year as part of </a:t>
            </a:r>
            <a:r>
              <a:rPr lang="en-US" sz="2000" b="1" dirty="0" smtClean="0"/>
              <a:t>intended </a:t>
            </a:r>
            <a:r>
              <a:rPr lang="en-US" sz="2000" b="1" dirty="0"/>
              <a:t>nationally determined contribution</a:t>
            </a:r>
            <a:r>
              <a:rPr lang="en-US" sz="2000" b="1" dirty="0" smtClean="0"/>
              <a:t>.</a:t>
            </a:r>
          </a:p>
          <a:p>
            <a:pPr lvl="1">
              <a:lnSpc>
                <a:spcPct val="90000"/>
              </a:lnSpc>
            </a:pPr>
            <a:endParaRPr lang="en-US" sz="2000" b="1" dirty="0" smtClean="0"/>
          </a:p>
          <a:p>
            <a:pPr lvl="1">
              <a:lnSpc>
                <a:spcPct val="90000"/>
              </a:lnSpc>
            </a:pPr>
            <a:r>
              <a:rPr lang="en-US" sz="2000" b="1" dirty="0" smtClean="0"/>
              <a:t>That COP20 </a:t>
            </a:r>
            <a:r>
              <a:rPr lang="en-US" sz="2000" b="1" dirty="0"/>
              <a:t>concludes with a text on the elements that is clear, structured and substantive, not just a list of ideas: meaning the components of content and form that we can agree on in Lima in order to provide a strong basis for negotiations next </a:t>
            </a:r>
            <a:r>
              <a:rPr lang="en-US" sz="2000" b="1" dirty="0" smtClean="0"/>
              <a:t>year;</a:t>
            </a:r>
          </a:p>
          <a:p>
            <a:pPr lvl="1">
              <a:lnSpc>
                <a:spcPct val="90000"/>
              </a:lnSpc>
            </a:pPr>
            <a:endParaRPr lang="en-US" sz="2000" b="1" dirty="0" smtClean="0"/>
          </a:p>
          <a:p>
            <a:pPr lvl="1">
              <a:lnSpc>
                <a:spcPct val="90000"/>
              </a:lnSpc>
            </a:pPr>
            <a:r>
              <a:rPr lang="en-US" sz="2000" b="1" dirty="0"/>
              <a:t>W</a:t>
            </a:r>
            <a:r>
              <a:rPr lang="en-US" sz="2000" b="1" dirty="0" smtClean="0"/>
              <a:t>hat </a:t>
            </a:r>
            <a:r>
              <a:rPr lang="en-US" sz="2000" b="1" dirty="0"/>
              <a:t>will be our decision on </a:t>
            </a:r>
            <a:r>
              <a:rPr lang="en-US" sz="2000" b="1" dirty="0" err="1"/>
              <a:t>Workstream</a:t>
            </a:r>
            <a:r>
              <a:rPr lang="en-US" sz="2000" b="1" dirty="0"/>
              <a:t> 2: </a:t>
            </a:r>
            <a:r>
              <a:rPr lang="en-US" sz="2000" b="1" dirty="0" smtClean="0"/>
              <a:t>a </a:t>
            </a:r>
            <a:r>
              <a:rPr lang="en-US" sz="2000" b="1" dirty="0"/>
              <a:t>concrete plan to deal with the pre-2020 period including actions to ensure compliance with existing obligations, and the implementation of policy options with the greatest potential </a:t>
            </a:r>
          </a:p>
          <a:p>
            <a:pPr lvl="1">
              <a:lnSpc>
                <a:spcPct val="90000"/>
              </a:lnSpc>
            </a:pPr>
            <a:endParaRPr lang="en-GB" sz="2000" b="1" dirty="0"/>
          </a:p>
        </p:txBody>
      </p:sp>
      <p:sp>
        <p:nvSpPr>
          <p:cNvPr id="4" name="Slide Number Placeholder 3"/>
          <p:cNvSpPr>
            <a:spLocks noGrp="1"/>
          </p:cNvSpPr>
          <p:nvPr>
            <p:ph type="sldNum" sz="quarter" idx="12"/>
          </p:nvPr>
        </p:nvSpPr>
        <p:spPr/>
        <p:txBody>
          <a:bodyPr/>
          <a:lstStyle/>
          <a:p>
            <a:pPr>
              <a:defRPr/>
            </a:pPr>
            <a:r>
              <a:rPr lang="en-US" dirty="0">
                <a:solidFill>
                  <a:srgbClr val="000000"/>
                </a:solidFill>
              </a:rPr>
              <a:t>7</a:t>
            </a:r>
          </a:p>
        </p:txBody>
      </p:sp>
    </p:spTree>
    <p:extLst>
      <p:ext uri="{BB962C8B-B14F-4D97-AF65-F5344CB8AC3E}">
        <p14:creationId xmlns:p14="http://schemas.microsoft.com/office/powerpoint/2010/main" xmlns="" val="589329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III. Expectations for Lima</a:t>
            </a:r>
            <a:endParaRPr lang="en-GB" dirty="0">
              <a:solidFill>
                <a:schemeClr val="tx1"/>
              </a:solidFill>
            </a:endParaRPr>
          </a:p>
        </p:txBody>
      </p:sp>
      <p:sp>
        <p:nvSpPr>
          <p:cNvPr id="3" name="Content Placeholder 2"/>
          <p:cNvSpPr>
            <a:spLocks noGrp="1"/>
          </p:cNvSpPr>
          <p:nvPr>
            <p:ph idx="1"/>
          </p:nvPr>
        </p:nvSpPr>
        <p:spPr>
          <a:xfrm>
            <a:off x="251520" y="1772816"/>
            <a:ext cx="8678416" cy="4800600"/>
          </a:xfrm>
        </p:spPr>
        <p:txBody>
          <a:bodyPr/>
          <a:lstStyle/>
          <a:p>
            <a:pPr marL="0" indent="0">
              <a:lnSpc>
                <a:spcPct val="90000"/>
              </a:lnSpc>
              <a:buNone/>
            </a:pPr>
            <a:r>
              <a:rPr lang="en-US" sz="2400" b="1" dirty="0" smtClean="0"/>
              <a:t>Need to move forward on </a:t>
            </a:r>
            <a:r>
              <a:rPr lang="en-US" sz="2400" b="1" dirty="0"/>
              <a:t>the three tasks that have been outlined by the ADP Co-Chairs: </a:t>
            </a:r>
            <a:endParaRPr lang="en-US" sz="2400" b="1" dirty="0" smtClean="0"/>
          </a:p>
          <a:p>
            <a:pPr lvl="1">
              <a:lnSpc>
                <a:spcPct val="90000"/>
              </a:lnSpc>
            </a:pPr>
            <a:r>
              <a:rPr lang="en-US" sz="2000" b="1" dirty="0"/>
              <a:t>Advance its work toward the 2015 agreement; </a:t>
            </a:r>
          </a:p>
          <a:p>
            <a:pPr lvl="1">
              <a:lnSpc>
                <a:spcPct val="90000"/>
              </a:lnSpc>
            </a:pPr>
            <a:endParaRPr lang="en-US" sz="2000" b="1" dirty="0"/>
          </a:p>
          <a:p>
            <a:pPr lvl="1">
              <a:lnSpc>
                <a:spcPct val="90000"/>
              </a:lnSpc>
            </a:pPr>
            <a:r>
              <a:rPr lang="en-US" sz="2000" b="1" dirty="0" smtClean="0"/>
              <a:t>As </a:t>
            </a:r>
            <a:r>
              <a:rPr lang="en-US" sz="2000" b="1" dirty="0"/>
              <a:t>mandated in Warsaw, agree on a draft decision identifying the information that Parties will </a:t>
            </a:r>
            <a:r>
              <a:rPr lang="en-US" sz="2000" b="1" dirty="0" smtClean="0"/>
              <a:t>provide </a:t>
            </a:r>
            <a:r>
              <a:rPr lang="en-US" sz="2000" b="1" dirty="0"/>
              <a:t>when putting forward their INDCs; </a:t>
            </a:r>
          </a:p>
          <a:p>
            <a:pPr lvl="1">
              <a:lnSpc>
                <a:spcPct val="90000"/>
              </a:lnSpc>
            </a:pPr>
            <a:endParaRPr lang="en-US" sz="2000" b="1" dirty="0"/>
          </a:p>
          <a:p>
            <a:pPr lvl="1">
              <a:lnSpc>
                <a:spcPct val="90000"/>
              </a:lnSpc>
            </a:pPr>
            <a:r>
              <a:rPr lang="en-US" sz="2000" b="1" dirty="0" smtClean="0"/>
              <a:t>Agree </a:t>
            </a:r>
            <a:r>
              <a:rPr lang="en-US" sz="2000" b="1" dirty="0"/>
              <a:t>on a draft decision on pre-2020 action that consolidates the work done by the ADP under </a:t>
            </a:r>
            <a:r>
              <a:rPr lang="en-US" sz="2000" b="1" dirty="0" err="1" smtClean="0"/>
              <a:t>workstream</a:t>
            </a:r>
            <a:r>
              <a:rPr lang="en-US" sz="2000" b="1" dirty="0" smtClean="0"/>
              <a:t> </a:t>
            </a:r>
            <a:r>
              <a:rPr lang="en-US" sz="2000" b="1" dirty="0"/>
              <a:t>2 and sets the basis for continuing work on pre-2020 action beyond the life of the ADP. </a:t>
            </a:r>
            <a:endParaRPr lang="en-GB" sz="2000" b="1" dirty="0"/>
          </a:p>
        </p:txBody>
      </p:sp>
      <p:sp>
        <p:nvSpPr>
          <p:cNvPr id="4" name="Slide Number Placeholder 3"/>
          <p:cNvSpPr>
            <a:spLocks noGrp="1"/>
          </p:cNvSpPr>
          <p:nvPr>
            <p:ph type="sldNum" sz="quarter" idx="12"/>
          </p:nvPr>
        </p:nvSpPr>
        <p:spPr/>
        <p:txBody>
          <a:bodyPr/>
          <a:lstStyle/>
          <a:p>
            <a:pPr>
              <a:defRPr/>
            </a:pPr>
            <a:r>
              <a:rPr lang="en-US" dirty="0" smtClean="0">
                <a:solidFill>
                  <a:srgbClr val="000000"/>
                </a:solidFill>
              </a:rPr>
              <a:t>8</a:t>
            </a:r>
            <a:endParaRPr lang="en-US" dirty="0">
              <a:solidFill>
                <a:srgbClr val="000000"/>
              </a:solidFill>
            </a:endParaRPr>
          </a:p>
        </p:txBody>
      </p:sp>
    </p:spTree>
    <p:extLst>
      <p:ext uri="{BB962C8B-B14F-4D97-AF65-F5344CB8AC3E}">
        <p14:creationId xmlns:p14="http://schemas.microsoft.com/office/powerpoint/2010/main" xmlns="" val="31962333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534400" cy="1143000"/>
          </a:xfrm>
        </p:spPr>
        <p:txBody>
          <a:bodyPr/>
          <a:lstStyle/>
          <a:p>
            <a:r>
              <a:rPr lang="en-GB" dirty="0" smtClean="0">
                <a:solidFill>
                  <a:schemeClr val="tx1"/>
                </a:solidFill>
              </a:rPr>
              <a:t>IV. </a:t>
            </a:r>
            <a:r>
              <a:rPr lang="es-ES" dirty="0" smtClean="0">
                <a:solidFill>
                  <a:schemeClr val="tx1"/>
                </a:solidFill>
              </a:rPr>
              <a:t>T</a:t>
            </a:r>
            <a:r>
              <a:rPr lang="en-GB" dirty="0" err="1" smtClean="0">
                <a:solidFill>
                  <a:schemeClr val="tx1"/>
                </a:solidFill>
              </a:rPr>
              <a:t>heorical</a:t>
            </a:r>
            <a:r>
              <a:rPr lang="en-GB" dirty="0" smtClean="0">
                <a:solidFill>
                  <a:schemeClr val="tx1"/>
                </a:solidFill>
              </a:rPr>
              <a:t> approaches to an agreement</a:t>
            </a:r>
            <a:endParaRPr lang="en-GB" dirty="0">
              <a:solidFill>
                <a:schemeClr val="tx1"/>
              </a:solidFill>
            </a:endParaRPr>
          </a:p>
        </p:txBody>
      </p:sp>
      <p:sp>
        <p:nvSpPr>
          <p:cNvPr id="3" name="Content Placeholder 2"/>
          <p:cNvSpPr>
            <a:spLocks noGrp="1"/>
          </p:cNvSpPr>
          <p:nvPr>
            <p:ph idx="1"/>
          </p:nvPr>
        </p:nvSpPr>
        <p:spPr>
          <a:xfrm>
            <a:off x="251520" y="1772816"/>
            <a:ext cx="8678416" cy="4800600"/>
          </a:xfrm>
        </p:spPr>
        <p:txBody>
          <a:bodyPr/>
          <a:lstStyle/>
          <a:p>
            <a:pPr>
              <a:lnSpc>
                <a:spcPct val="90000"/>
              </a:lnSpc>
            </a:pPr>
            <a:r>
              <a:rPr lang="en-US" dirty="0"/>
              <a:t>A primary goal of the </a:t>
            </a:r>
            <a:r>
              <a:rPr lang="en-US" dirty="0" smtClean="0"/>
              <a:t>negotiations is to </a:t>
            </a:r>
            <a:r>
              <a:rPr lang="en-US" dirty="0"/>
              <a:t>develop </a:t>
            </a:r>
            <a:r>
              <a:rPr lang="en-US" dirty="0" smtClean="0"/>
              <a:t>a 2015 agreement </a:t>
            </a:r>
            <a:r>
              <a:rPr lang="en-US" dirty="0"/>
              <a:t>that will maximize reductions in greenhouse gas emissions over time. </a:t>
            </a:r>
            <a:endParaRPr lang="en-US" dirty="0" smtClean="0"/>
          </a:p>
          <a:p>
            <a:pPr>
              <a:lnSpc>
                <a:spcPct val="90000"/>
              </a:lnSpc>
            </a:pPr>
            <a:endParaRPr lang="en-US" dirty="0" smtClean="0"/>
          </a:p>
          <a:p>
            <a:pPr>
              <a:lnSpc>
                <a:spcPct val="90000"/>
              </a:lnSpc>
            </a:pPr>
            <a:r>
              <a:rPr lang="en-US" dirty="0" smtClean="0"/>
              <a:t>Achieving </a:t>
            </a:r>
            <a:r>
              <a:rPr lang="en-US" dirty="0"/>
              <a:t>this </a:t>
            </a:r>
            <a:r>
              <a:rPr lang="en-US" dirty="0" smtClean="0"/>
              <a:t>is function </a:t>
            </a:r>
            <a:r>
              <a:rPr lang="en-US" dirty="0"/>
              <a:t>of </a:t>
            </a:r>
            <a:r>
              <a:rPr lang="en-US" dirty="0" smtClean="0"/>
              <a:t>the </a:t>
            </a:r>
            <a:r>
              <a:rPr lang="en-US" dirty="0"/>
              <a:t>ambition of the </a:t>
            </a:r>
            <a:r>
              <a:rPr lang="en-US" dirty="0" smtClean="0"/>
              <a:t>agreement</a:t>
            </a:r>
            <a:r>
              <a:rPr lang="en-US" dirty="0"/>
              <a:t>, </a:t>
            </a:r>
            <a:r>
              <a:rPr lang="en-US" dirty="0" smtClean="0"/>
              <a:t>but also of the level </a:t>
            </a:r>
            <a:r>
              <a:rPr lang="en-US" dirty="0"/>
              <a:t>of participation and compliance by states</a:t>
            </a:r>
            <a:r>
              <a:rPr lang="en-US" dirty="0" smtClean="0"/>
              <a:t>.</a:t>
            </a: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xmlns="" val="27042761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Intra-ACP GCC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Intra-ACP GCCA template</Template>
  <TotalTime>4878</TotalTime>
  <Words>1499</Words>
  <Application>Microsoft Office PowerPoint</Application>
  <PresentationFormat>On-screen Show (4:3)</PresentationFormat>
  <Paragraphs>150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Intra-ACP GCCA template</vt:lpstr>
      <vt:lpstr>Slide 1</vt:lpstr>
      <vt:lpstr>Contents</vt:lpstr>
      <vt:lpstr>I. Background</vt:lpstr>
      <vt:lpstr>I. Background</vt:lpstr>
      <vt:lpstr>II. The outcomes of Warsaw</vt:lpstr>
      <vt:lpstr>III. Expectations for Lima</vt:lpstr>
      <vt:lpstr>III. Expectations for Lima</vt:lpstr>
      <vt:lpstr>III. Expectations for Lima</vt:lpstr>
      <vt:lpstr>IV. Theorical approaches to an agreement</vt:lpstr>
      <vt:lpstr>IV. Theorical approaches to an agreement</vt:lpstr>
      <vt:lpstr>IV. Theorical approaches to an agreement</vt:lpstr>
      <vt:lpstr>IV. Theorical approaches to an agreement</vt:lpstr>
      <vt:lpstr>IV. Theorical approaches to an agreement</vt:lpstr>
      <vt:lpstr>Key Issues: ADP negotiations</vt:lpstr>
      <vt:lpstr>V. Key Issues: ADP negotiations</vt:lpstr>
      <vt:lpstr>Key Issues: ADP negotiations</vt:lpstr>
      <vt:lpstr>V. Key Issues: ADP negotiations</vt:lpstr>
      <vt:lpstr>V. Key Issues: ADP negotiations</vt:lpstr>
      <vt:lpstr>V. Key Issues: ADP negotiations</vt:lpstr>
      <vt:lpstr>V. Key Issues: ADP negotiations</vt:lpstr>
      <vt:lpstr>Timelines and deliverables</vt:lpstr>
      <vt:lpstr>Slide 22</vt:lpstr>
    </vt:vector>
  </TitlesOfParts>
  <Company>SAFEGE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GCCA Intra-ACP</dc:creator>
  <cp:lastModifiedBy>ndiaye</cp:lastModifiedBy>
  <cp:revision>319</cp:revision>
  <dcterms:created xsi:type="dcterms:W3CDTF">2013-07-18T15:28:40Z</dcterms:created>
  <dcterms:modified xsi:type="dcterms:W3CDTF">2014-10-27T11:26:08Z</dcterms:modified>
</cp:coreProperties>
</file>