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1"/>
  </p:notesMasterIdLst>
  <p:handoutMasterIdLst>
    <p:handoutMasterId r:id="rId12"/>
  </p:handoutMasterIdLst>
  <p:sldIdLst>
    <p:sldId id="301" r:id="rId2"/>
    <p:sldId id="299" r:id="rId3"/>
    <p:sldId id="302" r:id="rId4"/>
    <p:sldId id="303" r:id="rId5"/>
    <p:sldId id="304" r:id="rId6"/>
    <p:sldId id="305" r:id="rId7"/>
    <p:sldId id="306" r:id="rId8"/>
    <p:sldId id="307" r:id="rId9"/>
    <p:sldId id="289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4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00" d="100"/>
          <a:sy n="100" d="100"/>
        </p:scale>
        <p:origin x="-1794" y="126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DC2B8B-5404-4A74-9A87-77E3F4F6AC6C}" type="datetimeFigureOut">
              <a:rPr lang="en-GB" smtClean="0"/>
              <a:pPr/>
              <a:t>27/10/2014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3B8251-D211-4D99-B62E-4E780CA4D81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4153326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E75231-31C7-46E0-BD97-764A4636116E}" type="datetimeFigureOut">
              <a:rPr lang="en-GB" smtClean="0"/>
              <a:pPr/>
              <a:t>27/10/2014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22F5FB-7EAC-4439-8829-28BAA4E753B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960585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GB" smtClean="0">
              <a:ea typeface="ＭＳ Ｐゴシック" pitchFamily="34" charset="-128"/>
            </a:endParaRP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C55A3BE-ED56-4B31-AA0F-069DD4FA7B46}" type="slidenum">
              <a:rPr lang="en-US" smtClean="0">
                <a:ea typeface="ＭＳ Ｐゴシック" pitchFamily="34" charset="-128"/>
              </a:rPr>
              <a:pPr/>
              <a:t>1</a:t>
            </a:fld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emplate-PPT-cover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50"/>
            <a:ext cx="9144000" cy="685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GCCA-logo-(3)-for-dark-background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59625" y="5121275"/>
            <a:ext cx="1984375" cy="140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4763" y="5292725"/>
            <a:ext cx="1419225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ubtitle 2"/>
          <p:cNvSpPr txBox="1">
            <a:spLocks/>
          </p:cNvSpPr>
          <p:nvPr/>
        </p:nvSpPr>
        <p:spPr bwMode="auto">
          <a:xfrm>
            <a:off x="2344738" y="6169025"/>
            <a:ext cx="5427662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 algn="ctr">
              <a:buNone/>
              <a:defRPr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en-US" sz="1000" b="1" i="1" dirty="0" smtClean="0"/>
              <a:t>An initiative of the ACP Group of States funded by the European Union</a:t>
            </a:r>
            <a:endParaRPr lang="fr-BE" sz="1000" b="1" dirty="0" smtClean="0"/>
          </a:p>
          <a:p>
            <a:pPr eaLnBrk="0" hangingPunct="0">
              <a:spcBef>
                <a:spcPct val="20000"/>
              </a:spcBef>
              <a:buClr>
                <a:srgbClr val="7F7F7F"/>
              </a:buClr>
              <a:buFont typeface="Arial" charset="0"/>
              <a:buNone/>
              <a:defRPr/>
            </a:pPr>
            <a:endParaRPr lang="en-US" sz="3200" dirty="0">
              <a:latin typeface="Arial"/>
              <a:ea typeface="ＭＳ Ｐゴシック" charset="-128"/>
              <a:cs typeface="Arial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44450"/>
            <a:ext cx="184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>
              <a:defRPr/>
            </a:pPr>
            <a:endParaRPr lang="en-US" dirty="0">
              <a:latin typeface="Arial" pitchFamily="34" charset="0"/>
            </a:endParaRPr>
          </a:p>
        </p:txBody>
      </p:sp>
      <p:pic>
        <p:nvPicPr>
          <p:cNvPr id="9" name="Picture 12" descr="euflag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33988" y="5472113"/>
            <a:ext cx="946150" cy="63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0277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02773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6261100"/>
            <a:ext cx="2133600" cy="2619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7E6621E9-3B3B-4219-89F9-44648155F9F5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0277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02773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6261100"/>
            <a:ext cx="2133600" cy="2619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9E7534FB-D47C-4F44-940E-67499C089CAB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0277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02773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6261100"/>
            <a:ext cx="2133600" cy="2619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8C1659FD-38BC-4C1E-B242-1BBFEE71E355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0277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02773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6261100"/>
            <a:ext cx="2133600" cy="2619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9A7051D0-18F5-43BA-989F-574843469CC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0277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02773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6261100"/>
            <a:ext cx="2133600" cy="2619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C264F1E7-19AC-4201-94AF-52B9122AACB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0277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02773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6261100"/>
            <a:ext cx="2133600" cy="2619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229E49BE-96BD-420E-B16E-5DB50118901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0277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02773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6261100"/>
            <a:ext cx="2133600" cy="2619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7A4B9758-CA5A-4A9A-BE1E-3BA347DB55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0277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02773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6261100"/>
            <a:ext cx="2133600" cy="2619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E1328F14-E9ED-44C7-8988-4C43947A013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0277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02773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6261100"/>
            <a:ext cx="2133600" cy="2619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2551D8BC-E4BB-4EEC-9A0A-720F570C9D0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0277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02773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6261100"/>
            <a:ext cx="2133600" cy="2619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81C1B164-E26D-43E2-B05B-F894839AC175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84175"/>
            <a:ext cx="8229600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09738"/>
            <a:ext cx="8229600" cy="398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1028" name="Picture 7" descr="GCCA logos for PPT.pct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811713" y="5643563"/>
            <a:ext cx="4332287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2" descr="template-PPT-design-inter.jpg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-6350" y="-4763"/>
            <a:ext cx="9161463" cy="6870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 descr="logo_acp.jpg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8062913" y="5924550"/>
            <a:ext cx="868362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/>
          <a:ea typeface="ＭＳ Ｐゴシック" charset="-128"/>
          <a:cs typeface="Arial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ea typeface="ＭＳ Ｐゴシック" charset="-128"/>
          <a:cs typeface="Arial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ea typeface="ＭＳ Ｐゴシック" charset="-128"/>
          <a:cs typeface="Arial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ea typeface="ＭＳ Ｐゴシック" charset="-128"/>
          <a:cs typeface="Arial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ea typeface="ＭＳ Ｐゴシック" charset="-128"/>
          <a:cs typeface="Arial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Arial" charset="0"/>
        <a:buChar char="•"/>
        <a:defRPr sz="3200" kern="1200">
          <a:solidFill>
            <a:srgbClr val="573206"/>
          </a:solidFill>
          <a:latin typeface="Arial"/>
          <a:ea typeface="ＭＳ Ｐゴシック" charset="-128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Arial" charset="0"/>
        <a:buChar char="–"/>
        <a:defRPr sz="2800" kern="1200">
          <a:solidFill>
            <a:srgbClr val="573206"/>
          </a:solidFill>
          <a:latin typeface="Arial"/>
          <a:ea typeface="ＭＳ Ｐゴシック" charset="-128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Arial" charset="0"/>
        <a:buChar char="•"/>
        <a:defRPr sz="2400" kern="1200">
          <a:solidFill>
            <a:srgbClr val="573206"/>
          </a:solidFill>
          <a:latin typeface="Arial"/>
          <a:ea typeface="ＭＳ Ｐゴシック" charset="-128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Arial" charset="0"/>
        <a:buChar char="–"/>
        <a:defRPr sz="2000" kern="1200">
          <a:solidFill>
            <a:srgbClr val="573206"/>
          </a:solidFill>
          <a:latin typeface="Arial"/>
          <a:ea typeface="ＭＳ Ｐゴシック" charset="-128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Arial" charset="0"/>
        <a:buChar char="»"/>
        <a:defRPr sz="2000" kern="1200">
          <a:solidFill>
            <a:srgbClr val="573206"/>
          </a:solidFill>
          <a:latin typeface="Arial"/>
          <a:ea typeface="ＭＳ Ｐゴシック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mailto:Gwamukoya@comesa.int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ubtitle 2"/>
          <p:cNvSpPr>
            <a:spLocks noGrp="1"/>
          </p:cNvSpPr>
          <p:nvPr>
            <p:ph type="subTitle" idx="1"/>
          </p:nvPr>
        </p:nvSpPr>
        <p:spPr>
          <a:xfrm>
            <a:off x="161925" y="609600"/>
            <a:ext cx="8696325" cy="1123950"/>
          </a:xfrm>
        </p:spPr>
        <p:txBody>
          <a:bodyPr/>
          <a:lstStyle/>
          <a:p>
            <a:r>
              <a:rPr lang="en-GB" sz="4000" b="1" dirty="0" smtClean="0">
                <a:latin typeface="Arial" charset="0"/>
                <a:ea typeface="ＭＳ Ｐゴシック" pitchFamily="34" charset="-128"/>
                <a:cs typeface="Arial" charset="0"/>
              </a:rPr>
              <a:t>GCCA Intra-ACP Programme</a:t>
            </a:r>
            <a:endParaRPr lang="en-GB" sz="2000" dirty="0" smtClean="0">
              <a:latin typeface="Arial" charset="0"/>
              <a:ea typeface="ＭＳ Ｐゴシック" pitchFamily="34" charset="-128"/>
              <a:cs typeface="Arial" charset="0"/>
            </a:endParaRPr>
          </a:p>
          <a:p>
            <a:endParaRPr lang="en-GB" sz="1000" dirty="0" smtClean="0">
              <a:latin typeface="Arial" charset="0"/>
              <a:ea typeface="ＭＳ Ｐゴシック" pitchFamily="34" charset="-128"/>
              <a:cs typeface="Arial" charset="0"/>
            </a:endParaRPr>
          </a:p>
          <a:p>
            <a:endParaRPr lang="en-GB" sz="1000" dirty="0" smtClean="0">
              <a:latin typeface="Arial" charset="0"/>
              <a:ea typeface="ＭＳ Ｐゴシック" pitchFamily="34" charset="-128"/>
              <a:cs typeface="Arial" charset="0"/>
            </a:endParaRPr>
          </a:p>
          <a:p>
            <a:pPr>
              <a:defRPr/>
            </a:pPr>
            <a:r>
              <a:rPr lang="en-US" sz="2400" b="1" kern="0" dirty="0" smtClean="0">
                <a:solidFill>
                  <a:srgbClr val="FFFFFF"/>
                </a:solidFill>
              </a:rPr>
              <a:t>ACP Consultative meeting in preparation </a:t>
            </a:r>
          </a:p>
          <a:p>
            <a:pPr>
              <a:defRPr/>
            </a:pPr>
            <a:r>
              <a:rPr lang="en-US" sz="2400" b="1" kern="0" dirty="0" smtClean="0">
                <a:solidFill>
                  <a:srgbClr val="FFFFFF"/>
                </a:solidFill>
              </a:rPr>
              <a:t>of the UNFCCC COP20</a:t>
            </a:r>
          </a:p>
          <a:p>
            <a:pPr>
              <a:defRPr/>
            </a:pPr>
            <a:r>
              <a:rPr lang="en-US" sz="2400" b="1" kern="0" dirty="0" smtClean="0">
                <a:solidFill>
                  <a:srgbClr val="FFFFFF"/>
                </a:solidFill>
              </a:rPr>
              <a:t>28</a:t>
            </a:r>
            <a:r>
              <a:rPr lang="en-US" sz="2400" b="1" kern="0" baseline="30000" dirty="0" smtClean="0">
                <a:solidFill>
                  <a:srgbClr val="FFFFFF"/>
                </a:solidFill>
              </a:rPr>
              <a:t>th</a:t>
            </a:r>
            <a:r>
              <a:rPr lang="en-US" sz="2400" b="1" kern="0" dirty="0" smtClean="0">
                <a:solidFill>
                  <a:srgbClr val="FFFFFF"/>
                </a:solidFill>
              </a:rPr>
              <a:t> October, 2014</a:t>
            </a:r>
          </a:p>
          <a:p>
            <a:pPr>
              <a:defRPr/>
            </a:pPr>
            <a:r>
              <a:rPr lang="en-US" sz="2400" b="1" kern="0" dirty="0" smtClean="0">
                <a:solidFill>
                  <a:srgbClr val="FFFFFF"/>
                </a:solidFill>
              </a:rPr>
              <a:t>ACP House, Brussels</a:t>
            </a:r>
          </a:p>
          <a:p>
            <a:endParaRPr lang="en-GB" sz="2300" kern="0" dirty="0" smtClean="0">
              <a:solidFill>
                <a:srgbClr val="FFFFFF"/>
              </a:solidFill>
              <a:latin typeface="Arial" charset="0"/>
              <a:ea typeface="ＭＳ Ｐゴシック" pitchFamily="34" charset="-128"/>
              <a:cs typeface="Arial" charset="0"/>
            </a:endParaRPr>
          </a:p>
          <a:p>
            <a:r>
              <a:rPr lang="en-GB" sz="2300" kern="0" dirty="0" err="1" smtClean="0">
                <a:solidFill>
                  <a:srgbClr val="FFFFFF"/>
                </a:solidFill>
                <a:latin typeface="Arial" charset="0"/>
                <a:ea typeface="ＭＳ Ｐゴシック" pitchFamily="34" charset="-128"/>
                <a:cs typeface="Arial" charset="0"/>
              </a:rPr>
              <a:t>Dr.</a:t>
            </a:r>
            <a:r>
              <a:rPr lang="en-GB" sz="2300" kern="0" dirty="0" smtClean="0">
                <a:solidFill>
                  <a:srgbClr val="FFFFFF"/>
                </a:solidFill>
                <a:latin typeface="Arial" charset="0"/>
                <a:ea typeface="ＭＳ Ｐゴシック" pitchFamily="34" charset="-128"/>
                <a:cs typeface="Arial" charset="0"/>
              </a:rPr>
              <a:t> George Wamukoya, OGW</a:t>
            </a:r>
            <a:endParaRPr lang="en-GB" sz="2300" kern="0" dirty="0">
              <a:solidFill>
                <a:srgbClr val="FFFFFF"/>
              </a:solidFill>
              <a:latin typeface="Arial" charset="0"/>
              <a:ea typeface="ＭＳ Ｐゴシック" pitchFamily="34" charset="-128"/>
              <a:cs typeface="Arial" charset="0"/>
            </a:endParaRPr>
          </a:p>
          <a:p>
            <a:r>
              <a:rPr lang="en-GB" sz="2300" kern="0" dirty="0" smtClean="0">
                <a:solidFill>
                  <a:srgbClr val="FFFFFF"/>
                </a:solidFill>
                <a:latin typeface="Arial" charset="0"/>
                <a:ea typeface="ＭＳ Ｐゴシック" pitchFamily="34" charset="-128"/>
                <a:cs typeface="Arial" charset="0"/>
              </a:rPr>
              <a:t>Climate Advisor</a:t>
            </a:r>
          </a:p>
          <a:p>
            <a:r>
              <a:rPr lang="en-GB" sz="2300" kern="0" dirty="0" smtClean="0">
                <a:solidFill>
                  <a:srgbClr val="FFFFFF"/>
                </a:solidFill>
                <a:latin typeface="Arial" charset="0"/>
                <a:ea typeface="ＭＳ Ｐゴシック" pitchFamily="34" charset="-128"/>
                <a:cs typeface="Arial" charset="0"/>
              </a:rPr>
              <a:t>COMESA Secretariat</a:t>
            </a:r>
            <a:endParaRPr lang="en-US" sz="2400" kern="0" dirty="0" smtClean="0">
              <a:solidFill>
                <a:srgbClr val="FFFFFF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3528" y="5085184"/>
            <a:ext cx="2520280" cy="129614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2600" b="1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5517232"/>
            <a:ext cx="885099" cy="812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534400" cy="1143000"/>
          </a:xfrm>
        </p:spPr>
        <p:txBody>
          <a:bodyPr/>
          <a:lstStyle/>
          <a:p>
            <a:r>
              <a:rPr lang="en-GB" sz="3200" dirty="0" smtClean="0">
                <a:solidFill>
                  <a:schemeClr val="tx1"/>
                </a:solidFill>
              </a:rPr>
              <a:t>Outline</a:t>
            </a:r>
            <a:endParaRPr lang="en-GB" sz="32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72816"/>
            <a:ext cx="8534400" cy="4800600"/>
          </a:xfrm>
        </p:spPr>
        <p:txBody>
          <a:bodyPr/>
          <a:lstStyle/>
          <a:p>
            <a:pPr algn="just"/>
            <a:r>
              <a:rPr lang="en-GB" sz="2600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Introduction</a:t>
            </a:r>
          </a:p>
          <a:p>
            <a:pPr algn="just"/>
            <a:r>
              <a:rPr lang="en-GB" sz="2600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Adaptation</a:t>
            </a:r>
          </a:p>
          <a:p>
            <a:pPr algn="just"/>
            <a:r>
              <a:rPr lang="en-GB" sz="2600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Mitigation</a:t>
            </a:r>
          </a:p>
          <a:p>
            <a:pPr algn="just"/>
            <a:r>
              <a:rPr lang="en-GB" sz="2600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2015 International Climate Change Agreement</a:t>
            </a:r>
          </a:p>
          <a:p>
            <a:pPr algn="just"/>
            <a:r>
              <a:rPr lang="en-GB" sz="2600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Means of Implementation</a:t>
            </a:r>
          </a:p>
          <a:p>
            <a:pPr lvl="1" algn="just">
              <a:buFont typeface="Wingdings" charset="2"/>
              <a:buChar char="ü"/>
            </a:pPr>
            <a:r>
              <a:rPr lang="en-GB" sz="2200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Finance</a:t>
            </a:r>
          </a:p>
          <a:p>
            <a:pPr lvl="1" algn="just">
              <a:buFont typeface="Wingdings" charset="2"/>
              <a:buChar char="ü"/>
            </a:pPr>
            <a:r>
              <a:rPr lang="en-GB" sz="2200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Technology development and transfer</a:t>
            </a:r>
          </a:p>
          <a:p>
            <a:pPr lvl="1" algn="just">
              <a:buFont typeface="Wingdings" charset="2"/>
              <a:buChar char="ü"/>
            </a:pPr>
            <a:r>
              <a:rPr lang="en-GB" sz="2200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Capacity building</a:t>
            </a:r>
          </a:p>
          <a:p>
            <a:pPr algn="just">
              <a:buFont typeface="Arial"/>
              <a:buChar char="•"/>
            </a:pPr>
            <a:r>
              <a:rPr lang="en-GB" sz="2600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Way Forward</a:t>
            </a:r>
            <a:endParaRPr lang="en-GB" sz="2600" dirty="0">
              <a:solidFill>
                <a:srgbClr val="103C72"/>
              </a:solidFill>
              <a:latin typeface="Arial" charset="0"/>
              <a:cs typeface="Arial" charset="0"/>
            </a:endParaRPr>
          </a:p>
          <a:p>
            <a:pPr lvl="1" algn="just">
              <a:buFont typeface="Wingdings" charset="2"/>
              <a:buChar char="ü"/>
            </a:pPr>
            <a:endParaRPr lang="en-GB" sz="2200" dirty="0">
              <a:solidFill>
                <a:srgbClr val="103C72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7051D0-18F5-43BA-989F-574843469CC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251" y="5791525"/>
            <a:ext cx="885099" cy="812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455735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Introduction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400" dirty="0" smtClean="0"/>
              <a:t>African leadership recognizes </a:t>
            </a:r>
            <a:r>
              <a:rPr lang="en-US" sz="2400" dirty="0"/>
              <a:t>that climate change is one of the greatest </a:t>
            </a:r>
            <a:r>
              <a:rPr lang="en-US" sz="2400" dirty="0" smtClean="0"/>
              <a:t>challenges that must be addressed. </a:t>
            </a:r>
          </a:p>
          <a:p>
            <a:pPr algn="just"/>
            <a:r>
              <a:rPr lang="en-US" sz="2400" dirty="0"/>
              <a:t>M</a:t>
            </a:r>
            <a:r>
              <a:rPr lang="en-US" sz="2400" dirty="0" smtClean="0"/>
              <a:t>ost </a:t>
            </a:r>
            <a:r>
              <a:rPr lang="en-US" sz="2400" dirty="0"/>
              <a:t>vulnerable to the adverse impacts of climate </a:t>
            </a:r>
            <a:r>
              <a:rPr lang="en-US" sz="2400" dirty="0" smtClean="0"/>
              <a:t>change, yet contributed the least of GHG emissions </a:t>
            </a:r>
          </a:p>
          <a:p>
            <a:pPr algn="just"/>
            <a:r>
              <a:rPr lang="en-US" sz="2400" dirty="0"/>
              <a:t>T</a:t>
            </a:r>
            <a:r>
              <a:rPr lang="en-US" sz="2400" dirty="0" smtClean="0"/>
              <a:t>he 2</a:t>
            </a:r>
            <a:r>
              <a:rPr lang="en-US" sz="2400" baseline="30000" dirty="0" smtClean="0"/>
              <a:t>o</a:t>
            </a:r>
            <a:r>
              <a:rPr lang="en-US" sz="2400" dirty="0" smtClean="0"/>
              <a:t>C </a:t>
            </a:r>
            <a:r>
              <a:rPr lang="en-US" sz="2400" dirty="0"/>
              <a:t>g</a:t>
            </a:r>
            <a:r>
              <a:rPr lang="en-US" sz="2400" dirty="0" smtClean="0"/>
              <a:t>oal </a:t>
            </a:r>
            <a:r>
              <a:rPr lang="en-US" sz="2400" dirty="0"/>
              <a:t>risks warming of over </a:t>
            </a:r>
            <a:r>
              <a:rPr lang="en-US" sz="2400" dirty="0" smtClean="0"/>
              <a:t>3</a:t>
            </a:r>
            <a:r>
              <a:rPr lang="en-US" sz="2400" baseline="30000" dirty="0" smtClean="0"/>
              <a:t>o</a:t>
            </a:r>
            <a:r>
              <a:rPr lang="en-US" sz="2400" dirty="0" smtClean="0"/>
              <a:t>C </a:t>
            </a:r>
            <a:r>
              <a:rPr lang="en-US" sz="2400" dirty="0"/>
              <a:t>across </a:t>
            </a:r>
            <a:r>
              <a:rPr lang="en-US" sz="2400" dirty="0" smtClean="0"/>
              <a:t>the </a:t>
            </a:r>
            <a:r>
              <a:rPr lang="en-US" sz="2400" dirty="0"/>
              <a:t>continent representing extremely dangerous </a:t>
            </a:r>
            <a:r>
              <a:rPr lang="en-US" sz="2400" dirty="0" smtClean="0"/>
              <a:t>warming! </a:t>
            </a:r>
            <a:r>
              <a:rPr lang="en-US" sz="2400" dirty="0"/>
              <a:t>– threatens sustainable </a:t>
            </a:r>
            <a:r>
              <a:rPr lang="en-US" sz="2400" dirty="0" smtClean="0"/>
              <a:t>development.</a:t>
            </a:r>
          </a:p>
          <a:p>
            <a:pPr algn="just"/>
            <a:r>
              <a:rPr lang="en-US" sz="2400" dirty="0" smtClean="0"/>
              <a:t>Science confirms these fears as evidenced by the </a:t>
            </a:r>
            <a:r>
              <a:rPr lang="en-GB" sz="2400" dirty="0"/>
              <a:t>findings of the Fifth Assessment report of the Intergovernmental Panel on Climate </a:t>
            </a:r>
            <a:r>
              <a:rPr lang="en-GB" sz="2400" dirty="0" smtClean="0"/>
              <a:t>Change (IPCC).</a:t>
            </a:r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7051D0-18F5-43BA-989F-574843469CC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805264"/>
            <a:ext cx="885099" cy="812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030452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Adaptation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en-US" sz="2400" dirty="0" smtClean="0"/>
              <a:t>Adaptation </a:t>
            </a:r>
            <a:r>
              <a:rPr lang="en-US" sz="2400" dirty="0"/>
              <a:t>is an essential and growing priority in all </a:t>
            </a:r>
            <a:r>
              <a:rPr lang="en-US" sz="2400" dirty="0" smtClean="0"/>
              <a:t>actions -  </a:t>
            </a:r>
            <a:r>
              <a:rPr lang="en-US" sz="2400" dirty="0"/>
              <a:t>urgent need for immediate, sustainable, predictable and adequate support for adaptation </a:t>
            </a:r>
            <a:r>
              <a:rPr lang="en-US" sz="2400" dirty="0" smtClean="0"/>
              <a:t>efforts.</a:t>
            </a:r>
          </a:p>
          <a:p>
            <a:pPr lvl="0" algn="just"/>
            <a:r>
              <a:rPr lang="en-US" sz="2400" dirty="0"/>
              <a:t>A</a:t>
            </a:r>
            <a:r>
              <a:rPr lang="en-US" sz="2400" dirty="0" smtClean="0"/>
              <a:t>daptation </a:t>
            </a:r>
            <a:r>
              <a:rPr lang="en-US" sz="2400" dirty="0"/>
              <a:t>goal in the Paris agreement is </a:t>
            </a:r>
            <a:r>
              <a:rPr lang="en-US" sz="2400" dirty="0" smtClean="0"/>
              <a:t>key.</a:t>
            </a:r>
          </a:p>
          <a:p>
            <a:pPr lvl="0" algn="just"/>
            <a:r>
              <a:rPr lang="en-US" sz="2400" dirty="0" smtClean="0"/>
              <a:t>Agriculture is of paramount importance in Africa’s adaptation efforts.</a:t>
            </a:r>
          </a:p>
          <a:p>
            <a:pPr lvl="0" algn="just"/>
            <a:r>
              <a:rPr lang="en-US" sz="2400" dirty="0"/>
              <a:t>Increased variability and uncertainty make ever more necessary the establishment of risk management strategies to address every type of risk, whether climate, animal or plant diseases or even </a:t>
            </a:r>
            <a:r>
              <a:rPr lang="en-US" sz="2400" dirty="0" smtClean="0"/>
              <a:t>economic. </a:t>
            </a:r>
            <a:endParaRPr lang="en-US" sz="24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7051D0-18F5-43BA-989F-574843469CC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805264"/>
            <a:ext cx="885099" cy="812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63642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Mitigation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400" dirty="0" smtClean="0"/>
              <a:t>Africa is ready to contribute to mitigation efforts through NAMAs and INDCs in such sectors as energy, forests, waste management, industry etc.</a:t>
            </a:r>
          </a:p>
          <a:p>
            <a:pPr lvl="0" algn="just"/>
            <a:r>
              <a:rPr lang="en-US" sz="2400" dirty="0"/>
              <a:t>Forward-looking low carbon/green growth strategies are key to addressing the multitude of </a:t>
            </a:r>
            <a:r>
              <a:rPr lang="en-US" sz="2400" dirty="0" smtClean="0"/>
              <a:t>CC </a:t>
            </a:r>
            <a:r>
              <a:rPr lang="en-US" sz="2400" dirty="0"/>
              <a:t>impacts and stimulate economic growth and development, with low-regret options and built-in flexibility</a:t>
            </a:r>
            <a:r>
              <a:rPr lang="en-US" sz="2400" dirty="0" smtClean="0"/>
              <a:t>.</a:t>
            </a:r>
          </a:p>
          <a:p>
            <a:pPr algn="just"/>
            <a:r>
              <a:rPr lang="en-US" sz="2400" dirty="0"/>
              <a:t>S</a:t>
            </a:r>
            <a:r>
              <a:rPr lang="en-US" sz="2400" dirty="0" smtClean="0"/>
              <a:t>ustained support of finance, technology development and transfer and capacity building is necessary.</a:t>
            </a:r>
          </a:p>
          <a:p>
            <a:pPr algn="just"/>
            <a:r>
              <a:rPr lang="en-US" sz="2400" dirty="0"/>
              <a:t>D</a:t>
            </a:r>
            <a:r>
              <a:rPr lang="en-US" sz="2400" dirty="0" smtClean="0"/>
              <a:t>eveloped countries need to raise mitigation ambition – current pledges are way below what science demands.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7051D0-18F5-43BA-989F-574843469CC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805264"/>
            <a:ext cx="885099" cy="812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506993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2015 International Climate Change Agreement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400" dirty="0" smtClean="0"/>
              <a:t>All countries must aim to deliver the 2015 Agreement in Paris under the Convention – universal application and legally binding.</a:t>
            </a:r>
          </a:p>
          <a:p>
            <a:pPr algn="just"/>
            <a:r>
              <a:rPr lang="en-US" sz="2400" dirty="0"/>
              <a:t>The 2015 agreement should reinforce a multilateral rules based climate regime that responds to science and fairness </a:t>
            </a:r>
            <a:r>
              <a:rPr lang="en-US" sz="2400" dirty="0" smtClean="0"/>
              <a:t>– right to development </a:t>
            </a:r>
          </a:p>
          <a:p>
            <a:pPr algn="just"/>
            <a:r>
              <a:rPr lang="en-US" sz="2400" dirty="0" smtClean="0"/>
              <a:t>The 2015 Agreement must strike </a:t>
            </a:r>
            <a:r>
              <a:rPr lang="en-US" sz="2400" dirty="0"/>
              <a:t>a balance between adaptation and </a:t>
            </a:r>
            <a:r>
              <a:rPr lang="en-US" sz="2400" dirty="0" smtClean="0"/>
              <a:t>mitigation</a:t>
            </a:r>
            <a:r>
              <a:rPr lang="en-US" sz="2400" dirty="0"/>
              <a:t>.</a:t>
            </a:r>
            <a:endParaRPr lang="en-US" sz="2400" dirty="0" smtClean="0"/>
          </a:p>
          <a:p>
            <a:pPr algn="just"/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7051D0-18F5-43BA-989F-574843469CC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805264"/>
            <a:ext cx="885099" cy="812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570033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Means of Implementation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800" dirty="0" smtClean="0"/>
              <a:t>To build momentum to address climate change, Africa needs:</a:t>
            </a:r>
          </a:p>
          <a:p>
            <a:pPr lvl="2" algn="just">
              <a:buFont typeface="Wingdings" charset="2"/>
              <a:buChar char="ü"/>
            </a:pPr>
            <a:r>
              <a:rPr lang="en-US" dirty="0" smtClean="0"/>
              <a:t>Sustained support - finance, technology development and transfer and capacity building.</a:t>
            </a:r>
          </a:p>
          <a:p>
            <a:pPr lvl="2" algn="just">
              <a:buFont typeface="Wingdings" charset="2"/>
              <a:buChar char="ü"/>
            </a:pPr>
            <a:r>
              <a:rPr lang="en-US" dirty="0" smtClean="0"/>
              <a:t>$15 billion </a:t>
            </a:r>
            <a:r>
              <a:rPr lang="en-US" dirty="0"/>
              <a:t>annually </a:t>
            </a:r>
            <a:r>
              <a:rPr lang="en-US" dirty="0" smtClean="0"/>
              <a:t>(adaptation) </a:t>
            </a:r>
            <a:r>
              <a:rPr lang="en-US" dirty="0"/>
              <a:t>and between </a:t>
            </a:r>
            <a:r>
              <a:rPr lang="en-US" dirty="0" smtClean="0"/>
              <a:t>$510- 650 billion (mitigation) </a:t>
            </a:r>
            <a:r>
              <a:rPr lang="en-US" dirty="0"/>
              <a:t>by </a:t>
            </a:r>
            <a:r>
              <a:rPr lang="en-US" dirty="0" smtClean="0"/>
              <a:t>2020.</a:t>
            </a:r>
          </a:p>
          <a:p>
            <a:pPr lvl="2" algn="just">
              <a:buFont typeface="Wingdings" charset="2"/>
              <a:buChar char="ü"/>
            </a:pPr>
            <a:r>
              <a:rPr lang="en-US" dirty="0" smtClean="0"/>
              <a:t>Support elaboration of INDCs, including NAMAs for </a:t>
            </a:r>
            <a:r>
              <a:rPr lang="en-US" dirty="0"/>
              <a:t>submission </a:t>
            </a:r>
            <a:r>
              <a:rPr lang="en-US" dirty="0" smtClean="0"/>
              <a:t>in the first quarter of 2015 as </a:t>
            </a:r>
            <a:r>
              <a:rPr lang="en-US" dirty="0"/>
              <a:t>agreed in Warsaw last </a:t>
            </a:r>
            <a:r>
              <a:rPr lang="en-US" dirty="0" smtClean="0"/>
              <a:t>year. </a:t>
            </a:r>
          </a:p>
          <a:p>
            <a:pPr lvl="2" algn="just">
              <a:buFont typeface="Wingdings" charset="2"/>
              <a:buChar char="ü"/>
            </a:pPr>
            <a:r>
              <a:rPr lang="en-US" dirty="0" smtClean="0"/>
              <a:t>Capitalization of the </a:t>
            </a:r>
            <a:r>
              <a:rPr lang="en-US" smtClean="0"/>
              <a:t>Green Climate Fund (GCF).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7051D0-18F5-43BA-989F-574843469CC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805264"/>
            <a:ext cx="885099" cy="812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5653423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The Way </a:t>
            </a:r>
            <a:r>
              <a:rPr lang="en-US" sz="3200" dirty="0" err="1" smtClean="0"/>
              <a:t>Forwad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Africa stands ready to partner with the EU and the rest of the international community to deliver the 2015 International Climate Change Agreement!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7051D0-18F5-43BA-989F-574843469CC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805264"/>
            <a:ext cx="885099" cy="812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971912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8534400" cy="4800600"/>
          </a:xfrm>
        </p:spPr>
        <p:txBody>
          <a:bodyPr/>
          <a:lstStyle/>
          <a:p>
            <a:pPr algn="just" eaLnBrk="1" hangingPunct="1">
              <a:buNone/>
            </a:pPr>
            <a:r>
              <a:rPr lang="en-GB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 </a:t>
            </a:r>
            <a:endParaRPr lang="en-GB" sz="2000" dirty="0" smtClean="0">
              <a:solidFill>
                <a:srgbClr val="103C72"/>
              </a:solidFill>
              <a:latin typeface="Arial" charset="0"/>
              <a:cs typeface="Arial" charset="0"/>
            </a:endParaRPr>
          </a:p>
          <a:p>
            <a:endParaRPr lang="en-GB" dirty="0" smtClean="0"/>
          </a:p>
          <a:p>
            <a:pPr algn="ctr">
              <a:buNone/>
            </a:pPr>
            <a:r>
              <a:rPr lang="en-GB" sz="7200" dirty="0" smtClean="0"/>
              <a:t>Thank You</a:t>
            </a:r>
          </a:p>
          <a:p>
            <a:pPr algn="ctr">
              <a:buNone/>
            </a:pPr>
            <a:endParaRPr lang="en-GB" dirty="0" smtClean="0"/>
          </a:p>
          <a:p>
            <a:pPr algn="ctr">
              <a:buNone/>
            </a:pPr>
            <a:r>
              <a:rPr lang="en-GB" dirty="0" smtClean="0"/>
              <a:t>Contact details: </a:t>
            </a:r>
          </a:p>
          <a:p>
            <a:pPr algn="ctr">
              <a:buNone/>
            </a:pPr>
            <a:r>
              <a:rPr lang="en-GB" dirty="0" smtClean="0">
                <a:hlinkClick r:id="rId2"/>
              </a:rPr>
              <a:t>GWamukoya@comesa.int</a:t>
            </a:r>
            <a:r>
              <a:rPr lang="en-GB" dirty="0" smtClean="0"/>
              <a:t> 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5805264"/>
            <a:ext cx="885099" cy="812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6479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ra-ACP GCCA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Intra-ACP GCCA template</Template>
  <TotalTime>4321</TotalTime>
  <Words>474</Words>
  <Application>Microsoft Office PowerPoint</Application>
  <PresentationFormat>On-screen Show (4:3)</PresentationFormat>
  <Paragraphs>63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Intra-ACP GCCA template</vt:lpstr>
      <vt:lpstr>Slide 1</vt:lpstr>
      <vt:lpstr>Outline</vt:lpstr>
      <vt:lpstr>Introduction</vt:lpstr>
      <vt:lpstr>Adaptation</vt:lpstr>
      <vt:lpstr>Mitigation</vt:lpstr>
      <vt:lpstr>2015 International Climate Change Agreement</vt:lpstr>
      <vt:lpstr>Means of Implementation</vt:lpstr>
      <vt:lpstr>The Way Forwad</vt:lpstr>
      <vt:lpstr>Slide 9</vt:lpstr>
    </vt:vector>
  </TitlesOfParts>
  <Company>SAFEGE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GCCA Intra-ACP</dc:creator>
  <cp:lastModifiedBy>ndiaye</cp:lastModifiedBy>
  <cp:revision>302</cp:revision>
  <dcterms:created xsi:type="dcterms:W3CDTF">2013-07-18T15:28:40Z</dcterms:created>
  <dcterms:modified xsi:type="dcterms:W3CDTF">2014-10-27T11:23:11Z</dcterms:modified>
</cp:coreProperties>
</file>