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301" r:id="rId2"/>
    <p:sldId id="299" r:id="rId3"/>
    <p:sldId id="302" r:id="rId4"/>
    <p:sldId id="303" r:id="rId5"/>
    <p:sldId id="304" r:id="rId6"/>
    <p:sldId id="305" r:id="rId7"/>
    <p:sldId id="306" r:id="rId8"/>
    <p:sldId id="307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794" y="12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C2B8B-5404-4A74-9A87-77E3F4F6AC6C}" type="datetimeFigureOut">
              <a:rPr lang="en-GB" smtClean="0"/>
              <a:pPr/>
              <a:t>27/10/2014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8251-D211-4D99-B62E-4E780CA4D81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5332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5231-31C7-46E0-BD97-764A4636116E}" type="datetimeFigureOut">
              <a:rPr lang="en-GB" smtClean="0"/>
              <a:pPr/>
              <a:t>27/10/2014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2F5FB-7EAC-4439-8829-28BAA4E75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605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55A3BE-ED56-4B31-AA0F-069DD4FA7B46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emplate-PPT-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50"/>
            <a:ext cx="9144000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GCCA-logo-(3)-for-dark-background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9625" y="5121275"/>
            <a:ext cx="1984375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763" y="5292725"/>
            <a:ext cx="14192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2344738" y="6169025"/>
            <a:ext cx="5427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 sz="1000" b="1" i="1" dirty="0" smtClean="0"/>
              <a:t>An initiative of the ACP Group of States funded by the European Union</a:t>
            </a:r>
            <a:endParaRPr lang="fr-BE" sz="1000" b="1" dirty="0" smtClean="0"/>
          </a:p>
          <a:p>
            <a:pPr eaLnBrk="0" hangingPunct="0">
              <a:spcBef>
                <a:spcPct val="20000"/>
              </a:spcBef>
              <a:buClr>
                <a:srgbClr val="7F7F7F"/>
              </a:buClr>
              <a:buFont typeface="Arial" charset="0"/>
              <a:buNone/>
              <a:defRPr/>
            </a:pPr>
            <a:endParaRPr lang="en-US" sz="3200" dirty="0"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9" name="Picture 12" descr="euflag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33988" y="5472113"/>
            <a:ext cx="94615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E6621E9-3B3B-4219-89F9-44648155F9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E7534FB-D47C-4F44-940E-67499C089CA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C1659FD-38BC-4C1E-B242-1BBFEE71E3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C264F1E7-19AC-4201-94AF-52B9122AAC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29E49BE-96BD-420E-B16E-5DB50118901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A4B9758-CA5A-4A9A-BE1E-3BA347DB55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E1328F14-E9ED-44C7-8988-4C43947A01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551D8BC-E4BB-4EEC-9A0A-720F570C9D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1C1B164-E26D-43E2-B05B-F894839AC1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4175"/>
            <a:ext cx="8229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738"/>
            <a:ext cx="82296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GCCA logos for PPT.pct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11713" y="5643563"/>
            <a:ext cx="433228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 descr="template-PPT-design-inter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6350" y="-4763"/>
            <a:ext cx="9161463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logo_acp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62913" y="5924550"/>
            <a:ext cx="868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3200" kern="1200">
          <a:solidFill>
            <a:srgbClr val="573206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800" kern="1200">
          <a:solidFill>
            <a:srgbClr val="573206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400" kern="1200">
          <a:solidFill>
            <a:srgbClr val="573206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Gwamukoya@comesa.int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61925" y="609600"/>
            <a:ext cx="8696325" cy="1123950"/>
          </a:xfrm>
        </p:spPr>
        <p:txBody>
          <a:bodyPr/>
          <a:lstStyle/>
          <a:p>
            <a:r>
              <a:rPr lang="en-GB" sz="4000" b="1" dirty="0" smtClean="0">
                <a:latin typeface="Arial" charset="0"/>
                <a:ea typeface="ＭＳ Ｐゴシック" pitchFamily="34" charset="-128"/>
                <a:cs typeface="Arial" charset="0"/>
              </a:rPr>
              <a:t>GCCA Intra-ACP Programme</a:t>
            </a:r>
            <a:endParaRPr lang="en-GB" sz="2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Consultative meeting in preparation 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of the UNFCCC COP20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28</a:t>
            </a:r>
            <a:r>
              <a:rPr lang="en-US" sz="2400" b="1" kern="0" baseline="30000" dirty="0" smtClean="0">
                <a:solidFill>
                  <a:srgbClr val="FFFFFF"/>
                </a:solidFill>
              </a:rPr>
              <a:t>th</a:t>
            </a:r>
            <a:r>
              <a:rPr lang="en-US" sz="2400" b="1" kern="0" dirty="0" smtClean="0">
                <a:solidFill>
                  <a:srgbClr val="FFFFFF"/>
                </a:solidFill>
              </a:rPr>
              <a:t> October, 2014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House, Brussels</a:t>
            </a:r>
          </a:p>
          <a:p>
            <a:endParaRPr lang="en-GB" sz="2300" kern="0" dirty="0" smtClean="0">
              <a:solidFill>
                <a:srgbClr val="FFFFFF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en-GB" sz="2300" kern="0" dirty="0" err="1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Dr.</a:t>
            </a:r>
            <a:r>
              <a:rPr lang="en-GB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 George Wamukoya, OGW</a:t>
            </a:r>
            <a:endParaRPr lang="en-GB" sz="2300" kern="0" dirty="0">
              <a:solidFill>
                <a:srgbClr val="FFFFFF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en-GB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Climate Advisor</a:t>
            </a:r>
          </a:p>
          <a:p>
            <a:r>
              <a:rPr lang="en-GB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COMESA Secretariat</a:t>
            </a:r>
            <a:endParaRPr lang="en-US" sz="2400" kern="0" dirty="0" smtClean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5085184"/>
            <a:ext cx="2520280" cy="129614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600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517232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n-GB" sz="3200" dirty="0" smtClean="0">
                <a:solidFill>
                  <a:schemeClr val="tx1"/>
                </a:solidFill>
              </a:rPr>
              <a:t>Outline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Introduction</a:t>
            </a:r>
          </a:p>
          <a:p>
            <a:pPr algn="just"/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Adaptation</a:t>
            </a:r>
          </a:p>
          <a:p>
            <a:pPr algn="just"/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Mitigation</a:t>
            </a:r>
          </a:p>
          <a:p>
            <a:pPr algn="just"/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2015 International Climate Change Agreement</a:t>
            </a:r>
          </a:p>
          <a:p>
            <a:pPr algn="just"/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Means of Implementation</a:t>
            </a:r>
          </a:p>
          <a:p>
            <a:pPr lvl="1" algn="just">
              <a:buFont typeface="Wingdings" charset="2"/>
              <a:buChar char="ü"/>
            </a:pPr>
            <a:r>
              <a:rPr lang="en-GB" sz="22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Finance</a:t>
            </a:r>
          </a:p>
          <a:p>
            <a:pPr lvl="1" algn="just">
              <a:buFont typeface="Wingdings" charset="2"/>
              <a:buChar char="ü"/>
            </a:pPr>
            <a:r>
              <a:rPr lang="en-GB" sz="22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Technology development and transfer</a:t>
            </a:r>
          </a:p>
          <a:p>
            <a:pPr lvl="1" algn="just">
              <a:buFont typeface="Wingdings" charset="2"/>
              <a:buChar char="ü"/>
            </a:pPr>
            <a:r>
              <a:rPr lang="en-GB" sz="22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Capacity building</a:t>
            </a:r>
          </a:p>
          <a:p>
            <a:pPr algn="just">
              <a:buFont typeface="Arial"/>
              <a:buChar char="•"/>
            </a:pPr>
            <a:r>
              <a:rPr lang="en-GB" sz="2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Way Forward</a:t>
            </a:r>
            <a:endParaRPr lang="en-GB" sz="2600" dirty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lvl="1" algn="just">
              <a:buFont typeface="Wingdings" charset="2"/>
              <a:buChar char="ü"/>
            </a:pPr>
            <a:endParaRPr lang="en-GB" sz="2200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251" y="5791525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45573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Introduction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African leadership recognizes </a:t>
            </a:r>
            <a:r>
              <a:rPr lang="en-US" sz="2400" dirty="0"/>
              <a:t>that climate change is one of the greatest </a:t>
            </a:r>
            <a:r>
              <a:rPr lang="en-US" sz="2400" dirty="0" smtClean="0"/>
              <a:t>challenges that must be addressed. </a:t>
            </a:r>
          </a:p>
          <a:p>
            <a:pPr algn="just"/>
            <a:r>
              <a:rPr lang="en-US" sz="2400" dirty="0"/>
              <a:t>M</a:t>
            </a:r>
            <a:r>
              <a:rPr lang="en-US" sz="2400" dirty="0" smtClean="0"/>
              <a:t>ost </a:t>
            </a:r>
            <a:r>
              <a:rPr lang="en-US" sz="2400" dirty="0"/>
              <a:t>vulnerable to the adverse impacts of climate </a:t>
            </a:r>
            <a:r>
              <a:rPr lang="en-US" sz="2400" dirty="0" smtClean="0"/>
              <a:t>change, yet contributed the least of GHG emissions </a:t>
            </a:r>
          </a:p>
          <a:p>
            <a:pPr algn="just"/>
            <a:r>
              <a:rPr lang="en-US" sz="2400" dirty="0"/>
              <a:t>T</a:t>
            </a:r>
            <a:r>
              <a:rPr lang="en-US" sz="2400" dirty="0" smtClean="0"/>
              <a:t>he 2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 </a:t>
            </a:r>
            <a:r>
              <a:rPr lang="en-US" sz="2400" dirty="0"/>
              <a:t>g</a:t>
            </a:r>
            <a:r>
              <a:rPr lang="en-US" sz="2400" dirty="0" smtClean="0"/>
              <a:t>oal </a:t>
            </a:r>
            <a:r>
              <a:rPr lang="en-US" sz="2400" dirty="0"/>
              <a:t>risks warming of over </a:t>
            </a:r>
            <a:r>
              <a:rPr lang="en-US" sz="2400" dirty="0" smtClean="0"/>
              <a:t>3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 </a:t>
            </a:r>
            <a:r>
              <a:rPr lang="en-US" sz="2400" dirty="0"/>
              <a:t>across </a:t>
            </a:r>
            <a:r>
              <a:rPr lang="en-US" sz="2400" dirty="0" smtClean="0"/>
              <a:t>the </a:t>
            </a:r>
            <a:r>
              <a:rPr lang="en-US" sz="2400" dirty="0"/>
              <a:t>continent representing extremely dangerous </a:t>
            </a:r>
            <a:r>
              <a:rPr lang="en-US" sz="2400" dirty="0" smtClean="0"/>
              <a:t>warming! </a:t>
            </a:r>
            <a:r>
              <a:rPr lang="en-US" sz="2400" dirty="0"/>
              <a:t>– threatens sustainable </a:t>
            </a:r>
            <a:r>
              <a:rPr lang="en-US" sz="2400" dirty="0" smtClean="0"/>
              <a:t>development.</a:t>
            </a:r>
          </a:p>
          <a:p>
            <a:pPr algn="just"/>
            <a:r>
              <a:rPr lang="en-US" sz="2400" dirty="0" smtClean="0"/>
              <a:t>Science confirms these fears as evidenced by the </a:t>
            </a:r>
            <a:r>
              <a:rPr lang="en-GB" sz="2400" dirty="0"/>
              <a:t>findings of the Fifth Assessment report of the Intergovernmental Panel on Climate </a:t>
            </a:r>
            <a:r>
              <a:rPr lang="en-GB" sz="2400" dirty="0" smtClean="0"/>
              <a:t>Change (IPCC).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3045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Adaptation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sz="2400" dirty="0" smtClean="0"/>
              <a:t>Adaptation </a:t>
            </a:r>
            <a:r>
              <a:rPr lang="en-US" sz="2400" dirty="0"/>
              <a:t>is an essential and growing priority in all </a:t>
            </a:r>
            <a:r>
              <a:rPr lang="en-US" sz="2400" dirty="0" smtClean="0"/>
              <a:t>actions -  </a:t>
            </a:r>
            <a:r>
              <a:rPr lang="en-US" sz="2400" dirty="0"/>
              <a:t>urgent need for immediate, sustainable, predictable and adequate support for adaptation </a:t>
            </a:r>
            <a:r>
              <a:rPr lang="en-US" sz="2400" dirty="0" smtClean="0"/>
              <a:t>efforts.</a:t>
            </a:r>
          </a:p>
          <a:p>
            <a:pPr lvl="0" algn="just"/>
            <a:r>
              <a:rPr lang="en-US" sz="2400" dirty="0"/>
              <a:t>A</a:t>
            </a:r>
            <a:r>
              <a:rPr lang="en-US" sz="2400" dirty="0" smtClean="0"/>
              <a:t>daptation </a:t>
            </a:r>
            <a:r>
              <a:rPr lang="en-US" sz="2400" dirty="0"/>
              <a:t>goal in the Paris agreement is </a:t>
            </a:r>
            <a:r>
              <a:rPr lang="en-US" sz="2400" dirty="0" smtClean="0"/>
              <a:t>key.</a:t>
            </a:r>
          </a:p>
          <a:p>
            <a:pPr lvl="0" algn="just"/>
            <a:r>
              <a:rPr lang="en-US" sz="2400" dirty="0" smtClean="0"/>
              <a:t>Agriculture is of paramount importance in Africa’s adaptation efforts.</a:t>
            </a:r>
          </a:p>
          <a:p>
            <a:pPr lvl="0" algn="just"/>
            <a:r>
              <a:rPr lang="en-US" sz="2400" dirty="0"/>
              <a:t>Increased variability and uncertainty make ever more necessary the establishment of risk management strategies to address every type of risk, whether climate, animal or plant diseases or even </a:t>
            </a:r>
            <a:r>
              <a:rPr lang="en-US" sz="2400" dirty="0" smtClean="0"/>
              <a:t>economic.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6364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Mitigation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Africa is ready to contribute to mitigation efforts through NAMAs and INDCs in such sectors as energy, forests, waste management, industry etc.</a:t>
            </a:r>
          </a:p>
          <a:p>
            <a:pPr lvl="0" algn="just"/>
            <a:r>
              <a:rPr lang="en-US" sz="2400" dirty="0"/>
              <a:t>Forward-looking low carbon/green growth strategies are key to addressing the multitude of </a:t>
            </a:r>
            <a:r>
              <a:rPr lang="en-US" sz="2400" dirty="0" smtClean="0"/>
              <a:t>CC </a:t>
            </a:r>
            <a:r>
              <a:rPr lang="en-US" sz="2400" dirty="0"/>
              <a:t>impacts and stimulate economic growth and development, with low-regret options and built-in flexibility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S</a:t>
            </a:r>
            <a:r>
              <a:rPr lang="en-US" sz="2400" dirty="0" smtClean="0"/>
              <a:t>ustained support of finance, technology development and transfer and capacity building is necessary.</a:t>
            </a:r>
          </a:p>
          <a:p>
            <a:pPr algn="just"/>
            <a:r>
              <a:rPr lang="en-US" sz="2400" dirty="0"/>
              <a:t>D</a:t>
            </a:r>
            <a:r>
              <a:rPr lang="en-US" sz="2400" dirty="0" smtClean="0"/>
              <a:t>eveloped countries need to raise mitigation ambition – current pledges are way below what science demands.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06993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2015 International Climate Change Agreement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All countries must aim to deliver the 2015 Agreement in Paris under the Convention – universal application and legally binding.</a:t>
            </a:r>
          </a:p>
          <a:p>
            <a:pPr algn="just"/>
            <a:r>
              <a:rPr lang="en-US" sz="2400" dirty="0"/>
              <a:t>The 2015 agreement should reinforce a multilateral rules based climate regime that responds to science and fairness </a:t>
            </a:r>
            <a:r>
              <a:rPr lang="en-US" sz="2400" dirty="0" smtClean="0"/>
              <a:t>– right to development </a:t>
            </a:r>
          </a:p>
          <a:p>
            <a:pPr algn="just"/>
            <a:r>
              <a:rPr lang="en-US" sz="2400" dirty="0" smtClean="0"/>
              <a:t>The 2015 Agreement must strike </a:t>
            </a:r>
            <a:r>
              <a:rPr lang="en-US" sz="2400" dirty="0"/>
              <a:t>a balance between adaptation and </a:t>
            </a:r>
            <a:r>
              <a:rPr lang="en-US" sz="2400" dirty="0" smtClean="0"/>
              <a:t>mitigation</a:t>
            </a:r>
            <a:r>
              <a:rPr lang="en-US" sz="2400" dirty="0"/>
              <a:t>.</a:t>
            </a:r>
            <a:endParaRPr lang="en-US" sz="2400" dirty="0" smtClean="0"/>
          </a:p>
          <a:p>
            <a:pPr algn="just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7003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Means of Implementation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smtClean="0"/>
              <a:t>To build momentum to address climate change, Africa needs:</a:t>
            </a:r>
          </a:p>
          <a:p>
            <a:pPr lvl="2" algn="just">
              <a:buFont typeface="Wingdings" charset="2"/>
              <a:buChar char="ü"/>
            </a:pPr>
            <a:r>
              <a:rPr lang="en-US" dirty="0" smtClean="0"/>
              <a:t>Sustained support - finance, technology development and transfer and capacity building.</a:t>
            </a:r>
          </a:p>
          <a:p>
            <a:pPr lvl="2" algn="just">
              <a:buFont typeface="Wingdings" charset="2"/>
              <a:buChar char="ü"/>
            </a:pPr>
            <a:r>
              <a:rPr lang="en-US" dirty="0" smtClean="0"/>
              <a:t>$15 billion </a:t>
            </a:r>
            <a:r>
              <a:rPr lang="en-US" dirty="0"/>
              <a:t>annually </a:t>
            </a:r>
            <a:r>
              <a:rPr lang="en-US" dirty="0" smtClean="0"/>
              <a:t>(adaptation) </a:t>
            </a:r>
            <a:r>
              <a:rPr lang="en-US" dirty="0"/>
              <a:t>and between </a:t>
            </a:r>
            <a:r>
              <a:rPr lang="en-US" dirty="0" smtClean="0"/>
              <a:t>$510- 650 billion (mitigation) </a:t>
            </a:r>
            <a:r>
              <a:rPr lang="en-US" dirty="0"/>
              <a:t>by </a:t>
            </a:r>
            <a:r>
              <a:rPr lang="en-US" dirty="0" smtClean="0"/>
              <a:t>2020.</a:t>
            </a:r>
          </a:p>
          <a:p>
            <a:pPr lvl="2" algn="just">
              <a:buFont typeface="Wingdings" charset="2"/>
              <a:buChar char="ü"/>
            </a:pPr>
            <a:r>
              <a:rPr lang="en-US" dirty="0" smtClean="0"/>
              <a:t>Support elaboration of INDCs, including NAMAs for </a:t>
            </a:r>
            <a:r>
              <a:rPr lang="en-US" dirty="0"/>
              <a:t>submission </a:t>
            </a:r>
            <a:r>
              <a:rPr lang="en-US" dirty="0" smtClean="0"/>
              <a:t>in the first quarter of 2015 as </a:t>
            </a:r>
            <a:r>
              <a:rPr lang="en-US" dirty="0"/>
              <a:t>agreed in Warsaw last </a:t>
            </a:r>
            <a:r>
              <a:rPr lang="en-US" dirty="0" smtClean="0"/>
              <a:t>year. </a:t>
            </a:r>
          </a:p>
          <a:p>
            <a:pPr lvl="2" algn="just">
              <a:buFont typeface="Wingdings" charset="2"/>
              <a:buChar char="ü"/>
            </a:pPr>
            <a:r>
              <a:rPr lang="en-US" dirty="0" smtClean="0"/>
              <a:t>Capitalization of the </a:t>
            </a:r>
            <a:r>
              <a:rPr lang="en-US" smtClean="0"/>
              <a:t>Green Climate Fund (GCF).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6534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Way </a:t>
            </a:r>
            <a:r>
              <a:rPr lang="en-US" sz="3200" dirty="0" err="1" smtClean="0"/>
              <a:t>Forwad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Africa stands ready to partner with the EU and the rest of the international community to deliver the 2015 International Climate Change Agreement!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71912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48006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endParaRPr lang="en-GB" dirty="0" smtClean="0"/>
          </a:p>
          <a:p>
            <a:pPr algn="ctr">
              <a:buNone/>
            </a:pPr>
            <a:r>
              <a:rPr lang="en-GB" sz="7200" dirty="0" smtClean="0"/>
              <a:t>Thank You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Contact details: </a:t>
            </a:r>
          </a:p>
          <a:p>
            <a:pPr algn="ctr">
              <a:buNone/>
            </a:pPr>
            <a:r>
              <a:rPr lang="en-GB" dirty="0" smtClean="0">
                <a:hlinkClick r:id="rId2"/>
              </a:rPr>
              <a:t>GWamukoya@comesa.int</a:t>
            </a:r>
            <a:r>
              <a:rPr lang="en-GB" dirty="0" smtClean="0"/>
              <a:t>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805264"/>
            <a:ext cx="885099" cy="81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a-ACP GCC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Intra-ACP GCCA template</Template>
  <TotalTime>4321</TotalTime>
  <Words>474</Words>
  <Application>Microsoft Office PowerPoint</Application>
  <PresentationFormat>On-screen Show (4:3)</PresentationFormat>
  <Paragraphs>63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Intra-ACP GCCA template</vt:lpstr>
      <vt:lpstr>Slide 1</vt:lpstr>
      <vt:lpstr>Outline</vt:lpstr>
      <vt:lpstr>Introduction</vt:lpstr>
      <vt:lpstr>Adaptation</vt:lpstr>
      <vt:lpstr>Mitigation</vt:lpstr>
      <vt:lpstr>2015 International Climate Change Agreement</vt:lpstr>
      <vt:lpstr>Means of Implementation</vt:lpstr>
      <vt:lpstr>The Way Forwad</vt:lpstr>
      <vt:lpstr>Slide 9</vt:lpstr>
    </vt:vector>
  </TitlesOfParts>
  <Company>SAFEGE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GCCA Intra-ACP</dc:creator>
  <cp:lastModifiedBy>ndiaye</cp:lastModifiedBy>
  <cp:revision>302</cp:revision>
  <dcterms:created xsi:type="dcterms:W3CDTF">2013-07-18T15:28:40Z</dcterms:created>
  <dcterms:modified xsi:type="dcterms:W3CDTF">2014-10-27T11:23:11Z</dcterms:modified>
</cp:coreProperties>
</file>