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5"/>
  </p:notesMasterIdLst>
  <p:handoutMasterIdLst>
    <p:handoutMasterId r:id="rId16"/>
  </p:handoutMasterIdLst>
  <p:sldIdLst>
    <p:sldId id="301" r:id="rId2"/>
    <p:sldId id="299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10" r:id="rId11"/>
    <p:sldId id="312" r:id="rId12"/>
    <p:sldId id="313" r:id="rId13"/>
    <p:sldId id="28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734" y="-1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1794" y="126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C2B8B-5404-4A74-9A87-77E3F4F6AC6C}" type="datetimeFigureOut">
              <a:rPr lang="en-GB" smtClean="0"/>
              <a:pPr/>
              <a:t>28/10/2014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B8251-D211-4D99-B62E-4E780CA4D81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15332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75231-31C7-46E0-BD97-764A4636116E}" type="datetimeFigureOut">
              <a:rPr lang="en-GB" smtClean="0"/>
              <a:pPr/>
              <a:t>28/10/2014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2F5FB-7EAC-4439-8829-28BAA4E753B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60585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GB" smtClean="0">
              <a:ea typeface="ＭＳ Ｐゴシック" pitchFamily="34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C55A3BE-ED56-4B31-AA0F-069DD4FA7B46}" type="slidenum">
              <a:rPr lang="en-US" smtClean="0">
                <a:ea typeface="ＭＳ Ｐゴシック" pitchFamily="34" charset="-128"/>
              </a:rPr>
              <a:pPr/>
              <a:t>1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template-PPT-cov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50"/>
            <a:ext cx="9144000" cy="685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GCCA-logo-(3)-for-dark-background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59625" y="5121275"/>
            <a:ext cx="1984375" cy="140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4763" y="5292725"/>
            <a:ext cx="14192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itle 2"/>
          <p:cNvSpPr txBox="1">
            <a:spLocks/>
          </p:cNvSpPr>
          <p:nvPr/>
        </p:nvSpPr>
        <p:spPr bwMode="auto">
          <a:xfrm>
            <a:off x="2344738" y="6169025"/>
            <a:ext cx="542766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en-US" sz="1000" b="1" i="1" dirty="0" smtClean="0"/>
              <a:t>An initiative of the ACP Group of States funded by the European Union</a:t>
            </a:r>
            <a:endParaRPr lang="fr-BE" sz="1000" b="1" dirty="0" smtClean="0"/>
          </a:p>
          <a:p>
            <a:pPr eaLnBrk="0" hangingPunct="0">
              <a:spcBef>
                <a:spcPct val="20000"/>
              </a:spcBef>
              <a:buClr>
                <a:srgbClr val="7F7F7F"/>
              </a:buClr>
              <a:buFont typeface="Arial" charset="0"/>
              <a:buNone/>
              <a:defRPr/>
            </a:pPr>
            <a:endParaRPr lang="en-US" sz="3200" dirty="0">
              <a:latin typeface="Arial"/>
              <a:ea typeface="ＭＳ Ｐゴシック" charset="-128"/>
              <a:cs typeface="Arial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endParaRPr lang="en-US" dirty="0">
              <a:latin typeface="Arial" pitchFamily="34" charset="0"/>
            </a:endParaRPr>
          </a:p>
        </p:txBody>
      </p:sp>
      <p:pic>
        <p:nvPicPr>
          <p:cNvPr id="9" name="Picture 12" descr="euflag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33988" y="5472113"/>
            <a:ext cx="94615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7E6621E9-3B3B-4219-89F9-44648155F9F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9E7534FB-D47C-4F44-940E-67499C089CA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8C1659FD-38BC-4C1E-B242-1BBFEE71E35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C264F1E7-19AC-4201-94AF-52B9122AACB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229E49BE-96BD-420E-B16E-5DB50118901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7A4B9758-CA5A-4A9A-BE1E-3BA347DB55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E1328F14-E9ED-44C7-8988-4C43947A013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2551D8BC-E4BB-4EEC-9A0A-720F570C9D0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81C1B164-E26D-43E2-B05B-F894839AC17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84175"/>
            <a:ext cx="82296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09738"/>
            <a:ext cx="8229600" cy="398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7" descr="GCCA logos for PPT.pct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811713" y="5643563"/>
            <a:ext cx="4332287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2" descr="template-PPT-design-inter.jpg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-6350" y="-4763"/>
            <a:ext cx="9161463" cy="6870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 descr="logo_acp.jpg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062913" y="5924550"/>
            <a:ext cx="868362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-128"/>
          <a:cs typeface="Arial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-128"/>
          <a:cs typeface="Arial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-128"/>
          <a:cs typeface="Arial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-128"/>
          <a:cs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•"/>
        <a:defRPr sz="3200" kern="1200">
          <a:solidFill>
            <a:srgbClr val="573206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–"/>
        <a:defRPr sz="2800" kern="1200">
          <a:solidFill>
            <a:srgbClr val="573206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•"/>
        <a:defRPr sz="2400" kern="1200">
          <a:solidFill>
            <a:srgbClr val="573206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–"/>
        <a:defRPr sz="2000" kern="1200">
          <a:solidFill>
            <a:srgbClr val="573206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»"/>
        <a:defRPr sz="2000" kern="1200">
          <a:solidFill>
            <a:srgbClr val="573206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161925" y="609600"/>
            <a:ext cx="8696325" cy="1123950"/>
          </a:xfrm>
        </p:spPr>
        <p:txBody>
          <a:bodyPr/>
          <a:lstStyle/>
          <a:p>
            <a:r>
              <a:rPr lang="en-GB" sz="4000" b="1" dirty="0" smtClean="0">
                <a:latin typeface="Arial" charset="0"/>
                <a:ea typeface="ＭＳ Ｐゴシック" pitchFamily="34" charset="-128"/>
                <a:cs typeface="Arial" charset="0"/>
              </a:rPr>
              <a:t>GCCA Intra-ACP Programme</a:t>
            </a:r>
            <a:endParaRPr lang="en-GB" sz="20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endParaRPr lang="en-GB" sz="10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endParaRPr lang="en-GB" sz="10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>
              <a:defRPr/>
            </a:pPr>
            <a:r>
              <a:rPr lang="en-US" sz="2400" b="1" kern="0" dirty="0" smtClean="0">
                <a:solidFill>
                  <a:srgbClr val="FFFFFF"/>
                </a:solidFill>
              </a:rPr>
              <a:t>ACP Consultative meeting in preparation </a:t>
            </a:r>
          </a:p>
          <a:p>
            <a:pPr>
              <a:defRPr/>
            </a:pPr>
            <a:r>
              <a:rPr lang="en-US" sz="2400" b="1" kern="0" dirty="0" smtClean="0">
                <a:solidFill>
                  <a:srgbClr val="FFFFFF"/>
                </a:solidFill>
              </a:rPr>
              <a:t>of the UNFCCC COP20</a:t>
            </a:r>
          </a:p>
          <a:p>
            <a:pPr>
              <a:defRPr/>
            </a:pPr>
            <a:r>
              <a:rPr lang="en-US" sz="2400" b="1" kern="0" dirty="0" smtClean="0">
                <a:solidFill>
                  <a:srgbClr val="FFFFFF"/>
                </a:solidFill>
              </a:rPr>
              <a:t>28</a:t>
            </a:r>
            <a:r>
              <a:rPr lang="en-US" sz="2400" b="1" kern="0" baseline="30000" dirty="0" smtClean="0">
                <a:solidFill>
                  <a:srgbClr val="FFFFFF"/>
                </a:solidFill>
              </a:rPr>
              <a:t>th</a:t>
            </a:r>
            <a:r>
              <a:rPr lang="en-US" sz="2400" b="1" kern="0" dirty="0" smtClean="0">
                <a:solidFill>
                  <a:srgbClr val="FFFFFF"/>
                </a:solidFill>
              </a:rPr>
              <a:t> October, 2014</a:t>
            </a:r>
          </a:p>
          <a:p>
            <a:pPr>
              <a:defRPr/>
            </a:pPr>
            <a:r>
              <a:rPr lang="en-US" sz="2400" b="1" kern="0" dirty="0" smtClean="0">
                <a:solidFill>
                  <a:srgbClr val="FFFFFF"/>
                </a:solidFill>
              </a:rPr>
              <a:t>ACP House, Brussels</a:t>
            </a:r>
          </a:p>
          <a:p>
            <a:endParaRPr lang="en-GB" sz="23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r>
              <a:rPr lang="en-US" sz="2300" kern="0" dirty="0" smtClean="0">
                <a:solidFill>
                  <a:srgbClr val="FFFFFF"/>
                </a:solidFill>
                <a:latin typeface="Arial" charset="0"/>
                <a:ea typeface="ＭＳ Ｐゴシック" pitchFamily="34" charset="-128"/>
                <a:cs typeface="Arial" charset="0"/>
              </a:rPr>
              <a:t>Caribbean Community Climate Change Centre</a:t>
            </a:r>
          </a:p>
          <a:p>
            <a:r>
              <a:rPr lang="en-US" sz="2300" kern="0" dirty="0" smtClean="0">
                <a:solidFill>
                  <a:srgbClr val="FFFFFF"/>
                </a:solidFill>
                <a:latin typeface="Arial" charset="0"/>
                <a:ea typeface="ＭＳ Ｐゴシック" pitchFamily="34" charset="-128"/>
                <a:cs typeface="Arial" charset="0"/>
              </a:rPr>
              <a:t>Carlos Fuller</a:t>
            </a:r>
          </a:p>
          <a:p>
            <a:r>
              <a:rPr lang="en-US" sz="2300" kern="0" dirty="0" smtClean="0">
                <a:solidFill>
                  <a:srgbClr val="FFFFFF"/>
                </a:solidFill>
                <a:latin typeface="Arial" charset="0"/>
                <a:ea typeface="ＭＳ Ｐゴシック" pitchFamily="34" charset="-128"/>
                <a:cs typeface="Arial" charset="0"/>
              </a:rPr>
              <a:t>International and Regional Liaison Officer</a:t>
            </a:r>
          </a:p>
          <a:p>
            <a:endParaRPr lang="en-US" sz="2400" kern="0" dirty="0" smtClean="0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5085184"/>
            <a:ext cx="2520280" cy="129614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2600" b="1" dirty="0"/>
          </a:p>
        </p:txBody>
      </p:sp>
      <p:pic>
        <p:nvPicPr>
          <p:cNvPr id="5" name="Picture 4" descr="New 5Cs logo_2013_(with name)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75656" y="5301208"/>
            <a:ext cx="1075959" cy="12964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0056" y="274638"/>
            <a:ext cx="6596743" cy="530905"/>
          </a:xfrm>
        </p:spPr>
        <p:txBody>
          <a:bodyPr>
            <a:noAutofit/>
          </a:bodyPr>
          <a:lstStyle/>
          <a:p>
            <a:r>
              <a:rPr sz="2800" dirty="0"/>
              <a:t>MEASUREMENT REPORTING AND VERIFICATION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491" y="1598408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T</a:t>
            </a:r>
            <a:r>
              <a:rPr dirty="0" smtClean="0"/>
              <a:t>he </a:t>
            </a:r>
            <a:r>
              <a:rPr dirty="0"/>
              <a:t>Kyoto MRV provisions </a:t>
            </a:r>
            <a:r>
              <a:rPr lang="en-US" dirty="0" smtClean="0"/>
              <a:t>provide additional value </a:t>
            </a:r>
            <a:r>
              <a:rPr dirty="0" smtClean="0"/>
              <a:t>such </a:t>
            </a:r>
            <a:r>
              <a:rPr dirty="0"/>
              <a:t>as those relating to compliance and common accounting framework.</a:t>
            </a:r>
          </a:p>
          <a:p>
            <a:pPr lvl="0"/>
            <a:r>
              <a:rPr dirty="0"/>
              <a:t>Participation in new market mechanisms should be conditional on more stringent reporting requirements</a:t>
            </a:r>
          </a:p>
        </p:txBody>
      </p:sp>
    </p:spTree>
    <p:extLst>
      <p:ext uri="{BB962C8B-B14F-4D97-AF65-F5344CB8AC3E}">
        <p14:creationId xmlns:p14="http://schemas.microsoft.com/office/powerpoint/2010/main" xmlns="" val="186699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514" y="274638"/>
            <a:ext cx="6640286" cy="520019"/>
          </a:xfrm>
        </p:spPr>
        <p:txBody>
          <a:bodyPr/>
          <a:lstStyle/>
          <a:p>
            <a:r>
              <a:rPr dirty="0"/>
              <a:t>LEGAL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844824"/>
            <a:ext cx="8223138" cy="4606257"/>
          </a:xfrm>
        </p:spPr>
        <p:txBody>
          <a:bodyPr>
            <a:normAutofit lnSpcReduction="10000"/>
          </a:bodyPr>
          <a:lstStyle/>
          <a:p>
            <a:pPr lvl="0"/>
            <a:r>
              <a:rPr sz="2400" dirty="0" smtClean="0"/>
              <a:t>Applicability </a:t>
            </a:r>
            <a:r>
              <a:rPr sz="2400" dirty="0"/>
              <a:t>to all: structure, scope  and design to allow all to participate, with </a:t>
            </a:r>
            <a:r>
              <a:rPr sz="2400" dirty="0" smtClean="0"/>
              <a:t>flexibility </a:t>
            </a:r>
            <a:r>
              <a:rPr sz="2400" dirty="0"/>
              <a:t>for different national </a:t>
            </a:r>
            <a:r>
              <a:rPr sz="2400" dirty="0" smtClean="0"/>
              <a:t>circumstances</a:t>
            </a:r>
            <a:endParaRPr dirty="0"/>
          </a:p>
          <a:p>
            <a:pPr lvl="0"/>
            <a:r>
              <a:rPr sz="2400" dirty="0"/>
              <a:t>Recording differential responsibilities among parties-models (WTO, MP)</a:t>
            </a:r>
            <a:endParaRPr dirty="0"/>
          </a:p>
          <a:p>
            <a:pPr lvl="0"/>
            <a:r>
              <a:rPr sz="2400" dirty="0"/>
              <a:t>Form of the new legal agreement: </a:t>
            </a:r>
            <a:r>
              <a:rPr sz="2400" dirty="0" smtClean="0"/>
              <a:t>protocol </a:t>
            </a:r>
            <a:r>
              <a:rPr sz="2400" dirty="0"/>
              <a:t>to the Convention; Structure-Explore options e. g. both mandatory and voluntary provisions.</a:t>
            </a:r>
            <a:endParaRPr dirty="0"/>
          </a:p>
          <a:p>
            <a:pPr lvl="0"/>
            <a:r>
              <a:rPr sz="2400" dirty="0"/>
              <a:t>Compliance- should focus on </a:t>
            </a:r>
            <a:r>
              <a:rPr sz="2400" dirty="0" smtClean="0"/>
              <a:t>incentivizing </a:t>
            </a:r>
            <a:r>
              <a:rPr sz="2400" dirty="0"/>
              <a:t>participation and should include a strong </a:t>
            </a:r>
            <a:r>
              <a:rPr sz="2400" dirty="0" smtClean="0"/>
              <a:t>facilitative </a:t>
            </a:r>
            <a:r>
              <a:rPr sz="2400" dirty="0"/>
              <a:t>component. Probably link compliance to participation in market mechanisms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186699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5628" y="274638"/>
            <a:ext cx="6651171" cy="530905"/>
          </a:xfrm>
        </p:spPr>
        <p:txBody>
          <a:bodyPr>
            <a:normAutofit fontScale="90000"/>
          </a:bodyPr>
          <a:lstStyle/>
          <a:p>
            <a:r>
              <a:rPr sz="3200" dirty="0"/>
              <a:t>2013-15 REVIEW (LONG-TERM GLOBAL GOAL)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dirty="0"/>
              <a:t>Every effort to be made to ensure that ADP process </a:t>
            </a:r>
            <a:r>
              <a:rPr lang="en-US" dirty="0" smtClean="0"/>
              <a:t>be </a:t>
            </a:r>
            <a:r>
              <a:rPr dirty="0" smtClean="0"/>
              <a:t>informed </a:t>
            </a:r>
            <a:r>
              <a:rPr dirty="0"/>
              <a:t>by outcomes of the review</a:t>
            </a:r>
          </a:p>
          <a:p>
            <a:pPr lvl="0"/>
            <a:r>
              <a:rPr dirty="0"/>
              <a:t>Processes for inclusion of information other than </a:t>
            </a:r>
            <a:r>
              <a:rPr dirty="0" smtClean="0"/>
              <a:t>IPCC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186699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534400" cy="4800600"/>
          </a:xfrm>
        </p:spPr>
        <p:txBody>
          <a:bodyPr/>
          <a:lstStyle/>
          <a:p>
            <a:pPr algn="just" eaLnBrk="1" hangingPunct="1">
              <a:buNone/>
            </a:pPr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 </a:t>
            </a:r>
            <a:endParaRPr lang="en-GB" sz="2000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endParaRPr lang="en-GB" dirty="0" smtClean="0"/>
          </a:p>
          <a:p>
            <a:pPr algn="ctr">
              <a:buNone/>
            </a:pPr>
            <a:r>
              <a:rPr lang="en-GB" sz="7200" dirty="0" smtClean="0"/>
              <a:t>Thank You</a:t>
            </a:r>
          </a:p>
          <a:p>
            <a:pPr algn="ctr">
              <a:buNone/>
            </a:pPr>
            <a:endParaRPr lang="en-GB" dirty="0" smtClean="0"/>
          </a:p>
          <a:p>
            <a:pPr algn="ctr">
              <a:buNone/>
            </a:pPr>
            <a:r>
              <a:rPr lang="en-GB" dirty="0" smtClean="0"/>
              <a:t>Contact details: </a:t>
            </a:r>
            <a:r>
              <a:rPr lang="en-GB" dirty="0" err="1" smtClean="0"/>
              <a:t>cfuller@caribbeanclimate.bz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xmlns="" val="6479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534400" cy="1143000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CARICOM COORDINATION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534400" cy="4800600"/>
          </a:xfrm>
        </p:spPr>
        <p:txBody>
          <a:bodyPr/>
          <a:lstStyle/>
          <a:p>
            <a:pPr algn="just"/>
            <a:r>
              <a:rPr lang="en-GB" b="1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CCCCC convened a meeting of CARICOM climate change negotiators on May 19 to 21, 2014 in Port of Spain, Trinidad to develop a regional position for the 2014 negotiations</a:t>
            </a:r>
          </a:p>
          <a:p>
            <a:pPr algn="just"/>
            <a:r>
              <a:rPr lang="en-GB" b="1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CARICOM Ministers joined the meeting on the 22</a:t>
            </a:r>
            <a:r>
              <a:rPr lang="en-GB" b="1" baseline="300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nd</a:t>
            </a:r>
            <a:r>
              <a:rPr lang="en-GB" b="1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  and endorsed the recommendations</a:t>
            </a:r>
            <a:endParaRPr lang="en-GB" b="1" dirty="0">
              <a:solidFill>
                <a:srgbClr val="103C72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55735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514" y="274638"/>
            <a:ext cx="6640286" cy="541791"/>
          </a:xfrm>
        </p:spPr>
        <p:txBody>
          <a:bodyPr>
            <a:noAutofit/>
          </a:bodyPr>
          <a:lstStyle/>
          <a:p>
            <a:r>
              <a:rPr sz="2800" dirty="0"/>
              <a:t>STRATEGIC OUTCOMES UNDER THE ADP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745" y="1694936"/>
            <a:ext cx="8229600" cy="4525963"/>
          </a:xfrm>
        </p:spPr>
        <p:txBody>
          <a:bodyPr>
            <a:normAutofit lnSpcReduction="10000"/>
          </a:bodyPr>
          <a:lstStyle/>
          <a:p>
            <a:pPr lvl="0">
              <a:buFont typeface="Arial"/>
              <a:buChar char="•"/>
            </a:pPr>
            <a:r>
              <a:rPr sz="2400" dirty="0" smtClean="0"/>
              <a:t>Recognition </a:t>
            </a:r>
            <a:r>
              <a:rPr sz="2400" dirty="0"/>
              <a:t>of the special </a:t>
            </a:r>
            <a:r>
              <a:rPr sz="2400" dirty="0" smtClean="0"/>
              <a:t>cir</a:t>
            </a:r>
            <a:r>
              <a:rPr lang="en-US" sz="2400" dirty="0" smtClean="0"/>
              <a:t>c</a:t>
            </a:r>
            <a:r>
              <a:rPr sz="2400" dirty="0" smtClean="0"/>
              <a:t>umstances </a:t>
            </a:r>
            <a:r>
              <a:rPr sz="2400" dirty="0"/>
              <a:t>of SIDS</a:t>
            </a:r>
            <a:endParaRPr dirty="0"/>
          </a:p>
          <a:p>
            <a:pPr lvl="0">
              <a:buFont typeface="Arial"/>
              <a:buChar char="•"/>
            </a:pPr>
            <a:r>
              <a:rPr sz="2400" dirty="0"/>
              <a:t>Strong mitigation action to ensure the survival of SIDS</a:t>
            </a:r>
            <a:endParaRPr dirty="0"/>
          </a:p>
          <a:p>
            <a:pPr lvl="0">
              <a:buFont typeface="Arial"/>
              <a:buChar char="•"/>
            </a:pPr>
            <a:r>
              <a:rPr sz="2400" dirty="0"/>
              <a:t>Robust environmental integrity</a:t>
            </a:r>
            <a:endParaRPr dirty="0"/>
          </a:p>
          <a:p>
            <a:pPr lvl="0">
              <a:buFont typeface="Arial"/>
              <a:buChar char="•"/>
            </a:pPr>
            <a:r>
              <a:rPr sz="2400" dirty="0"/>
              <a:t>Urgent adaptation action on the ground</a:t>
            </a:r>
          </a:p>
          <a:p>
            <a:pPr lvl="0">
              <a:buFont typeface="Arial"/>
              <a:buChar char="•"/>
            </a:pPr>
            <a:r>
              <a:rPr sz="2400" dirty="0"/>
              <a:t>Addressing </a:t>
            </a:r>
            <a:r>
              <a:rPr sz="2400" dirty="0" smtClean="0"/>
              <a:t>L</a:t>
            </a:r>
            <a:r>
              <a:rPr lang="en-US" sz="2400" dirty="0" smtClean="0"/>
              <a:t>oss </a:t>
            </a:r>
            <a:r>
              <a:rPr sz="2400" dirty="0" smtClean="0"/>
              <a:t>&amp;</a:t>
            </a:r>
            <a:r>
              <a:rPr lang="en-US" sz="2400" dirty="0" smtClean="0"/>
              <a:t> </a:t>
            </a:r>
            <a:r>
              <a:rPr sz="2400" dirty="0" smtClean="0"/>
              <a:t>D</a:t>
            </a:r>
            <a:r>
              <a:rPr lang="en-US" sz="2400" dirty="0" smtClean="0"/>
              <a:t>amage</a:t>
            </a:r>
            <a:r>
              <a:rPr sz="2400" dirty="0" smtClean="0"/>
              <a:t> </a:t>
            </a:r>
            <a:r>
              <a:rPr sz="2400" dirty="0"/>
              <a:t>beyond adaptation</a:t>
            </a:r>
            <a:endParaRPr dirty="0"/>
          </a:p>
          <a:p>
            <a:pPr lvl="0">
              <a:buFont typeface="Arial"/>
              <a:buChar char="•"/>
            </a:pPr>
            <a:r>
              <a:rPr sz="2400" dirty="0"/>
              <a:t>Preferential access to finance, technology and capacity-building</a:t>
            </a:r>
            <a:endParaRPr dirty="0"/>
          </a:p>
          <a:p>
            <a:pPr lvl="0">
              <a:buFont typeface="Arial"/>
              <a:buChar char="•"/>
            </a:pPr>
            <a:r>
              <a:rPr sz="2400" dirty="0"/>
              <a:t>Avoiding onerous burdens and </a:t>
            </a:r>
            <a:r>
              <a:rPr sz="2400" dirty="0" err="1"/>
              <a:t>conditionalities</a:t>
            </a:r>
            <a:r>
              <a:rPr sz="2400" dirty="0"/>
              <a:t> for SIDS</a:t>
            </a:r>
            <a:endParaRPr dirty="0"/>
          </a:p>
          <a:p>
            <a:pPr lvl="0">
              <a:buFont typeface="Arial"/>
              <a:buChar char="•"/>
            </a:pPr>
            <a:r>
              <a:rPr sz="2400" dirty="0"/>
              <a:t>Fairness and equity to all parties</a:t>
            </a:r>
            <a:endParaRPr dirty="0"/>
          </a:p>
          <a:p>
            <a:pPr lvl="0">
              <a:buFont typeface="Arial"/>
              <a:buChar char="•"/>
            </a:pPr>
            <a:r>
              <a:rPr sz="2400" dirty="0"/>
              <a:t>A </a:t>
            </a:r>
            <a:r>
              <a:rPr sz="2400" dirty="0" smtClean="0"/>
              <a:t>legal</a:t>
            </a:r>
            <a:r>
              <a:rPr lang="en-US" sz="2400" dirty="0" smtClean="0"/>
              <a:t>l</a:t>
            </a:r>
            <a:r>
              <a:rPr sz="2400" dirty="0" smtClean="0"/>
              <a:t>y </a:t>
            </a:r>
            <a:r>
              <a:rPr sz="2400" dirty="0"/>
              <a:t>binding agreement based on accepted principles and international law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186699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74638"/>
            <a:ext cx="6629400" cy="509133"/>
          </a:xfrm>
        </p:spPr>
        <p:txBody>
          <a:bodyPr/>
          <a:lstStyle/>
          <a:p>
            <a:r>
              <a:rPr dirty="0"/>
              <a:t>ADP: MITIGATION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sz="2600" dirty="0"/>
              <a:t>Aggregate level of mitigation ambition should be sufficient to ensure the livelihood of SIDS and restrict temperature increase to below 1.5 degrees C from pre-industrial levels</a:t>
            </a:r>
          </a:p>
          <a:p>
            <a:pPr lvl="0"/>
            <a:r>
              <a:rPr sz="2600" dirty="0"/>
              <a:t>Intended Nationally Determined Contributions (INDCs) should focus on mitigation</a:t>
            </a:r>
            <a:endParaRPr dirty="0"/>
          </a:p>
          <a:p>
            <a:pPr lvl="0"/>
            <a:r>
              <a:rPr sz="2600" dirty="0"/>
              <a:t>Inscription of </a:t>
            </a:r>
            <a:r>
              <a:rPr sz="2600" dirty="0" smtClean="0"/>
              <a:t>commitments</a:t>
            </a:r>
            <a:endParaRPr lang="en-US" sz="2600" dirty="0" smtClean="0"/>
          </a:p>
          <a:p>
            <a:pPr lvl="1"/>
            <a:r>
              <a:rPr sz="2200" dirty="0" smtClean="0"/>
              <a:t>flexibility </a:t>
            </a:r>
            <a:r>
              <a:rPr sz="2200" dirty="0"/>
              <a:t>on the form that could be used (refer to the WTO re a schedules approach)</a:t>
            </a:r>
            <a:endParaRPr dirty="0"/>
          </a:p>
          <a:p>
            <a:pPr lvl="0"/>
            <a:r>
              <a:rPr sz="2600" dirty="0" smtClean="0"/>
              <a:t>Length </a:t>
            </a:r>
            <a:r>
              <a:rPr sz="2600" dirty="0"/>
              <a:t>of commitment: </a:t>
            </a:r>
            <a:endParaRPr lang="en-US" sz="2600" dirty="0" smtClean="0"/>
          </a:p>
          <a:p>
            <a:pPr lvl="1"/>
            <a:r>
              <a:rPr sz="2200" dirty="0" smtClean="0"/>
              <a:t>5-year </a:t>
            </a:r>
            <a:r>
              <a:rPr sz="2200" dirty="0"/>
              <a:t>time frame could be useful but a longer time frame would send a positive signal to the market and the private sector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186699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5628" y="274638"/>
            <a:ext cx="6651171" cy="530905"/>
          </a:xfrm>
        </p:spPr>
        <p:txBody>
          <a:bodyPr/>
          <a:lstStyle/>
          <a:p>
            <a:r>
              <a:rPr dirty="0"/>
              <a:t>ADAPTATION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700808"/>
            <a:ext cx="8229767" cy="475252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2800" dirty="0" smtClean="0"/>
              <a:t>E</a:t>
            </a:r>
            <a:r>
              <a:rPr sz="2800" dirty="0" smtClean="0"/>
              <a:t>xisting </a:t>
            </a:r>
            <a:r>
              <a:rPr sz="2800" dirty="0"/>
              <a:t>arrangements for adaptation under the Convention </a:t>
            </a:r>
            <a:r>
              <a:rPr sz="2800" dirty="0" smtClean="0"/>
              <a:t>mainly focus </a:t>
            </a:r>
            <a:r>
              <a:rPr sz="2800" dirty="0"/>
              <a:t>on studies, reports, pilot projects with limited resources for on-the-ground implementation</a:t>
            </a:r>
          </a:p>
          <a:p>
            <a:pPr lvl="0"/>
            <a:r>
              <a:rPr sz="2800" dirty="0"/>
              <a:t>Adaptation needs to be strengthened in the context of the 2015 agreement</a:t>
            </a:r>
          </a:p>
          <a:p>
            <a:pPr lvl="0"/>
            <a:r>
              <a:rPr sz="2800" dirty="0"/>
              <a:t>Guidelines for National Adaptation Plans (NAPs) should be strengthened to include greater focus on Adaptation action</a:t>
            </a:r>
            <a:endParaRPr dirty="0"/>
          </a:p>
          <a:p>
            <a:pPr lvl="0"/>
            <a:r>
              <a:rPr sz="2800" dirty="0"/>
              <a:t>The Adaptation Committee should be anchored in the </a:t>
            </a:r>
            <a:r>
              <a:rPr lang="en-US" sz="2800" dirty="0" smtClean="0"/>
              <a:t>new agreement</a:t>
            </a:r>
            <a:r>
              <a:rPr sz="2800" dirty="0" smtClean="0"/>
              <a:t> </a:t>
            </a:r>
            <a:r>
              <a:rPr sz="2800" dirty="0"/>
              <a:t>as the main body responsible for adaptation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186699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4742" y="274638"/>
            <a:ext cx="6662057" cy="520019"/>
          </a:xfrm>
        </p:spPr>
        <p:txBody>
          <a:bodyPr/>
          <a:lstStyle/>
          <a:p>
            <a:r>
              <a:rPr/>
              <a:t>ADAPTATION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22443"/>
          </a:xfrm>
        </p:spPr>
        <p:txBody>
          <a:bodyPr>
            <a:normAutofit lnSpcReduction="10000"/>
          </a:bodyPr>
          <a:lstStyle/>
          <a:p>
            <a:pPr lvl="0"/>
            <a:r>
              <a:rPr sz="2800" dirty="0" smtClean="0"/>
              <a:t>Nairobi </a:t>
            </a:r>
            <a:r>
              <a:rPr sz="2800" dirty="0"/>
              <a:t>Work </a:t>
            </a:r>
            <a:r>
              <a:rPr sz="2800" dirty="0" err="1"/>
              <a:t>Programme</a:t>
            </a:r>
            <a:r>
              <a:rPr sz="2800" dirty="0"/>
              <a:t> should be brought under the Adaptation Committee</a:t>
            </a:r>
            <a:endParaRPr dirty="0"/>
          </a:p>
          <a:p>
            <a:pPr lvl="0"/>
            <a:r>
              <a:rPr sz="2800" dirty="0"/>
              <a:t>Explore possible role for the </a:t>
            </a:r>
            <a:r>
              <a:rPr sz="2800" dirty="0" smtClean="0"/>
              <a:t>A</a:t>
            </a:r>
            <a:r>
              <a:rPr lang="en-US" sz="2800" dirty="0" smtClean="0"/>
              <a:t>daptation </a:t>
            </a:r>
            <a:r>
              <a:rPr sz="2800" dirty="0" smtClean="0"/>
              <a:t>C</a:t>
            </a:r>
            <a:r>
              <a:rPr lang="en-US" sz="2800" dirty="0" smtClean="0"/>
              <a:t>ommittee</a:t>
            </a:r>
            <a:r>
              <a:rPr sz="2800" dirty="0" smtClean="0"/>
              <a:t> </a:t>
            </a:r>
            <a:r>
              <a:rPr sz="2800" dirty="0"/>
              <a:t>in assisting parties in understanding GCF application process</a:t>
            </a:r>
            <a:endParaRPr dirty="0"/>
          </a:p>
          <a:p>
            <a:pPr lvl="0"/>
            <a:r>
              <a:rPr sz="2800" dirty="0" smtClean="0"/>
              <a:t>Special</a:t>
            </a:r>
            <a:r>
              <a:rPr lang="en-US" sz="2800" dirty="0" smtClean="0"/>
              <a:t> </a:t>
            </a:r>
            <a:r>
              <a:rPr sz="2800" dirty="0" smtClean="0"/>
              <a:t>attention </a:t>
            </a:r>
            <a:r>
              <a:rPr sz="2800" dirty="0"/>
              <a:t>required regarding issue of </a:t>
            </a:r>
            <a:r>
              <a:rPr sz="2800" dirty="0" err="1"/>
              <a:t>conditionalities</a:t>
            </a:r>
            <a:r>
              <a:rPr sz="2800" dirty="0"/>
              <a:t> for accessing adaptation funding under GCF</a:t>
            </a:r>
            <a:endParaRPr dirty="0"/>
          </a:p>
          <a:p>
            <a:pPr lvl="0"/>
            <a:r>
              <a:rPr sz="2800" dirty="0"/>
              <a:t>Adaptation action and </a:t>
            </a:r>
            <a:r>
              <a:rPr sz="2800" dirty="0" smtClean="0"/>
              <a:t>support</a:t>
            </a:r>
            <a:r>
              <a:rPr lang="en-US" sz="2800" dirty="0" smtClean="0"/>
              <a:t> </a:t>
            </a:r>
            <a:r>
              <a:rPr sz="2800" dirty="0" smtClean="0"/>
              <a:t>to </a:t>
            </a:r>
            <a:r>
              <a:rPr sz="2800" dirty="0"/>
              <a:t>be included in reporting requirements but </a:t>
            </a:r>
            <a:r>
              <a:rPr lang="en-US" sz="2800" dirty="0" smtClean="0"/>
              <a:t>with </a:t>
            </a:r>
            <a:r>
              <a:rPr sz="2800" dirty="0" smtClean="0"/>
              <a:t>no </a:t>
            </a:r>
            <a:r>
              <a:rPr sz="2800" dirty="0"/>
              <a:t>onerous burden on SIDS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186699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74638"/>
            <a:ext cx="6629400" cy="509133"/>
          </a:xfrm>
        </p:spPr>
        <p:txBody>
          <a:bodyPr/>
          <a:lstStyle/>
          <a:p>
            <a:r>
              <a:rPr dirty="0"/>
              <a:t>LOSS &amp; DAMAGE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175" cy="4526555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sz="3600" dirty="0" smtClean="0"/>
              <a:t>Warsaw Int</a:t>
            </a:r>
            <a:r>
              <a:rPr lang="en-US" sz="3600" dirty="0" smtClean="0"/>
              <a:t>ernational  </a:t>
            </a:r>
            <a:r>
              <a:rPr sz="3600" dirty="0" smtClean="0"/>
              <a:t>Mechanism</a:t>
            </a:r>
            <a:r>
              <a:rPr lang="en-US" sz="3600" dirty="0" smtClean="0"/>
              <a:t> (WIM) </a:t>
            </a:r>
            <a:r>
              <a:rPr sz="3600" dirty="0" smtClean="0"/>
              <a:t>on L</a:t>
            </a:r>
            <a:r>
              <a:rPr lang="en-US" sz="3600" dirty="0" smtClean="0"/>
              <a:t>oss </a:t>
            </a:r>
            <a:r>
              <a:rPr sz="3600" dirty="0" smtClean="0"/>
              <a:t>&amp;</a:t>
            </a:r>
            <a:r>
              <a:rPr lang="en-US" sz="3600" dirty="0" smtClean="0"/>
              <a:t> </a:t>
            </a:r>
            <a:r>
              <a:rPr sz="3600" dirty="0" smtClean="0"/>
              <a:t>D</a:t>
            </a:r>
            <a:r>
              <a:rPr lang="en-US" sz="3600" dirty="0" smtClean="0"/>
              <a:t>amage</a:t>
            </a:r>
            <a:r>
              <a:rPr sz="3600" dirty="0" smtClean="0"/>
              <a:t> should be anchored in the </a:t>
            </a:r>
            <a:r>
              <a:rPr lang="en-US" sz="3600" dirty="0" smtClean="0"/>
              <a:t>new agreement</a:t>
            </a:r>
            <a:endParaRPr sz="3600" dirty="0" smtClean="0"/>
          </a:p>
          <a:p>
            <a:pPr lvl="0"/>
            <a:r>
              <a:rPr sz="3600" dirty="0" smtClean="0"/>
              <a:t>Linkage (inverse) between Mitigation and L</a:t>
            </a:r>
            <a:r>
              <a:rPr lang="en-US" sz="3600" dirty="0" smtClean="0"/>
              <a:t>oss </a:t>
            </a:r>
            <a:r>
              <a:rPr sz="3600" dirty="0" smtClean="0"/>
              <a:t>&amp;</a:t>
            </a:r>
            <a:r>
              <a:rPr lang="en-US" sz="3600" dirty="0" smtClean="0"/>
              <a:t> </a:t>
            </a:r>
            <a:r>
              <a:rPr sz="3600" dirty="0" smtClean="0"/>
              <a:t>D</a:t>
            </a:r>
            <a:r>
              <a:rPr lang="en-US" sz="3600" dirty="0" smtClean="0"/>
              <a:t>amage</a:t>
            </a:r>
            <a:r>
              <a:rPr sz="3600" dirty="0" smtClean="0"/>
              <a:t> should be emphasized</a:t>
            </a:r>
            <a:endParaRPr lang="en-US" sz="3600" dirty="0" smtClean="0"/>
          </a:p>
          <a:p>
            <a:pPr lvl="0"/>
            <a:r>
              <a:rPr lang="en-US" sz="3600" dirty="0" smtClean="0"/>
              <a:t>Composition of Executive Committee of WIM finalized at COP20</a:t>
            </a:r>
          </a:p>
          <a:p>
            <a:pPr lvl="0"/>
            <a:r>
              <a:rPr lang="en-US" sz="3600" dirty="0" smtClean="0"/>
              <a:t>Work </a:t>
            </a:r>
            <a:r>
              <a:rPr lang="en-US" sz="3600" dirty="0" err="1" smtClean="0"/>
              <a:t>Programme</a:t>
            </a:r>
            <a:r>
              <a:rPr lang="en-US" sz="3600" dirty="0" smtClean="0"/>
              <a:t> of Executive Committee finalized at COP20</a:t>
            </a:r>
            <a:endParaRPr sz="3600" dirty="0"/>
          </a:p>
        </p:txBody>
      </p:sp>
    </p:spTree>
    <p:extLst>
      <p:ext uri="{BB962C8B-B14F-4D97-AF65-F5344CB8AC3E}">
        <p14:creationId xmlns:p14="http://schemas.microsoft.com/office/powerpoint/2010/main" xmlns="" val="186699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4742" y="274638"/>
            <a:ext cx="6662057" cy="487362"/>
          </a:xfrm>
        </p:spPr>
        <p:txBody>
          <a:bodyPr/>
          <a:lstStyle/>
          <a:p>
            <a:r>
              <a:rPr dirty="0"/>
              <a:t>REDD+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767" cy="4913867"/>
          </a:xfrm>
        </p:spPr>
        <p:txBody>
          <a:bodyPr>
            <a:normAutofit/>
          </a:bodyPr>
          <a:lstStyle/>
          <a:p>
            <a:pPr lvl="0"/>
            <a:r>
              <a:rPr sz="2800" dirty="0" smtClean="0"/>
              <a:t>The </a:t>
            </a:r>
            <a:r>
              <a:rPr sz="2800" dirty="0"/>
              <a:t>Warsaw REDD+  Framework should be anchored in the 2015 agreement</a:t>
            </a:r>
          </a:p>
          <a:p>
            <a:pPr lvl="0"/>
            <a:r>
              <a:rPr sz="2800" dirty="0"/>
              <a:t>REDD+, energy efficiency and carbon capture and storage should be included in a suite of tools for </a:t>
            </a:r>
            <a:r>
              <a:rPr sz="2800" dirty="0" smtClean="0"/>
              <a:t>enhancing </a:t>
            </a:r>
            <a:r>
              <a:rPr sz="2800" dirty="0"/>
              <a:t>mitigation</a:t>
            </a:r>
          </a:p>
          <a:p>
            <a:pPr lvl="0"/>
            <a:r>
              <a:rPr sz="2800" dirty="0"/>
              <a:t>REDD+ mechanism should be </a:t>
            </a:r>
            <a:r>
              <a:rPr sz="2800" dirty="0" err="1" smtClean="0"/>
              <a:t>operationalis</a:t>
            </a:r>
            <a:r>
              <a:rPr lang="en-US" sz="2800" dirty="0" err="1" smtClean="0"/>
              <a:t>e</a:t>
            </a:r>
            <a:r>
              <a:rPr sz="2800" dirty="0" err="1" smtClean="0"/>
              <a:t>d</a:t>
            </a:r>
            <a:r>
              <a:rPr sz="2800" dirty="0" smtClean="0"/>
              <a:t> </a:t>
            </a:r>
            <a:r>
              <a:rPr sz="2800" dirty="0"/>
              <a:t>in Lima</a:t>
            </a:r>
          </a:p>
          <a:p>
            <a:pPr lvl="0"/>
            <a:r>
              <a:rPr sz="2800" dirty="0" smtClean="0"/>
              <a:t>Recommended </a:t>
            </a:r>
            <a:r>
              <a:rPr sz="2800" dirty="0"/>
              <a:t>that </a:t>
            </a:r>
            <a:r>
              <a:rPr sz="2800" dirty="0" smtClean="0"/>
              <a:t>cons</a:t>
            </a:r>
            <a:r>
              <a:rPr lang="en-US" sz="2800" dirty="0" smtClean="0"/>
              <a:t>i</a:t>
            </a:r>
            <a:r>
              <a:rPr sz="2800" dirty="0" smtClean="0"/>
              <a:t>deration </a:t>
            </a:r>
            <a:r>
              <a:rPr sz="2800" dirty="0"/>
              <a:t>be given to  application of the REDD+ institutional structure for the WIM on L&amp;D</a:t>
            </a:r>
          </a:p>
        </p:txBody>
      </p:sp>
    </p:spTree>
    <p:extLst>
      <p:ext uri="{BB962C8B-B14F-4D97-AF65-F5344CB8AC3E}">
        <p14:creationId xmlns:p14="http://schemas.microsoft.com/office/powerpoint/2010/main" xmlns="" val="186699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514" y="274638"/>
            <a:ext cx="6640286" cy="530905"/>
          </a:xfrm>
        </p:spPr>
        <p:txBody>
          <a:bodyPr/>
          <a:lstStyle/>
          <a:p>
            <a:r>
              <a:rPr lang="en-US" dirty="0" smtClean="0"/>
              <a:t>Means of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9738"/>
            <a:ext cx="8229600" cy="4599582"/>
          </a:xfrm>
        </p:spPr>
        <p:txBody>
          <a:bodyPr/>
          <a:lstStyle/>
          <a:p>
            <a:pPr lvl="0"/>
            <a:r>
              <a:rPr lang="en-BZ" sz="2800" dirty="0" smtClean="0"/>
              <a:t>New agreement should define climate finance and establish responsibility for finance under the Convention</a:t>
            </a:r>
          </a:p>
          <a:p>
            <a:pPr lvl="0"/>
            <a:r>
              <a:rPr lang="en-BZ" sz="2800" dirty="0" smtClean="0"/>
              <a:t>Adaptation Fund</a:t>
            </a:r>
          </a:p>
          <a:p>
            <a:pPr lvl="1"/>
            <a:r>
              <a:rPr lang="en-BZ" sz="2400" dirty="0" smtClean="0"/>
              <a:t>Explore possibility of moving from KP to the Convention</a:t>
            </a:r>
            <a:endParaRPr lang="en-US" sz="2400" dirty="0" smtClean="0"/>
          </a:p>
          <a:p>
            <a:pPr lvl="0"/>
            <a:r>
              <a:rPr sz="2800" dirty="0" smtClean="0"/>
              <a:t>Technology </a:t>
            </a:r>
            <a:r>
              <a:rPr lang="en-US" sz="2800" dirty="0" smtClean="0"/>
              <a:t>M</a:t>
            </a:r>
            <a:r>
              <a:rPr sz="2800" dirty="0" smtClean="0"/>
              <a:t>echanism </a:t>
            </a:r>
            <a:r>
              <a:rPr lang="en-US" sz="2800" dirty="0" smtClean="0"/>
              <a:t>should </a:t>
            </a:r>
            <a:r>
              <a:rPr sz="2800" dirty="0" smtClean="0"/>
              <a:t>be </a:t>
            </a:r>
            <a:r>
              <a:rPr sz="2800" dirty="0"/>
              <a:t>anchored in the </a:t>
            </a:r>
            <a:r>
              <a:rPr lang="en-US" sz="2800" dirty="0" smtClean="0"/>
              <a:t>new agreement</a:t>
            </a:r>
          </a:p>
          <a:p>
            <a:r>
              <a:rPr lang="en-BZ" sz="2800" dirty="0" smtClean="0"/>
              <a:t>Existing arrangements on capacity building including the Durban Forum be enhanced to foster implementation</a:t>
            </a:r>
          </a:p>
          <a:p>
            <a:pPr lvl="0"/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186699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ra-ACP GCCA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Intra-ACP GCCA template</Template>
  <TotalTime>4239</TotalTime>
  <Words>675</Words>
  <Application>Microsoft Office PowerPoint</Application>
  <PresentationFormat>On-screen Show (4:3)</PresentationFormat>
  <Paragraphs>75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Intra-ACP GCCA template</vt:lpstr>
      <vt:lpstr>Slide 1</vt:lpstr>
      <vt:lpstr>CARICOM COORDINATION</vt:lpstr>
      <vt:lpstr>STRATEGIC OUTCOMES UNDER THE ADP</vt:lpstr>
      <vt:lpstr>ADP: MITIGATION</vt:lpstr>
      <vt:lpstr>ADAPTATION</vt:lpstr>
      <vt:lpstr>ADAPTATION</vt:lpstr>
      <vt:lpstr>LOSS &amp; DAMAGE</vt:lpstr>
      <vt:lpstr>REDD+</vt:lpstr>
      <vt:lpstr>Means of Implementation</vt:lpstr>
      <vt:lpstr>MEASUREMENT REPORTING AND VERIFICATION</vt:lpstr>
      <vt:lpstr>LEGAL ISSUES</vt:lpstr>
      <vt:lpstr>2013-15 REVIEW (LONG-TERM GLOBAL GOAL)</vt:lpstr>
      <vt:lpstr>Slide 13</vt:lpstr>
    </vt:vector>
  </TitlesOfParts>
  <Company>SAFEGE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GCCA Intra-ACP</dc:creator>
  <cp:lastModifiedBy>ndiaye</cp:lastModifiedBy>
  <cp:revision>280</cp:revision>
  <dcterms:created xsi:type="dcterms:W3CDTF">2013-07-18T15:28:40Z</dcterms:created>
  <dcterms:modified xsi:type="dcterms:W3CDTF">2014-10-28T09:03:27Z</dcterms:modified>
</cp:coreProperties>
</file>