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65" r:id="rId2"/>
    <p:sldId id="423" r:id="rId3"/>
    <p:sldId id="425" r:id="rId4"/>
    <p:sldId id="435" r:id="rId5"/>
    <p:sldId id="424" r:id="rId6"/>
    <p:sldId id="426" r:id="rId7"/>
    <p:sldId id="434" r:id="rId8"/>
    <p:sldId id="436" r:id="rId9"/>
    <p:sldId id="437" r:id="rId10"/>
    <p:sldId id="438" r:id="rId11"/>
    <p:sldId id="439" r:id="rId12"/>
    <p:sldId id="440" r:id="rId13"/>
    <p:sldId id="441" r:id="rId14"/>
    <p:sldId id="442" r:id="rId15"/>
    <p:sldId id="444" r:id="rId16"/>
    <p:sldId id="445" r:id="rId17"/>
    <p:sldId id="446" r:id="rId18"/>
    <p:sldId id="447" r:id="rId19"/>
    <p:sldId id="448" r:id="rId20"/>
    <p:sldId id="449" r:id="rId21"/>
    <p:sldId id="450" r:id="rId22"/>
    <p:sldId id="352" r:id="rId2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66FF"/>
    <a:srgbClr val="E9E53B"/>
    <a:srgbClr val="FF5050"/>
    <a:srgbClr val="FFFF99"/>
    <a:srgbClr val="FFCC66"/>
    <a:srgbClr val="FFFFE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82" autoAdjust="0"/>
    <p:restoredTop sz="94707" autoAdjust="0"/>
  </p:normalViewPr>
  <p:slideViewPr>
    <p:cSldViewPr>
      <p:cViewPr varScale="1">
        <p:scale>
          <a:sx n="49" d="100"/>
          <a:sy n="49" d="100"/>
        </p:scale>
        <p:origin x="-118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972" y="-102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23899-E46B-46DE-9D02-0164906A27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1447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10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11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12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13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14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15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16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17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18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19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5486470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20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21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55504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3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4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5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6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7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8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341DF-17B2-436A-95D2-60A78B8AD168}" type="slidenum">
              <a:rPr lang="ru-RU"/>
              <a:pPr/>
              <a:t>9</a:t>
            </a:fld>
            <a:endParaRPr lang="ru-RU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98E55BF-95E0-4CAA-ADAA-2F3953F8BCB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24/09/2014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file:///G:\BUSINESS%20TRANSLATION\Ivanenko\Transport%20report\editing\www.carpooling.co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erideshare.com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611560" y="4653136"/>
            <a:ext cx="8064896" cy="1296144"/>
          </a:xfrm>
        </p:spPr>
        <p:txBody>
          <a:bodyPr>
            <a:noAutofit/>
          </a:bodyPr>
          <a:lstStyle/>
          <a:p>
            <a:r>
              <a:rPr lang="ru-RU" sz="2800" dirty="0" smtClean="0"/>
              <a:t>Третий учебный тур</a:t>
            </a:r>
            <a:endParaRPr lang="en-US" sz="2800" dirty="0" smtClean="0"/>
          </a:p>
          <a:p>
            <a:r>
              <a:rPr lang="ru-RU" sz="2800" dirty="0" smtClean="0"/>
              <a:t>Копенгаген</a:t>
            </a:r>
            <a:r>
              <a:rPr lang="ru-RU" sz="2800" dirty="0"/>
              <a:t>, Дания, 23-26 сентября 2014 г</a:t>
            </a:r>
            <a:r>
              <a:rPr lang="ru-RU" sz="2800" dirty="0" smtClean="0"/>
              <a:t>.</a:t>
            </a:r>
            <a:r>
              <a:rPr lang="en-US" sz="2800" dirty="0" smtClean="0"/>
              <a:t> </a:t>
            </a:r>
            <a:endParaRPr lang="en-GB" sz="2800" dirty="0"/>
          </a:p>
        </p:txBody>
      </p:sp>
      <p:sp>
        <p:nvSpPr>
          <p:cNvPr id="4" name="Title 7"/>
          <p:cNvSpPr txBox="1">
            <a:spLocks/>
          </p:cNvSpPr>
          <p:nvPr/>
        </p:nvSpPr>
        <p:spPr>
          <a:xfrm>
            <a:off x="179512" y="1124744"/>
            <a:ext cx="8784976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endParaRPr lang="en-US" sz="3500" b="1" dirty="0" smtClean="0">
              <a:solidFill>
                <a:srgbClr val="FFFFE1"/>
              </a:solidFill>
              <a:latin typeface="Eras Light ITC" pitchFamily="34" charset="0"/>
              <a:ea typeface="+mj-ea"/>
              <a:cs typeface="+mj-cs"/>
            </a:endParaRPr>
          </a:p>
          <a:p>
            <a:pPr algn="ctr"/>
            <a:r>
              <a:rPr lang="ru-RU" sz="3200" dirty="0">
                <a:solidFill>
                  <a:srgbClr val="FFFF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Управление качеством воздуха в странах Восточного региона ЕИСП </a:t>
            </a:r>
            <a:endParaRPr lang="en-US" sz="3200" dirty="0">
              <a:solidFill>
                <a:srgbClr val="FFFFE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 algn="ctr"/>
            <a:endParaRPr lang="en-US" sz="3200" dirty="0">
              <a:solidFill>
                <a:srgbClr val="FFFFE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 algn="ctr"/>
            <a:r>
              <a:rPr lang="ru-RU" sz="4000" dirty="0">
                <a:solidFill>
                  <a:srgbClr val="FFFFE1"/>
                </a:solidFill>
                <a:ea typeface="+mj-ea"/>
                <a:cs typeface="+mj-cs"/>
              </a:rPr>
              <a:t>Связь между системами эффективного городского моделирования («THOR») и разработкой политики на </a:t>
            </a:r>
            <a:r>
              <a:rPr lang="ru-RU" sz="4000">
                <a:solidFill>
                  <a:srgbClr val="FFFFE1"/>
                </a:solidFill>
                <a:ea typeface="+mj-ea"/>
                <a:cs typeface="+mj-cs"/>
              </a:rPr>
              <a:t>муниципальном </a:t>
            </a:r>
            <a:r>
              <a:rPr lang="ru-RU" sz="4000" smtClean="0">
                <a:solidFill>
                  <a:srgbClr val="FFFFE1"/>
                </a:solidFill>
                <a:ea typeface="+mj-ea"/>
                <a:cs typeface="+mj-cs"/>
              </a:rPr>
              <a:t>уровне</a:t>
            </a:r>
            <a:endParaRPr lang="ru-RU" sz="4000" dirty="0">
              <a:solidFill>
                <a:srgbClr val="FFFFE1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1520" y="404664"/>
            <a:ext cx="849694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 smtClean="0">
                <a:solidFill>
                  <a:srgbClr val="002060"/>
                </a:solidFill>
              </a:rPr>
              <a:t>Управление спросом на перевозки</a:t>
            </a:r>
            <a:r>
              <a:rPr lang="en-US" sz="4000" dirty="0" smtClean="0">
                <a:solidFill>
                  <a:srgbClr val="002060"/>
                </a:solidFill>
              </a:rPr>
              <a:t> (2)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uk-UA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smtClean="0">
                <a:solidFill>
                  <a:srgbClr val="002060"/>
                </a:solidFill>
              </a:rPr>
              <a:t>(2)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10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95536" y="1124744"/>
          <a:ext cx="8352928" cy="4840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2928"/>
              </a:tblGrid>
              <a:tr h="615188">
                <a:tc>
                  <a:txBody>
                    <a:bodyPr/>
                    <a:lstStyle/>
                    <a:p>
                      <a:pPr algn="ctr"/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Плата за стоянку</a:t>
                      </a:r>
                      <a:endParaRPr lang="uk-UA" sz="2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76502"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</a:rPr>
                        <a:t>Плата за стоянку устанавливается на уровне, который влияет на использование автомобилей личного пользования (АЛП) в определенных районах.</a:t>
                      </a:r>
                      <a:endParaRPr lang="uk-UA" sz="200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424534"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Совет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северного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Сиднея (Австралия).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69452"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</a:rPr>
                        <a:t>Относительно легко применимо.</a:t>
                      </a:r>
                      <a:endParaRPr lang="uk-UA" sz="200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2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</a:rPr>
                        <a:t>Широко распространенная практика. </a:t>
                      </a:r>
                      <a:endParaRPr lang="uk-UA" sz="200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2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</a:rPr>
                        <a:t>Известная технология, рынок предлагает множество схем.</a:t>
                      </a:r>
                      <a:endParaRPr lang="uk-UA" sz="200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69452"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Отсутствие влияния на транзитные перевозки.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2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Риск отклонения движения и переезд компаний (в долгосрочной перспективе).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2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Отсутствие прямой связи с фактическим использованием транспортных средств.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1520" y="404664"/>
            <a:ext cx="849694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 smtClean="0">
                <a:solidFill>
                  <a:srgbClr val="002060"/>
                </a:solidFill>
              </a:rPr>
              <a:t>Управление спросом на перевозки</a:t>
            </a:r>
            <a:r>
              <a:rPr lang="en-US" sz="4000" dirty="0" smtClean="0">
                <a:solidFill>
                  <a:srgbClr val="002060"/>
                </a:solidFill>
              </a:rPr>
              <a:t> (3)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uk-UA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smtClean="0">
                <a:solidFill>
                  <a:srgbClr val="002060"/>
                </a:solidFill>
              </a:rPr>
              <a:t>(3)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11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95536" y="1124744"/>
          <a:ext cx="8424936" cy="5408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936"/>
              </a:tblGrid>
              <a:tr h="615188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Налоговая политика, </a:t>
                      </a:r>
                      <a:br>
                        <a:rPr lang="ru-RU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ориентированная на сокращение выбросов</a:t>
                      </a:r>
                      <a:endParaRPr lang="uk-UA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76502">
                <a:tc>
                  <a:txBody>
                    <a:bodyPr/>
                    <a:lstStyle/>
                    <a:p>
                      <a:pPr algn="just">
                        <a:lnSpc>
                          <a:spcPct val="9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 многих странах на топливо выделяются субсидии, а плата за стоянки освобождена от дополнительных льгот. Отказ от таких субсидий может сдерживать использование автомобилей. При этом освобождение от уплаты налога при применении технологий с низким уровнем выбросов может увеличить использование автомобилей.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69970">
                <a:tc>
                  <a:txBody>
                    <a:bodyPr/>
                    <a:lstStyle/>
                    <a:p>
                      <a:pPr algn="just">
                        <a:lnSpc>
                          <a:spcPct val="9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endParaRPr lang="en-GB" sz="24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69452"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</a:rPr>
                        <a:t>Не требуются инвестиции.</a:t>
                      </a:r>
                      <a:endParaRPr lang="uk-UA" sz="200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2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</a:rPr>
                        <a:t>Легко применимо на центральном уровне.</a:t>
                      </a:r>
                      <a:endParaRPr lang="uk-UA" sz="200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2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</a:rPr>
                        <a:t>Отсутствуют официальные ограничения к выбору технологии.</a:t>
                      </a:r>
                      <a:endParaRPr lang="uk-UA" sz="200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69452">
                <a:tc>
                  <a:txBody>
                    <a:bodyPr/>
                    <a:lstStyle/>
                    <a:p>
                      <a:pPr algn="just">
                        <a:lnSpc>
                          <a:spcPct val="92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Цены на топливо, как правило, крайне неэластичны, поэтому ожидается незначительное влияние на спрос.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2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Паркование не связано с фактическим использованием транспортных средств.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2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Необходимость наличия эффективной налоговой системы.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1520" y="404664"/>
            <a:ext cx="84969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 smtClean="0">
                <a:solidFill>
                  <a:srgbClr val="002060"/>
                </a:solidFill>
              </a:rPr>
              <a:t>Управление спросом на перевозки</a:t>
            </a:r>
            <a:r>
              <a:rPr lang="en-US" sz="4000" dirty="0" smtClean="0">
                <a:solidFill>
                  <a:srgbClr val="002060"/>
                </a:solidFill>
              </a:rPr>
              <a:t>(4)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12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95536" y="1124744"/>
          <a:ext cx="8352928" cy="5116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2928"/>
              </a:tblGrid>
              <a:tr h="615188"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Совместное пользование автомобилем</a:t>
                      </a:r>
                      <a:endParaRPr lang="uk-UA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76502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Одно транспортное средство используется несколькими лицами в индивидуальном порядке или через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коммерческие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компании.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69970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Парковочные места для нескольких водителей (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Германия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).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 err="1">
                          <a:latin typeface="Calibri"/>
                          <a:ea typeface="Calibri"/>
                        </a:rPr>
                        <a:t>Интернет-площадки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 совместного пользования автомобилями, например  </a:t>
                      </a:r>
                      <a:r>
                        <a:rPr lang="ru-RU" sz="2000" u="sng" dirty="0" err="1">
                          <a:solidFill>
                            <a:srgbClr val="0000FF"/>
                          </a:solidFill>
                          <a:latin typeface="Calibri"/>
                          <a:ea typeface="Calibri"/>
                          <a:hlinkClick r:id="rId3" tooltip="http://www.carpooling.com"/>
                        </a:rPr>
                        <a:t>www.carpooling.com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 или </a:t>
                      </a:r>
                      <a:r>
                        <a:rPr lang="ru-RU" sz="2000" u="sng" dirty="0" err="1">
                          <a:solidFill>
                            <a:srgbClr val="0000FF"/>
                          </a:solidFill>
                          <a:latin typeface="Calibri"/>
                          <a:ea typeface="Calibri"/>
                          <a:hlinkClick r:id="rId4"/>
                        </a:rPr>
                        <a:t>www.erideshare.com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69452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</a:rPr>
                        <a:t>Относительная простота  применения.</a:t>
                      </a:r>
                      <a:endParaRPr lang="uk-UA" sz="200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</a:rPr>
                        <a:t>Небольшие инвестиции / отсутствие необходимости в них.</a:t>
                      </a:r>
                      <a:endParaRPr lang="uk-UA" sz="200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</a:rPr>
                        <a:t>Необходим доступ к интернету.</a:t>
                      </a:r>
                      <a:endParaRPr lang="uk-UA" sz="200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69452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Необходимость информирования участников.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Ограничения относительно  характера индивидуальных поездок (потеря гибкости).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Возможные проблемы с безопасностью и надежностью.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1520" y="404664"/>
            <a:ext cx="849694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 smtClean="0">
                <a:solidFill>
                  <a:srgbClr val="002060"/>
                </a:solidFill>
              </a:rPr>
              <a:t>Управление спросом на перевозки</a:t>
            </a:r>
            <a:r>
              <a:rPr lang="en-US" sz="4000" dirty="0" smtClean="0">
                <a:solidFill>
                  <a:srgbClr val="002060"/>
                </a:solidFill>
              </a:rPr>
              <a:t> (5)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uk-UA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smtClean="0">
                <a:solidFill>
                  <a:srgbClr val="002060"/>
                </a:solidFill>
              </a:rPr>
              <a:t>(5)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13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95536" y="1124744"/>
          <a:ext cx="8352928" cy="4811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2928"/>
              </a:tblGrid>
              <a:tr h="615188"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Перевозки служебными автобусами</a:t>
                      </a:r>
                      <a:endParaRPr lang="uk-UA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76502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</a:rPr>
                        <a:t>Согласно графику работы служебные автобусы компаний по установленным маршрутам доставляют сотрудников к месту работы и обратно.</a:t>
                      </a:r>
                      <a:endParaRPr lang="uk-UA" sz="200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69970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</a:rPr>
                        <a:t>Компания Siemens (Мехико).</a:t>
                      </a:r>
                      <a:endParaRPr lang="uk-UA" sz="200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</a:rPr>
                        <a:t>Концерн BASF Rhine, район Неккар (Германия).</a:t>
                      </a:r>
                      <a:endParaRPr lang="uk-UA" sz="200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69452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Снижение потребности в индивидуальном транспорте.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Отсутствие затрат для государственного сектора.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Повышение пунктуальности работников.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69452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Применимо только для крупных компаний, которые имеют на это средства. 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Необходима достаточная географическая концентрация проживания персонала.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1520" y="404664"/>
            <a:ext cx="849694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 smtClean="0">
                <a:solidFill>
                  <a:srgbClr val="002060"/>
                </a:solidFill>
              </a:rPr>
              <a:t>Управление спросом на перевозки</a:t>
            </a:r>
            <a:r>
              <a:rPr lang="en-US" sz="4000" dirty="0" smtClean="0">
                <a:solidFill>
                  <a:srgbClr val="002060"/>
                </a:solidFill>
              </a:rPr>
              <a:t> (6)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uk-UA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smtClean="0">
                <a:solidFill>
                  <a:srgbClr val="002060"/>
                </a:solidFill>
              </a:rPr>
              <a:t>(6)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14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95536" y="1124744"/>
          <a:ext cx="8352928" cy="5639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2928"/>
              </a:tblGrid>
              <a:tr h="615188"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Прокат общественных велосипедов</a:t>
                      </a:r>
                      <a:endParaRPr lang="uk-UA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80956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</a:rPr>
                        <a:t>В часто посещаемых местах зарегистрированным пользователям предлагаются  за плату специальные велосипеды, которые могут быть возвращены на специальные станции.</a:t>
                      </a:r>
                      <a:endParaRPr lang="uk-UA" sz="200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69970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Станция </a:t>
                      </a:r>
                      <a:r>
                        <a:rPr lang="ru-RU" sz="2000" dirty="0" err="1">
                          <a:latin typeface="Calibri"/>
                          <a:ea typeface="Calibri"/>
                        </a:rPr>
                        <a:t>Vélib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 в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Париже</a:t>
                      </a:r>
                      <a:r>
                        <a:rPr lang="en-US" sz="2000" dirty="0" smtClean="0">
                          <a:latin typeface="Calibri"/>
                          <a:ea typeface="Calibri"/>
                        </a:rPr>
                        <a:t>;</a:t>
                      </a:r>
                      <a:r>
                        <a:rPr lang="en-US" sz="2000" baseline="0" dirty="0" smtClean="0">
                          <a:latin typeface="Calibri"/>
                          <a:ea typeface="Calibri"/>
                        </a:rPr>
                        <a:t>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Система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проката велосипедов </a:t>
                      </a:r>
                      <a:r>
                        <a:rPr lang="ru-RU" sz="2000" dirty="0" err="1">
                          <a:latin typeface="Calibri"/>
                          <a:ea typeface="Calibri"/>
                        </a:rPr>
                        <a:t>Call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 </a:t>
                      </a:r>
                      <a:r>
                        <a:rPr lang="ru-RU" sz="2000" dirty="0" err="1">
                          <a:latin typeface="Calibri"/>
                          <a:ea typeface="Calibri"/>
                        </a:rPr>
                        <a:t>a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 </a:t>
                      </a:r>
                      <a:r>
                        <a:rPr lang="ru-RU" sz="2000" dirty="0" err="1">
                          <a:latin typeface="Calibri"/>
                          <a:ea typeface="Calibri"/>
                        </a:rPr>
                        <a:t>Bike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 (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Германия)</a:t>
                      </a:r>
                      <a:r>
                        <a:rPr lang="en-US" sz="2000" dirty="0" smtClean="0">
                          <a:latin typeface="Calibri"/>
                          <a:ea typeface="Calibri"/>
                        </a:rPr>
                        <a:t>;</a:t>
                      </a:r>
                      <a:r>
                        <a:rPr lang="en-US" sz="2000" baseline="0" dirty="0" smtClean="0">
                          <a:latin typeface="Calibri"/>
                          <a:ea typeface="Calibri"/>
                        </a:rPr>
                        <a:t>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Проект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совместного пользования велосипедами </a:t>
                      </a:r>
                      <a:r>
                        <a:rPr lang="ru-RU" sz="2000" dirty="0" err="1">
                          <a:latin typeface="Calibri"/>
                          <a:ea typeface="Calibri"/>
                        </a:rPr>
                        <a:t>Homeport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 (Прага, Чешская Республика).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69452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Относительная простота применения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.</a:t>
                      </a:r>
                      <a:r>
                        <a:rPr lang="en-US" sz="2000" dirty="0" smtClean="0">
                          <a:latin typeface="Calibri"/>
                          <a:ea typeface="Calibri"/>
                        </a:rPr>
                        <a:t>    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Широко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распространенная практика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.</a:t>
                      </a:r>
                      <a:r>
                        <a:rPr lang="en-US" sz="2000" dirty="0" smtClean="0">
                          <a:latin typeface="Calibri"/>
                          <a:ea typeface="Calibri"/>
                        </a:rPr>
                        <a:t>   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Физические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упражнения для пользователей.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Пользователю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не надо думать об </a:t>
                      </a:r>
                      <a:r>
                        <a:rPr lang="ru-RU" sz="2000" spc="-30" dirty="0">
                          <a:latin typeface="Calibri"/>
                          <a:ea typeface="Calibri"/>
                        </a:rPr>
                        <a:t>эксплуатации и техобслуживании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.</a:t>
                      </a:r>
                      <a:r>
                        <a:rPr lang="en-US" sz="2000" dirty="0" smtClean="0">
                          <a:latin typeface="Calibri"/>
                          <a:ea typeface="Calibri"/>
                        </a:rPr>
                        <a:t>  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Известная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технология со многими системами на рынке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.</a:t>
                      </a:r>
                      <a:r>
                        <a:rPr lang="en-US" sz="2000" dirty="0" smtClean="0">
                          <a:latin typeface="Calibri"/>
                          <a:ea typeface="Calibri"/>
                        </a:rPr>
                        <a:t>   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Отсутствует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необходимость в собственном месте для хранения велосипеда. </a:t>
                      </a:r>
                      <a:r>
                        <a:rPr lang="en-US" sz="2000" dirty="0" smtClean="0">
                          <a:latin typeface="Calibri"/>
                          <a:ea typeface="Calibri"/>
                        </a:rPr>
                        <a:t>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Нет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необходимости возвращаться в пункт выезда.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69452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Большая зависимость от погодных условий. </a:t>
                      </a:r>
                      <a:r>
                        <a:rPr lang="en-US" sz="2000" dirty="0" smtClean="0">
                          <a:latin typeface="Calibri"/>
                          <a:ea typeface="Calibri"/>
                        </a:rPr>
                        <a:t>  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Требуются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физические усилия пользователя. </a:t>
                      </a:r>
                      <a:r>
                        <a:rPr lang="en-US" sz="2000" dirty="0" smtClean="0">
                          <a:latin typeface="Calibri"/>
                          <a:ea typeface="Calibri"/>
                        </a:rPr>
                        <a:t>  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Нецелесообразно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для больших расстояний 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Необходимы инвестиции, а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т</a:t>
                      </a:r>
                      <a:r>
                        <a:rPr lang="uk-UA" sz="2000" dirty="0" smtClean="0">
                          <a:latin typeface="Calibri"/>
                          <a:ea typeface="Calibri"/>
                        </a:rPr>
                        <a:t>а</a:t>
                      </a:r>
                      <a:r>
                        <a:rPr lang="ru-RU" sz="2000" dirty="0" err="1" smtClean="0">
                          <a:latin typeface="Calibri"/>
                          <a:ea typeface="Calibri"/>
                        </a:rPr>
                        <a:t>кже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 </a:t>
                      </a:r>
                      <a:r>
                        <a:rPr lang="ru-RU" sz="2000" spc="-30" dirty="0">
                          <a:latin typeface="Calibri"/>
                          <a:ea typeface="Calibri"/>
                        </a:rPr>
                        <a:t>эксплуатация и техобслуживание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 (</a:t>
                      </a:r>
                      <a:r>
                        <a:rPr lang="uk-UA" sz="2000" dirty="0" err="1">
                          <a:latin typeface="Calibri"/>
                          <a:ea typeface="Calibri"/>
                        </a:rPr>
                        <a:t>со</a:t>
                      </a:r>
                      <a:r>
                        <a:rPr lang="uk-UA" sz="2000" dirty="0">
                          <a:latin typeface="Calibri"/>
                          <a:ea typeface="Calibri"/>
                        </a:rPr>
                        <a:t> </a:t>
                      </a:r>
                      <a:r>
                        <a:rPr lang="uk-UA" sz="2000" dirty="0" err="1">
                          <a:latin typeface="Calibri"/>
                          <a:ea typeface="Calibri"/>
                        </a:rPr>
                        <a:t>стороны</a:t>
                      </a:r>
                      <a:r>
                        <a:rPr lang="uk-UA" sz="2000" dirty="0">
                          <a:latin typeface="Calibri"/>
                          <a:ea typeface="Calibri"/>
                        </a:rPr>
                        <a:t>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поставщика услуг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).</a:t>
                      </a:r>
                      <a:r>
                        <a:rPr lang="en-US" sz="2000" dirty="0" smtClean="0">
                          <a:latin typeface="Calibri"/>
                          <a:ea typeface="Calibri"/>
                        </a:rPr>
                        <a:t>  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Требуется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инфраструктура для езды на велосипеде.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1520" y="404664"/>
            <a:ext cx="849694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 smtClean="0">
                <a:solidFill>
                  <a:srgbClr val="002060"/>
                </a:solidFill>
              </a:rPr>
              <a:t>Управление спросом на перевозки</a:t>
            </a:r>
            <a:r>
              <a:rPr lang="en-US" sz="4000" dirty="0" smtClean="0">
                <a:solidFill>
                  <a:srgbClr val="002060"/>
                </a:solidFill>
              </a:rPr>
              <a:t> (7)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uk-UA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smtClean="0">
                <a:solidFill>
                  <a:srgbClr val="002060"/>
                </a:solidFill>
              </a:rPr>
              <a:t>(7)</a:t>
            </a:r>
            <a:endParaRPr lang="en-GB" sz="4000" dirty="0" smtClean="0">
              <a:solidFill>
                <a:srgbClr val="002060"/>
              </a:solidFill>
            </a:endParaRPr>
          </a:p>
          <a:p>
            <a:pPr algn="ctr">
              <a:spcBef>
                <a:spcPct val="50000"/>
              </a:spcBef>
            </a:pP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15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95536" y="1124744"/>
          <a:ext cx="8352928" cy="527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2928"/>
              </a:tblGrid>
              <a:tr h="6151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Территориальное</a:t>
                      </a:r>
                      <a:r>
                        <a:rPr lang="uk-UA" sz="24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2400" b="1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планирование</a:t>
                      </a:r>
                      <a:endParaRPr lang="uk-UA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80956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</a:rPr>
                        <a:t>Спрос на АЛП можно структурно сократить и сохранить площади для соответствующих объектов за счет эффективной организации жилых и торговых районов, а также зон отдыха. В центре внимания должны быть плотность населения, близость общественного транспорта и привлекательность немоторизованного транспорта (НМТ).</a:t>
                      </a:r>
                      <a:endParaRPr lang="uk-UA" sz="200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69970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Оттава (Канада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);</a:t>
                      </a:r>
                      <a:r>
                        <a:rPr lang="ru-RU" sz="2000" baseline="0" dirty="0" smtClean="0">
                          <a:latin typeface="Calibri"/>
                          <a:ea typeface="Calibri"/>
                        </a:rPr>
                        <a:t>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Нант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(Франция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); </a:t>
                      </a:r>
                      <a:r>
                        <a:rPr lang="ru-RU" sz="2000" dirty="0" err="1" smtClean="0">
                          <a:latin typeface="Calibri"/>
                          <a:ea typeface="Calibri"/>
                        </a:rPr>
                        <a:t>Фрайбург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(Германия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); Манчестер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и Шеффилд (Великобритания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).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69452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</a:rPr>
                        <a:t>Устойчивый и радикальный подход. </a:t>
                      </a:r>
                      <a:endParaRPr lang="uk-UA" sz="200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</a:rPr>
                        <a:t>Нет необходимости в больших инвестициях.</a:t>
                      </a:r>
                      <a:endParaRPr lang="uk-UA" sz="200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</a:rPr>
                        <a:t>Возможность учета многочисленных механизмов на этапе планирования.</a:t>
                      </a:r>
                      <a:endParaRPr lang="uk-UA" sz="200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69452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Требуется видение долгосрочной перспективы и политическая поддержка.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Необходима надежная и стабильная правовая база. 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Применение в застроенной окружающей среде нередко сопряжено с трудностями.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1520" y="404664"/>
            <a:ext cx="849694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 smtClean="0">
                <a:solidFill>
                  <a:srgbClr val="002060"/>
                </a:solidFill>
              </a:rPr>
              <a:t>Управление спросом на перевозки</a:t>
            </a:r>
            <a:r>
              <a:rPr lang="en-US" sz="4000" dirty="0" smtClean="0">
                <a:solidFill>
                  <a:srgbClr val="002060"/>
                </a:solidFill>
              </a:rPr>
              <a:t> (8)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uk-UA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smtClean="0">
                <a:solidFill>
                  <a:srgbClr val="002060"/>
                </a:solidFill>
              </a:rPr>
              <a:t>(</a:t>
            </a:r>
            <a:r>
              <a:rPr lang="uk-UA" sz="4000" dirty="0" smtClean="0">
                <a:solidFill>
                  <a:srgbClr val="002060"/>
                </a:solidFill>
              </a:rPr>
              <a:t>8</a:t>
            </a:r>
            <a:r>
              <a:rPr lang="en-US" sz="4000" dirty="0" smtClean="0">
                <a:solidFill>
                  <a:srgbClr val="002060"/>
                </a:solidFill>
              </a:rPr>
              <a:t>)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16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95536" y="1124744"/>
          <a:ext cx="8352928" cy="5518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2928"/>
              </a:tblGrid>
              <a:tr h="7849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Налоги и страхование автотранспортных средств </a:t>
                      </a:r>
                      <a:br>
                        <a:rPr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 зависимости от пробега</a:t>
                      </a:r>
                      <a:endParaRPr lang="uk-UA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325734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Налогообложение и страхование автотранспортных средств базируются на фактическом использовании транспортного средства, т.е. большой пробег приводит к более высоким налогам и страховым платежам.</a:t>
                      </a:r>
                      <a:endParaRPr lang="uk-UA" sz="24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31434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endParaRPr lang="uk-UA" sz="24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747600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400" dirty="0">
                          <a:latin typeface="Calibri"/>
                          <a:ea typeface="Calibri"/>
                        </a:rPr>
                        <a:t>Относительно легко применимо.</a:t>
                      </a:r>
                      <a:endParaRPr lang="uk-UA" sz="24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400" dirty="0">
                          <a:latin typeface="Calibri"/>
                          <a:ea typeface="Calibri"/>
                        </a:rPr>
                        <a:t>Как правило, инвестиции не требуются.</a:t>
                      </a:r>
                      <a:endParaRPr lang="uk-UA" sz="24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400" dirty="0">
                          <a:latin typeface="Calibri"/>
                          <a:ea typeface="Calibri"/>
                        </a:rPr>
                        <a:t>Централизованное применение.</a:t>
                      </a:r>
                      <a:endParaRPr lang="uk-UA" sz="24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400" dirty="0">
                          <a:latin typeface="Calibri"/>
                          <a:ea typeface="Calibri"/>
                        </a:rPr>
                        <a:t>Стимул к городской агломерации</a:t>
                      </a:r>
                      <a:r>
                        <a:rPr lang="ru-RU" sz="2400" dirty="0" smtClean="0">
                          <a:latin typeface="Calibri"/>
                          <a:ea typeface="Calibri"/>
                        </a:rPr>
                        <a:t>.</a:t>
                      </a:r>
                      <a:endParaRPr lang="uk-UA" sz="24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10857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400" dirty="0">
                          <a:latin typeface="Calibri"/>
                          <a:ea typeface="Calibri"/>
                        </a:rPr>
                        <a:t>Финансовые потери для людей, проживающих в отдаленных районах, которым необходимо совершать дальние поездки.</a:t>
                      </a:r>
                      <a:endParaRPr lang="uk-UA" sz="24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1520" y="404664"/>
            <a:ext cx="849694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 smtClean="0">
                <a:solidFill>
                  <a:srgbClr val="002060"/>
                </a:solidFill>
              </a:rPr>
              <a:t>Управление спросом на перевозки</a:t>
            </a:r>
            <a:r>
              <a:rPr lang="en-US" sz="4000" dirty="0" smtClean="0">
                <a:solidFill>
                  <a:srgbClr val="002060"/>
                </a:solidFill>
              </a:rPr>
              <a:t> (9)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uk-UA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smtClean="0">
                <a:solidFill>
                  <a:srgbClr val="002060"/>
                </a:solidFill>
              </a:rPr>
              <a:t>(</a:t>
            </a:r>
            <a:r>
              <a:rPr lang="uk-UA" sz="4000" dirty="0" smtClean="0">
                <a:solidFill>
                  <a:srgbClr val="002060"/>
                </a:solidFill>
              </a:rPr>
              <a:t>9</a:t>
            </a:r>
            <a:r>
              <a:rPr lang="en-US" sz="4000" dirty="0" smtClean="0">
                <a:solidFill>
                  <a:srgbClr val="002060"/>
                </a:solidFill>
              </a:rPr>
              <a:t>)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17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67544" y="1124744"/>
          <a:ext cx="8280920" cy="5191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920"/>
              </a:tblGrid>
              <a:tr h="6151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Ограничение доступа</a:t>
                      </a:r>
                      <a:endParaRPr lang="uk-UA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80956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400">
                          <a:latin typeface="Calibri"/>
                          <a:ea typeface="Calibri"/>
                        </a:rPr>
                        <a:t>Транспортным средствам, выбросы которых превышают определенные пределы, категорически запрещен въезд в центр города.</a:t>
                      </a:r>
                      <a:endParaRPr lang="uk-UA" sz="240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69970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400">
                          <a:latin typeface="Calibri"/>
                          <a:ea typeface="Calibri"/>
                        </a:rPr>
                        <a:t>Природоохранные зоны (Германия).</a:t>
                      </a:r>
                      <a:endParaRPr lang="uk-UA" sz="240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69970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400">
                          <a:latin typeface="Calibri"/>
                          <a:ea typeface="Calibri"/>
                        </a:rPr>
                        <a:t>Простой и понятный подход.</a:t>
                      </a:r>
                      <a:endParaRPr lang="uk-UA" sz="240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400">
                          <a:latin typeface="Calibri"/>
                          <a:ea typeface="Calibri"/>
                        </a:rPr>
                        <a:t/>
                      </a:r>
                      <a:br>
                        <a:rPr lang="ru-RU" sz="2400">
                          <a:latin typeface="Calibri"/>
                          <a:ea typeface="Calibri"/>
                        </a:rPr>
                      </a:br>
                      <a:r>
                        <a:rPr lang="ru-RU" sz="2400">
                          <a:latin typeface="Calibri"/>
                          <a:ea typeface="Calibri"/>
                        </a:rPr>
                        <a:t>Высокоэффективный механизм при правильном внедрении. </a:t>
                      </a:r>
                      <a:endParaRPr lang="uk-UA" sz="240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69452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400" dirty="0">
                          <a:latin typeface="Calibri"/>
                          <a:ea typeface="Calibri"/>
                        </a:rPr>
                        <a:t>Применение механизма может оказаться более дорогостоящим, чем плата, взимаемая с пользователя.</a:t>
                      </a:r>
                      <a:endParaRPr lang="uk-UA" sz="24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400" dirty="0">
                          <a:latin typeface="Calibri"/>
                          <a:ea typeface="Calibri"/>
                        </a:rPr>
                        <a:t>Отсутствие доходов.</a:t>
                      </a:r>
                      <a:endParaRPr lang="uk-UA" sz="24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400" dirty="0">
                          <a:latin typeface="Calibri"/>
                          <a:ea typeface="Calibri"/>
                        </a:rPr>
                        <a:t>Затраты на внедрение. </a:t>
                      </a:r>
                      <a:endParaRPr lang="ru-RU" sz="2400" dirty="0" smtClean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</a:rPr>
                        <a:t>Требуется </a:t>
                      </a:r>
                      <a:r>
                        <a:rPr lang="ru-RU" sz="2400" dirty="0">
                          <a:latin typeface="Calibri"/>
                          <a:ea typeface="Calibri"/>
                        </a:rPr>
                        <a:t>политическое решение.</a:t>
                      </a:r>
                      <a:endParaRPr lang="uk-UA" sz="24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18</a:t>
            </a:fld>
            <a:endParaRPr lang="en-US" sz="1200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404664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dirty="0" smtClean="0">
                <a:solidFill>
                  <a:srgbClr val="002060"/>
                </a:solidFill>
              </a:rPr>
              <a:t>Управление спросом на перевозки </a:t>
            </a:r>
            <a:r>
              <a:rPr lang="en-US" sz="3900" dirty="0" smtClean="0">
                <a:solidFill>
                  <a:srgbClr val="002060"/>
                </a:solidFill>
              </a:rPr>
              <a:t>(10)</a:t>
            </a:r>
            <a:endParaRPr lang="en-GB" sz="3900" dirty="0">
              <a:solidFill>
                <a:srgbClr val="00206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95536" y="2132856"/>
          <a:ext cx="828092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920"/>
              </a:tblGrid>
              <a:tr h="615188">
                <a:tc>
                  <a:txBody>
                    <a:bodyPr/>
                    <a:lstStyle/>
                    <a:p>
                      <a:pPr algn="l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4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Услуги рикш (транспорт, приводимый в движение </a:t>
                      </a:r>
                      <a:br>
                        <a:rPr lang="ru-RU" sz="4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4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мускульной силой человека)</a:t>
                      </a:r>
                      <a:endParaRPr lang="uk-UA" sz="4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392924">
                <a:tc>
                  <a:txBody>
                    <a:bodyPr/>
                    <a:lstStyle/>
                    <a:p>
                      <a:pPr algn="l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Гужевой транспорт</a:t>
                      </a:r>
                      <a:endParaRPr lang="uk-UA" sz="4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6997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en-US" sz="4000" dirty="0" smtClean="0">
                          <a:latin typeface="Calibri"/>
                          <a:ea typeface="Calibri"/>
                        </a:rPr>
                        <a:t>…….</a:t>
                      </a:r>
                      <a:endParaRPr lang="uk-UA" sz="4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19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67544" y="1124744"/>
          <a:ext cx="8280920" cy="5654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920"/>
              </a:tblGrid>
              <a:tr h="6151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Скоростной автобусный транспорт (САТ) </a:t>
                      </a:r>
                      <a:endParaRPr lang="uk-UA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80956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Автобусы движутся по выделенным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полосам.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Различные варианты относительно полного или частичного выделения и технических решений.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69970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Система автобусных перевозок </a:t>
                      </a:r>
                      <a:r>
                        <a:rPr lang="ru-RU" sz="2000" dirty="0" err="1">
                          <a:latin typeface="Calibri"/>
                          <a:ea typeface="Calibri"/>
                        </a:rPr>
                        <a:t>Metrobús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 (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Мехико);</a:t>
                      </a:r>
                      <a:r>
                        <a:rPr lang="ru-RU" sz="2000" baseline="0" dirty="0" smtClean="0">
                          <a:latin typeface="Calibri"/>
                          <a:ea typeface="Calibri"/>
                        </a:rPr>
                        <a:t>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Система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автобусных перевозок </a:t>
                      </a:r>
                      <a:r>
                        <a:rPr lang="ru-RU" sz="2000" dirty="0" err="1">
                          <a:latin typeface="Calibri"/>
                          <a:ea typeface="Calibri"/>
                        </a:rPr>
                        <a:t>TransMilenio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 (Богота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);</a:t>
                      </a:r>
                      <a:r>
                        <a:rPr lang="ru-RU" sz="2000" baseline="0" dirty="0" smtClean="0">
                          <a:latin typeface="Calibri"/>
                          <a:ea typeface="Calibri"/>
                        </a:rPr>
                        <a:t> 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САТ 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в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Бангкоке.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69970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Повышенная надежность и эффективность системы по сравнению с традиционными автобусными перевозками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.   Большая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экономия на продолжительности поездки по сравнению с традиционным автобусом.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Относительно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просто изменяемая структура маршрута по сравнению с метро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.  Потенциально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недорогая альтернатива услугам метрополитена.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Уменьшение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вероятности заторов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.  САТ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: повышенная безопасность и доступность для лиц с ограниченными возможностями и пожилых людей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. 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69452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</a:rPr>
                        <a:t>Необходима  достаточная проезжая часть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. Больший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объем выбросов по сравнению с электрифицированным скоростным общественным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Вытеснение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операторов частных микроавтобусов (влияние на </a:t>
                      </a: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занятость).</a:t>
                      </a:r>
                    </a:p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</a:rPr>
                        <a:t>Полоса </a:t>
                      </a:r>
                      <a:r>
                        <a:rPr lang="ru-RU" sz="2000" dirty="0">
                          <a:latin typeface="Calibri"/>
                          <a:ea typeface="Calibri"/>
                        </a:rPr>
                        <a:t>для движения автобусов: потенциальная необходимость более жесткого контроля в связи с доступностью полос для другого транспорта.</a:t>
                      </a:r>
                      <a:endParaRPr lang="uk-UA" sz="20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404664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 smtClean="0">
                <a:solidFill>
                  <a:srgbClr val="002060"/>
                </a:solidFill>
              </a:rPr>
              <a:t>Управление дорожным движением</a:t>
            </a:r>
            <a:r>
              <a:rPr lang="en-US" sz="4000" dirty="0" smtClean="0">
                <a:solidFill>
                  <a:srgbClr val="002060"/>
                </a:solidFill>
              </a:rPr>
              <a:t>(1)</a:t>
            </a:r>
            <a:endParaRPr lang="en-GB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496944" cy="792088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План деятельности по транспорту</a:t>
            </a:r>
            <a:endParaRPr lang="uk-UA" sz="320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2</a:t>
            </a:fld>
            <a:endParaRPr lang="en-GB"/>
          </a:p>
        </p:txBody>
      </p:sp>
      <p:pic>
        <p:nvPicPr>
          <p:cNvPr id="76" name="Объект 7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908571"/>
            <a:ext cx="8424936" cy="5832648"/>
          </a:xfrm>
        </p:spPr>
      </p:pic>
    </p:spTree>
    <p:extLst>
      <p:ext uri="{BB962C8B-B14F-4D97-AF65-F5344CB8AC3E}">
        <p14:creationId xmlns="" xmlns:p14="http://schemas.microsoft.com/office/powerpoint/2010/main" val="23018945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20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67544" y="1124744"/>
          <a:ext cx="8280920" cy="5381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920"/>
              </a:tblGrid>
              <a:tr h="6151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Системы управления дорожным движением</a:t>
                      </a:r>
                      <a:endParaRPr lang="uk-UA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80956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400" smtClean="0">
                          <a:latin typeface="Calibri"/>
                          <a:ea typeface="Calibri"/>
                        </a:rPr>
                        <a:t>Координированное светофорное регулирование уличного движения и управление парковочными площадками способствуют улучшению движения транспорта и сокращению заторов. Более того, интеллектуальные транспортные системы подстраиваются под изменяющуюся ситуацию на дороге и могут предоставить первоочередность наземному ОТ в противовес АЛП.</a:t>
                      </a:r>
                      <a:endParaRPr lang="uk-UA" sz="24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69970">
                <a:tc>
                  <a:txBody>
                    <a:bodyPr/>
                    <a:lstStyle/>
                    <a:p>
                      <a:pPr algn="just">
                        <a:lnSpc>
                          <a:spcPct val="9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400">
                          <a:latin typeface="Calibri"/>
                          <a:ea typeface="Calibri"/>
                        </a:rPr>
                        <a:t>Многие города мира, например Мюнхен.</a:t>
                      </a:r>
                      <a:endParaRPr lang="uk-UA" sz="240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269970">
                <a:tc>
                  <a:txBody>
                    <a:bodyPr/>
                    <a:lstStyle/>
                    <a:p>
                      <a:pPr algn="just">
                        <a:lnSpc>
                          <a:spcPct val="9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400">
                          <a:latin typeface="Calibri"/>
                          <a:ea typeface="Calibri"/>
                        </a:rPr>
                        <a:t>Комплексная система, которая может служить разнообразным целям.</a:t>
                      </a:r>
                      <a:endParaRPr lang="uk-UA" sz="240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69452">
                <a:tc>
                  <a:txBody>
                    <a:bodyPr/>
                    <a:lstStyle/>
                    <a:p>
                      <a:pPr algn="just">
                        <a:lnSpc>
                          <a:spcPct val="97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400" dirty="0">
                          <a:latin typeface="Calibri"/>
                          <a:ea typeface="Calibri"/>
                        </a:rPr>
                        <a:t>Ограниченные возможности для совершенствования при существующих условиях инфраструктуры.</a:t>
                      </a:r>
                      <a:endParaRPr lang="uk-UA" sz="24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404664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 smtClean="0">
                <a:solidFill>
                  <a:srgbClr val="002060"/>
                </a:solidFill>
              </a:rPr>
              <a:t>Управление дорожным движением</a:t>
            </a:r>
            <a:r>
              <a:rPr lang="en-US" sz="4000" dirty="0" smtClean="0">
                <a:solidFill>
                  <a:srgbClr val="002060"/>
                </a:solidFill>
              </a:rPr>
              <a:t>(</a:t>
            </a:r>
            <a:r>
              <a:rPr lang="ru-RU" sz="4000" dirty="0" smtClean="0">
                <a:solidFill>
                  <a:srgbClr val="002060"/>
                </a:solidFill>
              </a:rPr>
              <a:t>2</a:t>
            </a:r>
            <a:r>
              <a:rPr lang="en-US" sz="4000" dirty="0" smtClean="0">
                <a:solidFill>
                  <a:srgbClr val="002060"/>
                </a:solidFill>
              </a:rPr>
              <a:t>)</a:t>
            </a:r>
            <a:endParaRPr lang="en-GB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21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67544" y="1124744"/>
          <a:ext cx="8280920" cy="494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920"/>
              </a:tblGrid>
              <a:tr h="5390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720000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Светофорное регулирование – первоочередность общественного транспорта</a:t>
                      </a:r>
                      <a:endParaRPr lang="uk-UA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720000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Информационные системы для пользователя ОТ</a:t>
                      </a:r>
                      <a:endParaRPr lang="uk-UA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720000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Единая плата за проезд и билеты</a:t>
                      </a:r>
                      <a:endParaRPr lang="uk-UA" sz="2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720000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Выделенные велосипедные дорожки</a:t>
                      </a:r>
                      <a:endParaRPr lang="uk-UA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720000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Функциональные пешеходные дорожки</a:t>
                      </a:r>
                      <a:endParaRPr lang="uk-UA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720000">
                <a:tc>
                  <a:txBody>
                    <a:bodyPr/>
                    <a:lstStyle/>
                    <a:p>
                      <a:pPr algn="just">
                        <a:lnSpc>
                          <a:spcPct val="9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Центры городов, свободные от автомобилей</a:t>
                      </a:r>
                      <a:endParaRPr lang="uk-UA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404664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 smtClean="0">
                <a:solidFill>
                  <a:srgbClr val="002060"/>
                </a:solidFill>
              </a:rPr>
              <a:t>Управление дорожным движением</a:t>
            </a:r>
            <a:r>
              <a:rPr lang="en-US" sz="4000" dirty="0" smtClean="0">
                <a:solidFill>
                  <a:srgbClr val="002060"/>
                </a:solidFill>
              </a:rPr>
              <a:t>(</a:t>
            </a:r>
            <a:r>
              <a:rPr lang="ru-RU" sz="4000" dirty="0" smtClean="0">
                <a:solidFill>
                  <a:srgbClr val="002060"/>
                </a:solidFill>
              </a:rPr>
              <a:t>3</a:t>
            </a:r>
            <a:r>
              <a:rPr lang="en-US" sz="4000" dirty="0" smtClean="0">
                <a:solidFill>
                  <a:srgbClr val="002060"/>
                </a:solidFill>
              </a:rPr>
              <a:t>)</a:t>
            </a:r>
            <a:endParaRPr lang="en-GB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3471143"/>
            <a:ext cx="7772400" cy="1470025"/>
          </a:xfrm>
        </p:spPr>
        <p:txBody>
          <a:bodyPr>
            <a:noAutofit/>
          </a:bodyPr>
          <a:lstStyle/>
          <a:p>
            <a:r>
              <a:rPr lang="ru-RU" sz="4000" dirty="0" smtClean="0"/>
              <a:t>Спасибо за внимание.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ru-RU" sz="4000" dirty="0" smtClean="0"/>
              <a:t>Вопросы</a:t>
            </a:r>
            <a:r>
              <a:rPr lang="en-US" sz="4000" b="1" dirty="0" smtClean="0"/>
              <a:t>?</a:t>
            </a:r>
            <a:endParaRPr lang="en-US" sz="3600" b="1" dirty="0"/>
          </a:p>
        </p:txBody>
      </p:sp>
    </p:spTree>
    <p:extLst>
      <p:ext uri="{BB962C8B-B14F-4D97-AF65-F5344CB8AC3E}">
        <p14:creationId xmlns="" xmlns:p14="http://schemas.microsoft.com/office/powerpoint/2010/main" val="4212524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23528" y="395953"/>
            <a:ext cx="792088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dirty="0" smtClean="0">
                <a:solidFill>
                  <a:srgbClr val="002060"/>
                </a:solidFill>
              </a:rPr>
              <a:t>Задача </a:t>
            </a:r>
            <a:r>
              <a:rPr lang="en-GB" sz="3200" dirty="0" smtClean="0">
                <a:solidFill>
                  <a:srgbClr val="002060"/>
                </a:solidFill>
              </a:rPr>
              <a:t>3.</a:t>
            </a:r>
            <a:r>
              <a:rPr lang="ru-RU" sz="3200" dirty="0" smtClean="0">
                <a:solidFill>
                  <a:srgbClr val="002060"/>
                </a:solidFill>
              </a:rPr>
              <a:t>1 Законодательная и нормативно-правовая база</a:t>
            </a:r>
            <a:endParaRPr lang="en-GB" sz="3200" b="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3</a:t>
            </a:fld>
            <a:endParaRPr lang="en-US" sz="1200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00286" y="2024756"/>
            <a:ext cx="8876556" cy="4392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indent="-457200">
              <a:spcAft>
                <a:spcPts val="1800"/>
              </a:spcAft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· На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веб-сайте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 проекта опубликован отчет с анализом соответствия законодательства ЕС национальным законодательным актам в области транспорта и рекомендациями по совершенствованию национальных законодательных баз.</a:t>
            </a:r>
            <a:b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</a:b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/>
            </a:r>
            <a:b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</a:br>
            <a:r>
              <a:rPr lang="ru-RU" sz="2400" dirty="0" smtClean="0">
                <a:solidFill>
                  <a:srgbClr val="002060"/>
                </a:solidFill>
                <a:sym typeface="Symbol"/>
              </a:rPr>
              <a:t> · </a:t>
            </a:r>
            <a:r>
              <a:rPr lang="uk-UA" sz="2400" dirty="0" smtClean="0">
                <a:solidFill>
                  <a:srgbClr val="002060"/>
                </a:solidFill>
                <a:sym typeface="Symbol"/>
              </a:rPr>
              <a:t>О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казание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> помощи странам в подготовке законодательных или нормативно-правовых актов. </a:t>
            </a: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/>
            </a:r>
            <a:b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</a:br>
            <a: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  <a:t/>
            </a:r>
            <a:br>
              <a:rPr kumimoji="0" lang="uk-UA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Symbol"/>
              </a:rPr>
            </a:b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  <a:sym typeface="Symbo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5816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3176" y="1412776"/>
            <a:ext cx="8763000" cy="3873612"/>
          </a:xfrm>
        </p:spPr>
        <p:txBody>
          <a:bodyPr>
            <a:normAutofit/>
          </a:bodyPr>
          <a:lstStyle/>
          <a:p>
            <a:r>
              <a:rPr lang="ru-RU" sz="2400" b="1" i="0" dirty="0">
                <a:solidFill>
                  <a:srgbClr val="002060"/>
                </a:solidFill>
                <a:sym typeface="Symbol"/>
              </a:rPr>
              <a:t></a:t>
            </a:r>
            <a:r>
              <a:rPr lang="ru-RU" sz="2400" i="0" dirty="0">
                <a:solidFill>
                  <a:srgbClr val="002060"/>
                </a:solidFill>
                <a:sym typeface="Symbol"/>
              </a:rPr>
              <a:t> </a:t>
            </a: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>Разработана базовая инвентаризация выбросов от транспорта в 2010 г. Сведенные результаты размещены на </a:t>
            </a:r>
            <a:r>
              <a:rPr lang="ru-RU" sz="3200" i="0" dirty="0" err="1" smtClean="0">
                <a:solidFill>
                  <a:srgbClr val="002060"/>
                </a:solidFill>
                <a:sym typeface="Symbol"/>
              </a:rPr>
              <a:t>веб-сайте</a:t>
            </a: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> проекта</a:t>
            </a:r>
            <a:r>
              <a:rPr lang="en-US" sz="3200" i="0" dirty="0" smtClean="0">
                <a:solidFill>
                  <a:srgbClr val="002060"/>
                </a:solidFill>
                <a:sym typeface="Symbol"/>
              </a:rPr>
              <a:t>.</a:t>
            </a:r>
            <a:br>
              <a:rPr lang="en-US" sz="3200" i="0" dirty="0" smtClean="0">
                <a:solidFill>
                  <a:srgbClr val="002060"/>
                </a:solidFill>
                <a:sym typeface="Symbol"/>
              </a:rPr>
            </a:br>
            <a:r>
              <a:rPr lang="en-US" sz="3200" i="0" dirty="0" smtClean="0">
                <a:solidFill>
                  <a:srgbClr val="002060"/>
                </a:solidFill>
                <a:sym typeface="Symbol"/>
              </a:rPr>
              <a:t/>
            </a:r>
            <a:br>
              <a:rPr lang="en-US" sz="3200" i="0" dirty="0" smtClean="0">
                <a:solidFill>
                  <a:srgbClr val="002060"/>
                </a:solidFill>
                <a:sym typeface="Symbol"/>
              </a:rPr>
            </a:br>
            <a:r>
              <a:rPr lang="uk-UA" sz="3200" i="0" dirty="0" smtClean="0">
                <a:solidFill>
                  <a:srgbClr val="002060"/>
                </a:solidFill>
                <a:sym typeface="Symbol"/>
              </a:rPr>
              <a:t> </a:t>
            </a:r>
            <a:endParaRPr lang="en-GB" sz="3200" dirty="0">
              <a:solidFill>
                <a:srgbClr val="002060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1520" y="395953"/>
            <a:ext cx="79928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dirty="0" smtClean="0">
                <a:solidFill>
                  <a:srgbClr val="002060"/>
                </a:solidFill>
              </a:rPr>
              <a:t>Задача </a:t>
            </a:r>
            <a:r>
              <a:rPr lang="en-GB" sz="3200" dirty="0" smtClean="0">
                <a:solidFill>
                  <a:srgbClr val="002060"/>
                </a:solidFill>
              </a:rPr>
              <a:t>3.</a:t>
            </a:r>
            <a:r>
              <a:rPr lang="en-US" sz="3200" dirty="0">
                <a:solidFill>
                  <a:srgbClr val="002060"/>
                </a:solidFill>
              </a:rPr>
              <a:t>2 </a:t>
            </a:r>
            <a:r>
              <a:rPr lang="ru-RU" sz="3200" dirty="0" smtClean="0">
                <a:solidFill>
                  <a:srgbClr val="002060"/>
                </a:solidFill>
              </a:rPr>
              <a:t>Инвентаризация выбросов</a:t>
            </a:r>
            <a:endParaRPr lang="en-GB" sz="3200" b="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4</a:t>
            </a:fld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278005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0500" y="1196752"/>
            <a:ext cx="8763000" cy="5291916"/>
          </a:xfrm>
        </p:spPr>
        <p:txBody>
          <a:bodyPr>
            <a:normAutofit/>
          </a:bodyPr>
          <a:lstStyle/>
          <a:p>
            <a:r>
              <a:rPr lang="ru-RU" sz="2400" b="1" i="0" dirty="0">
                <a:solidFill>
                  <a:srgbClr val="002060"/>
                </a:solidFill>
                <a:sym typeface="Symbol"/>
              </a:rPr>
              <a:t></a:t>
            </a:r>
            <a:r>
              <a:rPr lang="ru-RU" sz="2400" i="0" dirty="0">
                <a:solidFill>
                  <a:srgbClr val="002060"/>
                </a:solidFill>
                <a:sym typeface="Symbol"/>
              </a:rPr>
              <a:t> </a:t>
            </a: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>П</a:t>
            </a:r>
            <a:r>
              <a:rPr lang="ru-RU" sz="3200" i="0" dirty="0" smtClean="0">
                <a:solidFill>
                  <a:srgbClr val="002060"/>
                </a:solidFill>
              </a:rPr>
              <a:t>рогнозы выбросов загрязняющих веществ от транспорта на основе различных сценариев развития транспортного сектора в стране. </a:t>
            </a:r>
            <a:r>
              <a:rPr lang="en-US" sz="3200" i="0" dirty="0" smtClean="0">
                <a:solidFill>
                  <a:srgbClr val="002060"/>
                </a:solidFill>
              </a:rPr>
              <a:t/>
            </a:r>
            <a:br>
              <a:rPr lang="en-US" sz="3200" i="0" dirty="0" smtClean="0">
                <a:solidFill>
                  <a:srgbClr val="002060"/>
                </a:solidFill>
              </a:rPr>
            </a:br>
            <a:r>
              <a:rPr lang="en-US" sz="3200" i="0" dirty="0" smtClean="0">
                <a:solidFill>
                  <a:srgbClr val="002060"/>
                </a:solidFill>
              </a:rPr>
              <a:t/>
            </a:r>
            <a:br>
              <a:rPr lang="en-US" sz="3200" i="0" dirty="0" smtClean="0">
                <a:solidFill>
                  <a:srgbClr val="002060"/>
                </a:solidFill>
              </a:rPr>
            </a:br>
            <a:r>
              <a:rPr lang="uk-UA" sz="3200" i="0" dirty="0">
                <a:solidFill>
                  <a:srgbClr val="002060"/>
                </a:solidFill>
              </a:rPr>
              <a:t/>
            </a:r>
            <a:br>
              <a:rPr lang="uk-UA" sz="3200" i="0" dirty="0">
                <a:solidFill>
                  <a:srgbClr val="002060"/>
                </a:solidFill>
              </a:rPr>
            </a:br>
            <a:r>
              <a:rPr lang="ru-RU" sz="3200" b="1" i="0" dirty="0">
                <a:solidFill>
                  <a:srgbClr val="002060"/>
                </a:solidFill>
                <a:sym typeface="Symbol"/>
              </a:rPr>
              <a:t></a:t>
            </a:r>
            <a:r>
              <a:rPr lang="ru-RU" sz="3200" i="0" dirty="0">
                <a:solidFill>
                  <a:srgbClr val="002060"/>
                </a:solidFill>
                <a:sym typeface="Symbol"/>
              </a:rPr>
              <a:t> </a:t>
            </a:r>
            <a:r>
              <a:rPr lang="ru-RU" sz="3200" i="0" dirty="0" smtClean="0">
                <a:solidFill>
                  <a:srgbClr val="002060"/>
                </a:solidFill>
              </a:rPr>
              <a:t>Моделирование уровней загрязнения на </a:t>
            </a:r>
            <a:r>
              <a:rPr lang="ru-RU" sz="3200" i="0" dirty="0">
                <a:solidFill>
                  <a:srgbClr val="002060"/>
                </a:solidFill>
              </a:rPr>
              <a:t>городском уровне </a:t>
            </a:r>
            <a:r>
              <a:rPr lang="ru-RU" sz="3200" i="0" dirty="0" smtClean="0">
                <a:solidFill>
                  <a:srgbClr val="002060"/>
                </a:solidFill>
              </a:rPr>
              <a:t>осуществляется в </a:t>
            </a:r>
            <a:r>
              <a:rPr lang="ru-RU" sz="3200" i="0" dirty="0">
                <a:solidFill>
                  <a:srgbClr val="002060"/>
                </a:solidFill>
              </a:rPr>
              <a:t>рамках </a:t>
            </a:r>
            <a:r>
              <a:rPr lang="ru-RU" sz="3200" i="0" dirty="0" smtClean="0">
                <a:solidFill>
                  <a:srgbClr val="002060"/>
                </a:solidFill>
              </a:rPr>
              <a:t>регионального </a:t>
            </a:r>
            <a:r>
              <a:rPr lang="ru-RU" sz="3200" i="0" dirty="0" err="1">
                <a:solidFill>
                  <a:srgbClr val="002060"/>
                </a:solidFill>
              </a:rPr>
              <a:t>пилотного</a:t>
            </a:r>
            <a:r>
              <a:rPr lang="ru-RU" sz="3200" i="0" dirty="0">
                <a:solidFill>
                  <a:srgbClr val="002060"/>
                </a:solidFill>
              </a:rPr>
              <a:t> </a:t>
            </a:r>
            <a:r>
              <a:rPr lang="ru-RU" sz="3200" i="0" dirty="0" smtClean="0">
                <a:solidFill>
                  <a:srgbClr val="002060"/>
                </a:solidFill>
              </a:rPr>
              <a:t>проекта №3. </a:t>
            </a:r>
            <a:r>
              <a:rPr lang="uk-UA" sz="2400" dirty="0"/>
              <a:t/>
            </a:r>
            <a:br>
              <a:rPr lang="uk-UA" sz="2400" dirty="0"/>
            </a:br>
            <a:r>
              <a:rPr lang="uk-UA" sz="2400" dirty="0">
                <a:solidFill>
                  <a:srgbClr val="002060"/>
                </a:solidFill>
              </a:rPr>
              <a:t/>
            </a:r>
            <a:br>
              <a:rPr lang="uk-UA" sz="2400" dirty="0">
                <a:solidFill>
                  <a:srgbClr val="002060"/>
                </a:solidFill>
              </a:rPr>
            </a:br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23528" y="395953"/>
            <a:ext cx="80648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Задача </a:t>
            </a:r>
            <a:r>
              <a:rPr lang="en-GB" sz="3200" dirty="0" smtClean="0">
                <a:solidFill>
                  <a:srgbClr val="002060"/>
                </a:solidFill>
              </a:rPr>
              <a:t>3.</a:t>
            </a:r>
            <a:r>
              <a:rPr lang="ru-RU" sz="3200" dirty="0" smtClean="0">
                <a:solidFill>
                  <a:srgbClr val="002060"/>
                </a:solidFill>
              </a:rPr>
              <a:t>3 Прогнозирование выбросов</a:t>
            </a:r>
            <a:endParaRPr lang="en-GB" sz="3200" b="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5</a:t>
            </a:fld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916832"/>
            <a:ext cx="8763000" cy="5291916"/>
          </a:xfrm>
        </p:spPr>
        <p:txBody>
          <a:bodyPr>
            <a:normAutofit fontScale="90000"/>
          </a:bodyPr>
          <a:lstStyle/>
          <a:p>
            <a:r>
              <a:rPr lang="ru-RU" sz="3200" b="1" i="0" dirty="0">
                <a:solidFill>
                  <a:srgbClr val="002060"/>
                </a:solidFill>
                <a:sym typeface="Symbol"/>
              </a:rPr>
              <a:t></a:t>
            </a:r>
            <a:r>
              <a:rPr lang="ru-RU" sz="3200" i="0" dirty="0">
                <a:solidFill>
                  <a:srgbClr val="002060"/>
                </a:solidFill>
                <a:sym typeface="Symbol"/>
              </a:rPr>
              <a:t> </a:t>
            </a:r>
            <a:r>
              <a:rPr lang="ru-RU" sz="3200" i="0" dirty="0" smtClean="0">
                <a:solidFill>
                  <a:srgbClr val="002060"/>
                </a:solidFill>
              </a:rPr>
              <a:t>Справочник по использованию экономических инструментов для устойчивого развития городского транспорта полностью подготовлен для публикации.</a:t>
            </a:r>
            <a:br>
              <a:rPr lang="ru-RU" sz="3200" i="0" dirty="0" smtClean="0">
                <a:solidFill>
                  <a:srgbClr val="002060"/>
                </a:solidFill>
              </a:rPr>
            </a:br>
            <a:r>
              <a:rPr lang="ru-RU" sz="3200" i="0" dirty="0" smtClean="0">
                <a:solidFill>
                  <a:srgbClr val="002060"/>
                </a:solidFill>
              </a:rPr>
              <a:t/>
            </a:r>
            <a:br>
              <a:rPr lang="ru-RU" sz="3200" i="0" dirty="0" smtClean="0">
                <a:solidFill>
                  <a:srgbClr val="002060"/>
                </a:solidFill>
              </a:rPr>
            </a:br>
            <a:r>
              <a:rPr lang="ru-RU" sz="3200" i="0" dirty="0" smtClean="0">
                <a:solidFill>
                  <a:srgbClr val="002060"/>
                </a:solidFill>
              </a:rPr>
              <a:t>- Семинар по этим вопросам планируется 21-22 октября в Кишиневе.</a:t>
            </a:r>
            <a:br>
              <a:rPr lang="ru-RU" sz="3200" i="0" dirty="0" smtClean="0">
                <a:solidFill>
                  <a:srgbClr val="002060"/>
                </a:solidFill>
              </a:rPr>
            </a:br>
            <a:r>
              <a:rPr lang="uk-UA" sz="3200" i="0" dirty="0" smtClean="0">
                <a:solidFill>
                  <a:srgbClr val="002060"/>
                </a:solidFill>
              </a:rPr>
              <a:t/>
            </a:r>
            <a:br>
              <a:rPr lang="uk-UA" sz="3200" i="0" dirty="0" smtClean="0">
                <a:solidFill>
                  <a:srgbClr val="002060"/>
                </a:solidFill>
              </a:rPr>
            </a:br>
            <a:r>
              <a:rPr lang="ru-RU" sz="3200" i="0" dirty="0" smtClean="0">
                <a:solidFill>
                  <a:srgbClr val="002060"/>
                </a:solidFill>
              </a:rPr>
              <a:t>. </a:t>
            </a:r>
            <a:r>
              <a:rPr lang="uk-UA" sz="3200" i="0" dirty="0" err="1" smtClean="0">
                <a:solidFill>
                  <a:srgbClr val="002060"/>
                </a:solidFill>
              </a:rPr>
              <a:t>Отчет</a:t>
            </a:r>
            <a:r>
              <a:rPr lang="uk-UA" sz="3200" i="0" dirty="0" smtClean="0">
                <a:solidFill>
                  <a:srgbClr val="002060"/>
                </a:solidFill>
              </a:rPr>
              <a:t> о ИТС</a:t>
            </a:r>
            <a:r>
              <a:rPr lang="ru-RU" sz="3200" i="0" dirty="0" smtClean="0">
                <a:solidFill>
                  <a:srgbClr val="002060"/>
                </a:solidFill>
              </a:rPr>
              <a:t>. </a:t>
            </a:r>
            <a:r>
              <a:rPr lang="en-GB" sz="3200" i="0" dirty="0" smtClean="0">
                <a:solidFill>
                  <a:srgbClr val="002060"/>
                </a:solidFill>
              </a:rPr>
              <a:t/>
            </a:r>
            <a:br>
              <a:rPr lang="en-GB" sz="3200" i="0" dirty="0" smtClean="0">
                <a:solidFill>
                  <a:srgbClr val="002060"/>
                </a:solidFill>
              </a:rPr>
            </a:br>
            <a:r>
              <a:rPr lang="uk-UA" sz="3200" i="0" dirty="0">
                <a:solidFill>
                  <a:srgbClr val="002060"/>
                </a:solidFill>
              </a:rPr>
              <a:t/>
            </a:r>
            <a:br>
              <a:rPr lang="uk-UA" sz="3200" i="0" dirty="0">
                <a:solidFill>
                  <a:srgbClr val="002060"/>
                </a:solidFill>
              </a:rPr>
            </a:br>
            <a:r>
              <a:rPr lang="ru-RU" sz="3200" b="1" i="0" dirty="0">
                <a:solidFill>
                  <a:srgbClr val="002060"/>
                </a:solidFill>
                <a:sym typeface="Symbol"/>
              </a:rPr>
              <a:t></a:t>
            </a:r>
            <a:r>
              <a:rPr lang="ru-RU" sz="3200" i="0" dirty="0">
                <a:solidFill>
                  <a:srgbClr val="002060"/>
                </a:solidFill>
                <a:sym typeface="Symbol"/>
              </a:rPr>
              <a:t> </a:t>
            </a: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>Отчет о деятельности </a:t>
            </a:r>
            <a:r>
              <a:rPr lang="ru-RU" sz="3200" i="0" dirty="0" smtClean="0">
                <a:solidFill>
                  <a:srgbClr val="002060"/>
                </a:solidFill>
              </a:rPr>
              <a:t>сети </a:t>
            </a:r>
            <a:r>
              <a:rPr lang="en-GB" sz="3200" i="0" dirty="0" smtClean="0">
                <a:solidFill>
                  <a:srgbClr val="002060"/>
                </a:solidFill>
              </a:rPr>
              <a:t>CIVITAS</a:t>
            </a:r>
            <a:r>
              <a:rPr lang="uk-UA" sz="3200" i="0" dirty="0" smtClean="0">
                <a:solidFill>
                  <a:srgbClr val="002060"/>
                </a:solidFill>
              </a:rPr>
              <a:t> </a:t>
            </a:r>
            <a:r>
              <a:rPr lang="uk-UA" sz="3200" i="0" dirty="0" err="1" smtClean="0">
                <a:solidFill>
                  <a:srgbClr val="002060"/>
                </a:solidFill>
              </a:rPr>
              <a:t>подготовлен</a:t>
            </a:r>
            <a:r>
              <a:rPr lang="uk-UA" sz="3200" i="0" dirty="0" smtClean="0">
                <a:solidFill>
                  <a:srgbClr val="002060"/>
                </a:solidFill>
              </a:rPr>
              <a:t> и </a:t>
            </a:r>
            <a:r>
              <a:rPr lang="ru-RU" sz="3200" i="0" dirty="0" smtClean="0">
                <a:solidFill>
                  <a:srgbClr val="002060"/>
                </a:solidFill>
              </a:rPr>
              <a:t>размещен </a:t>
            </a:r>
            <a:r>
              <a:rPr lang="ru-RU" sz="3200" i="0" dirty="0">
                <a:solidFill>
                  <a:srgbClr val="002060"/>
                </a:solidFill>
              </a:rPr>
              <a:t>на веб-сайте проекта</a:t>
            </a:r>
            <a:r>
              <a:rPr lang="ru-RU" sz="3200" i="0" dirty="0" smtClean="0">
                <a:solidFill>
                  <a:srgbClr val="002060"/>
                </a:solidFill>
              </a:rPr>
              <a:t>.</a:t>
            </a:r>
            <a:br>
              <a:rPr lang="ru-RU" sz="3200" i="0" dirty="0" smtClean="0">
                <a:solidFill>
                  <a:srgbClr val="002060"/>
                </a:solidFill>
              </a:rPr>
            </a:br>
            <a:r>
              <a:rPr lang="uk-UA" sz="2400" dirty="0"/>
              <a:t/>
            </a:r>
            <a:br>
              <a:rPr lang="uk-UA" sz="2400" dirty="0"/>
            </a:br>
            <a:r>
              <a:rPr lang="uk-UA" sz="2400" dirty="0">
                <a:solidFill>
                  <a:srgbClr val="002060"/>
                </a:solidFill>
              </a:rPr>
              <a:t/>
            </a:r>
            <a:br>
              <a:rPr lang="uk-UA" sz="2400" dirty="0">
                <a:solidFill>
                  <a:srgbClr val="002060"/>
                </a:solidFill>
              </a:rPr>
            </a:br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1520" y="188640"/>
            <a:ext cx="881553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</a:rPr>
              <a:t>Задача </a:t>
            </a:r>
            <a:r>
              <a:rPr lang="en-GB" sz="3200" dirty="0">
                <a:solidFill>
                  <a:srgbClr val="002060"/>
                </a:solidFill>
              </a:rPr>
              <a:t>3.</a:t>
            </a:r>
            <a:r>
              <a:rPr lang="ru-RU" sz="3200" dirty="0">
                <a:solidFill>
                  <a:srgbClr val="002060"/>
                </a:solidFill>
              </a:rPr>
              <a:t>4 Экономические инструменты </a:t>
            </a:r>
            <a:br>
              <a:rPr lang="ru-RU" sz="3200" dirty="0">
                <a:solidFill>
                  <a:srgbClr val="002060"/>
                </a:solidFill>
              </a:rPr>
            </a:br>
            <a:r>
              <a:rPr lang="ru-RU" sz="3200" dirty="0">
                <a:solidFill>
                  <a:srgbClr val="002060"/>
                </a:solidFill>
              </a:rPr>
              <a:t>Задача 3.5 Поддержка политических и технических мероприятий</a:t>
            </a:r>
            <a:endParaRPr lang="en-GB" sz="32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6</a:t>
            </a:fld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402733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0500" y="1196752"/>
            <a:ext cx="8763000" cy="4824536"/>
          </a:xfrm>
        </p:spPr>
        <p:txBody>
          <a:bodyPr>
            <a:normAutofit/>
          </a:bodyPr>
          <a:lstStyle/>
          <a:p>
            <a:r>
              <a:rPr lang="ru-RU" sz="2400" b="1" i="0" dirty="0">
                <a:solidFill>
                  <a:srgbClr val="002060"/>
                </a:solidFill>
                <a:sym typeface="Symbol"/>
              </a:rPr>
              <a:t></a:t>
            </a:r>
            <a:r>
              <a:rPr lang="ru-RU" sz="2400" i="0" dirty="0">
                <a:solidFill>
                  <a:srgbClr val="002060"/>
                </a:solidFill>
                <a:sym typeface="Symbol"/>
              </a:rPr>
              <a:t> </a:t>
            </a:r>
            <a:r>
              <a:rPr lang="ru-RU" sz="3200" i="0" dirty="0" smtClean="0">
                <a:solidFill>
                  <a:srgbClr val="002060"/>
                </a:solidFill>
              </a:rPr>
              <a:t>Национальный уровень </a:t>
            </a:r>
            <a:r>
              <a:rPr lang="en-US" sz="3200" i="0" dirty="0" smtClean="0">
                <a:solidFill>
                  <a:srgbClr val="002060"/>
                </a:solidFill>
              </a:rPr>
              <a:t>– </a:t>
            </a:r>
            <a:r>
              <a:rPr lang="ru-RU" sz="3200" i="0" dirty="0" smtClean="0">
                <a:solidFill>
                  <a:srgbClr val="002060"/>
                </a:solidFill>
              </a:rPr>
              <a:t>Прогнозирование выбросов с использованием программного обеспечения </a:t>
            </a:r>
            <a:r>
              <a:rPr lang="en-US" sz="3200" i="0" dirty="0" smtClean="0">
                <a:solidFill>
                  <a:srgbClr val="002060"/>
                </a:solidFill>
              </a:rPr>
              <a:t>COPERT4. </a:t>
            </a:r>
            <a:br>
              <a:rPr lang="en-US" sz="3200" i="0" dirty="0" smtClean="0">
                <a:solidFill>
                  <a:srgbClr val="002060"/>
                </a:solidFill>
              </a:rPr>
            </a:br>
            <a:r>
              <a:rPr lang="uk-UA" sz="3200" i="0" dirty="0">
                <a:solidFill>
                  <a:srgbClr val="002060"/>
                </a:solidFill>
              </a:rPr>
              <a:t/>
            </a:r>
            <a:br>
              <a:rPr lang="uk-UA" sz="3200" i="0" dirty="0">
                <a:solidFill>
                  <a:srgbClr val="002060"/>
                </a:solidFill>
              </a:rPr>
            </a:br>
            <a:r>
              <a:rPr lang="ru-RU" sz="3200" b="1" i="0" dirty="0">
                <a:solidFill>
                  <a:srgbClr val="002060"/>
                </a:solidFill>
                <a:sym typeface="Symbol"/>
              </a:rPr>
              <a:t></a:t>
            </a:r>
            <a:r>
              <a:rPr lang="ru-RU" sz="3200" i="0" dirty="0">
                <a:solidFill>
                  <a:srgbClr val="002060"/>
                </a:solidFill>
                <a:sym typeface="Symbol"/>
              </a:rPr>
              <a:t> </a:t>
            </a: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>Городской уровень </a:t>
            </a:r>
            <a:r>
              <a:rPr lang="en-US" sz="3200" i="0" dirty="0" smtClean="0">
                <a:solidFill>
                  <a:srgbClr val="002060"/>
                </a:solidFill>
                <a:sym typeface="Symbol"/>
              </a:rPr>
              <a:t>– </a:t>
            </a:r>
            <a:r>
              <a:rPr lang="ru-RU" sz="3200" i="0" dirty="0" smtClean="0">
                <a:solidFill>
                  <a:srgbClr val="002060"/>
                </a:solidFill>
                <a:sym typeface="Symbol"/>
              </a:rPr>
              <a:t>Программные средства для моделирования загрязнения воздуха в городах в рамках регионального проекта </a:t>
            </a:r>
            <a:r>
              <a:rPr lang="en-US" sz="3200" i="0" dirty="0" smtClean="0">
                <a:solidFill>
                  <a:srgbClr val="002060"/>
                </a:solidFill>
              </a:rPr>
              <a:t>#3.</a:t>
            </a:r>
            <a:r>
              <a:rPr lang="uk-UA" sz="3200" dirty="0"/>
              <a:t/>
            </a:r>
            <a:br>
              <a:rPr lang="uk-UA" sz="3200" dirty="0"/>
            </a:br>
            <a:endParaRPr lang="en-GB" sz="3200" dirty="0">
              <a:solidFill>
                <a:srgbClr val="002060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23528" y="395953"/>
            <a:ext cx="820891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000" dirty="0" smtClean="0">
                <a:solidFill>
                  <a:srgbClr val="002060"/>
                </a:solidFill>
              </a:rPr>
              <a:t>Программные средства для развития транспорта</a:t>
            </a:r>
            <a:r>
              <a:rPr lang="en-US" sz="3000" dirty="0" smtClean="0">
                <a:solidFill>
                  <a:srgbClr val="002060"/>
                </a:solidFill>
              </a:rPr>
              <a:t> </a:t>
            </a:r>
            <a:endParaRPr lang="en-GB" sz="3000" b="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7</a:t>
            </a:fld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56792"/>
            <a:ext cx="8763000" cy="2952328"/>
          </a:xfrm>
        </p:spPr>
        <p:txBody>
          <a:bodyPr>
            <a:normAutofit/>
          </a:bodyPr>
          <a:lstStyle/>
          <a:p>
            <a:r>
              <a:rPr lang="ru-RU" sz="3200" i="0" dirty="0" smtClean="0">
                <a:solidFill>
                  <a:srgbClr val="002060"/>
                </a:solidFill>
              </a:rPr>
              <a:t>Многочисленные механизмы, используемые правительствами и частным сектором для снижения выбросов, можно условно поделить на три большие категории</a:t>
            </a:r>
            <a:r>
              <a:rPr lang="en-GB" sz="3200" i="0" dirty="0" smtClean="0">
                <a:solidFill>
                  <a:srgbClr val="002060"/>
                </a:solidFill>
              </a:rPr>
              <a:t/>
            </a:r>
            <a:br>
              <a:rPr lang="en-GB" sz="3200" i="0" dirty="0" smtClean="0">
                <a:solidFill>
                  <a:srgbClr val="002060"/>
                </a:solidFill>
              </a:rPr>
            </a:br>
            <a:r>
              <a:rPr lang="uk-UA" sz="3200" i="0" dirty="0" smtClean="0">
                <a:solidFill>
                  <a:srgbClr val="002060"/>
                </a:solidFill>
              </a:rPr>
              <a:t/>
            </a:r>
            <a:br>
              <a:rPr lang="uk-UA" sz="3200" i="0" dirty="0" smtClean="0">
                <a:solidFill>
                  <a:srgbClr val="002060"/>
                </a:solidFill>
              </a:rPr>
            </a:br>
            <a:endParaRPr lang="uk-UA" sz="3200" i="0" dirty="0" smtClean="0">
              <a:solidFill>
                <a:srgbClr val="002060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1520" y="404664"/>
            <a:ext cx="849694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 smtClean="0">
                <a:solidFill>
                  <a:srgbClr val="002060"/>
                </a:solidFill>
              </a:rPr>
              <a:t>Подходы к снижению загрязнения воздуха в городах</a:t>
            </a:r>
            <a:endParaRPr lang="en-GB" sz="4000" b="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8</a:t>
            </a:fld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3501008"/>
            <a:ext cx="806489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управление спросом на перевозки;</a:t>
            </a:r>
            <a:r>
              <a:rPr lang="ru-RU" sz="3200" dirty="0" smtClean="0"/>
              <a:t> </a:t>
            </a:r>
            <a:endParaRPr lang="uk-UA" sz="3200" dirty="0" smtClean="0"/>
          </a:p>
          <a:p>
            <a:r>
              <a:rPr lang="en-US" sz="32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 lvl="0">
              <a:buFont typeface="Arial" pitchFamily="34" charset="0"/>
              <a:buChar char="•"/>
            </a:pPr>
            <a:r>
              <a:rPr lang="ru-RU" sz="32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управление дорожным  движением и его организация; </a:t>
            </a:r>
            <a:endParaRPr lang="uk-UA" sz="3200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>
              <a:buFont typeface="Arial" pitchFamily="34" charset="0"/>
              <a:buChar char="•"/>
            </a:pPr>
            <a:endParaRPr lang="en-US" sz="3200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энергоэффективность</a:t>
            </a:r>
            <a:r>
              <a:rPr lang="ru-RU" sz="32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и топливо.</a:t>
            </a:r>
            <a:endParaRPr lang="uk-UA" sz="3200" dirty="0" smtClean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1520" y="404664"/>
            <a:ext cx="849694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dirty="0" smtClean="0">
                <a:solidFill>
                  <a:srgbClr val="002060"/>
                </a:solidFill>
              </a:rPr>
              <a:t>Управление спросом на перевозки</a:t>
            </a:r>
            <a:r>
              <a:rPr lang="en-US" sz="4000" dirty="0" smtClean="0">
                <a:solidFill>
                  <a:srgbClr val="002060"/>
                </a:solidFill>
              </a:rPr>
              <a:t> (1)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uk-UA" sz="4000" dirty="0" smtClean="0">
                <a:solidFill>
                  <a:srgbClr val="002060"/>
                </a:solidFill>
              </a:rPr>
              <a:t> </a:t>
            </a:r>
            <a:r>
              <a:rPr lang="en-US" sz="4000" dirty="0" smtClean="0">
                <a:solidFill>
                  <a:srgbClr val="002060"/>
                </a:solidFill>
              </a:rPr>
              <a:t>(1)</a:t>
            </a:r>
            <a:endParaRPr lang="en-GB" sz="40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25296" y="6488668"/>
            <a:ext cx="3417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E16D9DE7-101D-4173-9FB6-AF72C7239E19}" type="slidenum">
              <a:rPr lang="cs-CZ" sz="1200" smtClean="0"/>
              <a:pPr/>
              <a:t>9</a:t>
            </a:fld>
            <a:endParaRPr lang="en-US" sz="12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95536" y="1124744"/>
          <a:ext cx="8352928" cy="5605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2928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Платный въезд</a:t>
                      </a:r>
                      <a:endParaRPr lang="uk-UA" sz="2800" dirty="0"/>
                    </a:p>
                  </a:txBody>
                  <a:tcPr/>
                </a:tc>
              </a:tr>
              <a:tr h="852095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Плата взимается с отдельных пользователей в зависимости от фактического использования проезжей части. Возможны вариации, определяющиеся инфраструктурой и типом транспортных средств, а также временем дня или днем недели.</a:t>
                      </a:r>
                      <a:endParaRPr lang="uk-UA" dirty="0"/>
                    </a:p>
                  </a:txBody>
                  <a:tcPr/>
                </a:tc>
              </a:tr>
              <a:tr h="852095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Территориальная система лицензирования (ТСЛ) и электронная тарификация дорог (ЭТД) в Сингапуре. </a:t>
                      </a:r>
                      <a:endParaRPr lang="uk-UA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Схема платного въезда в центральный Лондон.</a:t>
                      </a:r>
                      <a:endParaRPr lang="uk-UA" dirty="0"/>
                    </a:p>
                  </a:txBody>
                  <a:tcPr/>
                </a:tc>
              </a:tr>
              <a:tr h="852095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Зависимость от технологии: экономически «оптимальная» дифференциация оплаты для групп пользователей и транспортных средств.</a:t>
                      </a:r>
                      <a:endParaRPr lang="uk-UA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Возможность корректировки политики взимания платы без необходимости изменения инфраструктуры.</a:t>
                      </a:r>
                      <a:endParaRPr lang="uk-UA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Привлекательность для органов управления («дух современности»).</a:t>
                      </a:r>
                      <a:endParaRPr lang="uk-UA" dirty="0"/>
                    </a:p>
                  </a:txBody>
                  <a:tcPr/>
                </a:tc>
              </a:tr>
              <a:tr h="852095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Высокие  первоначальные инвестиции.</a:t>
                      </a:r>
                      <a:endParaRPr lang="uk-UA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Высокие затраты на эксплуатацию и техобслуживание.</a:t>
                      </a:r>
                      <a:endParaRPr lang="uk-UA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Потребность в квалифицированном персонале для эксплуатации и техобслуживания.</a:t>
                      </a:r>
                      <a:endParaRPr lang="uk-UA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7310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5346</TotalTime>
  <Words>1381</Words>
  <Application>Microsoft Office PowerPoint</Application>
  <PresentationFormat>Экран (4:3)</PresentationFormat>
  <Paragraphs>179</Paragraphs>
  <Slides>22</Slides>
  <Notes>22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Office Theme</vt:lpstr>
      <vt:lpstr>Слайд 1</vt:lpstr>
      <vt:lpstr>План деятельности по транспорту</vt:lpstr>
      <vt:lpstr>Слайд 3</vt:lpstr>
      <vt:lpstr> Разработана базовая инвентаризация выбросов от транспорта в 2010 г. Сведенные результаты размещены на веб-сайте проекта.   </vt:lpstr>
      <vt:lpstr> Прогнозы выбросов загрязняющих веществ от транспорта на основе различных сценариев развития транспортного сектора в стране.     Моделирование уровней загрязнения на городском уровне осуществляется в рамках регионального пилотного проекта №3.   </vt:lpstr>
      <vt:lpstr> Справочник по использованию экономических инструментов для устойчивого развития городского транспорта полностью подготовлен для публикации.  - Семинар по этим вопросам планируется 21-22 октября в Кишиневе.  . Отчет о ИТС.    Отчет о деятельности сети CIVITAS подготовлен и размещен на веб-сайте проекта.   </vt:lpstr>
      <vt:lpstr> Национальный уровень – Прогнозирование выбросов с использованием программного обеспечения COPERT4.    Городской уровень – Программные средства для моделирования загрязнения воздуха в городах в рамках регионального проекта #3. </vt:lpstr>
      <vt:lpstr>Многочисленные механизмы, используемые правительствами и частным сектором для снижения выбросов, можно условно поделить на три большие категории  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Спасибо за внимание.   Вопросы?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Nata</cp:lastModifiedBy>
  <cp:revision>458</cp:revision>
  <cp:lastPrinted>2013-02-19T13:53:57Z</cp:lastPrinted>
  <dcterms:created xsi:type="dcterms:W3CDTF">2011-10-12T15:30:18Z</dcterms:created>
  <dcterms:modified xsi:type="dcterms:W3CDTF">2014-09-24T09:41:55Z</dcterms:modified>
</cp:coreProperties>
</file>