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8"/>
  </p:notesMasterIdLst>
  <p:handoutMasterIdLst>
    <p:handoutMasterId r:id="rId19"/>
  </p:handoutMasterIdLst>
  <p:sldIdLst>
    <p:sldId id="301" r:id="rId2"/>
    <p:sldId id="299" r:id="rId3"/>
    <p:sldId id="304" r:id="rId4"/>
    <p:sldId id="302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28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794" y="126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C2B8B-5404-4A74-9A87-77E3F4F6AC6C}" type="datetimeFigureOut">
              <a:rPr lang="en-GB" smtClean="0"/>
              <a:pPr/>
              <a:t>27/10/2014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B8251-D211-4D99-B62E-4E780CA4D81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15332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75231-31C7-46E0-BD97-764A4636116E}" type="datetimeFigureOut">
              <a:rPr lang="en-GB" smtClean="0"/>
              <a:pPr/>
              <a:t>27/10/2014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2F5FB-7EAC-4439-8829-28BAA4E753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6058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55A3BE-ED56-4B31-AA0F-069DD4FA7B46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emplate-PPT-cov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50"/>
            <a:ext cx="9144000" cy="685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GCCA-logo-(3)-for-dark-background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9625" y="5121275"/>
            <a:ext cx="1984375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4763" y="5292725"/>
            <a:ext cx="14192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/>
        </p:nvSpPr>
        <p:spPr bwMode="auto">
          <a:xfrm>
            <a:off x="2344738" y="6169025"/>
            <a:ext cx="5427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 sz="1000" b="1" i="1" dirty="0" smtClean="0"/>
              <a:t>An initiative of the ACP Group of States funded by the European Union</a:t>
            </a:r>
            <a:endParaRPr lang="fr-BE" sz="1000" b="1" dirty="0" smtClean="0"/>
          </a:p>
          <a:p>
            <a:pPr eaLnBrk="0" hangingPunct="0">
              <a:spcBef>
                <a:spcPct val="20000"/>
              </a:spcBef>
              <a:buClr>
                <a:srgbClr val="7F7F7F"/>
              </a:buClr>
              <a:buFont typeface="Arial" charset="0"/>
              <a:buNone/>
              <a:defRPr/>
            </a:pPr>
            <a:endParaRPr lang="en-US" sz="3200" dirty="0"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pic>
        <p:nvPicPr>
          <p:cNvPr id="9" name="Picture 12" descr="euflag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33988" y="5472113"/>
            <a:ext cx="94615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7E6621E9-3B3B-4219-89F9-44648155F9F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9E7534FB-D47C-4F44-940E-67499C089CA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8C1659FD-38BC-4C1E-B242-1BBFEE71E35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C264F1E7-19AC-4201-94AF-52B9122AACB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229E49BE-96BD-420E-B16E-5DB50118901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7A4B9758-CA5A-4A9A-BE1E-3BA347DB55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E1328F14-E9ED-44C7-8988-4C43947A013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2551D8BC-E4BB-4EEC-9A0A-720F570C9D0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277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2773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62300" y="6261100"/>
            <a:ext cx="2133600" cy="2619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81C1B164-E26D-43E2-B05B-F894839AC17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84175"/>
            <a:ext cx="82296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09738"/>
            <a:ext cx="8229600" cy="39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GCCA logos for PPT.pct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811713" y="5643563"/>
            <a:ext cx="4332287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2" descr="template-PPT-design-inter.jp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6350" y="-4763"/>
            <a:ext cx="9161463" cy="687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logo_acp.jp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62913" y="5924550"/>
            <a:ext cx="868362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sz="3200" kern="1200">
          <a:solidFill>
            <a:srgbClr val="573206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–"/>
        <a:defRPr sz="2800" kern="1200">
          <a:solidFill>
            <a:srgbClr val="573206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sz="2400" kern="1200">
          <a:solidFill>
            <a:srgbClr val="573206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–"/>
        <a:defRPr sz="2000" kern="1200">
          <a:solidFill>
            <a:srgbClr val="573206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»"/>
        <a:defRPr sz="2000" kern="1200">
          <a:solidFill>
            <a:srgbClr val="573206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61925" y="609600"/>
            <a:ext cx="8696325" cy="1123950"/>
          </a:xfrm>
        </p:spPr>
        <p:txBody>
          <a:bodyPr/>
          <a:lstStyle/>
          <a:p>
            <a:r>
              <a:rPr lang="en-GB" sz="4000" b="1" dirty="0" smtClean="0">
                <a:latin typeface="Arial" charset="0"/>
                <a:ea typeface="ＭＳ Ｐゴシック" pitchFamily="34" charset="-128"/>
                <a:cs typeface="Arial" charset="0"/>
              </a:rPr>
              <a:t>GCCA Intra-ACP Programme</a:t>
            </a:r>
            <a:endParaRPr lang="en-GB" sz="2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endParaRPr lang="en-GB" sz="1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endParaRPr lang="en-GB" sz="10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ACP Consultative meeting in preparation </a:t>
            </a: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of the UNFCCC COP20</a:t>
            </a: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28</a:t>
            </a:r>
            <a:r>
              <a:rPr lang="en-US" sz="2400" b="1" kern="0" baseline="30000" dirty="0" smtClean="0">
                <a:solidFill>
                  <a:srgbClr val="FFFFFF"/>
                </a:solidFill>
              </a:rPr>
              <a:t>th</a:t>
            </a:r>
            <a:r>
              <a:rPr lang="en-US" sz="2400" b="1" kern="0" dirty="0" smtClean="0">
                <a:solidFill>
                  <a:srgbClr val="FFFFFF"/>
                </a:solidFill>
              </a:rPr>
              <a:t> October, 2014</a:t>
            </a:r>
          </a:p>
          <a:p>
            <a:pPr>
              <a:defRPr/>
            </a:pPr>
            <a:r>
              <a:rPr lang="en-US" sz="2400" b="1" kern="0" dirty="0" smtClean="0">
                <a:solidFill>
                  <a:srgbClr val="FFFFFF"/>
                </a:solidFill>
              </a:rPr>
              <a:t>ACP House, Brussels</a:t>
            </a:r>
          </a:p>
          <a:p>
            <a:endParaRPr lang="en-GB" sz="2300" kern="0" dirty="0" smtClean="0">
              <a:solidFill>
                <a:srgbClr val="FFFFFF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r>
              <a:rPr lang="en-US" sz="2800" kern="0" dirty="0">
                <a:solidFill>
                  <a:srgbClr val="FFFFFF"/>
                </a:solidFill>
                <a:latin typeface="Arial" charset="0"/>
                <a:ea typeface="ＭＳ Ｐゴシック" pitchFamily="34" charset="-128"/>
                <a:cs typeface="Arial" charset="0"/>
              </a:rPr>
              <a:t>Presentation of Draft ACP Position Paper</a:t>
            </a:r>
            <a:endParaRPr lang="en-US" sz="2400" kern="0" dirty="0" smtClean="0">
              <a:solidFill>
                <a:srgbClr val="FFFFFF"/>
              </a:solidFill>
            </a:endParaRPr>
          </a:p>
          <a:p>
            <a:r>
              <a:rPr lang="en-US" sz="1800" kern="0" dirty="0" smtClean="0">
                <a:solidFill>
                  <a:srgbClr val="FFFFFF"/>
                </a:solidFill>
              </a:rPr>
              <a:t>Hernan Carlino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750424" cy="1143000"/>
          </a:xfrm>
        </p:spPr>
        <p:txBody>
          <a:bodyPr/>
          <a:lstStyle/>
          <a:p>
            <a:r>
              <a:rPr lang="es-ES" sz="3600" dirty="0">
                <a:solidFill>
                  <a:schemeClr val="tx1"/>
                </a:solidFill>
              </a:rPr>
              <a:t>IV.	</a:t>
            </a:r>
            <a:r>
              <a:rPr lang="es-ES" sz="2800" dirty="0">
                <a:solidFill>
                  <a:schemeClr val="tx1"/>
                </a:solidFill>
              </a:rPr>
              <a:t>RELEVANT ISSUES UNDER </a:t>
            </a:r>
            <a:r>
              <a:rPr lang="es-ES" sz="2800" dirty="0" smtClean="0">
                <a:solidFill>
                  <a:schemeClr val="tx1"/>
                </a:solidFill>
              </a:rPr>
              <a:t>NEGOTIATION </a:t>
            </a:r>
            <a:br>
              <a:rPr lang="es-ES" sz="2800" dirty="0" smtClean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C. </a:t>
            </a:r>
            <a:r>
              <a:rPr lang="es-ES" sz="3600" dirty="0" err="1" smtClean="0">
                <a:solidFill>
                  <a:schemeClr val="tx1"/>
                </a:solidFill>
              </a:rPr>
              <a:t>Mitigation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50424" cy="4800600"/>
          </a:xfrm>
        </p:spPr>
        <p:txBody>
          <a:bodyPr/>
          <a:lstStyle/>
          <a:p>
            <a:pPr algn="just"/>
            <a:r>
              <a:rPr lang="en-US" sz="2000" dirty="0"/>
              <a:t>Concerned that </a:t>
            </a:r>
            <a:r>
              <a:rPr lang="en-US" sz="2000" dirty="0" smtClean="0"/>
              <a:t>emissions </a:t>
            </a:r>
            <a:r>
              <a:rPr lang="en-US" sz="2000" dirty="0"/>
              <a:t>of greenhouse gases continue to rise globally</a:t>
            </a:r>
            <a:r>
              <a:rPr lang="en-US" sz="2000" dirty="0" smtClean="0"/>
              <a:t>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Call </a:t>
            </a:r>
            <a:r>
              <a:rPr lang="en-US" sz="2000" dirty="0"/>
              <a:t>on developed countries to enhance their mitigation ambition in order to close the pre-2020 ambition gap</a:t>
            </a:r>
            <a:r>
              <a:rPr lang="en-US" sz="2000" dirty="0" smtClean="0"/>
              <a:t>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Call </a:t>
            </a:r>
            <a:r>
              <a:rPr lang="en-US" sz="2000" dirty="0"/>
              <a:t>for a review process to assess the adequacy of the aggregate proposals and a process for periodically reviewing and updating mitigation reduction </a:t>
            </a:r>
            <a:r>
              <a:rPr lang="en-US" sz="2000" dirty="0" smtClean="0"/>
              <a:t>commitments.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Support </a:t>
            </a:r>
            <a:r>
              <a:rPr lang="en-US" sz="2000" dirty="0"/>
              <a:t>developing countries taking a diversity of actions based on their national </a:t>
            </a:r>
            <a:r>
              <a:rPr lang="en-US" sz="2000" dirty="0" smtClean="0"/>
              <a:t>capacities and means of implementation made available.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4393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750424" cy="1143000"/>
          </a:xfrm>
        </p:spPr>
        <p:txBody>
          <a:bodyPr/>
          <a:lstStyle/>
          <a:p>
            <a:r>
              <a:rPr lang="es-ES" sz="3600" dirty="0">
                <a:solidFill>
                  <a:schemeClr val="tx1"/>
                </a:solidFill>
              </a:rPr>
              <a:t>IV.	</a:t>
            </a:r>
            <a:r>
              <a:rPr lang="es-ES" sz="2800" dirty="0">
                <a:solidFill>
                  <a:schemeClr val="tx1"/>
                </a:solidFill>
              </a:rPr>
              <a:t>RELEVANT ISSUES UNDER </a:t>
            </a:r>
            <a:r>
              <a:rPr lang="es-ES" sz="2800" dirty="0" smtClean="0">
                <a:solidFill>
                  <a:schemeClr val="tx1"/>
                </a:solidFill>
              </a:rPr>
              <a:t>NEGOTIATION </a:t>
            </a:r>
            <a:br>
              <a:rPr lang="es-ES" sz="2800" dirty="0" smtClean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D. </a:t>
            </a:r>
            <a:r>
              <a:rPr lang="es-ES" sz="3600" dirty="0" err="1" smtClean="0">
                <a:solidFill>
                  <a:schemeClr val="tx1"/>
                </a:solidFill>
              </a:rPr>
              <a:t>Finance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50424" cy="4800600"/>
          </a:xfrm>
        </p:spPr>
        <p:txBody>
          <a:bodyPr/>
          <a:lstStyle/>
          <a:p>
            <a:pPr algn="just"/>
            <a:r>
              <a:rPr lang="en-US" sz="2000" dirty="0" smtClean="0"/>
              <a:t>Climate </a:t>
            </a:r>
            <a:r>
              <a:rPr lang="en-US" sz="2000" dirty="0"/>
              <a:t>finance is of fundamental importance in achieving a successful 2015 agreement .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r>
              <a:rPr lang="en-US" sz="2000" dirty="0"/>
              <a:t>Need </a:t>
            </a:r>
            <a:r>
              <a:rPr lang="en-US" sz="2000" dirty="0" smtClean="0"/>
              <a:t>to address </a:t>
            </a:r>
            <a:r>
              <a:rPr lang="en-US" sz="2000" dirty="0"/>
              <a:t>the funding gap between 2013 and 2020 and for the scaling up </a:t>
            </a:r>
            <a:r>
              <a:rPr lang="en-US" sz="2000" dirty="0" smtClean="0"/>
              <a:t>of medium</a:t>
            </a:r>
            <a:r>
              <a:rPr lang="en-US" sz="2000" dirty="0"/>
              <a:t>-term and long-term finance.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Public </a:t>
            </a:r>
            <a:r>
              <a:rPr lang="en-US" sz="2000" dirty="0"/>
              <a:t>finance should be the main source of funding to ensure it is adequate, predictable and sustainable while private sector and market finance would play a complementary role.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r>
              <a:rPr lang="en-US" sz="2000" dirty="0"/>
              <a:t>Green Climate </a:t>
            </a:r>
            <a:r>
              <a:rPr lang="en-US" sz="2000" dirty="0" smtClean="0"/>
              <a:t>Fund, </a:t>
            </a:r>
            <a:r>
              <a:rPr lang="en-US" sz="2000" dirty="0"/>
              <a:t>as the financial mechanism of the </a:t>
            </a:r>
            <a:r>
              <a:rPr lang="en-US" sz="2000" dirty="0" smtClean="0"/>
              <a:t>Convention, </a:t>
            </a:r>
            <a:r>
              <a:rPr lang="en-US" sz="2000" dirty="0"/>
              <a:t>shall serve as the financial mechanism of the 2015 agreement</a:t>
            </a:r>
            <a:r>
              <a:rPr lang="en-US" sz="2000" dirty="0" smtClean="0"/>
              <a:t>.</a:t>
            </a:r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5246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750424" cy="1143000"/>
          </a:xfrm>
        </p:spPr>
        <p:txBody>
          <a:bodyPr/>
          <a:lstStyle/>
          <a:p>
            <a:r>
              <a:rPr lang="es-ES" sz="3600" dirty="0">
                <a:solidFill>
                  <a:schemeClr val="tx1"/>
                </a:solidFill>
              </a:rPr>
              <a:t>IV.	</a:t>
            </a:r>
            <a:r>
              <a:rPr lang="es-ES" sz="2800" dirty="0">
                <a:solidFill>
                  <a:schemeClr val="tx1"/>
                </a:solidFill>
              </a:rPr>
              <a:t>RELEVANT ISSUES UNDER </a:t>
            </a:r>
            <a:r>
              <a:rPr lang="es-ES" sz="2800" dirty="0" smtClean="0">
                <a:solidFill>
                  <a:schemeClr val="tx1"/>
                </a:solidFill>
              </a:rPr>
              <a:t>NEGOTIATION </a:t>
            </a:r>
            <a:br>
              <a:rPr lang="es-ES" sz="2800" dirty="0" smtClean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D. </a:t>
            </a:r>
            <a:r>
              <a:rPr lang="es-ES" sz="3600" dirty="0" err="1" smtClean="0">
                <a:solidFill>
                  <a:schemeClr val="tx1"/>
                </a:solidFill>
              </a:rPr>
              <a:t>Finance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50424" cy="4800600"/>
          </a:xfrm>
        </p:spPr>
        <p:txBody>
          <a:bodyPr/>
          <a:lstStyle/>
          <a:p>
            <a:pPr algn="just"/>
            <a:r>
              <a:rPr lang="en-US" sz="2000" dirty="0" smtClean="0"/>
              <a:t>Adaptation </a:t>
            </a:r>
            <a:r>
              <a:rPr lang="en-US" sz="2000" dirty="0"/>
              <a:t>actions are financed at full </a:t>
            </a:r>
            <a:r>
              <a:rPr lang="en-US" sz="2000" dirty="0" smtClean="0"/>
              <a:t>cost.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Priority </a:t>
            </a:r>
            <a:r>
              <a:rPr lang="en-US" sz="2000" dirty="0"/>
              <a:t>access to climate finance is given to the most vulnerable countries, including Small Island Developing States (SIDS), Least Developed Countries (LDCs), and Landlocked countries in Africa.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Completion </a:t>
            </a:r>
            <a:r>
              <a:rPr lang="en-US" sz="2000" dirty="0"/>
              <a:t>of a substantive capitalization of the fund in 2014 in order to ensure that funding is disbursed as soon as possible.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Launching a </a:t>
            </a:r>
            <a:r>
              <a:rPr lang="en-US" sz="2000" dirty="0"/>
              <a:t>process under the Standing Committee on Finance to further elaborate definitions on climate finance and methodological approaches to identifying, monitoring, tracking and reporting financial flows under the climate finance system.</a:t>
            </a:r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6275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750424" cy="1143000"/>
          </a:xfrm>
        </p:spPr>
        <p:txBody>
          <a:bodyPr/>
          <a:lstStyle/>
          <a:p>
            <a:r>
              <a:rPr lang="es-ES" sz="3600" dirty="0">
                <a:solidFill>
                  <a:schemeClr val="tx1"/>
                </a:solidFill>
              </a:rPr>
              <a:t>IV.	</a:t>
            </a:r>
            <a:r>
              <a:rPr lang="es-ES" sz="2800" dirty="0">
                <a:solidFill>
                  <a:schemeClr val="tx1"/>
                </a:solidFill>
              </a:rPr>
              <a:t>RELEVANT ISSUES UNDER </a:t>
            </a:r>
            <a:r>
              <a:rPr lang="es-ES" sz="2800" dirty="0" smtClean="0">
                <a:solidFill>
                  <a:schemeClr val="tx1"/>
                </a:solidFill>
              </a:rPr>
              <a:t>NEGOTIATION </a:t>
            </a:r>
            <a:br>
              <a:rPr lang="es-ES" sz="2800" dirty="0" smtClean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E. </a:t>
            </a:r>
            <a:r>
              <a:rPr lang="en-US" sz="2800" dirty="0" smtClean="0">
                <a:solidFill>
                  <a:schemeClr val="tx1"/>
                </a:solidFill>
              </a:rPr>
              <a:t>Technology </a:t>
            </a:r>
            <a:r>
              <a:rPr lang="en-US" sz="2800" dirty="0">
                <a:solidFill>
                  <a:schemeClr val="tx1"/>
                </a:solidFill>
              </a:rPr>
              <a:t>Development and Transfer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50424" cy="4800600"/>
          </a:xfrm>
        </p:spPr>
        <p:txBody>
          <a:bodyPr/>
          <a:lstStyle/>
          <a:p>
            <a:pPr algn="just"/>
            <a:r>
              <a:rPr lang="en-US" sz="2000" dirty="0"/>
              <a:t>U</a:t>
            </a:r>
            <a:r>
              <a:rPr lang="en-US" sz="2000" dirty="0" smtClean="0"/>
              <a:t>rge </a:t>
            </a:r>
            <a:r>
              <a:rPr lang="en-US" sz="2000" dirty="0"/>
              <a:t>the Technology Mechanism (TM), which is comprised of the Technology Executive Committee and the Climate Technology Centre and Network, to work in collaboration to facilitate the removal </a:t>
            </a:r>
            <a:r>
              <a:rPr lang="en-US" sz="2000" dirty="0" smtClean="0"/>
              <a:t>of </a:t>
            </a:r>
            <a:r>
              <a:rPr lang="en-US" sz="2000" dirty="0"/>
              <a:t>the potential barriers to Technology Transfer such as Intellectual Property Rights (IPRs</a:t>
            </a:r>
            <a:r>
              <a:rPr lang="en-US" sz="2000" dirty="0" smtClean="0"/>
              <a:t>).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Call </a:t>
            </a:r>
            <a:r>
              <a:rPr lang="en-US" sz="2000" dirty="0"/>
              <a:t>for developed countries to double the efforts to establish a prompt agreement that facilitates the access of vulnerable countries to new green </a:t>
            </a:r>
            <a:r>
              <a:rPr lang="en-US" sz="2000" dirty="0" smtClean="0"/>
              <a:t>technologies.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Support </a:t>
            </a:r>
            <a:r>
              <a:rPr lang="en-US" sz="2000" dirty="0"/>
              <a:t>for developing technology needs assessments (TNAs) and supporting developing countries to develop and transfer new green technologies as well as well as technologies which are appropriate for ACP countries</a:t>
            </a:r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52432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750424" cy="1143000"/>
          </a:xfrm>
        </p:spPr>
        <p:txBody>
          <a:bodyPr/>
          <a:lstStyle/>
          <a:p>
            <a:r>
              <a:rPr lang="es-ES" sz="3600" dirty="0">
                <a:solidFill>
                  <a:schemeClr val="tx1"/>
                </a:solidFill>
              </a:rPr>
              <a:t>IV.	</a:t>
            </a:r>
            <a:r>
              <a:rPr lang="es-ES" sz="2800" dirty="0">
                <a:solidFill>
                  <a:schemeClr val="tx1"/>
                </a:solidFill>
              </a:rPr>
              <a:t>RELEVANT ISSUES UNDER </a:t>
            </a:r>
            <a:r>
              <a:rPr lang="es-ES" sz="2800" dirty="0" smtClean="0">
                <a:solidFill>
                  <a:schemeClr val="tx1"/>
                </a:solidFill>
              </a:rPr>
              <a:t>NEGOTIATION </a:t>
            </a:r>
            <a:br>
              <a:rPr lang="es-ES" sz="2800" dirty="0" smtClean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F. </a:t>
            </a:r>
            <a:r>
              <a:rPr lang="en-US" sz="2800" dirty="0" smtClean="0">
                <a:solidFill>
                  <a:schemeClr val="tx1"/>
                </a:solidFill>
              </a:rPr>
              <a:t>REDD+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50424" cy="4800600"/>
          </a:xfrm>
        </p:spPr>
        <p:txBody>
          <a:bodyPr/>
          <a:lstStyle/>
          <a:p>
            <a:pPr algn="just"/>
            <a:r>
              <a:rPr lang="en-US" sz="2000" dirty="0" smtClean="0"/>
              <a:t>Welcome </a:t>
            </a:r>
            <a:r>
              <a:rPr lang="en-US" sz="2000" dirty="0"/>
              <a:t>the adoption of the ‘Warsaw Framework for REDD+’ (Warsaw Framework) </a:t>
            </a:r>
            <a:r>
              <a:rPr lang="en-US" sz="2000"/>
              <a:t>at </a:t>
            </a:r>
            <a:r>
              <a:rPr lang="en-US" sz="2000" smtClean="0"/>
              <a:t>COP19 </a:t>
            </a:r>
            <a:r>
              <a:rPr lang="en-US" sz="2000" dirty="0"/>
              <a:t>as well as the seven decisions on REDD+.</a:t>
            </a:r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Encourage </a:t>
            </a:r>
            <a:r>
              <a:rPr lang="en-US" sz="2000" dirty="0"/>
              <a:t>all Parties at COP20 to agree on modalities for REDD+ results-based financing.</a:t>
            </a:r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Need </a:t>
            </a:r>
            <a:r>
              <a:rPr lang="en-US" sz="2000" dirty="0"/>
              <a:t>to integrate REDD+ into the overall structure of the 2015 </a:t>
            </a:r>
            <a:r>
              <a:rPr lang="en-US" sz="2000" dirty="0" smtClean="0"/>
              <a:t>agreement.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Adequate </a:t>
            </a:r>
            <a:r>
              <a:rPr lang="en-US" sz="2000" dirty="0"/>
              <a:t>and predictable financing for REDD+ activities, and in particular for REDD+ Readiness </a:t>
            </a:r>
            <a:r>
              <a:rPr lang="en-US" sz="2000" dirty="0" smtClean="0"/>
              <a:t>phase.</a:t>
            </a:r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3911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750424" cy="1143000"/>
          </a:xfrm>
        </p:spPr>
        <p:txBody>
          <a:bodyPr/>
          <a:lstStyle/>
          <a:p>
            <a:r>
              <a:rPr lang="es-ES" sz="3600" dirty="0" smtClean="0">
                <a:solidFill>
                  <a:schemeClr val="tx1"/>
                </a:solidFill>
              </a:rPr>
              <a:t>V</a:t>
            </a:r>
            <a:r>
              <a:rPr lang="es-ES" sz="3600" dirty="0">
                <a:solidFill>
                  <a:schemeClr val="tx1"/>
                </a:solidFill>
              </a:rPr>
              <a:t>.	</a:t>
            </a:r>
            <a:r>
              <a:rPr lang="es-ES" sz="2800" dirty="0" smtClean="0">
                <a:solidFill>
                  <a:schemeClr val="tx1"/>
                </a:solidFill>
              </a:rPr>
              <a:t>THE </a:t>
            </a:r>
            <a:r>
              <a:rPr lang="es-ES" sz="2800" dirty="0">
                <a:solidFill>
                  <a:schemeClr val="tx1"/>
                </a:solidFill>
              </a:rPr>
              <a:t>LIMA CLIMATE CHANGE CONFERENCE (COP20</a:t>
            </a:r>
            <a:r>
              <a:rPr lang="es-ES" sz="2800" dirty="0" smtClean="0">
                <a:solidFill>
                  <a:schemeClr val="tx1"/>
                </a:solidFill>
              </a:rPr>
              <a:t>)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50424" cy="4800600"/>
          </a:xfrm>
        </p:spPr>
        <p:txBody>
          <a:bodyPr/>
          <a:lstStyle/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Climate </a:t>
            </a:r>
            <a:r>
              <a:rPr lang="en-US" sz="2000" dirty="0"/>
              <a:t>change policies and actions shall protect the environment and the planet as a whole. Equally, climate change resilience contributes to the achievement of sustainable development which is the overarching goal of ACP countries.</a:t>
            </a:r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ACP support </a:t>
            </a:r>
            <a:r>
              <a:rPr lang="en-US" sz="2000" dirty="0"/>
              <a:t>to ensure that COP20/CMP10 in Lima, Peru further builds a strong foundation and produces indispensable step towards a comprehensive and balanced 2015 agreement.</a:t>
            </a:r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9381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534400" cy="4800600"/>
          </a:xfrm>
        </p:spPr>
        <p:txBody>
          <a:bodyPr/>
          <a:lstStyle/>
          <a:p>
            <a:pPr algn="just" eaLnBrk="1" hangingPunct="1">
              <a:buNone/>
            </a:pP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</a:t>
            </a:r>
            <a:endParaRPr lang="en-GB" sz="20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endParaRPr lang="en-GB" dirty="0" smtClean="0"/>
          </a:p>
          <a:p>
            <a:pPr algn="ctr">
              <a:buNone/>
            </a:pPr>
            <a:r>
              <a:rPr lang="en-GB" sz="7200" dirty="0" smtClean="0"/>
              <a:t>Thank You</a:t>
            </a:r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Contact details: </a:t>
            </a:r>
          </a:p>
        </p:txBody>
      </p:sp>
    </p:spTree>
    <p:extLst>
      <p:ext uri="{BB962C8B-B14F-4D97-AF65-F5344CB8AC3E}">
        <p14:creationId xmlns:p14="http://schemas.microsoft.com/office/powerpoint/2010/main" xmlns="" val="6479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534400" cy="1143000"/>
          </a:xfrm>
        </p:spPr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I. </a:t>
            </a:r>
            <a:r>
              <a:rPr lang="es-ES" dirty="0" err="1">
                <a:solidFill>
                  <a:schemeClr val="tx1"/>
                </a:solidFill>
              </a:rPr>
              <a:t>Preamble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534400" cy="4800600"/>
          </a:xfrm>
        </p:spPr>
        <p:txBody>
          <a:bodyPr/>
          <a:lstStyle/>
          <a:p>
            <a:pPr algn="just"/>
            <a:r>
              <a:rPr lang="en-US" sz="2800" dirty="0" smtClean="0"/>
              <a:t>Adverse effects of climate </a:t>
            </a:r>
            <a:r>
              <a:rPr lang="en-US" sz="2800" dirty="0"/>
              <a:t>change </a:t>
            </a:r>
            <a:r>
              <a:rPr lang="en-US" sz="2800" dirty="0" smtClean="0"/>
              <a:t>negatively affect ecosystems and living conditions of people and the very survival of </a:t>
            </a:r>
            <a:r>
              <a:rPr lang="en-US" sz="2800" dirty="0"/>
              <a:t>ACP countries.</a:t>
            </a:r>
          </a:p>
          <a:p>
            <a:pPr algn="just"/>
            <a:r>
              <a:rPr lang="en-US" sz="2800" dirty="0" smtClean="0"/>
              <a:t>Climate </a:t>
            </a:r>
            <a:r>
              <a:rPr lang="en-US" sz="2800" dirty="0"/>
              <a:t>change </a:t>
            </a:r>
            <a:r>
              <a:rPr lang="en-US" sz="2800" dirty="0" smtClean="0"/>
              <a:t>to be globally addressed with urgency and decisiveness</a:t>
            </a:r>
          </a:p>
          <a:p>
            <a:pPr algn="just"/>
            <a:r>
              <a:rPr lang="en-US" sz="2800" dirty="0" smtClean="0"/>
              <a:t>Recall other </a:t>
            </a:r>
            <a:r>
              <a:rPr lang="en-US" sz="2800" dirty="0"/>
              <a:t>ministerial </a:t>
            </a:r>
            <a:r>
              <a:rPr lang="en-US" sz="2800" dirty="0" smtClean="0"/>
              <a:t>declarations</a:t>
            </a:r>
          </a:p>
          <a:p>
            <a:pPr algn="just"/>
            <a:r>
              <a:rPr lang="en-US" sz="2800" dirty="0" smtClean="0"/>
              <a:t>Note with concern AR5 findings</a:t>
            </a:r>
            <a:endParaRPr lang="en-US" sz="2800" dirty="0"/>
          </a:p>
          <a:p>
            <a:pPr algn="just"/>
            <a:endParaRPr lang="en-GB" sz="2600" b="1" dirty="0">
              <a:solidFill>
                <a:srgbClr val="103C72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55735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534400" cy="1143000"/>
          </a:xfrm>
        </p:spPr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II.	COP 20/CMP 10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534400" cy="4800600"/>
          </a:xfrm>
        </p:spPr>
        <p:txBody>
          <a:bodyPr/>
          <a:lstStyle/>
          <a:p>
            <a:pPr algn="just"/>
            <a:r>
              <a:rPr lang="en-US" sz="2800" dirty="0"/>
              <a:t>ACP commitment to contribute to a successful outcome of the Lima Climate Change Conference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Urge </a:t>
            </a:r>
            <a:r>
              <a:rPr lang="en-US" sz="2800" dirty="0"/>
              <a:t>Parties to work cooperatively and expeditiously in advancing the work of the Durban Platform for Enhanced Action through the elaboration of a draft negotiating text and the full implementation of previous COP/CMP decisions</a:t>
            </a:r>
            <a:r>
              <a:rPr lang="en-US" sz="28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6565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534400" cy="1143000"/>
          </a:xfrm>
        </p:spPr>
        <p:txBody>
          <a:bodyPr/>
          <a:lstStyle/>
          <a:p>
            <a:r>
              <a:rPr lang="es-ES" sz="2400" dirty="0">
                <a:solidFill>
                  <a:schemeClr val="tx1"/>
                </a:solidFill>
              </a:rPr>
              <a:t>III. THE AD-HOC WORKING GROUP ON THE DURBAN PLATFORM FOR ENHANCED ACTION (ADP) 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534400" cy="4800600"/>
          </a:xfrm>
        </p:spPr>
        <p:txBody>
          <a:bodyPr/>
          <a:lstStyle/>
          <a:p>
            <a:pPr algn="just"/>
            <a:r>
              <a:rPr lang="en-US" sz="2800" dirty="0"/>
              <a:t>Fulfilling the the mandate of the </a:t>
            </a:r>
            <a:r>
              <a:rPr lang="en-US" sz="2800" dirty="0" smtClean="0"/>
              <a:t>ADP, </a:t>
            </a:r>
            <a:r>
              <a:rPr lang="en-US" sz="2800" dirty="0"/>
              <a:t>to develop a protocol, another legal instrument or an agreed outcome with legal force </a:t>
            </a:r>
            <a:r>
              <a:rPr lang="en-US" sz="2800" dirty="0" smtClean="0"/>
              <a:t>applicable </a:t>
            </a:r>
            <a:r>
              <a:rPr lang="en-US" sz="2800" dirty="0"/>
              <a:t>to all Parties and to enhance mitigation ambition to ensure the highest possible mitigation efforts by all, including enhancing mitigation ambition before 2020. </a:t>
            </a:r>
            <a:endParaRPr lang="en-US" sz="2800" dirty="0" smtClean="0"/>
          </a:p>
          <a:p>
            <a:pPr algn="just"/>
            <a:r>
              <a:rPr lang="en-US" sz="2800" dirty="0"/>
              <a:t>All elements of the agreement are to have the same legal nature.</a:t>
            </a:r>
          </a:p>
          <a:p>
            <a:pPr algn="just"/>
            <a:r>
              <a:rPr lang="en-US" sz="2800" dirty="0"/>
              <a:t>A balanced outcome and providing means of implementation. </a:t>
            </a:r>
            <a:r>
              <a:rPr lang="en-US" sz="2800" dirty="0" smtClean="0"/>
              <a:t> </a:t>
            </a:r>
            <a:endParaRPr lang="en-US" sz="2800" dirty="0"/>
          </a:p>
          <a:p>
            <a:pPr algn="just"/>
            <a:endParaRPr lang="en-GB" sz="2600" dirty="0">
              <a:solidFill>
                <a:srgbClr val="103C72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14852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534400" cy="1143000"/>
          </a:xfrm>
        </p:spPr>
        <p:txBody>
          <a:bodyPr/>
          <a:lstStyle/>
          <a:p>
            <a:r>
              <a:rPr lang="es-ES" sz="2400" dirty="0">
                <a:solidFill>
                  <a:schemeClr val="tx1"/>
                </a:solidFill>
              </a:rPr>
              <a:t>III. THE AD-HOC WORKING GROUP ON THE DURBAN PLATFORM FOR ENHANCED ACTION (ADP) 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534400" cy="4800600"/>
          </a:xfrm>
        </p:spPr>
        <p:txBody>
          <a:bodyPr/>
          <a:lstStyle/>
          <a:p>
            <a:pPr algn="just"/>
            <a:r>
              <a:rPr lang="en-US" sz="2800" dirty="0" smtClean="0"/>
              <a:t>The </a:t>
            </a:r>
            <a:r>
              <a:rPr lang="en-US" sz="2800" dirty="0"/>
              <a:t>2015 agreement should be: effective, durable, flexible, informed by science; takes into consideration national circumstances and development needs; enable broad participation and ensure contributions from all parties in </a:t>
            </a:r>
            <a:r>
              <a:rPr lang="en-US" sz="2800" dirty="0" smtClean="0"/>
              <a:t>accordance with CBDR&amp;RC.</a:t>
            </a:r>
            <a:endParaRPr lang="en-GB" sz="2600" dirty="0">
              <a:solidFill>
                <a:srgbClr val="103C72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2267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534400" cy="1143000"/>
          </a:xfrm>
        </p:spPr>
        <p:txBody>
          <a:bodyPr/>
          <a:lstStyle/>
          <a:p>
            <a:r>
              <a:rPr lang="es-ES" sz="3600" dirty="0" err="1" smtClean="0">
                <a:solidFill>
                  <a:schemeClr val="tx1"/>
                </a:solidFill>
              </a:rPr>
              <a:t>Workstream</a:t>
            </a:r>
            <a:r>
              <a:rPr lang="es-ES" sz="3600" dirty="0" smtClean="0">
                <a:solidFill>
                  <a:schemeClr val="tx1"/>
                </a:solidFill>
              </a:rPr>
              <a:t> 1 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534400" cy="4800600"/>
          </a:xfrm>
        </p:spPr>
        <p:txBody>
          <a:bodyPr/>
          <a:lstStyle/>
          <a:p>
            <a:pPr algn="just"/>
            <a:r>
              <a:rPr lang="en-US" sz="2800" dirty="0" smtClean="0"/>
              <a:t>Appreciation of work </a:t>
            </a:r>
            <a:r>
              <a:rPr lang="en-US" sz="2800" dirty="0"/>
              <a:t>undertaken </a:t>
            </a:r>
            <a:r>
              <a:rPr lang="en-US" sz="2800" dirty="0" smtClean="0"/>
              <a:t>and recent </a:t>
            </a:r>
            <a:r>
              <a:rPr lang="en-US" sz="2800" dirty="0"/>
              <a:t>progress made, and we urge Parties to address the remaining issues with regard to legal form and the key elements of the 2015 agreement in a productive and efficient manner. </a:t>
            </a:r>
            <a:endParaRPr lang="en-US" sz="2800" dirty="0" smtClean="0"/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To </a:t>
            </a:r>
            <a:r>
              <a:rPr lang="en-US" sz="2800" dirty="0"/>
              <a:t>build a clear and common understanding of the Intended Nationally Determined Contributions (INDCs</a:t>
            </a:r>
            <a:r>
              <a:rPr lang="en-US" sz="2800" dirty="0" smtClean="0"/>
              <a:t>) and </a:t>
            </a:r>
            <a:r>
              <a:rPr lang="en-US" sz="2800" dirty="0"/>
              <a:t>ensure </a:t>
            </a:r>
            <a:r>
              <a:rPr lang="en-US" sz="2800" dirty="0" smtClean="0"/>
              <a:t>that INDCs </a:t>
            </a:r>
            <a:r>
              <a:rPr lang="en-US" sz="2800" dirty="0"/>
              <a:t>are subject to a review process </a:t>
            </a:r>
            <a:r>
              <a:rPr lang="en-US" sz="2800" dirty="0" smtClean="0"/>
              <a:t>towards adequacy </a:t>
            </a:r>
            <a:r>
              <a:rPr lang="en-US" sz="2800" dirty="0"/>
              <a:t>of global effort .</a:t>
            </a:r>
            <a:endParaRPr lang="en-GB" sz="2600" dirty="0">
              <a:solidFill>
                <a:srgbClr val="103C72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94305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534400" cy="1143000"/>
          </a:xfrm>
        </p:spPr>
        <p:txBody>
          <a:bodyPr/>
          <a:lstStyle/>
          <a:p>
            <a:r>
              <a:rPr lang="es-ES" sz="3600" dirty="0" err="1" smtClean="0">
                <a:solidFill>
                  <a:schemeClr val="tx1"/>
                </a:solidFill>
              </a:rPr>
              <a:t>Workstream</a:t>
            </a:r>
            <a:r>
              <a:rPr lang="es-ES" sz="3600" dirty="0" smtClean="0">
                <a:solidFill>
                  <a:schemeClr val="tx1"/>
                </a:solidFill>
              </a:rPr>
              <a:t> 2 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534400" cy="4800600"/>
          </a:xfrm>
        </p:spPr>
        <p:txBody>
          <a:bodyPr/>
          <a:lstStyle/>
          <a:p>
            <a:pPr algn="just"/>
            <a:r>
              <a:rPr lang="en-US" sz="2400" dirty="0"/>
              <a:t>Work on </a:t>
            </a:r>
            <a:r>
              <a:rPr lang="en-US" sz="2400" dirty="0" smtClean="0"/>
              <a:t>enhancing </a:t>
            </a:r>
            <a:r>
              <a:rPr lang="en-US" sz="2400" dirty="0"/>
              <a:t>pre-2020 ambition should be further strengthened and efforts </a:t>
            </a:r>
            <a:r>
              <a:rPr lang="en-US" sz="2400" dirty="0" smtClean="0"/>
              <a:t>given </a:t>
            </a:r>
            <a:r>
              <a:rPr lang="en-US" sz="2400" dirty="0"/>
              <a:t>due time and </a:t>
            </a:r>
            <a:r>
              <a:rPr lang="en-US" sz="2400" dirty="0" smtClean="0"/>
              <a:t>consideration.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It is vital </a:t>
            </a:r>
            <a:r>
              <a:rPr lang="en-US" sz="2400" dirty="0"/>
              <a:t>that mitigation action is increased during the pre-2020 period </a:t>
            </a:r>
            <a:r>
              <a:rPr lang="en-US" sz="2400" dirty="0" smtClean="0"/>
              <a:t>as an integral </a:t>
            </a:r>
            <a:r>
              <a:rPr lang="en-US" sz="2400" dirty="0"/>
              <a:t>part of the ambition mechanism of the 2015 </a:t>
            </a:r>
            <a:r>
              <a:rPr lang="en-US" sz="2400" dirty="0" smtClean="0"/>
              <a:t>agreement.</a:t>
            </a:r>
          </a:p>
          <a:p>
            <a:pPr algn="just"/>
            <a:endParaRPr lang="en-US" sz="2400" dirty="0"/>
          </a:p>
          <a:p>
            <a:pPr algn="just"/>
            <a:r>
              <a:rPr lang="es-ES" sz="2400" dirty="0" smtClean="0"/>
              <a:t>T</a:t>
            </a:r>
            <a:r>
              <a:rPr lang="en-US" sz="2400" dirty="0" smtClean="0"/>
              <a:t>hematic </a:t>
            </a:r>
            <a:r>
              <a:rPr lang="en-US" sz="2400" dirty="0"/>
              <a:t>expert meetings (TEMs), in the context of the </a:t>
            </a:r>
            <a:r>
              <a:rPr lang="en-US" sz="2400" dirty="0" err="1"/>
              <a:t>Workplan</a:t>
            </a:r>
            <a:r>
              <a:rPr lang="en-US" sz="2400" dirty="0"/>
              <a:t> on Enhancing Mitigation Ambition (WEMA) to identify pre-2020 mitigation potential and enhance mitigation action </a:t>
            </a:r>
            <a:r>
              <a:rPr lang="en-US" sz="2400" dirty="0" smtClean="0"/>
              <a:t>should </a:t>
            </a:r>
            <a:r>
              <a:rPr lang="en-US" sz="2400" dirty="0"/>
              <a:t>be given due importance in this </a:t>
            </a:r>
            <a:r>
              <a:rPr lang="en-US" sz="2400" dirty="0" smtClean="0"/>
              <a:t>process.</a:t>
            </a:r>
          </a:p>
          <a:p>
            <a:pPr algn="just"/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58852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750424" cy="1143000"/>
          </a:xfrm>
        </p:spPr>
        <p:txBody>
          <a:bodyPr/>
          <a:lstStyle/>
          <a:p>
            <a:r>
              <a:rPr lang="es-ES" sz="3600" dirty="0">
                <a:solidFill>
                  <a:schemeClr val="tx1"/>
                </a:solidFill>
              </a:rPr>
              <a:t>IV.	</a:t>
            </a:r>
            <a:r>
              <a:rPr lang="es-ES" sz="2800" dirty="0">
                <a:solidFill>
                  <a:schemeClr val="tx1"/>
                </a:solidFill>
              </a:rPr>
              <a:t>RELEVANT ISSUES UNDER </a:t>
            </a:r>
            <a:r>
              <a:rPr lang="es-ES" sz="2800" dirty="0" smtClean="0">
                <a:solidFill>
                  <a:schemeClr val="tx1"/>
                </a:solidFill>
              </a:rPr>
              <a:t>NEGOTIATION</a:t>
            </a:r>
            <a:br>
              <a:rPr lang="es-ES" sz="2800" dirty="0" smtClean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A. </a:t>
            </a:r>
            <a:r>
              <a:rPr lang="es-ES" sz="3600" dirty="0" err="1" smtClean="0">
                <a:solidFill>
                  <a:schemeClr val="tx1"/>
                </a:solidFill>
              </a:rPr>
              <a:t>Adaptation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534400" cy="4800600"/>
          </a:xfrm>
        </p:spPr>
        <p:txBody>
          <a:bodyPr/>
          <a:lstStyle/>
          <a:p>
            <a:pPr algn="just"/>
            <a:r>
              <a:rPr lang="en-US" sz="2400" dirty="0" smtClean="0"/>
              <a:t>Critical </a:t>
            </a:r>
            <a:r>
              <a:rPr lang="en-US" sz="2400" dirty="0"/>
              <a:t>importance of addressing climate variability and climate change to enable the achievement of ACP’s countries development and poverty reduction objectives, in the context of the Post-2015 </a:t>
            </a:r>
            <a:r>
              <a:rPr lang="en-US" sz="2400" dirty="0" smtClean="0"/>
              <a:t>Development.</a:t>
            </a:r>
            <a:endParaRPr lang="en-US" sz="2400" dirty="0"/>
          </a:p>
          <a:p>
            <a:pPr algn="just"/>
            <a:r>
              <a:rPr lang="en-US" sz="2400" dirty="0" smtClean="0"/>
              <a:t>Adaptation </a:t>
            </a:r>
            <a:r>
              <a:rPr lang="en-US" sz="2400" dirty="0"/>
              <a:t>is a priority for all ACP’s countries and </a:t>
            </a:r>
            <a:r>
              <a:rPr lang="en-US" sz="2400" dirty="0" smtClean="0"/>
              <a:t>ensuring </a:t>
            </a:r>
            <a:r>
              <a:rPr lang="en-US" sz="2400" dirty="0"/>
              <a:t>that adequate  funding for the adaptation needs of ACP countries will be critical for an agreement in  </a:t>
            </a:r>
            <a:r>
              <a:rPr lang="en-US" sz="2400" dirty="0" smtClean="0"/>
              <a:t>2015.</a:t>
            </a:r>
          </a:p>
          <a:p>
            <a:pPr algn="just"/>
            <a:r>
              <a:rPr lang="en-US" sz="2400" dirty="0" smtClean="0"/>
              <a:t>Work </a:t>
            </a:r>
            <a:r>
              <a:rPr lang="en-US" sz="2400" dirty="0"/>
              <a:t>on adaptation should include international cooperation to support implementation of adaptation </a:t>
            </a:r>
            <a:r>
              <a:rPr lang="en-US" sz="2400" dirty="0" smtClean="0"/>
              <a:t>actions, addressing needs of particularly vulnerable countries.</a:t>
            </a:r>
          </a:p>
          <a:p>
            <a:pPr algn="just"/>
            <a:r>
              <a:rPr lang="en-US" sz="2400" dirty="0" smtClean="0"/>
              <a:t>Support </a:t>
            </a:r>
            <a:r>
              <a:rPr lang="en-US" sz="2400" dirty="0"/>
              <a:t>should be given to adaptation efforts in agriculture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83023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750424" cy="1143000"/>
          </a:xfrm>
        </p:spPr>
        <p:txBody>
          <a:bodyPr/>
          <a:lstStyle/>
          <a:p>
            <a:r>
              <a:rPr lang="es-ES" sz="3600" dirty="0">
                <a:solidFill>
                  <a:schemeClr val="tx1"/>
                </a:solidFill>
              </a:rPr>
              <a:t>IV.	</a:t>
            </a:r>
            <a:r>
              <a:rPr lang="es-ES" sz="2800" dirty="0">
                <a:solidFill>
                  <a:schemeClr val="tx1"/>
                </a:solidFill>
              </a:rPr>
              <a:t>RELEVANT ISSUES UNDER </a:t>
            </a:r>
            <a:r>
              <a:rPr lang="es-ES" sz="2800" dirty="0" smtClean="0">
                <a:solidFill>
                  <a:schemeClr val="tx1"/>
                </a:solidFill>
              </a:rPr>
              <a:t>NEGOTIATION </a:t>
            </a:r>
            <a:br>
              <a:rPr lang="es-ES" sz="2800" dirty="0" smtClean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B. </a:t>
            </a:r>
            <a:r>
              <a:rPr lang="es-ES" sz="3600" dirty="0" err="1" smtClean="0">
                <a:solidFill>
                  <a:schemeClr val="tx1"/>
                </a:solidFill>
              </a:rPr>
              <a:t>Loss</a:t>
            </a:r>
            <a:r>
              <a:rPr lang="es-ES" sz="3600" dirty="0" smtClean="0">
                <a:solidFill>
                  <a:schemeClr val="tx1"/>
                </a:solidFill>
              </a:rPr>
              <a:t> and </a:t>
            </a:r>
            <a:r>
              <a:rPr lang="es-ES" sz="3600" dirty="0" err="1" smtClean="0">
                <a:solidFill>
                  <a:schemeClr val="tx1"/>
                </a:solidFill>
              </a:rPr>
              <a:t>damage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50424" cy="4800600"/>
          </a:xfrm>
        </p:spPr>
        <p:txBody>
          <a:bodyPr/>
          <a:lstStyle/>
          <a:p>
            <a:pPr algn="just"/>
            <a:r>
              <a:rPr lang="en-US" sz="2400" dirty="0" smtClean="0"/>
              <a:t>Welcome </a:t>
            </a:r>
            <a:r>
              <a:rPr lang="en-US" sz="2400" dirty="0"/>
              <a:t>the decision to establish the Warsaw International Mechanism for Loss and Damage</a:t>
            </a:r>
            <a:r>
              <a:rPr lang="en-US" sz="2400" dirty="0" smtClean="0"/>
              <a:t>, </a:t>
            </a:r>
            <a:r>
              <a:rPr lang="en-US" sz="2400" dirty="0"/>
              <a:t>including </a:t>
            </a:r>
            <a:r>
              <a:rPr lang="en-US" sz="2400" dirty="0" smtClean="0"/>
              <a:t>that associated with extreme </a:t>
            </a:r>
            <a:r>
              <a:rPr lang="en-US" sz="2400" dirty="0"/>
              <a:t>events and slow onset events, in developing countries that are particularly vulnerable to the adverse effects of climate change.</a:t>
            </a:r>
          </a:p>
          <a:p>
            <a:pPr algn="just"/>
            <a:r>
              <a:rPr lang="en-US" sz="2400" dirty="0" smtClean="0"/>
              <a:t>Urge </a:t>
            </a:r>
            <a:r>
              <a:rPr lang="en-US" sz="2400" dirty="0"/>
              <a:t>the Executive Committee of the Warsaw International Mechanism for Loss and Damage to expedite its work pursuant to the two-year work plan .</a:t>
            </a:r>
            <a:endParaRPr lang="en-US" sz="2400" dirty="0" smtClean="0"/>
          </a:p>
          <a:p>
            <a:pPr algn="just"/>
            <a:r>
              <a:rPr lang="en-US" sz="2400" dirty="0" smtClean="0"/>
              <a:t>Call </a:t>
            </a:r>
            <a:r>
              <a:rPr lang="en-US" sz="2400" dirty="0"/>
              <a:t>for developed country Parties </a:t>
            </a:r>
            <a:r>
              <a:rPr lang="en-US" sz="2400" dirty="0" smtClean="0"/>
              <a:t>to provide developing </a:t>
            </a:r>
            <a:r>
              <a:rPr lang="en-US" sz="2400" dirty="0"/>
              <a:t>country Parties with finance, technology and capacity-building in order to address technical and financial specific </a:t>
            </a:r>
            <a:r>
              <a:rPr lang="en-US" sz="2400" dirty="0" smtClean="0"/>
              <a:t>needs over the longer term.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5731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a-ACP GCCA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Intra-ACP GCCA template</Template>
  <TotalTime>4286</TotalTime>
  <Words>1138</Words>
  <Application>Microsoft Office PowerPoint</Application>
  <PresentationFormat>On-screen Show (4:3)</PresentationFormat>
  <Paragraphs>122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Intra-ACP GCCA template</vt:lpstr>
      <vt:lpstr>Slide 1</vt:lpstr>
      <vt:lpstr>I. Preamble</vt:lpstr>
      <vt:lpstr>II. COP 20/CMP 10 </vt:lpstr>
      <vt:lpstr>III. THE AD-HOC WORKING GROUP ON THE DURBAN PLATFORM FOR ENHANCED ACTION (ADP) </vt:lpstr>
      <vt:lpstr>III. THE AD-HOC WORKING GROUP ON THE DURBAN PLATFORM FOR ENHANCED ACTION (ADP) </vt:lpstr>
      <vt:lpstr>Workstream 1 </vt:lpstr>
      <vt:lpstr>Workstream 2 </vt:lpstr>
      <vt:lpstr>IV. RELEVANT ISSUES UNDER NEGOTIATION A. Adaptation</vt:lpstr>
      <vt:lpstr>IV. RELEVANT ISSUES UNDER NEGOTIATION  B. Loss and damage</vt:lpstr>
      <vt:lpstr>IV. RELEVANT ISSUES UNDER NEGOTIATION  C. Mitigation</vt:lpstr>
      <vt:lpstr>IV. RELEVANT ISSUES UNDER NEGOTIATION  D. Finance</vt:lpstr>
      <vt:lpstr>IV. RELEVANT ISSUES UNDER NEGOTIATION  D. Finance</vt:lpstr>
      <vt:lpstr>IV. RELEVANT ISSUES UNDER NEGOTIATION  E. Technology Development and Transfer</vt:lpstr>
      <vt:lpstr>IV. RELEVANT ISSUES UNDER NEGOTIATION  F. REDD+</vt:lpstr>
      <vt:lpstr>V. THE LIMA CLIMATE CHANGE CONFERENCE (COP20)</vt:lpstr>
      <vt:lpstr>Slide 16</vt:lpstr>
    </vt:vector>
  </TitlesOfParts>
  <Company>SAFEGE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GCCA Intra-ACP</dc:creator>
  <cp:lastModifiedBy>ndiaye</cp:lastModifiedBy>
  <cp:revision>323</cp:revision>
  <dcterms:created xsi:type="dcterms:W3CDTF">2013-07-18T15:28:40Z</dcterms:created>
  <dcterms:modified xsi:type="dcterms:W3CDTF">2014-10-27T11:29:31Z</dcterms:modified>
</cp:coreProperties>
</file>