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9"/>
  </p:notesMasterIdLst>
  <p:handoutMasterIdLst>
    <p:handoutMasterId r:id="rId40"/>
  </p:handoutMasterIdLst>
  <p:sldIdLst>
    <p:sldId id="257" r:id="rId2"/>
    <p:sldId id="259" r:id="rId3"/>
    <p:sldId id="260" r:id="rId4"/>
    <p:sldId id="261" r:id="rId5"/>
    <p:sldId id="262" r:id="rId6"/>
    <p:sldId id="263" r:id="rId7"/>
    <p:sldId id="264" r:id="rId8"/>
    <p:sldId id="266" r:id="rId9"/>
    <p:sldId id="267" r:id="rId10"/>
    <p:sldId id="268" r:id="rId11"/>
    <p:sldId id="283" r:id="rId12"/>
    <p:sldId id="289" r:id="rId13"/>
    <p:sldId id="269" r:id="rId14"/>
    <p:sldId id="290" r:id="rId15"/>
    <p:sldId id="291" r:id="rId16"/>
    <p:sldId id="273" r:id="rId17"/>
    <p:sldId id="308" r:id="rId18"/>
    <p:sldId id="309" r:id="rId19"/>
    <p:sldId id="306" r:id="rId20"/>
    <p:sldId id="307" r:id="rId21"/>
    <p:sldId id="282" r:id="rId22"/>
    <p:sldId id="299" r:id="rId23"/>
    <p:sldId id="300" r:id="rId24"/>
    <p:sldId id="302" r:id="rId25"/>
    <p:sldId id="303" r:id="rId26"/>
    <p:sldId id="304" r:id="rId27"/>
    <p:sldId id="305" r:id="rId28"/>
    <p:sldId id="301" r:id="rId29"/>
    <p:sldId id="277" r:id="rId30"/>
    <p:sldId id="278" r:id="rId31"/>
    <p:sldId id="279" r:id="rId32"/>
    <p:sldId id="280" r:id="rId33"/>
    <p:sldId id="284" r:id="rId34"/>
    <p:sldId id="286" r:id="rId35"/>
    <p:sldId id="287" r:id="rId36"/>
    <p:sldId id="281" r:id="rId37"/>
    <p:sldId id="288" r:id="rId3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9638" autoAdjust="0"/>
  </p:normalViewPr>
  <p:slideViewPr>
    <p:cSldViewPr>
      <p:cViewPr varScale="1">
        <p:scale>
          <a:sx n="131" d="100"/>
          <a:sy n="131" d="100"/>
        </p:scale>
        <p:origin x="-1000" y="-1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notesMaster" Target="notesMasters/notesMaster1.xml"/><Relationship Id="rId40" Type="http://schemas.openxmlformats.org/officeDocument/2006/relationships/handoutMaster" Target="handoutMasters/handoutMaster1.xml"/><Relationship Id="rId41" Type="http://schemas.openxmlformats.org/officeDocument/2006/relationships/printerSettings" Target="printerSettings/printerSettings1.bin"/><Relationship Id="rId42" Type="http://schemas.openxmlformats.org/officeDocument/2006/relationships/presProps" Target="presProps.xml"/><Relationship Id="rId43" Type="http://schemas.openxmlformats.org/officeDocument/2006/relationships/viewProps" Target="viewProps.xml"/><Relationship Id="rId44" Type="http://schemas.openxmlformats.org/officeDocument/2006/relationships/theme" Target="theme/theme1.xml"/><Relationship Id="rId4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F9D186A-A305-BB4E-8D22-297F541D01B4}" type="datetimeFigureOut">
              <a:rPr lang="fr-FR" smtClean="0"/>
              <a:t>21/11/14</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E9B0A8C-B670-D747-B4E5-41720207AB55}" type="slidenum">
              <a:rPr lang="fr-FR" smtClean="0"/>
              <a:t>‹#›</a:t>
            </a:fld>
            <a:endParaRPr lang="fr-FR"/>
          </a:p>
        </p:txBody>
      </p:sp>
    </p:spTree>
    <p:extLst>
      <p:ext uri="{BB962C8B-B14F-4D97-AF65-F5344CB8AC3E}">
        <p14:creationId xmlns:p14="http://schemas.microsoft.com/office/powerpoint/2010/main" val="271604424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3FED5D-482E-4EA5-9A73-101762139445}" type="datetimeFigureOut">
              <a:rPr lang="fr-FR" smtClean="0"/>
              <a:t>21/11/14</a:t>
            </a:fld>
            <a:endParaRPr lang="fr-F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011FED-4A02-41C4-842A-93660F11B614}" type="slidenum">
              <a:rPr lang="fr-FR" smtClean="0"/>
              <a:t>‹#›</a:t>
            </a:fld>
            <a:endParaRPr lang="fr-FR"/>
          </a:p>
        </p:txBody>
      </p:sp>
    </p:spTree>
    <p:extLst>
      <p:ext uri="{BB962C8B-B14F-4D97-AF65-F5344CB8AC3E}">
        <p14:creationId xmlns:p14="http://schemas.microsoft.com/office/powerpoint/2010/main" val="95831639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FCE7A1CF-A67F-49E4-8CE4-4ED41A5B86C3}" type="slidenum">
              <a:rPr lang="en-US">
                <a:solidFill>
                  <a:prstClr val="black"/>
                </a:solidFill>
              </a:rPr>
              <a:pPr eaLnBrk="1" hangingPunct="1"/>
              <a:t>1</a:t>
            </a:fld>
            <a:endParaRPr lang="en-US" dirty="0">
              <a:solidFill>
                <a:prstClr val="black"/>
              </a:solidFill>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dirty="0" smtClean="0">
              <a:latin typeface="Arial" pitchFamily="34" charset="0"/>
              <a:cs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6FF3B8B6-ECBD-4671-ADCB-D19EA4732EE0}" type="slidenum">
              <a:rPr lang="en-US">
                <a:solidFill>
                  <a:prstClr val="black"/>
                </a:solidFill>
              </a:rPr>
              <a:pPr eaLnBrk="1" hangingPunct="1"/>
              <a:t>10</a:t>
            </a:fld>
            <a:endParaRPr lang="en-US">
              <a:solidFill>
                <a:prstClr val="black"/>
              </a:solidFill>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en-US" dirty="0" smtClean="0">
              <a:latin typeface="Arial" pitchFamily="34" charset="0"/>
              <a:cs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F320C356-FB0D-415D-ABDA-8532F1C8A7E7}" type="slidenum">
              <a:rPr lang="fr-FR" smtClean="0"/>
              <a:pPr eaLnBrk="1" hangingPunct="1"/>
              <a:t>12</a:t>
            </a:fld>
            <a:endParaRPr lang="fr-F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76B39855-5A28-4A69-92FA-06273DD1CD24}" type="slidenum">
              <a:rPr lang="en-US">
                <a:solidFill>
                  <a:prstClr val="black"/>
                </a:solidFill>
              </a:rPr>
              <a:pPr eaLnBrk="1" hangingPunct="1"/>
              <a:t>13</a:t>
            </a:fld>
            <a:endParaRPr lang="en-US">
              <a:solidFill>
                <a:prstClr val="black"/>
              </a:solidFill>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lnSpc>
                <a:spcPct val="80000"/>
              </a:lnSpc>
              <a:buFontTx/>
              <a:buNone/>
            </a:pPr>
            <a:endParaRPr lang="en-US" sz="1000" dirty="0" smtClean="0">
              <a:latin typeface="Arial" pitchFamily="34" charset="0"/>
              <a:cs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12B94A50-F2DC-4796-8CAD-E45D72D5A20B}" type="slidenum">
              <a:rPr lang="fr-FR" smtClean="0"/>
              <a:pPr>
                <a:defRPr/>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453738C9-6B7E-4EF9-9A84-5B417349FF42}" type="slidenum">
              <a:rPr lang="fr-FR" smtClean="0"/>
              <a:pPr>
                <a:defRPr/>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793012E1-481C-4BBB-855F-D4D85F38AB7E}" type="slidenum">
              <a:rPr lang="en-US">
                <a:solidFill>
                  <a:prstClr val="black"/>
                </a:solidFill>
              </a:rPr>
              <a:pPr eaLnBrk="1" hangingPunct="1"/>
              <a:t>16</a:t>
            </a:fld>
            <a:endParaRPr lang="en-US">
              <a:solidFill>
                <a:prstClr val="black"/>
              </a:solidFill>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lnSpc>
                <a:spcPct val="90000"/>
              </a:lnSpc>
              <a:buFontTx/>
              <a:buNone/>
            </a:pPr>
            <a:endParaRPr lang="en-US" dirty="0" smtClean="0">
              <a:latin typeface="Arial" pitchFamily="34" charset="0"/>
              <a:cs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33A8623A-9C3B-0B47-A848-0129AD613F4C}" type="slidenum">
              <a:rPr lang="en-US"/>
              <a:pPr eaLnBrk="1" hangingPunct="1"/>
              <a:t>17</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buFontTx/>
              <a:buAutoNum type="arabicParenR"/>
            </a:pPr>
            <a:r>
              <a:rPr lang="en-GB"/>
              <a:t>Accessibility appears both as a general principle (article 3) as well as a stand-alone article (article 9)</a:t>
            </a:r>
          </a:p>
          <a:p>
            <a:pPr marL="228600" indent="-228600" eaLnBrk="1" hangingPunct="1">
              <a:buFontTx/>
              <a:buAutoNum type="arabicParenR"/>
            </a:pPr>
            <a:r>
              <a:rPr lang="en-GB"/>
              <a:t>Accessibility is essential to enable persons with disabilities to live independently and participate fully in life – it is therefore an end in itself as well as a means to enjoy other rights.</a:t>
            </a:r>
          </a:p>
          <a:p>
            <a:pPr marL="228600" indent="-228600" eaLnBrk="1" hangingPunct="1">
              <a:buFontTx/>
              <a:buAutoNum type="arabicParenR"/>
            </a:pPr>
            <a:r>
              <a:rPr lang="en-GB"/>
              <a:t>Accessibility is relevant to a wide range of issues:</a:t>
            </a:r>
          </a:p>
          <a:p>
            <a:pPr marL="228600" indent="-228600" eaLnBrk="1" hangingPunct="1"/>
            <a:endParaRPr lang="en-GB"/>
          </a:p>
          <a:p>
            <a:pPr marL="228600" indent="-228600" eaLnBrk="1" hangingPunct="1">
              <a:buFontTx/>
              <a:buChar char="•"/>
            </a:pPr>
            <a:r>
              <a:rPr lang="en-GB"/>
              <a:t>Physical accessibility – buildings, transport, etc. – a ramp might make the world of difference – access to schools, access to courts, access to hospitals, access to the workplace are essential to the enjoyment of human rights</a:t>
            </a:r>
          </a:p>
          <a:p>
            <a:pPr marL="228600" indent="-228600" eaLnBrk="1" hangingPunct="1">
              <a:buFontTx/>
              <a:buChar char="•"/>
            </a:pPr>
            <a:r>
              <a:rPr lang="en-GB"/>
              <a:t>Information and communication accessibility – e-accessibility is very important given the importance of the internet to access information, but also accessibility to documentation (Braille) or to aural information (sign language)</a:t>
            </a:r>
          </a:p>
          <a:p>
            <a:pPr marL="228600" indent="-228600" eaLnBrk="1" hangingPunct="1"/>
            <a:endParaRPr lang="en-GB"/>
          </a:p>
          <a:p>
            <a:pPr marL="228600" indent="-228600" eaLnBrk="1" hangingPunct="1"/>
            <a:r>
              <a:rPr lang="en-GB"/>
              <a:t>4) Thinking of accessibility in the design of buildings, web-sites etc might not incur added cost, yet re-fitting can be expensive.</a:t>
            </a:r>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E0B7843-27A7-42EA-B531-1B3083A2A020}" type="slidenum">
              <a:rPr lang="en-GB" smtClean="0"/>
              <a:t>18</a:t>
            </a:fld>
            <a:endParaRPr lang="en-GB"/>
          </a:p>
        </p:txBody>
      </p:sp>
    </p:spTree>
    <p:extLst>
      <p:ext uri="{BB962C8B-B14F-4D97-AF65-F5344CB8AC3E}">
        <p14:creationId xmlns:p14="http://schemas.microsoft.com/office/powerpoint/2010/main" val="34571853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sz="1200" smtClean="0"/>
              <a:t> Article 19 is an expression of our rights to liberty </a:t>
            </a:r>
            <a:r>
              <a:rPr lang="en-AU" sz="1200" b="1" smtClean="0"/>
              <a:t>and freedom of movement.</a:t>
            </a:r>
            <a:r>
              <a:rPr lang="en-AU" sz="1200" smtClean="0"/>
              <a:t>  We will come back to this point in a moment. </a:t>
            </a:r>
          </a:p>
          <a:p>
            <a:endParaRPr lang="en-AU" sz="1200" smtClean="0"/>
          </a:p>
          <a:p>
            <a:r>
              <a:rPr lang="en-AU" sz="1200" smtClean="0"/>
              <a:t>But the key point for the Shut In Campaign is that institutional accommodation is an explicit </a:t>
            </a:r>
            <a:r>
              <a:rPr lang="en-AU" sz="1200" b="1" smtClean="0"/>
              <a:t>violation of human rights.  </a:t>
            </a:r>
          </a:p>
          <a:p>
            <a:endParaRPr lang="en-AU" sz="1200" smtClean="0"/>
          </a:p>
          <a:p>
            <a:r>
              <a:rPr lang="en-AU" sz="1200" smtClean="0"/>
              <a:t>Everyone has </a:t>
            </a:r>
            <a:r>
              <a:rPr lang="en-AU" sz="1200" b="1" smtClean="0"/>
              <a:t>a right to adequate housing and to adequate social support.  </a:t>
            </a:r>
            <a:r>
              <a:rPr lang="en-AU" sz="1200" smtClean="0"/>
              <a:t>These are </a:t>
            </a:r>
            <a:r>
              <a:rPr lang="en-AU" sz="1200" b="1" smtClean="0"/>
              <a:t>fundamental human rights</a:t>
            </a:r>
            <a:r>
              <a:rPr lang="en-AU" sz="1200" smtClean="0"/>
              <a:t> outlined in the CRPD.  </a:t>
            </a:r>
          </a:p>
          <a:p>
            <a:endParaRPr lang="en-AU" sz="1200" smtClean="0"/>
          </a:p>
          <a:p>
            <a:r>
              <a:rPr lang="en-AU" sz="1200" smtClean="0"/>
              <a:t>People with disability should have the </a:t>
            </a:r>
            <a:r>
              <a:rPr lang="en-AU" sz="1200" b="1" smtClean="0"/>
              <a:t>same housing options </a:t>
            </a:r>
            <a:r>
              <a:rPr lang="en-AU" sz="1200" smtClean="0"/>
              <a:t>as other members of the community (Article 19 CRPD).  </a:t>
            </a:r>
          </a:p>
          <a:p>
            <a:endParaRPr lang="en-AU" sz="1200" smtClean="0"/>
          </a:p>
          <a:p>
            <a:r>
              <a:rPr lang="en-AU" sz="1200" smtClean="0"/>
              <a:t>In order to effectively exercise housing rights, many people with disability require social support such as personal care, domestic assistance, and living skill support (Article 28 CRPD).  </a:t>
            </a:r>
          </a:p>
          <a:p>
            <a:endParaRPr lang="en-AU" sz="1200" smtClean="0"/>
          </a:p>
          <a:p>
            <a:r>
              <a:rPr lang="en-AU" sz="1200" smtClean="0"/>
              <a:t>People with disability should be provided with the supports they need to live in the housing option of their choice.   </a:t>
            </a:r>
          </a:p>
          <a:p>
            <a:pPr>
              <a:buFont typeface="Wingdings" pitchFamily="2" charset="2"/>
              <a:buChar char="§"/>
            </a:pPr>
            <a:endParaRPr lang="en-US" sz="1200" smtClean="0"/>
          </a:p>
        </p:txBody>
      </p:sp>
      <p:sp>
        <p:nvSpPr>
          <p:cNvPr id="2150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eaLnBrk="0" hangingPunct="0">
              <a:defRPr sz="2400">
                <a:solidFill>
                  <a:schemeClr val="tx1"/>
                </a:solidFill>
                <a:latin typeface="Times New Roman" pitchFamily="18" charset="0"/>
              </a:defRPr>
            </a:lvl1pPr>
            <a:lvl2pPr marL="742950" indent="-285750" defTabSz="915988" eaLnBrk="0" hangingPunct="0">
              <a:defRPr sz="2400">
                <a:solidFill>
                  <a:schemeClr val="tx1"/>
                </a:solidFill>
                <a:latin typeface="Times New Roman" pitchFamily="18" charset="0"/>
              </a:defRPr>
            </a:lvl2pPr>
            <a:lvl3pPr marL="1143000" indent="-228600" defTabSz="915988" eaLnBrk="0" hangingPunct="0">
              <a:defRPr sz="2400">
                <a:solidFill>
                  <a:schemeClr val="tx1"/>
                </a:solidFill>
                <a:latin typeface="Times New Roman" pitchFamily="18" charset="0"/>
              </a:defRPr>
            </a:lvl3pPr>
            <a:lvl4pPr marL="1600200" indent="-228600" defTabSz="915988" eaLnBrk="0" hangingPunct="0">
              <a:defRPr sz="2400">
                <a:solidFill>
                  <a:schemeClr val="tx1"/>
                </a:solidFill>
                <a:latin typeface="Times New Roman" pitchFamily="18" charset="0"/>
              </a:defRPr>
            </a:lvl4pPr>
            <a:lvl5pPr marL="2057400" indent="-228600" defTabSz="915988" eaLnBrk="0" hangingPunct="0">
              <a:defRPr sz="2400">
                <a:solidFill>
                  <a:schemeClr val="tx1"/>
                </a:solidFill>
                <a:latin typeface="Times New Roman" pitchFamily="18" charset="0"/>
              </a:defRPr>
            </a:lvl5pPr>
            <a:lvl6pPr marL="2514600" indent="-228600" defTabSz="915988" eaLnBrk="0" fontAlgn="base" hangingPunct="0">
              <a:spcBef>
                <a:spcPct val="0"/>
              </a:spcBef>
              <a:spcAft>
                <a:spcPct val="0"/>
              </a:spcAft>
              <a:defRPr sz="2400">
                <a:solidFill>
                  <a:schemeClr val="tx1"/>
                </a:solidFill>
                <a:latin typeface="Times New Roman" pitchFamily="18" charset="0"/>
              </a:defRPr>
            </a:lvl6pPr>
            <a:lvl7pPr marL="2971800" indent="-228600" defTabSz="915988" eaLnBrk="0" fontAlgn="base" hangingPunct="0">
              <a:spcBef>
                <a:spcPct val="0"/>
              </a:spcBef>
              <a:spcAft>
                <a:spcPct val="0"/>
              </a:spcAft>
              <a:defRPr sz="2400">
                <a:solidFill>
                  <a:schemeClr val="tx1"/>
                </a:solidFill>
                <a:latin typeface="Times New Roman" pitchFamily="18" charset="0"/>
              </a:defRPr>
            </a:lvl7pPr>
            <a:lvl8pPr marL="3429000" indent="-228600" defTabSz="915988" eaLnBrk="0" fontAlgn="base" hangingPunct="0">
              <a:spcBef>
                <a:spcPct val="0"/>
              </a:spcBef>
              <a:spcAft>
                <a:spcPct val="0"/>
              </a:spcAft>
              <a:defRPr sz="2400">
                <a:solidFill>
                  <a:schemeClr val="tx1"/>
                </a:solidFill>
                <a:latin typeface="Times New Roman" pitchFamily="18" charset="0"/>
              </a:defRPr>
            </a:lvl8pPr>
            <a:lvl9pPr marL="3886200" indent="-228600" defTabSz="915988" eaLnBrk="0" fontAlgn="base" hangingPunct="0">
              <a:spcBef>
                <a:spcPct val="0"/>
              </a:spcBef>
              <a:spcAft>
                <a:spcPct val="0"/>
              </a:spcAft>
              <a:defRPr sz="2400">
                <a:solidFill>
                  <a:schemeClr val="tx1"/>
                </a:solidFill>
                <a:latin typeface="Times New Roman" pitchFamily="18" charset="0"/>
              </a:defRPr>
            </a:lvl9pPr>
          </a:lstStyle>
          <a:p>
            <a:pPr eaLnBrk="1" hangingPunct="1"/>
            <a:fld id="{262F28F9-7421-4343-AAC8-7136ABF52240}" type="slidenum">
              <a:rPr lang="en-AU" sz="1200" smtClean="0">
                <a:solidFill>
                  <a:prstClr val="black"/>
                </a:solidFill>
              </a:rPr>
              <a:pPr eaLnBrk="1" hangingPunct="1"/>
              <a:t>19</a:t>
            </a:fld>
            <a:endParaRPr lang="en-AU" sz="1200" smtClean="0">
              <a:solidFill>
                <a:prstClr val="black"/>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sz="1200" smtClean="0"/>
              <a:t> Article 19 is an expression of our rights to liberty </a:t>
            </a:r>
            <a:r>
              <a:rPr lang="en-AU" sz="1200" b="1" smtClean="0"/>
              <a:t>and freedom of movement.</a:t>
            </a:r>
            <a:r>
              <a:rPr lang="en-AU" sz="1200" smtClean="0"/>
              <a:t>  We will come back to this point in a moment. </a:t>
            </a:r>
          </a:p>
          <a:p>
            <a:endParaRPr lang="en-AU" sz="1200" smtClean="0"/>
          </a:p>
          <a:p>
            <a:r>
              <a:rPr lang="en-AU" sz="1200" smtClean="0"/>
              <a:t>But the key point for the Shut In Campaign is that institutional accommodation is an explicit </a:t>
            </a:r>
            <a:r>
              <a:rPr lang="en-AU" sz="1200" b="1" smtClean="0"/>
              <a:t>violation of human rights.  </a:t>
            </a:r>
          </a:p>
          <a:p>
            <a:endParaRPr lang="en-AU" sz="1200" smtClean="0"/>
          </a:p>
          <a:p>
            <a:r>
              <a:rPr lang="en-AU" sz="1200" smtClean="0"/>
              <a:t>Everyone has </a:t>
            </a:r>
            <a:r>
              <a:rPr lang="en-AU" sz="1200" b="1" smtClean="0"/>
              <a:t>a right to adequate housing and to adequate social support.  </a:t>
            </a:r>
            <a:r>
              <a:rPr lang="en-AU" sz="1200" smtClean="0"/>
              <a:t>These are </a:t>
            </a:r>
            <a:r>
              <a:rPr lang="en-AU" sz="1200" b="1" smtClean="0"/>
              <a:t>fundamental human rights</a:t>
            </a:r>
            <a:r>
              <a:rPr lang="en-AU" sz="1200" smtClean="0"/>
              <a:t> outlined in the CRPD.  </a:t>
            </a:r>
          </a:p>
          <a:p>
            <a:endParaRPr lang="en-AU" sz="1200" smtClean="0"/>
          </a:p>
          <a:p>
            <a:r>
              <a:rPr lang="en-AU" sz="1200" smtClean="0"/>
              <a:t>People with disability should have the </a:t>
            </a:r>
            <a:r>
              <a:rPr lang="en-AU" sz="1200" b="1" smtClean="0"/>
              <a:t>same housing options </a:t>
            </a:r>
            <a:r>
              <a:rPr lang="en-AU" sz="1200" smtClean="0"/>
              <a:t>as other members of the community (Article 19 CRPD).  </a:t>
            </a:r>
          </a:p>
          <a:p>
            <a:endParaRPr lang="en-AU" sz="1200" smtClean="0"/>
          </a:p>
          <a:p>
            <a:r>
              <a:rPr lang="en-AU" sz="1200" smtClean="0"/>
              <a:t>In order to effectively exercise housing rights, many people with disability require social support such as personal care, domestic assistance, and living skill support (Article 28 CRPD).  </a:t>
            </a:r>
          </a:p>
          <a:p>
            <a:endParaRPr lang="en-AU" sz="1200" smtClean="0"/>
          </a:p>
          <a:p>
            <a:r>
              <a:rPr lang="en-AU" sz="1200" smtClean="0"/>
              <a:t>People with disability should be provided with the supports they need to live in the housing option of their choice.   </a:t>
            </a:r>
          </a:p>
          <a:p>
            <a:pPr>
              <a:buFont typeface="Wingdings" pitchFamily="2" charset="2"/>
              <a:buChar char="§"/>
            </a:pPr>
            <a:endParaRPr lang="en-US" sz="1200" smtClean="0"/>
          </a:p>
        </p:txBody>
      </p:sp>
      <p:sp>
        <p:nvSpPr>
          <p:cNvPr id="2253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eaLnBrk="0" hangingPunct="0">
              <a:defRPr sz="2400">
                <a:solidFill>
                  <a:schemeClr val="tx1"/>
                </a:solidFill>
                <a:latin typeface="Times New Roman" pitchFamily="18" charset="0"/>
              </a:defRPr>
            </a:lvl1pPr>
            <a:lvl2pPr marL="742950" indent="-285750" defTabSz="915988" eaLnBrk="0" hangingPunct="0">
              <a:defRPr sz="2400">
                <a:solidFill>
                  <a:schemeClr val="tx1"/>
                </a:solidFill>
                <a:latin typeface="Times New Roman" pitchFamily="18" charset="0"/>
              </a:defRPr>
            </a:lvl2pPr>
            <a:lvl3pPr marL="1143000" indent="-228600" defTabSz="915988" eaLnBrk="0" hangingPunct="0">
              <a:defRPr sz="2400">
                <a:solidFill>
                  <a:schemeClr val="tx1"/>
                </a:solidFill>
                <a:latin typeface="Times New Roman" pitchFamily="18" charset="0"/>
              </a:defRPr>
            </a:lvl3pPr>
            <a:lvl4pPr marL="1600200" indent="-228600" defTabSz="915988" eaLnBrk="0" hangingPunct="0">
              <a:defRPr sz="2400">
                <a:solidFill>
                  <a:schemeClr val="tx1"/>
                </a:solidFill>
                <a:latin typeface="Times New Roman" pitchFamily="18" charset="0"/>
              </a:defRPr>
            </a:lvl4pPr>
            <a:lvl5pPr marL="2057400" indent="-228600" defTabSz="915988" eaLnBrk="0" hangingPunct="0">
              <a:defRPr sz="2400">
                <a:solidFill>
                  <a:schemeClr val="tx1"/>
                </a:solidFill>
                <a:latin typeface="Times New Roman" pitchFamily="18" charset="0"/>
              </a:defRPr>
            </a:lvl5pPr>
            <a:lvl6pPr marL="2514600" indent="-228600" defTabSz="915988" eaLnBrk="0" fontAlgn="base" hangingPunct="0">
              <a:spcBef>
                <a:spcPct val="0"/>
              </a:spcBef>
              <a:spcAft>
                <a:spcPct val="0"/>
              </a:spcAft>
              <a:defRPr sz="2400">
                <a:solidFill>
                  <a:schemeClr val="tx1"/>
                </a:solidFill>
                <a:latin typeface="Times New Roman" pitchFamily="18" charset="0"/>
              </a:defRPr>
            </a:lvl6pPr>
            <a:lvl7pPr marL="2971800" indent="-228600" defTabSz="915988" eaLnBrk="0" fontAlgn="base" hangingPunct="0">
              <a:spcBef>
                <a:spcPct val="0"/>
              </a:spcBef>
              <a:spcAft>
                <a:spcPct val="0"/>
              </a:spcAft>
              <a:defRPr sz="2400">
                <a:solidFill>
                  <a:schemeClr val="tx1"/>
                </a:solidFill>
                <a:latin typeface="Times New Roman" pitchFamily="18" charset="0"/>
              </a:defRPr>
            </a:lvl7pPr>
            <a:lvl8pPr marL="3429000" indent="-228600" defTabSz="915988" eaLnBrk="0" fontAlgn="base" hangingPunct="0">
              <a:spcBef>
                <a:spcPct val="0"/>
              </a:spcBef>
              <a:spcAft>
                <a:spcPct val="0"/>
              </a:spcAft>
              <a:defRPr sz="2400">
                <a:solidFill>
                  <a:schemeClr val="tx1"/>
                </a:solidFill>
                <a:latin typeface="Times New Roman" pitchFamily="18" charset="0"/>
              </a:defRPr>
            </a:lvl8pPr>
            <a:lvl9pPr marL="3886200" indent="-228600" defTabSz="915988" eaLnBrk="0" fontAlgn="base" hangingPunct="0">
              <a:spcBef>
                <a:spcPct val="0"/>
              </a:spcBef>
              <a:spcAft>
                <a:spcPct val="0"/>
              </a:spcAft>
              <a:defRPr sz="2400">
                <a:solidFill>
                  <a:schemeClr val="tx1"/>
                </a:solidFill>
                <a:latin typeface="Times New Roman" pitchFamily="18" charset="0"/>
              </a:defRPr>
            </a:lvl9pPr>
          </a:lstStyle>
          <a:p>
            <a:pPr eaLnBrk="1" hangingPunct="1"/>
            <a:fld id="{B522BF2D-122B-422B-BA36-0622D5D1E146}" type="slidenum">
              <a:rPr lang="en-AU" sz="1200" smtClean="0">
                <a:solidFill>
                  <a:prstClr val="black"/>
                </a:solidFill>
              </a:rPr>
              <a:pPr eaLnBrk="1" hangingPunct="1"/>
              <a:t>20</a:t>
            </a:fld>
            <a:endParaRPr lang="en-AU" sz="1200" smtClean="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FB871837-D9A5-4019-9BC3-498F3BEC3EAF}" type="slidenum">
              <a:rPr lang="en-US">
                <a:solidFill>
                  <a:prstClr val="black"/>
                </a:solidFill>
              </a:rPr>
              <a:pPr eaLnBrk="1" hangingPunct="1"/>
              <a:t>2</a:t>
            </a:fld>
            <a:endParaRPr lang="en-US" dirty="0">
              <a:solidFill>
                <a:prstClr val="black"/>
              </a:solidFill>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latin typeface="Arial" pitchFamily="34" charset="0"/>
              <a:cs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D3D45D73-D2A4-4DE8-B003-0422604A2938}" type="slidenum">
              <a:rPr lang="fr-FR" smtClean="0"/>
              <a:pPr eaLnBrk="1" hangingPunct="1"/>
              <a:t>22</a:t>
            </a:fld>
            <a:endParaRPr lang="fr-F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1D316967-2384-48C3-99AE-5E61305495D3}" type="slidenum">
              <a:rPr lang="fr-FR" smtClean="0"/>
              <a:pPr eaLnBrk="1" hangingPunct="1"/>
              <a:t>23</a:t>
            </a:fld>
            <a:endParaRPr lang="fr-F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604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a:spcBef>
                <a:spcPct val="0"/>
              </a:spcBef>
            </a:pPr>
            <a:endParaRPr lang="en-GB">
              <a:latin typeface="Calibri" charset="0"/>
            </a:endParaRPr>
          </a:p>
        </p:txBody>
      </p:sp>
      <p:sp>
        <p:nvSpPr>
          <p:cNvPr id="604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fontAlgn="base">
              <a:spcBef>
                <a:spcPct val="0"/>
              </a:spcBef>
              <a:spcAft>
                <a:spcPct val="0"/>
              </a:spcAft>
            </a:pPr>
            <a:fld id="{012EAD33-ABC2-B349-BBB2-78B24756FA5F}" type="slidenum">
              <a:rPr lang="en-GB">
                <a:solidFill>
                  <a:srgbClr val="000000"/>
                </a:solidFill>
              </a:rPr>
              <a:pPr fontAlgn="base">
                <a:spcBef>
                  <a:spcPct val="0"/>
                </a:spcBef>
                <a:spcAft>
                  <a:spcPct val="0"/>
                </a:spcAft>
              </a:pPr>
              <a:t>25</a:t>
            </a:fld>
            <a:endParaRPr lang="en-GB">
              <a:solidFill>
                <a:srgbClr val="000000"/>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4B27004-B67F-4741-9FF4-776A89B554D8}" type="slidenum">
              <a:rPr lang="en-GB" smtClean="0"/>
              <a:t>28</a:t>
            </a:fld>
            <a:endParaRPr lang="en-GB"/>
          </a:p>
        </p:txBody>
      </p:sp>
    </p:spTree>
    <p:extLst>
      <p:ext uri="{BB962C8B-B14F-4D97-AF65-F5344CB8AC3E}">
        <p14:creationId xmlns:p14="http://schemas.microsoft.com/office/powerpoint/2010/main" val="13681370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641300DA-F1B9-4154-A700-163A66FA58FF}" type="slidenum">
              <a:rPr lang="en-US">
                <a:solidFill>
                  <a:prstClr val="black"/>
                </a:solidFill>
              </a:rPr>
              <a:pPr eaLnBrk="1" hangingPunct="1"/>
              <a:t>29</a:t>
            </a:fld>
            <a:endParaRPr lang="en-US">
              <a:solidFill>
                <a:prstClr val="black"/>
              </a:solidFill>
            </a:endParaRPr>
          </a:p>
        </p:txBody>
      </p:sp>
      <p:sp>
        <p:nvSpPr>
          <p:cNvPr id="51203" name="Rectangle 2"/>
          <p:cNvSpPr>
            <a:spLocks noGrp="1" noRot="1" noChangeAspect="1" noChangeArrowheads="1" noTextEdit="1"/>
          </p:cNvSpPr>
          <p:nvPr>
            <p:ph type="sldImg"/>
          </p:nvPr>
        </p:nvSpPr>
        <p:spPr>
          <a:solidFill>
            <a:srgbClr val="FFFFFF"/>
          </a:solidFill>
          <a:ln/>
        </p:spPr>
      </p:sp>
      <p:sp>
        <p:nvSpPr>
          <p:cNvPr id="51204" name="Rectangle 3"/>
          <p:cNvSpPr>
            <a:spLocks noGrp="1" noChangeArrowheads="1"/>
          </p:cNvSpPr>
          <p:nvPr>
            <p:ph type="body" idx="1"/>
          </p:nvPr>
        </p:nvSpPr>
        <p:spPr>
          <a:solidFill>
            <a:srgbClr val="FFFFFF"/>
          </a:solidFill>
          <a:ln>
            <a:solidFill>
              <a:srgbClr val="000000"/>
            </a:solidFill>
          </a:ln>
        </p:spPr>
        <p:txBody>
          <a:bodyPr/>
          <a:lstStyle/>
          <a:p>
            <a:pPr marL="228600" indent="-228600" eaLnBrk="1" hangingPunct="1"/>
            <a:endParaRPr lang="en-US" dirty="0" smtClean="0">
              <a:latin typeface="Arial" pitchFamily="34" charset="0"/>
              <a:cs typeface="Arial"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smtClean="0">
              <a:latin typeface="Arial" pitchFamily="34" charset="0"/>
              <a:cs typeface="Arial" pitchFamily="34" charset="0"/>
            </a:endParaRPr>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64061D87-1716-4878-AC66-79DB55B2C0CC}" type="slidenum">
              <a:rPr lang="en-US">
                <a:solidFill>
                  <a:prstClr val="black"/>
                </a:solidFill>
              </a:rPr>
              <a:pPr eaLnBrk="1" hangingPunct="1"/>
              <a:t>30</a:t>
            </a:fld>
            <a:endParaRPr lang="en-US">
              <a:solidFill>
                <a:prstClr val="black"/>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smtClean="0">
              <a:latin typeface="Arial" pitchFamily="34" charset="0"/>
              <a:cs typeface="Arial" pitchFamily="34" charset="0"/>
            </a:endParaRP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C4FA602B-296D-4024-AB30-D5640B574D85}" type="slidenum">
              <a:rPr lang="en-US">
                <a:solidFill>
                  <a:prstClr val="black"/>
                </a:solidFill>
              </a:rPr>
              <a:pPr eaLnBrk="1" hangingPunct="1"/>
              <a:t>31</a:t>
            </a:fld>
            <a:endParaRPr lang="en-US">
              <a:solidFill>
                <a:prstClr val="black"/>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smtClean="0">
              <a:latin typeface="Arial" pitchFamily="34" charset="0"/>
              <a:cs typeface="Arial" pitchFamily="34" charset="0"/>
            </a:endParaRPr>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A7333497-3373-478D-B955-D6403EF776DC}" type="slidenum">
              <a:rPr lang="en-US">
                <a:solidFill>
                  <a:prstClr val="black"/>
                </a:solidFill>
              </a:rPr>
              <a:pPr eaLnBrk="1" hangingPunct="1"/>
              <a:t>32</a:t>
            </a:fld>
            <a:endParaRPr lang="en-US">
              <a:solidFill>
                <a:prstClr val="black"/>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bwMode="auto">
          <a:ln>
            <a:miter lim="800000"/>
            <a:headEnd/>
            <a:tailEnd/>
          </a:ln>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04AF228C-0D21-A549-9536-BE0BCA127044}" type="slidenum">
              <a:rPr lang="en-US">
                <a:latin typeface="Calibri" charset="0"/>
              </a:rPr>
              <a:pPr eaLnBrk="1" hangingPunct="1"/>
              <a:t>33</a:t>
            </a:fld>
            <a:endParaRPr lang="en-US">
              <a:latin typeface="Calibri" charset="0"/>
            </a:endParaRPr>
          </a:p>
        </p:txBody>
      </p:sp>
      <p:sp>
        <p:nvSpPr>
          <p:cNvPr id="4813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813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GB">
              <a:latin typeface="Arial"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endParaRPr lang="fr-FR">
              <a:latin typeface="Calibri"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F7CAFA66-97D7-D440-97CE-81983CFEB068}" type="slidenum">
              <a:rPr lang="fr-FR">
                <a:latin typeface="Calibri" charset="0"/>
              </a:rPr>
              <a:pPr eaLnBrk="1" hangingPunct="1"/>
              <a:t>34</a:t>
            </a:fld>
            <a:endParaRPr lang="fr-FR">
              <a:latin typeface="Calibri"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dirty="0" smtClean="0">
              <a:latin typeface="Arial" pitchFamily="34" charset="0"/>
              <a:cs typeface="Arial" pitchFamily="34" charset="0"/>
            </a:endParaRPr>
          </a:p>
        </p:txBody>
      </p:sp>
      <p:sp>
        <p:nvSpPr>
          <p:cNvPr id="33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CB51020F-982E-4B93-A625-8ED50A467D43}" type="slidenum">
              <a:rPr lang="en-US">
                <a:solidFill>
                  <a:prstClr val="black"/>
                </a:solidFill>
              </a:rPr>
              <a:pPr eaLnBrk="1" hangingPunct="1"/>
              <a:t>3</a:t>
            </a:fld>
            <a:endParaRPr lang="en-US" dirty="0">
              <a:solidFill>
                <a:prstClr val="black"/>
              </a:solidFill>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endParaRPr lang="fr-FR">
              <a:latin typeface="Calibri"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9B629B9C-5D6E-1C45-98F3-42CF5CA923CC}" type="slidenum">
              <a:rPr lang="fr-FR">
                <a:latin typeface="Calibri" charset="0"/>
              </a:rPr>
              <a:pPr eaLnBrk="1" hangingPunct="1"/>
              <a:t>35</a:t>
            </a:fld>
            <a:endParaRPr lang="fr-FR">
              <a:latin typeface="Calibri"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D210CFFB-220C-4D3B-A182-87FD68EC5737}" type="slidenum">
              <a:rPr lang="en-US">
                <a:solidFill>
                  <a:prstClr val="black"/>
                </a:solidFill>
              </a:rPr>
              <a:pPr eaLnBrk="1" hangingPunct="1"/>
              <a:t>36</a:t>
            </a:fld>
            <a:endParaRPr lang="en-US">
              <a:solidFill>
                <a:prstClr val="black"/>
              </a:solidFill>
            </a:endParaRPr>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en-US" dirty="0" smtClean="0">
              <a:latin typeface="Arial" pitchFamily="34" charset="0"/>
              <a:cs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AA7A86FB-7239-47C2-BF44-BAF7C8E110E7}" type="slidenum">
              <a:rPr lang="en-US">
                <a:solidFill>
                  <a:prstClr val="black"/>
                </a:solidFill>
              </a:rPr>
              <a:pPr eaLnBrk="1" hangingPunct="1"/>
              <a:t>4</a:t>
            </a:fld>
            <a:endParaRPr lang="en-US" dirty="0">
              <a:solidFill>
                <a:prstClr val="black"/>
              </a:solidFill>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latin typeface="Arial" pitchFamily="34" charset="0"/>
              <a:cs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05C8D0F3-5B35-4D57-A393-15755F197250}" type="slidenum">
              <a:rPr lang="en-US">
                <a:solidFill>
                  <a:prstClr val="black"/>
                </a:solidFill>
              </a:rPr>
              <a:pPr eaLnBrk="1" hangingPunct="1"/>
              <a:t>5</a:t>
            </a:fld>
            <a:endParaRPr lang="en-US" dirty="0">
              <a:solidFill>
                <a:prstClr val="black"/>
              </a:solidFill>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657600" lvl="8" indent="0" eaLnBrk="1" hangingPunct="1">
              <a:buFontTx/>
              <a:buNone/>
            </a:pPr>
            <a:endParaRPr lang="en-US" sz="1000" dirty="0" smtClean="0">
              <a:latin typeface="Arial" pitchFamily="34" charset="0"/>
              <a:cs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1C33DACF-85E0-4CD9-8F94-2BEA4381394D}" type="slidenum">
              <a:rPr lang="en-US">
                <a:solidFill>
                  <a:prstClr val="black"/>
                </a:solidFill>
              </a:rPr>
              <a:pPr eaLnBrk="1" hangingPunct="1"/>
              <a:t>6</a:t>
            </a:fld>
            <a:endParaRPr lang="en-US">
              <a:solidFill>
                <a:prstClr val="black"/>
              </a:solidFill>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en-US" dirty="0" smtClean="0">
              <a:latin typeface="Arial" pitchFamily="34" charset="0"/>
              <a:cs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55EEDCB7-0C04-415C-80DD-40526BA84B6B}" type="slidenum">
              <a:rPr lang="en-US">
                <a:solidFill>
                  <a:prstClr val="black"/>
                </a:solidFill>
              </a:rPr>
              <a:pPr eaLnBrk="1" hangingPunct="1"/>
              <a:t>7</a:t>
            </a:fld>
            <a:endParaRPr lang="en-US">
              <a:solidFill>
                <a:prstClr val="black"/>
              </a:solidFill>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685800" lvl="1" indent="-228600" eaLnBrk="1" hangingPunct="1"/>
            <a:endParaRPr lang="en-US" sz="1000" dirty="0" smtClean="0">
              <a:latin typeface="Arial" pitchFamily="34" charset="0"/>
              <a:cs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0AD54C86-0BDD-4DDB-8D76-D9C973F5DC49}" type="slidenum">
              <a:rPr lang="en-US">
                <a:solidFill>
                  <a:prstClr val="black"/>
                </a:solidFill>
              </a:rPr>
              <a:pPr eaLnBrk="1" hangingPunct="1"/>
              <a:t>8</a:t>
            </a:fld>
            <a:endParaRPr lang="en-US">
              <a:solidFill>
                <a:prstClr val="black"/>
              </a:solidFill>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Arial" pitchFamily="34" charset="0"/>
              <a:cs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64215DFD-3654-4158-84E8-1B137CD80C65}" type="slidenum">
              <a:rPr lang="en-US">
                <a:solidFill>
                  <a:prstClr val="black"/>
                </a:solidFill>
              </a:rPr>
              <a:pPr eaLnBrk="1" hangingPunct="1"/>
              <a:t>9</a:t>
            </a:fld>
            <a:endParaRPr lang="en-US">
              <a:solidFill>
                <a:prstClr val="black"/>
              </a:solidFill>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Arial" pitchFamily="34" charset="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CH"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5C8D794-DAF3-044E-B802-B571022BE8DD}" type="datetime1">
              <a:rPr lang="en-US" smtClean="0"/>
              <a:t>21/11/14</a:t>
            </a:fld>
            <a:endParaRPr lang="fr-FR"/>
          </a:p>
        </p:txBody>
      </p:sp>
      <p:sp>
        <p:nvSpPr>
          <p:cNvPr id="5" name="Espace réservé du pied de page 4"/>
          <p:cNvSpPr>
            <a:spLocks noGrp="1"/>
          </p:cNvSpPr>
          <p:nvPr>
            <p:ph type="ftr" sz="quarter" idx="11"/>
          </p:nvPr>
        </p:nvSpPr>
        <p:spPr/>
        <p:txBody>
          <a:bodyPr/>
          <a:lstStyle/>
          <a:p>
            <a:pPr fontAlgn="base">
              <a:spcBef>
                <a:spcPct val="0"/>
              </a:spcBef>
              <a:spcAft>
                <a:spcPct val="0"/>
              </a:spcAft>
              <a:defRPr/>
            </a:pPr>
            <a:endParaRPr lang="en-US" altLang="en-US">
              <a:solidFill>
                <a:srgbClr val="FF6633"/>
              </a:solidFill>
            </a:endParaRPr>
          </a:p>
        </p:txBody>
      </p:sp>
      <p:sp>
        <p:nvSpPr>
          <p:cNvPr id="6" name="Espace réservé du numéro de diapositive 5"/>
          <p:cNvSpPr>
            <a:spLocks noGrp="1"/>
          </p:cNvSpPr>
          <p:nvPr>
            <p:ph type="sldNum" sz="quarter" idx="12"/>
          </p:nvPr>
        </p:nvSpPr>
        <p:spPr/>
        <p:txBody>
          <a:bodyPr/>
          <a:lstStyle/>
          <a:p>
            <a:fld id="{B747F9A3-9DA9-574B-8438-551A0BDCE24E}" type="slidenum">
              <a:rPr lang="fr-FR" smtClean="0"/>
              <a:t>‹#›</a:t>
            </a:fld>
            <a:endParaRPr lang="fr-FR"/>
          </a:p>
        </p:txBody>
      </p:sp>
    </p:spTree>
    <p:extLst>
      <p:ext uri="{BB962C8B-B14F-4D97-AF65-F5344CB8AC3E}">
        <p14:creationId xmlns:p14="http://schemas.microsoft.com/office/powerpoint/2010/main" val="451729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fr-FR"/>
          </a:p>
        </p:txBody>
      </p:sp>
      <p:sp>
        <p:nvSpPr>
          <p:cNvPr id="4" name="Espace réservé de la date 3"/>
          <p:cNvSpPr>
            <a:spLocks noGrp="1"/>
          </p:cNvSpPr>
          <p:nvPr>
            <p:ph type="dt" sz="half" idx="10"/>
          </p:nvPr>
        </p:nvSpPr>
        <p:spPr/>
        <p:txBody>
          <a:bodyPr/>
          <a:lstStyle/>
          <a:p>
            <a:fld id="{3184592A-241E-DE40-9DD3-56D78AA312E3}" type="datetime1">
              <a:rPr lang="en-US" smtClean="0"/>
              <a:t>21/11/14</a:t>
            </a:fld>
            <a:endParaRPr lang="fr-FR"/>
          </a:p>
        </p:txBody>
      </p:sp>
      <p:sp>
        <p:nvSpPr>
          <p:cNvPr id="5" name="Espace réservé du pied de page 4"/>
          <p:cNvSpPr>
            <a:spLocks noGrp="1"/>
          </p:cNvSpPr>
          <p:nvPr>
            <p:ph type="ftr" sz="quarter" idx="11"/>
          </p:nvPr>
        </p:nvSpPr>
        <p:spPr/>
        <p:txBody>
          <a:bodyPr/>
          <a:lstStyle/>
          <a:p>
            <a:pPr fontAlgn="base">
              <a:spcBef>
                <a:spcPct val="0"/>
              </a:spcBef>
              <a:spcAft>
                <a:spcPct val="0"/>
              </a:spcAft>
              <a:defRPr/>
            </a:pPr>
            <a:endParaRPr lang="en-US" altLang="en-US">
              <a:solidFill>
                <a:srgbClr val="FF6633"/>
              </a:solidFill>
            </a:endParaRPr>
          </a:p>
        </p:txBody>
      </p:sp>
      <p:sp>
        <p:nvSpPr>
          <p:cNvPr id="6" name="Espace réservé du numéro de diapositive 5"/>
          <p:cNvSpPr>
            <a:spLocks noGrp="1"/>
          </p:cNvSpPr>
          <p:nvPr>
            <p:ph type="sldNum" sz="quarter" idx="12"/>
          </p:nvPr>
        </p:nvSpPr>
        <p:spPr/>
        <p:txBody>
          <a:bodyPr/>
          <a:lstStyle/>
          <a:p>
            <a:fld id="{B747F9A3-9DA9-574B-8438-551A0BDCE24E}" type="slidenum">
              <a:rPr lang="fr-FR" smtClean="0"/>
              <a:t>‹#›</a:t>
            </a:fld>
            <a:endParaRPr lang="fr-FR"/>
          </a:p>
        </p:txBody>
      </p:sp>
    </p:spTree>
    <p:extLst>
      <p:ext uri="{BB962C8B-B14F-4D97-AF65-F5344CB8AC3E}">
        <p14:creationId xmlns:p14="http://schemas.microsoft.com/office/powerpoint/2010/main" val="1922239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CH"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fr-FR"/>
          </a:p>
        </p:txBody>
      </p:sp>
      <p:sp>
        <p:nvSpPr>
          <p:cNvPr id="4" name="Espace réservé de la date 3"/>
          <p:cNvSpPr>
            <a:spLocks noGrp="1"/>
          </p:cNvSpPr>
          <p:nvPr>
            <p:ph type="dt" sz="half" idx="10"/>
          </p:nvPr>
        </p:nvSpPr>
        <p:spPr/>
        <p:txBody>
          <a:bodyPr/>
          <a:lstStyle/>
          <a:p>
            <a:fld id="{4257E183-F1A0-DC49-BE69-76A6B8DC842C}" type="datetime1">
              <a:rPr lang="en-US" smtClean="0"/>
              <a:t>21/11/14</a:t>
            </a:fld>
            <a:endParaRPr lang="fr-FR"/>
          </a:p>
        </p:txBody>
      </p:sp>
      <p:sp>
        <p:nvSpPr>
          <p:cNvPr id="5" name="Espace réservé du pied de page 4"/>
          <p:cNvSpPr>
            <a:spLocks noGrp="1"/>
          </p:cNvSpPr>
          <p:nvPr>
            <p:ph type="ftr" sz="quarter" idx="11"/>
          </p:nvPr>
        </p:nvSpPr>
        <p:spPr/>
        <p:txBody>
          <a:bodyPr/>
          <a:lstStyle/>
          <a:p>
            <a:pPr fontAlgn="base">
              <a:spcBef>
                <a:spcPct val="0"/>
              </a:spcBef>
              <a:spcAft>
                <a:spcPct val="0"/>
              </a:spcAft>
              <a:defRPr/>
            </a:pPr>
            <a:endParaRPr lang="en-US" altLang="en-US">
              <a:solidFill>
                <a:srgbClr val="FF6633"/>
              </a:solidFill>
            </a:endParaRPr>
          </a:p>
        </p:txBody>
      </p:sp>
      <p:sp>
        <p:nvSpPr>
          <p:cNvPr id="6" name="Espace réservé du numéro de diapositive 5"/>
          <p:cNvSpPr>
            <a:spLocks noGrp="1"/>
          </p:cNvSpPr>
          <p:nvPr>
            <p:ph type="sldNum" sz="quarter" idx="12"/>
          </p:nvPr>
        </p:nvSpPr>
        <p:spPr/>
        <p:txBody>
          <a:bodyPr/>
          <a:lstStyle/>
          <a:p>
            <a:fld id="{B747F9A3-9DA9-574B-8438-551A0BDCE24E}" type="slidenum">
              <a:rPr lang="fr-FR" smtClean="0"/>
              <a:t>‹#›</a:t>
            </a:fld>
            <a:endParaRPr lang="fr-FR"/>
          </a:p>
        </p:txBody>
      </p:sp>
    </p:spTree>
    <p:extLst>
      <p:ext uri="{BB962C8B-B14F-4D97-AF65-F5344CB8AC3E}">
        <p14:creationId xmlns:p14="http://schemas.microsoft.com/office/powerpoint/2010/main" val="1551576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smtClean="0"/>
              <a:t>Cliquez et modifiez le titre</a:t>
            </a:r>
            <a:endParaRPr lang="fr-FR"/>
          </a:p>
        </p:txBody>
      </p:sp>
      <p:sp>
        <p:nvSpPr>
          <p:cNvPr id="3" name="Espace réservé du contenu 2"/>
          <p:cNvSpPr>
            <a:spLocks noGrp="1"/>
          </p:cNvSpPr>
          <p:nvPr>
            <p:ph idx="1"/>
          </p:nvPr>
        </p:nvSpPr>
        <p:spPr/>
        <p:txBody>
          <a:bodyPr/>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fr-FR"/>
          </a:p>
        </p:txBody>
      </p:sp>
      <p:sp>
        <p:nvSpPr>
          <p:cNvPr id="4" name="Espace réservé de la date 3"/>
          <p:cNvSpPr>
            <a:spLocks noGrp="1"/>
          </p:cNvSpPr>
          <p:nvPr>
            <p:ph type="dt" sz="half" idx="10"/>
          </p:nvPr>
        </p:nvSpPr>
        <p:spPr/>
        <p:txBody>
          <a:bodyPr/>
          <a:lstStyle/>
          <a:p>
            <a:fld id="{A7E5650D-37E3-DB4D-896A-38069DD01B3E}" type="datetime1">
              <a:rPr lang="en-US" smtClean="0"/>
              <a:t>21/11/14</a:t>
            </a:fld>
            <a:endParaRPr lang="fr-FR"/>
          </a:p>
        </p:txBody>
      </p:sp>
      <p:sp>
        <p:nvSpPr>
          <p:cNvPr id="5" name="Espace réservé du pied de page 4"/>
          <p:cNvSpPr>
            <a:spLocks noGrp="1"/>
          </p:cNvSpPr>
          <p:nvPr>
            <p:ph type="ftr" sz="quarter" idx="11"/>
          </p:nvPr>
        </p:nvSpPr>
        <p:spPr/>
        <p:txBody>
          <a:bodyPr/>
          <a:lstStyle/>
          <a:p>
            <a:pPr fontAlgn="base">
              <a:spcBef>
                <a:spcPct val="0"/>
              </a:spcBef>
              <a:spcAft>
                <a:spcPct val="0"/>
              </a:spcAft>
              <a:defRPr/>
            </a:pPr>
            <a:endParaRPr lang="en-US" altLang="en-US">
              <a:solidFill>
                <a:srgbClr val="FF6633"/>
              </a:solidFill>
            </a:endParaRPr>
          </a:p>
        </p:txBody>
      </p:sp>
      <p:sp>
        <p:nvSpPr>
          <p:cNvPr id="6" name="Espace réservé du numéro de diapositive 5"/>
          <p:cNvSpPr>
            <a:spLocks noGrp="1"/>
          </p:cNvSpPr>
          <p:nvPr>
            <p:ph type="sldNum" sz="quarter" idx="12"/>
          </p:nvPr>
        </p:nvSpPr>
        <p:spPr/>
        <p:txBody>
          <a:bodyPr/>
          <a:lstStyle/>
          <a:p>
            <a:fld id="{B747F9A3-9DA9-574B-8438-551A0BDCE24E}" type="slidenum">
              <a:rPr lang="fr-FR" smtClean="0"/>
              <a:t>‹#›</a:t>
            </a:fld>
            <a:endParaRPr lang="fr-FR"/>
          </a:p>
        </p:txBody>
      </p:sp>
    </p:spTree>
    <p:extLst>
      <p:ext uri="{BB962C8B-B14F-4D97-AF65-F5344CB8AC3E}">
        <p14:creationId xmlns:p14="http://schemas.microsoft.com/office/powerpoint/2010/main" val="907555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CH"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Cliquez pour modifier les styles du texte du masque</a:t>
            </a:r>
          </a:p>
        </p:txBody>
      </p:sp>
      <p:sp>
        <p:nvSpPr>
          <p:cNvPr id="4" name="Espace réservé de la date 3"/>
          <p:cNvSpPr>
            <a:spLocks noGrp="1"/>
          </p:cNvSpPr>
          <p:nvPr>
            <p:ph type="dt" sz="half" idx="10"/>
          </p:nvPr>
        </p:nvSpPr>
        <p:spPr/>
        <p:txBody>
          <a:bodyPr/>
          <a:lstStyle/>
          <a:p>
            <a:fld id="{8EA28927-0821-A14F-95CF-B31AB1451675}" type="datetime1">
              <a:rPr lang="en-US" smtClean="0"/>
              <a:t>21/11/14</a:t>
            </a:fld>
            <a:endParaRPr lang="fr-FR"/>
          </a:p>
        </p:txBody>
      </p:sp>
      <p:sp>
        <p:nvSpPr>
          <p:cNvPr id="5" name="Espace réservé du pied de page 4"/>
          <p:cNvSpPr>
            <a:spLocks noGrp="1"/>
          </p:cNvSpPr>
          <p:nvPr>
            <p:ph type="ftr" sz="quarter" idx="11"/>
          </p:nvPr>
        </p:nvSpPr>
        <p:spPr/>
        <p:txBody>
          <a:bodyPr/>
          <a:lstStyle/>
          <a:p>
            <a:pPr fontAlgn="base">
              <a:spcBef>
                <a:spcPct val="0"/>
              </a:spcBef>
              <a:spcAft>
                <a:spcPct val="0"/>
              </a:spcAft>
              <a:defRPr/>
            </a:pPr>
            <a:endParaRPr lang="en-US" altLang="en-US">
              <a:solidFill>
                <a:srgbClr val="FF6633"/>
              </a:solidFill>
            </a:endParaRPr>
          </a:p>
        </p:txBody>
      </p:sp>
      <p:sp>
        <p:nvSpPr>
          <p:cNvPr id="6" name="Espace réservé du numéro de diapositive 5"/>
          <p:cNvSpPr>
            <a:spLocks noGrp="1"/>
          </p:cNvSpPr>
          <p:nvPr>
            <p:ph type="sldNum" sz="quarter" idx="12"/>
          </p:nvPr>
        </p:nvSpPr>
        <p:spPr/>
        <p:txBody>
          <a:bodyPr/>
          <a:lstStyle/>
          <a:p>
            <a:fld id="{B747F9A3-9DA9-574B-8438-551A0BDCE24E}" type="slidenum">
              <a:rPr lang="fr-FR" smtClean="0"/>
              <a:t>‹#›</a:t>
            </a:fld>
            <a:endParaRPr lang="fr-FR"/>
          </a:p>
        </p:txBody>
      </p:sp>
    </p:spTree>
    <p:extLst>
      <p:ext uri="{BB962C8B-B14F-4D97-AF65-F5344CB8AC3E}">
        <p14:creationId xmlns:p14="http://schemas.microsoft.com/office/powerpoint/2010/main" val="803965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fr-FR"/>
          </a:p>
        </p:txBody>
      </p:sp>
      <p:sp>
        <p:nvSpPr>
          <p:cNvPr id="5" name="Espace réservé de la date 4"/>
          <p:cNvSpPr>
            <a:spLocks noGrp="1"/>
          </p:cNvSpPr>
          <p:nvPr>
            <p:ph type="dt" sz="half" idx="10"/>
          </p:nvPr>
        </p:nvSpPr>
        <p:spPr/>
        <p:txBody>
          <a:bodyPr/>
          <a:lstStyle/>
          <a:p>
            <a:fld id="{08A73992-E651-1F4A-B858-EC158B7D5C06}" type="datetime1">
              <a:rPr lang="en-US" smtClean="0"/>
              <a:t>21/11/14</a:t>
            </a:fld>
            <a:endParaRPr lang="fr-FR"/>
          </a:p>
        </p:txBody>
      </p:sp>
      <p:sp>
        <p:nvSpPr>
          <p:cNvPr id="6" name="Espace réservé du pied de page 5"/>
          <p:cNvSpPr>
            <a:spLocks noGrp="1"/>
          </p:cNvSpPr>
          <p:nvPr>
            <p:ph type="ftr" sz="quarter" idx="11"/>
          </p:nvPr>
        </p:nvSpPr>
        <p:spPr/>
        <p:txBody>
          <a:bodyPr/>
          <a:lstStyle/>
          <a:p>
            <a:pPr fontAlgn="base">
              <a:spcBef>
                <a:spcPct val="0"/>
              </a:spcBef>
              <a:spcAft>
                <a:spcPct val="0"/>
              </a:spcAft>
              <a:defRPr/>
            </a:pPr>
            <a:endParaRPr lang="en-US" altLang="en-US">
              <a:solidFill>
                <a:srgbClr val="FF6633"/>
              </a:solidFill>
            </a:endParaRPr>
          </a:p>
        </p:txBody>
      </p:sp>
      <p:sp>
        <p:nvSpPr>
          <p:cNvPr id="7" name="Espace réservé du numéro de diapositive 6"/>
          <p:cNvSpPr>
            <a:spLocks noGrp="1"/>
          </p:cNvSpPr>
          <p:nvPr>
            <p:ph type="sldNum" sz="quarter" idx="12"/>
          </p:nvPr>
        </p:nvSpPr>
        <p:spPr/>
        <p:txBody>
          <a:bodyPr/>
          <a:lstStyle/>
          <a:p>
            <a:fld id="{B747F9A3-9DA9-574B-8438-551A0BDCE24E}" type="slidenum">
              <a:rPr lang="fr-FR" smtClean="0"/>
              <a:t>‹#›</a:t>
            </a:fld>
            <a:endParaRPr lang="fr-FR"/>
          </a:p>
        </p:txBody>
      </p:sp>
    </p:spTree>
    <p:extLst>
      <p:ext uri="{BB962C8B-B14F-4D97-AF65-F5344CB8AC3E}">
        <p14:creationId xmlns:p14="http://schemas.microsoft.com/office/powerpoint/2010/main" val="595803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CH"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fr-FR"/>
          </a:p>
        </p:txBody>
      </p:sp>
      <p:sp>
        <p:nvSpPr>
          <p:cNvPr id="7" name="Espace réservé de la date 6"/>
          <p:cNvSpPr>
            <a:spLocks noGrp="1"/>
          </p:cNvSpPr>
          <p:nvPr>
            <p:ph type="dt" sz="half" idx="10"/>
          </p:nvPr>
        </p:nvSpPr>
        <p:spPr/>
        <p:txBody>
          <a:bodyPr/>
          <a:lstStyle/>
          <a:p>
            <a:fld id="{D8164A6D-1354-2341-A7AE-13E8C8761393}" type="datetime1">
              <a:rPr lang="en-US" smtClean="0"/>
              <a:t>21/11/14</a:t>
            </a:fld>
            <a:endParaRPr lang="fr-FR"/>
          </a:p>
        </p:txBody>
      </p:sp>
      <p:sp>
        <p:nvSpPr>
          <p:cNvPr id="8" name="Espace réservé du pied de page 7"/>
          <p:cNvSpPr>
            <a:spLocks noGrp="1"/>
          </p:cNvSpPr>
          <p:nvPr>
            <p:ph type="ftr" sz="quarter" idx="11"/>
          </p:nvPr>
        </p:nvSpPr>
        <p:spPr/>
        <p:txBody>
          <a:bodyPr/>
          <a:lstStyle/>
          <a:p>
            <a:pPr fontAlgn="base">
              <a:spcBef>
                <a:spcPct val="0"/>
              </a:spcBef>
              <a:spcAft>
                <a:spcPct val="0"/>
              </a:spcAft>
              <a:defRPr/>
            </a:pPr>
            <a:endParaRPr lang="en-US" altLang="en-US">
              <a:solidFill>
                <a:srgbClr val="FF6633"/>
              </a:solidFill>
            </a:endParaRPr>
          </a:p>
        </p:txBody>
      </p:sp>
      <p:sp>
        <p:nvSpPr>
          <p:cNvPr id="9" name="Espace réservé du numéro de diapositive 8"/>
          <p:cNvSpPr>
            <a:spLocks noGrp="1"/>
          </p:cNvSpPr>
          <p:nvPr>
            <p:ph type="sldNum" sz="quarter" idx="12"/>
          </p:nvPr>
        </p:nvSpPr>
        <p:spPr/>
        <p:txBody>
          <a:bodyPr/>
          <a:lstStyle/>
          <a:p>
            <a:fld id="{B747F9A3-9DA9-574B-8438-551A0BDCE24E}" type="slidenum">
              <a:rPr lang="fr-FR" smtClean="0"/>
              <a:t>‹#›</a:t>
            </a:fld>
            <a:endParaRPr lang="fr-FR"/>
          </a:p>
        </p:txBody>
      </p:sp>
    </p:spTree>
    <p:extLst>
      <p:ext uri="{BB962C8B-B14F-4D97-AF65-F5344CB8AC3E}">
        <p14:creationId xmlns:p14="http://schemas.microsoft.com/office/powerpoint/2010/main" val="529564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smtClean="0"/>
              <a:t>Cliquez et modifiez le titre</a:t>
            </a:r>
            <a:endParaRPr lang="fr-FR"/>
          </a:p>
        </p:txBody>
      </p:sp>
      <p:sp>
        <p:nvSpPr>
          <p:cNvPr id="3" name="Espace réservé de la date 2"/>
          <p:cNvSpPr>
            <a:spLocks noGrp="1"/>
          </p:cNvSpPr>
          <p:nvPr>
            <p:ph type="dt" sz="half" idx="10"/>
          </p:nvPr>
        </p:nvSpPr>
        <p:spPr/>
        <p:txBody>
          <a:bodyPr/>
          <a:lstStyle/>
          <a:p>
            <a:fld id="{38083DE6-DB66-A14D-A5D5-39E647F4365B}" type="datetime1">
              <a:rPr lang="en-US" smtClean="0"/>
              <a:t>21/11/14</a:t>
            </a:fld>
            <a:endParaRPr lang="fr-FR"/>
          </a:p>
        </p:txBody>
      </p:sp>
      <p:sp>
        <p:nvSpPr>
          <p:cNvPr id="4" name="Espace réservé du pied de page 3"/>
          <p:cNvSpPr>
            <a:spLocks noGrp="1"/>
          </p:cNvSpPr>
          <p:nvPr>
            <p:ph type="ftr" sz="quarter" idx="11"/>
          </p:nvPr>
        </p:nvSpPr>
        <p:spPr/>
        <p:txBody>
          <a:bodyPr/>
          <a:lstStyle/>
          <a:p>
            <a:pPr fontAlgn="base">
              <a:spcBef>
                <a:spcPct val="0"/>
              </a:spcBef>
              <a:spcAft>
                <a:spcPct val="0"/>
              </a:spcAft>
              <a:defRPr/>
            </a:pPr>
            <a:endParaRPr lang="en-US" altLang="en-US">
              <a:solidFill>
                <a:srgbClr val="FF6633"/>
              </a:solidFill>
            </a:endParaRPr>
          </a:p>
        </p:txBody>
      </p:sp>
      <p:sp>
        <p:nvSpPr>
          <p:cNvPr id="5" name="Espace réservé du numéro de diapositive 4"/>
          <p:cNvSpPr>
            <a:spLocks noGrp="1"/>
          </p:cNvSpPr>
          <p:nvPr>
            <p:ph type="sldNum" sz="quarter" idx="12"/>
          </p:nvPr>
        </p:nvSpPr>
        <p:spPr/>
        <p:txBody>
          <a:bodyPr/>
          <a:lstStyle/>
          <a:p>
            <a:fld id="{B747F9A3-9DA9-574B-8438-551A0BDCE24E}" type="slidenum">
              <a:rPr lang="fr-FR" smtClean="0"/>
              <a:t>‹#›</a:t>
            </a:fld>
            <a:endParaRPr lang="fr-FR"/>
          </a:p>
        </p:txBody>
      </p:sp>
    </p:spTree>
    <p:extLst>
      <p:ext uri="{BB962C8B-B14F-4D97-AF65-F5344CB8AC3E}">
        <p14:creationId xmlns:p14="http://schemas.microsoft.com/office/powerpoint/2010/main" val="3003973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5604EE6-DA50-7B40-AD75-3468DB5A16F5}" type="datetime1">
              <a:rPr lang="en-US" smtClean="0"/>
              <a:t>21/11/14</a:t>
            </a:fld>
            <a:endParaRPr lang="fr-FR"/>
          </a:p>
        </p:txBody>
      </p:sp>
      <p:sp>
        <p:nvSpPr>
          <p:cNvPr id="3" name="Espace réservé du pied de page 2"/>
          <p:cNvSpPr>
            <a:spLocks noGrp="1"/>
          </p:cNvSpPr>
          <p:nvPr>
            <p:ph type="ftr" sz="quarter" idx="11"/>
          </p:nvPr>
        </p:nvSpPr>
        <p:spPr/>
        <p:txBody>
          <a:bodyPr/>
          <a:lstStyle/>
          <a:p>
            <a:pPr fontAlgn="base">
              <a:spcBef>
                <a:spcPct val="0"/>
              </a:spcBef>
              <a:spcAft>
                <a:spcPct val="0"/>
              </a:spcAft>
              <a:defRPr/>
            </a:pPr>
            <a:endParaRPr lang="en-US" altLang="en-US">
              <a:solidFill>
                <a:srgbClr val="FF6633"/>
              </a:solidFill>
            </a:endParaRPr>
          </a:p>
        </p:txBody>
      </p:sp>
      <p:sp>
        <p:nvSpPr>
          <p:cNvPr id="4" name="Espace réservé du numéro de diapositive 3"/>
          <p:cNvSpPr>
            <a:spLocks noGrp="1"/>
          </p:cNvSpPr>
          <p:nvPr>
            <p:ph type="sldNum" sz="quarter" idx="12"/>
          </p:nvPr>
        </p:nvSpPr>
        <p:spPr/>
        <p:txBody>
          <a:bodyPr/>
          <a:lstStyle/>
          <a:p>
            <a:fld id="{B747F9A3-9DA9-574B-8438-551A0BDCE24E}" type="slidenum">
              <a:rPr lang="fr-FR" smtClean="0"/>
              <a:t>‹#›</a:t>
            </a:fld>
            <a:endParaRPr lang="fr-FR"/>
          </a:p>
        </p:txBody>
      </p:sp>
    </p:spTree>
    <p:extLst>
      <p:ext uri="{BB962C8B-B14F-4D97-AF65-F5344CB8AC3E}">
        <p14:creationId xmlns:p14="http://schemas.microsoft.com/office/powerpoint/2010/main" val="1657183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CH"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Cliquez pour modifier les styles du texte du masque</a:t>
            </a:r>
          </a:p>
        </p:txBody>
      </p:sp>
      <p:sp>
        <p:nvSpPr>
          <p:cNvPr id="5" name="Espace réservé de la date 4"/>
          <p:cNvSpPr>
            <a:spLocks noGrp="1"/>
          </p:cNvSpPr>
          <p:nvPr>
            <p:ph type="dt" sz="half" idx="10"/>
          </p:nvPr>
        </p:nvSpPr>
        <p:spPr/>
        <p:txBody>
          <a:bodyPr/>
          <a:lstStyle/>
          <a:p>
            <a:fld id="{DABC39EB-1E57-3F4A-B3E0-61B42A35516B}" type="datetime1">
              <a:rPr lang="en-US" smtClean="0"/>
              <a:t>21/11/14</a:t>
            </a:fld>
            <a:endParaRPr lang="fr-FR"/>
          </a:p>
        </p:txBody>
      </p:sp>
      <p:sp>
        <p:nvSpPr>
          <p:cNvPr id="6" name="Espace réservé du pied de page 5"/>
          <p:cNvSpPr>
            <a:spLocks noGrp="1"/>
          </p:cNvSpPr>
          <p:nvPr>
            <p:ph type="ftr" sz="quarter" idx="11"/>
          </p:nvPr>
        </p:nvSpPr>
        <p:spPr/>
        <p:txBody>
          <a:bodyPr/>
          <a:lstStyle/>
          <a:p>
            <a:pPr fontAlgn="base">
              <a:spcBef>
                <a:spcPct val="0"/>
              </a:spcBef>
              <a:spcAft>
                <a:spcPct val="0"/>
              </a:spcAft>
              <a:defRPr/>
            </a:pPr>
            <a:endParaRPr lang="en-US" altLang="en-US">
              <a:solidFill>
                <a:srgbClr val="FF6633"/>
              </a:solidFill>
            </a:endParaRPr>
          </a:p>
        </p:txBody>
      </p:sp>
      <p:sp>
        <p:nvSpPr>
          <p:cNvPr id="7" name="Espace réservé du numéro de diapositive 6"/>
          <p:cNvSpPr>
            <a:spLocks noGrp="1"/>
          </p:cNvSpPr>
          <p:nvPr>
            <p:ph type="sldNum" sz="quarter" idx="12"/>
          </p:nvPr>
        </p:nvSpPr>
        <p:spPr/>
        <p:txBody>
          <a:bodyPr/>
          <a:lstStyle/>
          <a:p>
            <a:fld id="{B747F9A3-9DA9-574B-8438-551A0BDCE24E}" type="slidenum">
              <a:rPr lang="fr-FR" smtClean="0"/>
              <a:t>‹#›</a:t>
            </a:fld>
            <a:endParaRPr lang="fr-FR"/>
          </a:p>
        </p:txBody>
      </p:sp>
    </p:spTree>
    <p:extLst>
      <p:ext uri="{BB962C8B-B14F-4D97-AF65-F5344CB8AC3E}">
        <p14:creationId xmlns:p14="http://schemas.microsoft.com/office/powerpoint/2010/main" val="731702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CH"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Cliquez pour modifier les styles du texte du masque</a:t>
            </a:r>
          </a:p>
        </p:txBody>
      </p:sp>
      <p:sp>
        <p:nvSpPr>
          <p:cNvPr id="5" name="Espace réservé de la date 4"/>
          <p:cNvSpPr>
            <a:spLocks noGrp="1"/>
          </p:cNvSpPr>
          <p:nvPr>
            <p:ph type="dt" sz="half" idx="10"/>
          </p:nvPr>
        </p:nvSpPr>
        <p:spPr/>
        <p:txBody>
          <a:bodyPr/>
          <a:lstStyle/>
          <a:p>
            <a:fld id="{989A95BD-2414-654D-847C-CA6C7D2158E2}" type="datetime1">
              <a:rPr lang="en-US" smtClean="0"/>
              <a:t>21/11/14</a:t>
            </a:fld>
            <a:endParaRPr lang="fr-FR"/>
          </a:p>
        </p:txBody>
      </p:sp>
      <p:sp>
        <p:nvSpPr>
          <p:cNvPr id="6" name="Espace réservé du pied de page 5"/>
          <p:cNvSpPr>
            <a:spLocks noGrp="1"/>
          </p:cNvSpPr>
          <p:nvPr>
            <p:ph type="ftr" sz="quarter" idx="11"/>
          </p:nvPr>
        </p:nvSpPr>
        <p:spPr/>
        <p:txBody>
          <a:bodyPr/>
          <a:lstStyle/>
          <a:p>
            <a:pPr fontAlgn="base">
              <a:spcBef>
                <a:spcPct val="0"/>
              </a:spcBef>
              <a:spcAft>
                <a:spcPct val="0"/>
              </a:spcAft>
              <a:defRPr/>
            </a:pPr>
            <a:endParaRPr lang="en-US" altLang="en-US">
              <a:solidFill>
                <a:srgbClr val="FF6633"/>
              </a:solidFill>
            </a:endParaRPr>
          </a:p>
        </p:txBody>
      </p:sp>
      <p:sp>
        <p:nvSpPr>
          <p:cNvPr id="7" name="Espace réservé du numéro de diapositive 6"/>
          <p:cNvSpPr>
            <a:spLocks noGrp="1"/>
          </p:cNvSpPr>
          <p:nvPr>
            <p:ph type="sldNum" sz="quarter" idx="12"/>
          </p:nvPr>
        </p:nvSpPr>
        <p:spPr/>
        <p:txBody>
          <a:bodyPr/>
          <a:lstStyle/>
          <a:p>
            <a:fld id="{B747F9A3-9DA9-574B-8438-551A0BDCE24E}" type="slidenum">
              <a:rPr lang="fr-FR" smtClean="0"/>
              <a:t>‹#›</a:t>
            </a:fld>
            <a:endParaRPr lang="fr-FR"/>
          </a:p>
        </p:txBody>
      </p:sp>
    </p:spTree>
    <p:extLst>
      <p:ext uri="{BB962C8B-B14F-4D97-AF65-F5344CB8AC3E}">
        <p14:creationId xmlns:p14="http://schemas.microsoft.com/office/powerpoint/2010/main" val="204431980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CH"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A9AC68-C397-994F-A00F-8D5A2B803F50}" type="datetime1">
              <a:rPr lang="en-US" smtClean="0"/>
              <a:t>21/11/14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defRPr/>
            </a:pPr>
            <a:endParaRPr lang="en-US" altLang="en-US">
              <a:solidFill>
                <a:srgbClr val="FF6633"/>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47F9A3-9DA9-574B-8438-551A0BDCE24E}" type="slidenum">
              <a:rPr lang="fr-FR" smtClean="0"/>
              <a:t>‹#›</a:t>
            </a:fld>
            <a:endParaRPr lang="fr-FR"/>
          </a:p>
        </p:txBody>
      </p:sp>
    </p:spTree>
    <p:extLst>
      <p:ext uri="{BB962C8B-B14F-4D97-AF65-F5344CB8AC3E}">
        <p14:creationId xmlns:p14="http://schemas.microsoft.com/office/powerpoint/2010/main" val="26331820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4213" y="1447800"/>
            <a:ext cx="7772400" cy="2997200"/>
          </a:xfrm>
        </p:spPr>
        <p:txBody>
          <a:bodyPr>
            <a:normAutofit fontScale="90000"/>
          </a:bodyPr>
          <a:lstStyle/>
          <a:p>
            <a:pPr eaLnBrk="1" hangingPunct="1"/>
            <a:r>
              <a:rPr lang="en-GB" sz="5400" dirty="0" smtClean="0"/>
              <a:t>Convention on the Rights of Persons with Disabilities and its Optional Protocol</a:t>
            </a:r>
            <a:r>
              <a:rPr lang="en-GB" sz="6200" dirty="0" smtClean="0"/>
              <a:t/>
            </a:r>
            <a:br>
              <a:rPr lang="en-GB" sz="6200" dirty="0" smtClean="0"/>
            </a:br>
            <a:r>
              <a:rPr lang="en-GB" sz="6200" dirty="0" smtClean="0"/>
              <a:t/>
            </a:r>
            <a:br>
              <a:rPr lang="en-GB" sz="6200" dirty="0" smtClean="0"/>
            </a:br>
            <a:r>
              <a:rPr lang="en-GB" sz="6200" dirty="0" smtClean="0"/>
              <a:t>Basic reminder</a:t>
            </a:r>
            <a:endParaRPr lang="en-US" sz="6200" dirty="0" smtClean="0"/>
          </a:p>
        </p:txBody>
      </p:sp>
      <p:sp>
        <p:nvSpPr>
          <p:cNvPr id="3075" name="Rectangle 5"/>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fontAlgn="base">
              <a:spcBef>
                <a:spcPct val="0"/>
              </a:spcBef>
              <a:spcAft>
                <a:spcPct val="0"/>
              </a:spcAft>
            </a:pPr>
            <a:endParaRPr lang="fr-FR" dirty="0">
              <a:solidFill>
                <a:srgbClr val="000000"/>
              </a:solidFill>
              <a:cs typeface="Arial" pitchFamily="34" charset="0"/>
            </a:endParaRPr>
          </a:p>
        </p:txBody>
      </p:sp>
      <p:sp>
        <p:nvSpPr>
          <p:cNvPr id="3076" name="Rectangle 7"/>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fontAlgn="base">
              <a:spcBef>
                <a:spcPct val="0"/>
              </a:spcBef>
              <a:spcAft>
                <a:spcPct val="0"/>
              </a:spcAft>
            </a:pPr>
            <a:endParaRPr lang="fr-FR" dirty="0">
              <a:solidFill>
                <a:srgbClr val="000000"/>
              </a:solidFill>
              <a:cs typeface="Arial" pitchFamily="34" charset="0"/>
            </a:endParaRPr>
          </a:p>
        </p:txBody>
      </p:sp>
      <p:sp>
        <p:nvSpPr>
          <p:cNvPr id="3077" name="Rectangle 8"/>
          <p:cNvSpPr>
            <a:spLocks noChangeArrowheads="1"/>
          </p:cNvSpPr>
          <p:nvPr/>
        </p:nvSpPr>
        <p:spPr bwMode="auto">
          <a:xfrm>
            <a:off x="-3883025" y="777081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endParaRPr lang="fr-FR" dirty="0">
              <a:solidFill>
                <a:srgbClr val="000000"/>
              </a:solidFill>
              <a:latin typeface="Verdana" pitchFamily="34" charset="0"/>
              <a:cs typeface="Arial" pitchFamily="34" charset="0"/>
            </a:endParaRPr>
          </a:p>
        </p:txBody>
      </p:sp>
    </p:spTree>
    <p:extLst>
      <p:ext uri="{BB962C8B-B14F-4D97-AF65-F5344CB8AC3E}">
        <p14:creationId xmlns:p14="http://schemas.microsoft.com/office/powerpoint/2010/main" val="293044020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pPr eaLnBrk="1" hangingPunct="1"/>
            <a:r>
              <a:rPr lang="en-GB" smtClean="0"/>
              <a:t>General Principles (Article 3)</a:t>
            </a:r>
            <a:endParaRPr lang="en-US" smtClean="0"/>
          </a:p>
        </p:txBody>
      </p:sp>
      <p:sp>
        <p:nvSpPr>
          <p:cNvPr id="14340" name="Rectangle 3"/>
          <p:cNvSpPr>
            <a:spLocks noGrp="1" noChangeArrowheads="1"/>
          </p:cNvSpPr>
          <p:nvPr>
            <p:ph idx="1"/>
          </p:nvPr>
        </p:nvSpPr>
        <p:spPr/>
        <p:txBody>
          <a:bodyPr/>
          <a:lstStyle/>
          <a:p>
            <a:pPr eaLnBrk="1" hangingPunct="1">
              <a:lnSpc>
                <a:spcPct val="90000"/>
              </a:lnSpc>
            </a:pPr>
            <a:r>
              <a:rPr lang="en-GB" sz="2100" smtClean="0"/>
              <a:t>Respect for inherent dignity, individual autonomy including the freedom to make one’s own choices, and independence of persons</a:t>
            </a:r>
          </a:p>
          <a:p>
            <a:pPr eaLnBrk="1" hangingPunct="1">
              <a:lnSpc>
                <a:spcPct val="90000"/>
              </a:lnSpc>
            </a:pPr>
            <a:r>
              <a:rPr lang="en-GB" sz="2100" smtClean="0"/>
              <a:t>Non-discrimination</a:t>
            </a:r>
          </a:p>
          <a:p>
            <a:pPr eaLnBrk="1" hangingPunct="1">
              <a:lnSpc>
                <a:spcPct val="90000"/>
              </a:lnSpc>
            </a:pPr>
            <a:r>
              <a:rPr lang="en-GB" sz="2100" smtClean="0"/>
              <a:t>Full and effective participation and inclusion in society</a:t>
            </a:r>
          </a:p>
          <a:p>
            <a:pPr eaLnBrk="1" hangingPunct="1">
              <a:lnSpc>
                <a:spcPct val="90000"/>
              </a:lnSpc>
            </a:pPr>
            <a:r>
              <a:rPr lang="en-GB" sz="2100" smtClean="0"/>
              <a:t>Respect for difference and acceptance of persons with disabilities as part of human diversity and humanity</a:t>
            </a:r>
          </a:p>
          <a:p>
            <a:pPr eaLnBrk="1" hangingPunct="1">
              <a:lnSpc>
                <a:spcPct val="90000"/>
              </a:lnSpc>
            </a:pPr>
            <a:r>
              <a:rPr lang="en-GB" sz="2100" smtClean="0"/>
              <a:t>Equality of opportunity</a:t>
            </a:r>
          </a:p>
          <a:p>
            <a:pPr eaLnBrk="1" hangingPunct="1">
              <a:lnSpc>
                <a:spcPct val="90000"/>
              </a:lnSpc>
            </a:pPr>
            <a:r>
              <a:rPr lang="en-GB" sz="2100" smtClean="0"/>
              <a:t>Accessibility</a:t>
            </a:r>
          </a:p>
          <a:p>
            <a:pPr eaLnBrk="1" hangingPunct="1">
              <a:lnSpc>
                <a:spcPct val="90000"/>
              </a:lnSpc>
            </a:pPr>
            <a:r>
              <a:rPr lang="en-GB" sz="2100" smtClean="0"/>
              <a:t>Equality between men and women</a:t>
            </a:r>
          </a:p>
          <a:p>
            <a:pPr eaLnBrk="1" hangingPunct="1">
              <a:lnSpc>
                <a:spcPct val="90000"/>
              </a:lnSpc>
            </a:pPr>
            <a:r>
              <a:rPr lang="en-GB" sz="2100" smtClean="0"/>
              <a:t>Respect for the evolving capacities of children with disabilities and respect for the right of children with disabilities to preserve their identities </a:t>
            </a:r>
            <a:endParaRPr lang="en-US" sz="2100" smtClean="0"/>
          </a:p>
        </p:txBody>
      </p:sp>
    </p:spTree>
    <p:extLst>
      <p:ext uri="{BB962C8B-B14F-4D97-AF65-F5344CB8AC3E}">
        <p14:creationId xmlns:p14="http://schemas.microsoft.com/office/powerpoint/2010/main" val="52073180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General obligations (art 4)</a:t>
            </a:r>
            <a:endParaRPr lang="fr-FR" dirty="0"/>
          </a:p>
        </p:txBody>
      </p:sp>
      <p:sp>
        <p:nvSpPr>
          <p:cNvPr id="3" name="Espace réservé du contenu 2"/>
          <p:cNvSpPr>
            <a:spLocks noGrp="1"/>
          </p:cNvSpPr>
          <p:nvPr>
            <p:ph idx="1"/>
          </p:nvPr>
        </p:nvSpPr>
        <p:spPr>
          <a:xfrm>
            <a:off x="457200" y="1600200"/>
            <a:ext cx="8534400" cy="4525963"/>
          </a:xfrm>
        </p:spPr>
        <p:txBody>
          <a:bodyPr>
            <a:normAutofit fontScale="77500" lnSpcReduction="20000"/>
          </a:bodyPr>
          <a:lstStyle/>
          <a:p>
            <a:pPr marL="0" indent="0">
              <a:buNone/>
            </a:pPr>
            <a:r>
              <a:rPr lang="fr-FR" dirty="0" smtClean="0"/>
              <a:t>States must</a:t>
            </a:r>
          </a:p>
          <a:p>
            <a:r>
              <a:rPr lang="fr-FR" dirty="0" err="1" smtClean="0"/>
              <a:t>Take</a:t>
            </a:r>
            <a:r>
              <a:rPr lang="fr-FR" dirty="0" smtClean="0"/>
              <a:t> all </a:t>
            </a:r>
            <a:r>
              <a:rPr lang="fr-FR" dirty="0" err="1" smtClean="0"/>
              <a:t>adequate</a:t>
            </a:r>
            <a:r>
              <a:rPr lang="fr-FR" dirty="0" smtClean="0"/>
              <a:t> </a:t>
            </a:r>
            <a:r>
              <a:rPr lang="fr-FR" dirty="0" err="1" smtClean="0"/>
              <a:t>measures</a:t>
            </a:r>
            <a:r>
              <a:rPr lang="fr-FR" dirty="0" smtClean="0"/>
              <a:t> to </a:t>
            </a:r>
            <a:r>
              <a:rPr lang="fr-FR" dirty="0" err="1" smtClean="0"/>
              <a:t>implement</a:t>
            </a:r>
            <a:r>
              <a:rPr lang="fr-FR" dirty="0" smtClean="0"/>
              <a:t> the CRPD</a:t>
            </a:r>
          </a:p>
          <a:p>
            <a:r>
              <a:rPr lang="fr-FR" dirty="0" err="1" smtClean="0"/>
              <a:t>Make</a:t>
            </a:r>
            <a:r>
              <a:rPr lang="fr-FR" dirty="0" smtClean="0"/>
              <a:t> sure </a:t>
            </a:r>
            <a:r>
              <a:rPr lang="fr-FR" dirty="0" err="1" smtClean="0"/>
              <a:t>that</a:t>
            </a:r>
            <a:r>
              <a:rPr lang="fr-FR" dirty="0" smtClean="0"/>
              <a:t> </a:t>
            </a:r>
            <a:r>
              <a:rPr lang="fr-FR" dirty="0" err="1" smtClean="0"/>
              <a:t>their</a:t>
            </a:r>
            <a:r>
              <a:rPr lang="fr-FR" dirty="0" smtClean="0"/>
              <a:t> </a:t>
            </a:r>
            <a:r>
              <a:rPr lang="fr-FR" dirty="0" err="1" smtClean="0"/>
              <a:t>legal</a:t>
            </a:r>
            <a:r>
              <a:rPr lang="fr-FR" dirty="0" smtClean="0"/>
              <a:t> and administrative </a:t>
            </a:r>
            <a:r>
              <a:rPr lang="fr-FR" dirty="0" err="1" smtClean="0"/>
              <a:t>frameworks</a:t>
            </a:r>
            <a:r>
              <a:rPr lang="fr-FR" dirty="0" smtClean="0"/>
              <a:t> as </a:t>
            </a:r>
            <a:r>
              <a:rPr lang="fr-FR" dirty="0" err="1" smtClean="0"/>
              <a:t>well</a:t>
            </a:r>
            <a:r>
              <a:rPr lang="fr-FR" dirty="0" smtClean="0"/>
              <a:t> as all public </a:t>
            </a:r>
            <a:r>
              <a:rPr lang="fr-FR" dirty="0" err="1" smtClean="0"/>
              <a:t>entities</a:t>
            </a:r>
            <a:r>
              <a:rPr lang="fr-FR" dirty="0" smtClean="0"/>
              <a:t> do not </a:t>
            </a:r>
            <a:r>
              <a:rPr lang="fr-FR" dirty="0" err="1" smtClean="0"/>
              <a:t>discriminate</a:t>
            </a:r>
            <a:r>
              <a:rPr lang="fr-FR" dirty="0" smtClean="0"/>
              <a:t> </a:t>
            </a:r>
            <a:r>
              <a:rPr lang="fr-FR" dirty="0" err="1" smtClean="0"/>
              <a:t>persons</a:t>
            </a:r>
            <a:r>
              <a:rPr lang="fr-FR" dirty="0" smtClean="0"/>
              <a:t> </a:t>
            </a:r>
            <a:r>
              <a:rPr lang="fr-FR" dirty="0" err="1" smtClean="0"/>
              <a:t>with</a:t>
            </a:r>
            <a:r>
              <a:rPr lang="fr-FR" dirty="0" smtClean="0"/>
              <a:t> </a:t>
            </a:r>
            <a:r>
              <a:rPr lang="fr-FR" dirty="0" err="1" smtClean="0"/>
              <a:t>disabilities</a:t>
            </a:r>
            <a:endParaRPr lang="fr-FR" dirty="0" smtClean="0"/>
          </a:p>
          <a:p>
            <a:r>
              <a:rPr lang="fr-FR" dirty="0" err="1" smtClean="0"/>
              <a:t>Protect</a:t>
            </a:r>
            <a:r>
              <a:rPr lang="fr-FR" dirty="0" smtClean="0"/>
              <a:t> </a:t>
            </a:r>
            <a:r>
              <a:rPr lang="fr-FR" dirty="0" err="1" smtClean="0"/>
              <a:t>persons</a:t>
            </a:r>
            <a:r>
              <a:rPr lang="fr-FR" dirty="0" smtClean="0"/>
              <a:t> </a:t>
            </a:r>
            <a:r>
              <a:rPr lang="fr-FR" dirty="0" err="1" smtClean="0"/>
              <a:t>with</a:t>
            </a:r>
            <a:r>
              <a:rPr lang="fr-FR" dirty="0" smtClean="0"/>
              <a:t> </a:t>
            </a:r>
            <a:r>
              <a:rPr lang="fr-FR" dirty="0" err="1" smtClean="0"/>
              <a:t>disabilities</a:t>
            </a:r>
            <a:r>
              <a:rPr lang="fr-FR" dirty="0" smtClean="0"/>
              <a:t> </a:t>
            </a:r>
            <a:r>
              <a:rPr lang="fr-FR" dirty="0" err="1" smtClean="0"/>
              <a:t>from</a:t>
            </a:r>
            <a:r>
              <a:rPr lang="fr-FR" dirty="0" smtClean="0"/>
              <a:t> discrimination by non-state </a:t>
            </a:r>
            <a:r>
              <a:rPr lang="fr-FR" dirty="0" err="1" smtClean="0"/>
              <a:t>actors</a:t>
            </a:r>
            <a:endParaRPr lang="fr-FR" dirty="0" smtClean="0"/>
          </a:p>
          <a:p>
            <a:r>
              <a:rPr lang="fr-FR" dirty="0" err="1" smtClean="0"/>
              <a:t>Provide</a:t>
            </a:r>
            <a:r>
              <a:rPr lang="fr-FR" dirty="0" smtClean="0"/>
              <a:t> information to </a:t>
            </a:r>
            <a:r>
              <a:rPr lang="fr-FR" dirty="0" err="1" smtClean="0"/>
              <a:t>persons</a:t>
            </a:r>
            <a:r>
              <a:rPr lang="fr-FR" dirty="0" smtClean="0"/>
              <a:t> </a:t>
            </a:r>
            <a:r>
              <a:rPr lang="fr-FR" dirty="0" err="1" smtClean="0"/>
              <a:t>with</a:t>
            </a:r>
            <a:r>
              <a:rPr lang="fr-FR" dirty="0" smtClean="0"/>
              <a:t> </a:t>
            </a:r>
            <a:r>
              <a:rPr lang="fr-FR" dirty="0" err="1" smtClean="0"/>
              <a:t>disabilities</a:t>
            </a:r>
            <a:r>
              <a:rPr lang="fr-FR" dirty="0" smtClean="0"/>
              <a:t> on possible support </a:t>
            </a:r>
          </a:p>
          <a:p>
            <a:r>
              <a:rPr lang="fr-FR" dirty="0" err="1" smtClean="0"/>
              <a:t>Ensure</a:t>
            </a:r>
            <a:r>
              <a:rPr lang="fr-FR" dirty="0" smtClean="0"/>
              <a:t> </a:t>
            </a:r>
            <a:r>
              <a:rPr lang="fr-FR" dirty="0" err="1" smtClean="0"/>
              <a:t>enforcement</a:t>
            </a:r>
            <a:r>
              <a:rPr lang="fr-FR" dirty="0" smtClean="0"/>
              <a:t> </a:t>
            </a:r>
            <a:r>
              <a:rPr lang="fr-FR" dirty="0" err="1" smtClean="0"/>
              <a:t>across</a:t>
            </a:r>
            <a:r>
              <a:rPr lang="fr-FR" dirty="0" smtClean="0"/>
              <a:t> </a:t>
            </a:r>
            <a:r>
              <a:rPr lang="fr-FR" dirty="0" err="1" smtClean="0"/>
              <a:t>decentralisation</a:t>
            </a:r>
            <a:r>
              <a:rPr lang="fr-FR" dirty="0" smtClean="0"/>
              <a:t> </a:t>
            </a:r>
            <a:r>
              <a:rPr lang="fr-FR" dirty="0" err="1" smtClean="0"/>
              <a:t>levels</a:t>
            </a:r>
            <a:endParaRPr lang="fr-FR" dirty="0" smtClean="0"/>
          </a:p>
          <a:p>
            <a:r>
              <a:rPr lang="fr-FR" dirty="0" err="1" smtClean="0"/>
              <a:t>Consult</a:t>
            </a:r>
            <a:r>
              <a:rPr lang="fr-FR" dirty="0" smtClean="0"/>
              <a:t> </a:t>
            </a:r>
            <a:r>
              <a:rPr lang="fr-FR" dirty="0" err="1" smtClean="0"/>
              <a:t>persons</a:t>
            </a:r>
            <a:r>
              <a:rPr lang="fr-FR" dirty="0" smtClean="0"/>
              <a:t> </a:t>
            </a:r>
            <a:r>
              <a:rPr lang="fr-FR" dirty="0" err="1" smtClean="0"/>
              <a:t>with</a:t>
            </a:r>
            <a:r>
              <a:rPr lang="fr-FR" dirty="0" smtClean="0"/>
              <a:t> </a:t>
            </a:r>
            <a:r>
              <a:rPr lang="fr-FR" dirty="0" err="1" smtClean="0"/>
              <a:t>disabilities</a:t>
            </a:r>
            <a:r>
              <a:rPr lang="fr-FR" dirty="0" smtClean="0"/>
              <a:t> and </a:t>
            </a:r>
            <a:r>
              <a:rPr lang="fr-FR" dirty="0" err="1" smtClean="0"/>
              <a:t>their</a:t>
            </a:r>
            <a:r>
              <a:rPr lang="fr-FR" dirty="0" smtClean="0"/>
              <a:t> </a:t>
            </a:r>
            <a:r>
              <a:rPr lang="fr-FR" dirty="0" err="1" smtClean="0"/>
              <a:t>representative</a:t>
            </a:r>
            <a:r>
              <a:rPr lang="fr-FR" dirty="0" smtClean="0"/>
              <a:t> organisations on all </a:t>
            </a:r>
            <a:r>
              <a:rPr lang="fr-FR" dirty="0" err="1" smtClean="0"/>
              <a:t>matters</a:t>
            </a:r>
            <a:r>
              <a:rPr lang="fr-FR" dirty="0" smtClean="0"/>
              <a:t> </a:t>
            </a:r>
            <a:r>
              <a:rPr lang="fr-FR" dirty="0" err="1" smtClean="0"/>
              <a:t>related</a:t>
            </a:r>
            <a:r>
              <a:rPr lang="fr-FR" dirty="0" smtClean="0"/>
              <a:t> to CRPD </a:t>
            </a:r>
            <a:r>
              <a:rPr lang="fr-FR" dirty="0" err="1" smtClean="0"/>
              <a:t>implementation</a:t>
            </a:r>
            <a:endParaRPr lang="fr-FR" dirty="0" smtClean="0"/>
          </a:p>
          <a:p>
            <a:endParaRPr lang="fr-FR" dirty="0"/>
          </a:p>
        </p:txBody>
      </p:sp>
    </p:spTree>
    <p:extLst>
      <p:ext uri="{BB962C8B-B14F-4D97-AF65-F5344CB8AC3E}">
        <p14:creationId xmlns:p14="http://schemas.microsoft.com/office/powerpoint/2010/main" val="3114162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Equality and Non discrimination</a:t>
            </a:r>
            <a:endParaRPr lang="en-US" dirty="0"/>
          </a:p>
        </p:txBody>
      </p:sp>
      <p:sp>
        <p:nvSpPr>
          <p:cNvPr id="16387" name="Content Placeholder 2"/>
          <p:cNvSpPr>
            <a:spLocks noGrp="1"/>
          </p:cNvSpPr>
          <p:nvPr>
            <p:ph idx="1"/>
          </p:nvPr>
        </p:nvSpPr>
        <p:spPr>
          <a:xfrm>
            <a:off x="381000" y="1447800"/>
            <a:ext cx="8553450" cy="4800600"/>
          </a:xfrm>
        </p:spPr>
        <p:txBody>
          <a:bodyPr/>
          <a:lstStyle/>
          <a:p>
            <a:endParaRPr lang="en-US" dirty="0" smtClean="0"/>
          </a:p>
          <a:p>
            <a:r>
              <a:rPr lang="en-US" dirty="0" smtClean="0"/>
              <a:t>State should protect persons with disabilities from discrimination on the ground of disability</a:t>
            </a:r>
          </a:p>
          <a:p>
            <a:r>
              <a:rPr lang="en-US" dirty="0" smtClean="0"/>
              <a:t>State should protect persons with disabilities from discrimination on any other grounds on equal basis with others</a:t>
            </a:r>
          </a:p>
          <a:p>
            <a:r>
              <a:rPr lang="en-US" dirty="0" smtClean="0"/>
              <a:t>Duty to provide reasonable accommodation</a:t>
            </a:r>
          </a:p>
          <a:p>
            <a:r>
              <a:rPr lang="en-US" dirty="0" smtClean="0"/>
              <a:t>Specific measures for de facto equality  </a:t>
            </a:r>
          </a:p>
        </p:txBody>
      </p:sp>
    </p:spTree>
    <p:extLst>
      <p:ext uri="{BB962C8B-B14F-4D97-AF65-F5344CB8AC3E}">
        <p14:creationId xmlns:p14="http://schemas.microsoft.com/office/powerpoint/2010/main" val="85987876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a:xfrm>
            <a:off x="457200" y="29075"/>
            <a:ext cx="8229600" cy="1143000"/>
          </a:xfrm>
        </p:spPr>
        <p:txBody>
          <a:bodyPr>
            <a:normAutofit fontScale="90000"/>
          </a:bodyPr>
          <a:lstStyle/>
          <a:p>
            <a:pPr eaLnBrk="1" hangingPunct="1"/>
            <a:r>
              <a:rPr lang="en-GB" dirty="0" smtClean="0"/>
              <a:t/>
            </a:r>
            <a:br>
              <a:rPr lang="en-GB" dirty="0" smtClean="0"/>
            </a:br>
            <a:r>
              <a:rPr lang="en-GB" dirty="0" smtClean="0"/>
              <a:t>Non-discrimination</a:t>
            </a:r>
            <a:endParaRPr lang="en-US" dirty="0" smtClean="0"/>
          </a:p>
        </p:txBody>
      </p:sp>
      <p:sp>
        <p:nvSpPr>
          <p:cNvPr id="16388" name="Rectangle 3"/>
          <p:cNvSpPr>
            <a:spLocks noGrp="1" noChangeArrowheads="1"/>
          </p:cNvSpPr>
          <p:nvPr>
            <p:ph idx="1"/>
          </p:nvPr>
        </p:nvSpPr>
        <p:spPr/>
        <p:txBody>
          <a:bodyPr/>
          <a:lstStyle/>
          <a:p>
            <a:pPr eaLnBrk="1" hangingPunct="1">
              <a:defRPr/>
            </a:pPr>
            <a:endParaRPr lang="en-GB" sz="2400" dirty="0" smtClean="0"/>
          </a:p>
          <a:p>
            <a:pPr eaLnBrk="1" hangingPunct="1">
              <a:defRPr/>
            </a:pPr>
            <a:r>
              <a:rPr lang="en-GB" sz="2400" dirty="0" smtClean="0"/>
              <a:t>Fundamental principle of international human rights law</a:t>
            </a:r>
          </a:p>
          <a:p>
            <a:pPr eaLnBrk="1" hangingPunct="1">
              <a:defRPr/>
            </a:pPr>
            <a:r>
              <a:rPr lang="en-GB" sz="2400" dirty="0" smtClean="0"/>
              <a:t>Core element of the CRPD, both principle and stand alone article</a:t>
            </a:r>
          </a:p>
          <a:p>
            <a:pPr eaLnBrk="1" hangingPunct="1">
              <a:defRPr/>
            </a:pPr>
            <a:r>
              <a:rPr lang="en-US" sz="2400" dirty="0" smtClean="0"/>
              <a:t>article 5.2.: States Parties shall  prohibit all discrimination on the basis of disability  and  guarantee to persons with disabilities equal and effective legal protection against discrimination on all grounds.</a:t>
            </a:r>
          </a:p>
          <a:p>
            <a:pPr eaLnBrk="1" hangingPunct="1">
              <a:defRPr/>
            </a:pPr>
            <a:endParaRPr lang="en-US" sz="2400" dirty="0" smtClean="0"/>
          </a:p>
          <a:p>
            <a:pPr eaLnBrk="1" hangingPunct="1">
              <a:defRPr/>
            </a:pPr>
            <a:endParaRPr lang="en-US" sz="2400" dirty="0" smtClean="0"/>
          </a:p>
          <a:p>
            <a:pPr marL="0" indent="0" eaLnBrk="1" hangingPunct="1">
              <a:buFont typeface="Wingdings" pitchFamily="2" charset="2"/>
              <a:buNone/>
              <a:defRPr/>
            </a:pPr>
            <a:endParaRPr lang="en-US" sz="2400" dirty="0" smtClean="0"/>
          </a:p>
        </p:txBody>
      </p:sp>
    </p:spTree>
    <p:extLst>
      <p:ext uri="{BB962C8B-B14F-4D97-AF65-F5344CB8AC3E}">
        <p14:creationId xmlns:p14="http://schemas.microsoft.com/office/powerpoint/2010/main" val="3923919497"/>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228600" y="1447800"/>
            <a:ext cx="8705850" cy="4800600"/>
          </a:xfrm>
        </p:spPr>
        <p:txBody>
          <a:bodyPr>
            <a:normAutofit lnSpcReduction="10000"/>
          </a:bodyPr>
          <a:lstStyle/>
          <a:p>
            <a:pPr marL="82296" indent="0" eaLnBrk="1" fontAlgn="auto" hangingPunct="1">
              <a:spcAft>
                <a:spcPts val="0"/>
              </a:spcAft>
              <a:buNone/>
              <a:defRPr/>
            </a:pPr>
            <a:r>
              <a:rPr lang="en-GB" sz="2600" b="1" dirty="0" smtClean="0"/>
              <a:t>“Discrimination on the basis of disability” means</a:t>
            </a:r>
          </a:p>
          <a:p>
            <a:pPr marL="640398" lvl="1" indent="-283464" eaLnBrk="1" fontAlgn="auto" hangingPunct="1">
              <a:spcAft>
                <a:spcPts val="0"/>
              </a:spcAft>
              <a:buFont typeface="Wingdings 2"/>
              <a:buChar char=""/>
              <a:defRPr/>
            </a:pPr>
            <a:r>
              <a:rPr lang="en-GB" sz="2600" dirty="0" smtClean="0"/>
              <a:t> any distinction, exclusion or restriction on the basis of disability which has</a:t>
            </a:r>
          </a:p>
          <a:p>
            <a:pPr marL="640398" lvl="1" indent="-283464" eaLnBrk="1" fontAlgn="auto" hangingPunct="1">
              <a:spcAft>
                <a:spcPts val="0"/>
              </a:spcAft>
              <a:buFont typeface="Wingdings 2"/>
              <a:buChar char=""/>
              <a:defRPr/>
            </a:pPr>
            <a:r>
              <a:rPr lang="en-GB" sz="2600" dirty="0" smtClean="0"/>
              <a:t>the purpose or effect </a:t>
            </a:r>
          </a:p>
          <a:p>
            <a:pPr marL="640398" lvl="1" indent="-283464" eaLnBrk="1" fontAlgn="auto" hangingPunct="1">
              <a:spcAft>
                <a:spcPts val="0"/>
              </a:spcAft>
              <a:buFont typeface="Wingdings 2"/>
              <a:buChar char=""/>
              <a:defRPr/>
            </a:pPr>
            <a:r>
              <a:rPr lang="en-GB" sz="2600" dirty="0" smtClean="0"/>
              <a:t>of impairing or nullifying the recognition, enjoyment or exercise, </a:t>
            </a:r>
          </a:p>
          <a:p>
            <a:pPr marL="640398" lvl="1" indent="-283464" eaLnBrk="1" fontAlgn="auto" hangingPunct="1">
              <a:spcAft>
                <a:spcPts val="0"/>
              </a:spcAft>
              <a:buFont typeface="Wingdings 2"/>
              <a:buChar char=""/>
              <a:defRPr/>
            </a:pPr>
            <a:r>
              <a:rPr lang="en-GB" sz="2600" dirty="0" smtClean="0"/>
              <a:t>on an equal basis with others,</a:t>
            </a:r>
          </a:p>
          <a:p>
            <a:pPr marL="640398" lvl="1" indent="-283464" eaLnBrk="1" fontAlgn="auto" hangingPunct="1">
              <a:spcAft>
                <a:spcPts val="0"/>
              </a:spcAft>
              <a:buFont typeface="Wingdings 2"/>
              <a:buChar char=""/>
              <a:defRPr/>
            </a:pPr>
            <a:r>
              <a:rPr lang="en-GB" sz="2600" dirty="0" smtClean="0"/>
              <a:t> of all human rights and fundamental freedoms in the political, economic, social, cultural, civil or any other field. </a:t>
            </a:r>
          </a:p>
          <a:p>
            <a:pPr marL="640398" lvl="1" indent="-283464" eaLnBrk="1" fontAlgn="auto" hangingPunct="1">
              <a:spcAft>
                <a:spcPts val="0"/>
              </a:spcAft>
              <a:buFont typeface="Wingdings 2"/>
              <a:buChar char=""/>
              <a:defRPr/>
            </a:pPr>
            <a:r>
              <a:rPr lang="en-GB" sz="2600" dirty="0" smtClean="0"/>
              <a:t>It includes all forms of discrimination, including denial of reasonable accommodation</a:t>
            </a:r>
            <a:endParaRPr lang="fr-FR" sz="2600" dirty="0" smtClean="0"/>
          </a:p>
        </p:txBody>
      </p:sp>
      <p:sp>
        <p:nvSpPr>
          <p:cNvPr id="5" name="Rectangle 2"/>
          <p:cNvSpPr>
            <a:spLocks noGrp="1" noChangeArrowheads="1"/>
          </p:cNvSpPr>
          <p:nvPr>
            <p:ph type="title"/>
          </p:nvPr>
        </p:nvSpPr>
        <p:spPr/>
        <p:txBody>
          <a:bodyPr>
            <a:normAutofit/>
          </a:bodyPr>
          <a:lstStyle/>
          <a:p>
            <a:pPr eaLnBrk="1" hangingPunct="1"/>
            <a:r>
              <a:rPr lang="en-GB" dirty="0"/>
              <a:t>D</a:t>
            </a:r>
            <a:r>
              <a:rPr lang="en-GB" dirty="0" smtClean="0"/>
              <a:t>iscrimination</a:t>
            </a:r>
            <a:endParaRPr lang="en-US" dirty="0" smtClean="0"/>
          </a:p>
        </p:txBody>
      </p:sp>
    </p:spTree>
    <p:extLst>
      <p:ext uri="{BB962C8B-B14F-4D97-AF65-F5344CB8AC3E}">
        <p14:creationId xmlns:p14="http://schemas.microsoft.com/office/powerpoint/2010/main" val="420829391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fr-FR" dirty="0" err="1" smtClean="0"/>
              <a:t>Reasonable</a:t>
            </a:r>
            <a:r>
              <a:rPr lang="fr-FR" dirty="0" smtClean="0"/>
              <a:t> accommodation</a:t>
            </a:r>
            <a:endParaRPr lang="fr-FR" dirty="0"/>
          </a:p>
        </p:txBody>
      </p:sp>
      <p:sp>
        <p:nvSpPr>
          <p:cNvPr id="16387" name="Content Placeholder 2"/>
          <p:cNvSpPr>
            <a:spLocks noGrp="1"/>
          </p:cNvSpPr>
          <p:nvPr>
            <p:ph idx="1"/>
          </p:nvPr>
        </p:nvSpPr>
        <p:spPr>
          <a:xfrm>
            <a:off x="228600" y="1371600"/>
            <a:ext cx="8413750" cy="4800600"/>
          </a:xfrm>
        </p:spPr>
        <p:txBody>
          <a:bodyPr/>
          <a:lstStyle/>
          <a:p>
            <a:pPr marL="0" indent="0" eaLnBrk="1" hangingPunct="1">
              <a:buNone/>
              <a:defRPr/>
            </a:pPr>
            <a:r>
              <a:rPr lang="en-GB" b="1" dirty="0" smtClean="0"/>
              <a:t>“</a:t>
            </a:r>
            <a:r>
              <a:rPr lang="en-GB" dirty="0" smtClean="0"/>
              <a:t>Reasonable accommodation” means:</a:t>
            </a:r>
          </a:p>
          <a:p>
            <a:pPr lvl="1" indent="-282575" eaLnBrk="1" hangingPunct="1">
              <a:defRPr/>
            </a:pPr>
            <a:r>
              <a:rPr lang="en-GB" dirty="0" smtClean="0"/>
              <a:t>necessary and appropriate modification and adjustments</a:t>
            </a:r>
          </a:p>
          <a:p>
            <a:pPr lvl="1" indent="-282575" eaLnBrk="1" hangingPunct="1">
              <a:defRPr/>
            </a:pPr>
            <a:r>
              <a:rPr lang="en-GB" dirty="0" smtClean="0"/>
              <a:t>not imposing a disproportionate or undue burden, </a:t>
            </a:r>
          </a:p>
          <a:p>
            <a:pPr lvl="1" indent="-282575" eaLnBrk="1" hangingPunct="1">
              <a:defRPr/>
            </a:pPr>
            <a:r>
              <a:rPr lang="en-GB" dirty="0" smtClean="0"/>
              <a:t>where needed in a particular case, </a:t>
            </a:r>
          </a:p>
          <a:p>
            <a:pPr lvl="1" indent="-282575" eaLnBrk="1" hangingPunct="1">
              <a:defRPr/>
            </a:pPr>
            <a:r>
              <a:rPr lang="en-GB" dirty="0" smtClean="0"/>
              <a:t>to ensure to persons with disabilities the enjoyment or exercise on an equal basis with others of all human rights and fundamental freedoms</a:t>
            </a:r>
            <a:endParaRPr lang="fr-FR" dirty="0" smtClean="0"/>
          </a:p>
        </p:txBody>
      </p:sp>
    </p:spTree>
    <p:extLst>
      <p:ext uri="{BB962C8B-B14F-4D97-AF65-F5344CB8AC3E}">
        <p14:creationId xmlns:p14="http://schemas.microsoft.com/office/powerpoint/2010/main" val="3382369505"/>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a:xfrm>
            <a:off x="457200" y="277813"/>
            <a:ext cx="8534400" cy="1139825"/>
          </a:xfrm>
        </p:spPr>
        <p:txBody>
          <a:bodyPr>
            <a:normAutofit fontScale="90000"/>
          </a:bodyPr>
          <a:lstStyle/>
          <a:p>
            <a:pPr eaLnBrk="1" hangingPunct="1">
              <a:defRPr/>
            </a:pPr>
            <a:r>
              <a:rPr lang="fr-FR" dirty="0" smtClean="0">
                <a:solidFill>
                  <a:srgbClr val="000000"/>
                </a:solidFill>
              </a:rPr>
              <a:t>De facto </a:t>
            </a:r>
            <a:r>
              <a:rPr lang="fr-FR" dirty="0" err="1" smtClean="0">
                <a:solidFill>
                  <a:srgbClr val="000000"/>
                </a:solidFill>
              </a:rPr>
              <a:t>equality</a:t>
            </a:r>
            <a:r>
              <a:rPr lang="fr-FR" dirty="0" smtClean="0">
                <a:solidFill>
                  <a:srgbClr val="000000"/>
                </a:solidFill>
              </a:rPr>
              <a:t> and </a:t>
            </a:r>
            <a:r>
              <a:rPr lang="fr-FR" dirty="0" err="1" smtClean="0">
                <a:solidFill>
                  <a:srgbClr val="000000"/>
                </a:solidFill>
              </a:rPr>
              <a:t>specific</a:t>
            </a:r>
            <a:r>
              <a:rPr lang="fr-FR" dirty="0" smtClean="0">
                <a:solidFill>
                  <a:srgbClr val="000000"/>
                </a:solidFill>
              </a:rPr>
              <a:t> </a:t>
            </a:r>
            <a:r>
              <a:rPr lang="fr-FR" dirty="0" err="1" smtClean="0">
                <a:solidFill>
                  <a:srgbClr val="000000"/>
                </a:solidFill>
              </a:rPr>
              <a:t>measures</a:t>
            </a:r>
            <a:r>
              <a:rPr lang="en-GB" dirty="0" smtClean="0"/>
              <a:t/>
            </a:r>
            <a:br>
              <a:rPr lang="en-GB" dirty="0" smtClean="0"/>
            </a:br>
            <a:endParaRPr lang="en-US" dirty="0" smtClean="0"/>
          </a:p>
        </p:txBody>
      </p:sp>
      <p:sp>
        <p:nvSpPr>
          <p:cNvPr id="15364" name="Rectangle 3"/>
          <p:cNvSpPr>
            <a:spLocks noGrp="1" noChangeArrowheads="1"/>
          </p:cNvSpPr>
          <p:nvPr>
            <p:ph idx="1"/>
          </p:nvPr>
        </p:nvSpPr>
        <p:spPr>
          <a:xfrm>
            <a:off x="457200" y="1600200"/>
            <a:ext cx="8534400" cy="4530725"/>
          </a:xfrm>
        </p:spPr>
        <p:txBody>
          <a:bodyPr>
            <a:normAutofit lnSpcReduction="10000"/>
          </a:bodyPr>
          <a:lstStyle/>
          <a:p>
            <a:pPr marL="365125" indent="-282575" eaLnBrk="1" hangingPunct="1">
              <a:spcBef>
                <a:spcPts val="600"/>
              </a:spcBef>
              <a:buClr>
                <a:srgbClr val="3891A7"/>
              </a:buClr>
              <a:buSzPct val="80000"/>
              <a:buFont typeface="Wingdings" pitchFamily="2" charset="2"/>
              <a:buNone/>
              <a:defRPr/>
            </a:pPr>
            <a:r>
              <a:rPr lang="en-GB" sz="3200" kern="1200" dirty="0" smtClean="0">
                <a:solidFill>
                  <a:prstClr val="black"/>
                </a:solidFill>
                <a:latin typeface="Gill Sans MT"/>
              </a:rPr>
              <a:t>Article 5.4: “</a:t>
            </a:r>
            <a:r>
              <a:rPr lang="en-GB" sz="2800" kern="1200" dirty="0">
                <a:solidFill>
                  <a:prstClr val="black"/>
                </a:solidFill>
                <a:latin typeface="Gill Sans MT"/>
              </a:rPr>
              <a:t>Specific measures which are necessary to accelerate or achieve de facto equality of persons with disabilities shall not be considered discrimination under the terms of the present </a:t>
            </a:r>
            <a:r>
              <a:rPr lang="en-GB" sz="2800" kern="1200" dirty="0" smtClean="0">
                <a:solidFill>
                  <a:prstClr val="black"/>
                </a:solidFill>
                <a:latin typeface="Gill Sans MT"/>
              </a:rPr>
              <a:t>Convention”</a:t>
            </a:r>
            <a:r>
              <a:rPr lang="en-GB" sz="3200" kern="1200" dirty="0" smtClean="0">
                <a:solidFill>
                  <a:prstClr val="black"/>
                </a:solidFill>
                <a:latin typeface="Gill Sans MT"/>
              </a:rPr>
              <a:t>.</a:t>
            </a:r>
          </a:p>
          <a:p>
            <a:pPr marL="365125" indent="-282575" eaLnBrk="1" hangingPunct="1">
              <a:spcBef>
                <a:spcPts val="600"/>
              </a:spcBef>
              <a:buClr>
                <a:srgbClr val="3891A7"/>
              </a:buClr>
              <a:buSzPct val="80000"/>
              <a:buFont typeface="Wingdings 2" pitchFamily="18" charset="2"/>
              <a:buChar char=""/>
              <a:defRPr/>
            </a:pPr>
            <a:r>
              <a:rPr lang="en-GB" sz="2800" kern="1200" dirty="0" smtClean="0">
                <a:solidFill>
                  <a:prstClr val="black"/>
                </a:solidFill>
                <a:latin typeface="Gill Sans MT"/>
              </a:rPr>
              <a:t>Even when some barriers are eliminated, prejudice and barriers related to past barriers specific measures such as quota for employment are needed to bring de facto equality   </a:t>
            </a:r>
          </a:p>
          <a:p>
            <a:pPr marL="365125" indent="-282575" eaLnBrk="1" hangingPunct="1">
              <a:spcBef>
                <a:spcPts val="600"/>
              </a:spcBef>
              <a:buClr>
                <a:srgbClr val="3891A7"/>
              </a:buClr>
              <a:buSzPct val="80000"/>
              <a:buFont typeface="Wingdings 2" pitchFamily="18" charset="2"/>
              <a:buChar char=""/>
              <a:defRPr/>
            </a:pPr>
            <a:r>
              <a:rPr lang="en-GB" sz="2800" kern="1200" dirty="0" smtClean="0">
                <a:solidFill>
                  <a:prstClr val="black"/>
                </a:solidFill>
                <a:latin typeface="Gill Sans MT"/>
              </a:rPr>
              <a:t>Those measures have of course to be consistent with the CRPD</a:t>
            </a:r>
            <a:endParaRPr lang="en-GB" sz="3200" kern="1200" dirty="0" smtClean="0">
              <a:solidFill>
                <a:prstClr val="black"/>
              </a:solidFill>
              <a:latin typeface="Gill Sans MT"/>
            </a:endParaRPr>
          </a:p>
          <a:p>
            <a:pPr marL="365125" indent="-282575" eaLnBrk="1" hangingPunct="1">
              <a:spcBef>
                <a:spcPts val="600"/>
              </a:spcBef>
              <a:buClr>
                <a:srgbClr val="3891A7"/>
              </a:buClr>
              <a:buSzPct val="80000"/>
              <a:buFont typeface="Wingdings 2" pitchFamily="18" charset="2"/>
              <a:buChar char=""/>
              <a:defRPr/>
            </a:pPr>
            <a:endParaRPr lang="en-GB" sz="3200" kern="1200" dirty="0">
              <a:solidFill>
                <a:prstClr val="black"/>
              </a:solidFill>
              <a:latin typeface="Gill Sans MT"/>
            </a:endParaRPr>
          </a:p>
          <a:p>
            <a:pPr eaLnBrk="1" hangingPunct="1">
              <a:defRPr/>
            </a:pPr>
            <a:endParaRPr lang="en-GB" sz="2800" dirty="0" smtClean="0"/>
          </a:p>
        </p:txBody>
      </p:sp>
    </p:spTree>
    <p:extLst>
      <p:ext uri="{BB962C8B-B14F-4D97-AF65-F5344CB8AC3E}">
        <p14:creationId xmlns:p14="http://schemas.microsoft.com/office/powerpoint/2010/main" val="175898392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p:txBody>
          <a:bodyPr>
            <a:normAutofit/>
          </a:bodyPr>
          <a:lstStyle/>
          <a:p>
            <a:pPr eaLnBrk="1" hangingPunct="1"/>
            <a:r>
              <a:rPr lang="en-GB" dirty="0"/>
              <a:t>Accessibility</a:t>
            </a:r>
            <a:endParaRPr lang="en-US" dirty="0"/>
          </a:p>
        </p:txBody>
      </p:sp>
      <p:sp>
        <p:nvSpPr>
          <p:cNvPr id="17412" name="Rectangle 3"/>
          <p:cNvSpPr>
            <a:spLocks noGrp="1" noChangeArrowheads="1"/>
          </p:cNvSpPr>
          <p:nvPr>
            <p:ph type="body" idx="1"/>
          </p:nvPr>
        </p:nvSpPr>
        <p:spPr>
          <a:xfrm>
            <a:off x="457200" y="1600200"/>
            <a:ext cx="8229600" cy="4876800"/>
          </a:xfrm>
        </p:spPr>
        <p:txBody>
          <a:bodyPr>
            <a:normAutofit/>
          </a:bodyPr>
          <a:lstStyle/>
          <a:p>
            <a:pPr eaLnBrk="1" hangingPunct="1">
              <a:lnSpc>
                <a:spcPct val="80000"/>
              </a:lnSpc>
              <a:buFont typeface="Wingdings" charset="0"/>
              <a:buNone/>
            </a:pPr>
            <a:endParaRPr lang="en-US" sz="1800" dirty="0">
              <a:latin typeface="Arial" charset="0"/>
            </a:endParaRPr>
          </a:p>
          <a:p>
            <a:pPr eaLnBrk="1" hangingPunct="1">
              <a:lnSpc>
                <a:spcPct val="80000"/>
              </a:lnSpc>
            </a:pPr>
            <a:r>
              <a:rPr lang="en-US" sz="1900" dirty="0">
                <a:latin typeface="Arial" charset="0"/>
              </a:rPr>
              <a:t>Important as a means to empowerment and inclusion</a:t>
            </a:r>
          </a:p>
          <a:p>
            <a:pPr eaLnBrk="1" hangingPunct="1">
              <a:lnSpc>
                <a:spcPct val="80000"/>
              </a:lnSpc>
            </a:pPr>
            <a:r>
              <a:rPr lang="en-US" sz="1800" dirty="0">
                <a:latin typeface="Arial" charset="0"/>
              </a:rPr>
              <a:t>Both a general principle and a stand-alone article (article 9)</a:t>
            </a:r>
          </a:p>
          <a:p>
            <a:pPr eaLnBrk="1" hangingPunct="1">
              <a:lnSpc>
                <a:spcPct val="80000"/>
              </a:lnSpc>
            </a:pPr>
            <a:r>
              <a:rPr lang="en-US" sz="1800" dirty="0" smtClean="0">
                <a:latin typeface="Arial" charset="0"/>
              </a:rPr>
              <a:t>Among others Accessibility </a:t>
            </a:r>
            <a:r>
              <a:rPr lang="en-US" sz="1800" dirty="0">
                <a:latin typeface="Arial" charset="0"/>
              </a:rPr>
              <a:t>must be ensured </a:t>
            </a:r>
            <a:r>
              <a:rPr lang="en-US" sz="1800" dirty="0" smtClean="0">
                <a:latin typeface="Arial" charset="0"/>
              </a:rPr>
              <a:t>with regards to:</a:t>
            </a:r>
            <a:endParaRPr lang="en-US" sz="1800" dirty="0">
              <a:latin typeface="Arial" charset="0"/>
            </a:endParaRPr>
          </a:p>
          <a:p>
            <a:pPr lvl="1" eaLnBrk="1" hangingPunct="1">
              <a:lnSpc>
                <a:spcPct val="80000"/>
              </a:lnSpc>
            </a:pPr>
            <a:r>
              <a:rPr lang="en-US" sz="1900" dirty="0">
                <a:latin typeface="Arial" charset="0"/>
              </a:rPr>
              <a:t>Justice (article </a:t>
            </a:r>
            <a:r>
              <a:rPr lang="en-US" sz="1900" dirty="0" smtClean="0">
                <a:latin typeface="Arial" charset="0"/>
              </a:rPr>
              <a:t>13-14)</a:t>
            </a:r>
            <a:endParaRPr lang="en-US" sz="1900" dirty="0">
              <a:latin typeface="Arial" charset="0"/>
            </a:endParaRPr>
          </a:p>
          <a:p>
            <a:pPr lvl="1" eaLnBrk="1" hangingPunct="1">
              <a:lnSpc>
                <a:spcPct val="80000"/>
              </a:lnSpc>
            </a:pPr>
            <a:r>
              <a:rPr lang="en-US" sz="1900" dirty="0">
                <a:latin typeface="Arial" charset="0"/>
              </a:rPr>
              <a:t>Living independently and being included in the </a:t>
            </a:r>
            <a:r>
              <a:rPr lang="en-US" sz="1900" dirty="0" smtClean="0">
                <a:latin typeface="Arial" charset="0"/>
              </a:rPr>
              <a:t>community (</a:t>
            </a:r>
            <a:r>
              <a:rPr lang="en-US" sz="1900" dirty="0">
                <a:latin typeface="Arial" charset="0"/>
              </a:rPr>
              <a:t>article 19</a:t>
            </a:r>
            <a:r>
              <a:rPr lang="en-US" sz="1900" dirty="0" smtClean="0">
                <a:latin typeface="Arial" charset="0"/>
              </a:rPr>
              <a:t>)</a:t>
            </a:r>
          </a:p>
          <a:p>
            <a:pPr lvl="1" eaLnBrk="1" hangingPunct="1">
              <a:lnSpc>
                <a:spcPct val="80000"/>
              </a:lnSpc>
            </a:pPr>
            <a:r>
              <a:rPr lang="en-US" sz="1900" dirty="0" smtClean="0">
                <a:latin typeface="Arial" charset="0"/>
              </a:rPr>
              <a:t>Personal mobility (article 20)</a:t>
            </a:r>
            <a:endParaRPr lang="en-US" sz="1900" dirty="0">
              <a:latin typeface="Arial" charset="0"/>
            </a:endParaRPr>
          </a:p>
          <a:p>
            <a:pPr lvl="1" eaLnBrk="1" hangingPunct="1">
              <a:lnSpc>
                <a:spcPct val="80000"/>
              </a:lnSpc>
            </a:pPr>
            <a:r>
              <a:rPr lang="en-US" sz="1900" dirty="0">
                <a:latin typeface="Arial" charset="0"/>
              </a:rPr>
              <a:t>Information and communication services (article 21)</a:t>
            </a:r>
          </a:p>
          <a:p>
            <a:pPr lvl="1" eaLnBrk="1" hangingPunct="1">
              <a:lnSpc>
                <a:spcPct val="80000"/>
              </a:lnSpc>
            </a:pPr>
            <a:r>
              <a:rPr lang="en-US" sz="1900" dirty="0">
                <a:latin typeface="Arial" charset="0"/>
              </a:rPr>
              <a:t>Education (article 24)</a:t>
            </a:r>
          </a:p>
          <a:p>
            <a:pPr lvl="1" eaLnBrk="1" hangingPunct="1">
              <a:lnSpc>
                <a:spcPct val="80000"/>
              </a:lnSpc>
            </a:pPr>
            <a:r>
              <a:rPr lang="en-US" sz="1900" dirty="0">
                <a:latin typeface="Arial" charset="0"/>
              </a:rPr>
              <a:t>Health (article 25)</a:t>
            </a:r>
          </a:p>
          <a:p>
            <a:pPr lvl="1" eaLnBrk="1" hangingPunct="1">
              <a:lnSpc>
                <a:spcPct val="80000"/>
              </a:lnSpc>
            </a:pPr>
            <a:r>
              <a:rPr lang="en-US" sz="1900" dirty="0">
                <a:latin typeface="Arial" charset="0"/>
              </a:rPr>
              <a:t>Habilitation and rehabilitation (article 26)</a:t>
            </a:r>
          </a:p>
          <a:p>
            <a:pPr lvl="1" eaLnBrk="1" hangingPunct="1">
              <a:lnSpc>
                <a:spcPct val="80000"/>
              </a:lnSpc>
            </a:pPr>
            <a:r>
              <a:rPr lang="en-US" sz="1900" dirty="0">
                <a:latin typeface="Arial" charset="0"/>
              </a:rPr>
              <a:t>Work and employment (article 27) - human resource policies and practices</a:t>
            </a:r>
          </a:p>
          <a:p>
            <a:pPr lvl="1" eaLnBrk="1" hangingPunct="1">
              <a:lnSpc>
                <a:spcPct val="80000"/>
              </a:lnSpc>
            </a:pPr>
            <a:r>
              <a:rPr lang="en-US" sz="1900" dirty="0">
                <a:latin typeface="Arial" charset="0"/>
              </a:rPr>
              <a:t>Adequate standard of living and social protection (article 28)</a:t>
            </a:r>
          </a:p>
          <a:p>
            <a:pPr lvl="1" eaLnBrk="1" hangingPunct="1">
              <a:lnSpc>
                <a:spcPct val="80000"/>
              </a:lnSpc>
            </a:pPr>
            <a:r>
              <a:rPr lang="en-US" sz="1900" dirty="0">
                <a:latin typeface="Arial" charset="0"/>
              </a:rPr>
              <a:t>Participation in political and social life (article 29)</a:t>
            </a:r>
          </a:p>
          <a:p>
            <a:pPr lvl="1" eaLnBrk="1" hangingPunct="1">
              <a:lnSpc>
                <a:spcPct val="80000"/>
              </a:lnSpc>
            </a:pPr>
            <a:r>
              <a:rPr lang="en-US" sz="1900" dirty="0">
                <a:latin typeface="Arial" charset="0"/>
              </a:rPr>
              <a:t>Participation in cultural life, recreation, leisure and sport (article 30)</a:t>
            </a:r>
          </a:p>
          <a:p>
            <a:pPr eaLnBrk="1" hangingPunct="1">
              <a:lnSpc>
                <a:spcPct val="80000"/>
              </a:lnSpc>
              <a:buFont typeface="Wingdings" charset="0"/>
              <a:buNone/>
            </a:pPr>
            <a:endParaRPr lang="en-US" sz="1600" dirty="0">
              <a:latin typeface="Arial" charset="0"/>
            </a:endParaRPr>
          </a:p>
          <a:p>
            <a:pPr eaLnBrk="1" hangingPunct="1">
              <a:lnSpc>
                <a:spcPct val="80000"/>
              </a:lnSpc>
              <a:buFont typeface="Wingdings" charset="0"/>
              <a:buNone/>
            </a:pPr>
            <a:endParaRPr lang="en-US" sz="1600" dirty="0">
              <a:latin typeface="Arial" charset="0"/>
            </a:endParaRPr>
          </a:p>
        </p:txBody>
      </p:sp>
    </p:spTree>
    <p:extLst>
      <p:ext uri="{BB962C8B-B14F-4D97-AF65-F5344CB8AC3E}">
        <p14:creationId xmlns:p14="http://schemas.microsoft.com/office/powerpoint/2010/main" val="169131051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NZ" sz="3600" dirty="0" smtClean="0"/>
              <a:t>Article 19 </a:t>
            </a:r>
            <a:r>
              <a:rPr lang="en-NZ" sz="3600" dirty="0" smtClean="0"/>
              <a:t>: LIVING INDEPENDENTLY AND BEING INCLUDED IN THE COMMUNITY  </a:t>
            </a:r>
            <a:r>
              <a:rPr lang="en-GB" dirty="0" smtClean="0"/>
              <a:t/>
            </a:r>
            <a:br>
              <a:rPr lang="en-GB" dirty="0" smtClean="0"/>
            </a:br>
            <a:endParaRPr lang="en-GB" dirty="0"/>
          </a:p>
        </p:txBody>
      </p:sp>
      <p:sp>
        <p:nvSpPr>
          <p:cNvPr id="3" name="Content Placeholder 2"/>
          <p:cNvSpPr>
            <a:spLocks noGrp="1"/>
          </p:cNvSpPr>
          <p:nvPr>
            <p:ph idx="1"/>
          </p:nvPr>
        </p:nvSpPr>
        <p:spPr/>
        <p:txBody>
          <a:bodyPr>
            <a:normAutofit fontScale="85000" lnSpcReduction="10000"/>
          </a:bodyPr>
          <a:lstStyle/>
          <a:p>
            <a:pPr lvl="0"/>
            <a:r>
              <a:rPr lang="en-NZ" dirty="0" smtClean="0"/>
              <a:t>Respect </a:t>
            </a:r>
            <a:r>
              <a:rPr lang="en-NZ" dirty="0"/>
              <a:t>for </a:t>
            </a:r>
            <a:r>
              <a:rPr lang="en-NZ" b="1" dirty="0"/>
              <a:t>choice </a:t>
            </a:r>
            <a:r>
              <a:rPr lang="en-NZ" dirty="0"/>
              <a:t>on equal basis with others, of an individual about her/his living arrangement (where and with who) and about her/his participation in community </a:t>
            </a:r>
            <a:endParaRPr lang="en-GB" dirty="0"/>
          </a:p>
          <a:p>
            <a:pPr lvl="0"/>
            <a:r>
              <a:rPr lang="en-GB" dirty="0"/>
              <a:t>D</a:t>
            </a:r>
            <a:r>
              <a:rPr lang="en-NZ" dirty="0" err="1"/>
              <a:t>uty</a:t>
            </a:r>
            <a:r>
              <a:rPr lang="en-NZ" dirty="0"/>
              <a:t> to provide access to necessary </a:t>
            </a:r>
            <a:r>
              <a:rPr lang="en-NZ" b="1" dirty="0"/>
              <a:t>support </a:t>
            </a:r>
            <a:r>
              <a:rPr lang="en-NZ" dirty="0"/>
              <a:t>services as conditions for free choice on equal basis </a:t>
            </a:r>
            <a:endParaRPr lang="en-GB" dirty="0"/>
          </a:p>
          <a:p>
            <a:pPr lvl="0"/>
            <a:r>
              <a:rPr lang="en-NZ" dirty="0"/>
              <a:t>Duty to ensure that all community services  are </a:t>
            </a:r>
            <a:r>
              <a:rPr lang="en-NZ" b="1" dirty="0" smtClean="0"/>
              <a:t>accessible </a:t>
            </a:r>
            <a:r>
              <a:rPr lang="en-NZ" b="1" dirty="0"/>
              <a:t>and responsive </a:t>
            </a:r>
            <a:r>
              <a:rPr lang="en-NZ" dirty="0"/>
              <a:t>to the needs of persons with disabilities (including labour market, housing, transportation, health care, education etc.) , </a:t>
            </a:r>
            <a:endParaRPr lang="en-GB" dirty="0"/>
          </a:p>
          <a:p>
            <a:endParaRPr lang="en-GB" dirty="0"/>
          </a:p>
        </p:txBody>
      </p:sp>
    </p:spTree>
    <p:extLst>
      <p:ext uri="{BB962C8B-B14F-4D97-AF65-F5344CB8AC3E}">
        <p14:creationId xmlns:p14="http://schemas.microsoft.com/office/powerpoint/2010/main" val="9954219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AU" sz="2800" smtClean="0">
                <a:latin typeface="Calibri" pitchFamily="34" charset="0"/>
                <a:cs typeface="Calibri" pitchFamily="34" charset="0"/>
              </a:rPr>
              <a:t>CRPD Article 19:  Living independently and being included in the community</a:t>
            </a:r>
          </a:p>
        </p:txBody>
      </p:sp>
      <p:sp>
        <p:nvSpPr>
          <p:cNvPr id="3" name="Content Placeholder 2"/>
          <p:cNvSpPr>
            <a:spLocks noGrp="1"/>
          </p:cNvSpPr>
          <p:nvPr>
            <p:ph idx="1"/>
          </p:nvPr>
        </p:nvSpPr>
        <p:spPr>
          <a:xfrm>
            <a:off x="914400" y="2349500"/>
            <a:ext cx="8001000" cy="4319588"/>
          </a:xfrm>
        </p:spPr>
        <p:txBody>
          <a:bodyPr/>
          <a:lstStyle/>
          <a:p>
            <a:pPr marL="0" indent="0">
              <a:buFont typeface="Wingdings" pitchFamily="2" charset="2"/>
              <a:buNone/>
              <a:defRPr/>
            </a:pPr>
            <a:r>
              <a:rPr lang="en-AU" sz="2400" b="1" u="sng" dirty="0">
                <a:latin typeface="Calibri" pitchFamily="34" charset="0"/>
                <a:cs typeface="Calibri" pitchFamily="34" charset="0"/>
              </a:rPr>
              <a:t>People with disability </a:t>
            </a:r>
            <a:r>
              <a:rPr lang="en-AU" sz="2400" b="1" dirty="0" smtClean="0">
                <a:latin typeface="Calibri" pitchFamily="34" charset="0"/>
                <a:cs typeface="Calibri" pitchFamily="34" charset="0"/>
              </a:rPr>
              <a:t>should:</a:t>
            </a:r>
          </a:p>
          <a:p>
            <a:pPr marL="0" indent="0">
              <a:buFont typeface="Wingdings" pitchFamily="2" charset="2"/>
              <a:buNone/>
              <a:defRPr/>
            </a:pPr>
            <a:endParaRPr lang="en-AU" sz="2400" b="1" dirty="0" smtClean="0">
              <a:latin typeface="Calibri" pitchFamily="34" charset="0"/>
              <a:cs typeface="Calibri" pitchFamily="34" charset="0"/>
            </a:endParaRPr>
          </a:p>
          <a:p>
            <a:pPr>
              <a:defRPr/>
            </a:pPr>
            <a:r>
              <a:rPr lang="en-AU" sz="2400" dirty="0" smtClean="0">
                <a:latin typeface="Calibri" pitchFamily="34" charset="0"/>
                <a:cs typeface="Calibri" pitchFamily="34" charset="0"/>
              </a:rPr>
              <a:t>be </a:t>
            </a:r>
            <a:r>
              <a:rPr lang="en-AU" sz="2400" dirty="0">
                <a:latin typeface="Calibri" pitchFamily="34" charset="0"/>
                <a:cs typeface="Calibri" pitchFamily="34" charset="0"/>
              </a:rPr>
              <a:t>able to choose where </a:t>
            </a:r>
            <a:r>
              <a:rPr lang="en-AU" sz="2400" dirty="0" smtClean="0">
                <a:latin typeface="Calibri" pitchFamily="34" charset="0"/>
                <a:cs typeface="Calibri" pitchFamily="34" charset="0"/>
              </a:rPr>
              <a:t>they live</a:t>
            </a:r>
          </a:p>
          <a:p>
            <a:pPr marL="0" indent="0">
              <a:buFont typeface="Wingdings" pitchFamily="2" charset="2"/>
              <a:buNone/>
              <a:defRPr/>
            </a:pPr>
            <a:endParaRPr lang="en-AU" sz="2400" dirty="0" smtClean="0">
              <a:latin typeface="Calibri" pitchFamily="34" charset="0"/>
              <a:cs typeface="Calibri" pitchFamily="34" charset="0"/>
            </a:endParaRPr>
          </a:p>
          <a:p>
            <a:pPr>
              <a:defRPr/>
            </a:pPr>
            <a:r>
              <a:rPr lang="en-AU" sz="2400" dirty="0" smtClean="0">
                <a:latin typeface="Calibri" pitchFamily="34" charset="0"/>
                <a:cs typeface="Calibri" pitchFamily="34" charset="0"/>
              </a:rPr>
              <a:t>be able to choose who they live with</a:t>
            </a:r>
          </a:p>
          <a:p>
            <a:pPr marL="0" indent="0">
              <a:buFont typeface="Wingdings" pitchFamily="2" charset="2"/>
              <a:buNone/>
              <a:defRPr/>
            </a:pPr>
            <a:endParaRPr lang="en-AU" sz="2400" dirty="0" smtClean="0">
              <a:latin typeface="Calibri" pitchFamily="34" charset="0"/>
              <a:cs typeface="Calibri" pitchFamily="34" charset="0"/>
            </a:endParaRPr>
          </a:p>
          <a:p>
            <a:pPr>
              <a:defRPr/>
            </a:pPr>
            <a:r>
              <a:rPr lang="en-AU" sz="2400" dirty="0" smtClean="0">
                <a:latin typeface="Calibri" pitchFamily="34" charset="0"/>
                <a:cs typeface="Calibri" pitchFamily="34" charset="0"/>
              </a:rPr>
              <a:t>have </a:t>
            </a:r>
            <a:r>
              <a:rPr lang="en-AU" sz="2400" dirty="0">
                <a:latin typeface="Calibri" pitchFamily="34" charset="0"/>
                <a:cs typeface="Calibri" pitchFamily="34" charset="0"/>
              </a:rPr>
              <a:t>the same housing </a:t>
            </a:r>
            <a:r>
              <a:rPr lang="en-AU" sz="2400" dirty="0" smtClean="0">
                <a:latin typeface="Calibri" pitchFamily="34" charset="0"/>
                <a:cs typeface="Calibri" pitchFamily="34" charset="0"/>
              </a:rPr>
              <a:t>choices </a:t>
            </a:r>
            <a:r>
              <a:rPr lang="en-AU" sz="2400" dirty="0">
                <a:latin typeface="Calibri" pitchFamily="34" charset="0"/>
                <a:cs typeface="Calibri" pitchFamily="34" charset="0"/>
              </a:rPr>
              <a:t>as </a:t>
            </a:r>
            <a:endParaRPr lang="en-AU" sz="2400" dirty="0" smtClean="0">
              <a:latin typeface="Calibri" pitchFamily="34" charset="0"/>
              <a:cs typeface="Calibri" pitchFamily="34" charset="0"/>
            </a:endParaRPr>
          </a:p>
          <a:p>
            <a:pPr marL="0" indent="0">
              <a:buFont typeface="Wingdings" pitchFamily="2" charset="2"/>
              <a:buNone/>
              <a:defRPr/>
            </a:pPr>
            <a:r>
              <a:rPr lang="en-AU" sz="2400" dirty="0">
                <a:latin typeface="Calibri" pitchFamily="34" charset="0"/>
                <a:cs typeface="Calibri" pitchFamily="34" charset="0"/>
              </a:rPr>
              <a:t> </a:t>
            </a:r>
            <a:r>
              <a:rPr lang="en-AU" sz="2400" dirty="0" smtClean="0">
                <a:latin typeface="Calibri" pitchFamily="34" charset="0"/>
                <a:cs typeface="Calibri" pitchFamily="34" charset="0"/>
              </a:rPr>
              <a:t>   other </a:t>
            </a:r>
            <a:r>
              <a:rPr lang="en-AU" sz="2400" dirty="0">
                <a:latin typeface="Calibri" pitchFamily="34" charset="0"/>
                <a:cs typeface="Calibri" pitchFamily="34" charset="0"/>
              </a:rPr>
              <a:t>members of the </a:t>
            </a:r>
            <a:r>
              <a:rPr lang="en-AU" sz="2400" dirty="0" smtClean="0">
                <a:latin typeface="Calibri" pitchFamily="34" charset="0"/>
                <a:cs typeface="Calibri" pitchFamily="34" charset="0"/>
              </a:rPr>
              <a:t>community</a:t>
            </a:r>
            <a:endParaRPr lang="en-AU" sz="1800" dirty="0" smtClean="0">
              <a:latin typeface="Calibri" pitchFamily="34" charset="0"/>
              <a:cs typeface="Calibri" pitchFamily="34" charset="0"/>
            </a:endParaRPr>
          </a:p>
          <a:p>
            <a:pPr marL="0" indent="0">
              <a:buFont typeface="Wingdings" pitchFamily="2" charset="2"/>
              <a:buNone/>
              <a:defRPr/>
            </a:pPr>
            <a:r>
              <a:rPr lang="en-AU" sz="2400" dirty="0" smtClean="0"/>
              <a:t>                                                                             </a:t>
            </a:r>
            <a:r>
              <a:rPr lang="en-AU" sz="3200" b="1" dirty="0" smtClean="0"/>
              <a:t>? ?</a:t>
            </a:r>
            <a:endParaRPr lang="en-AU" sz="2400" b="1" dirty="0"/>
          </a:p>
        </p:txBody>
      </p:sp>
      <p:sp>
        <p:nvSpPr>
          <p:cNvPr id="4100"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053C987-AD93-4DC6-BA2B-AA23AA3F8BD6}" type="slidenum">
              <a:rPr lang="en-AU" sz="2600" smtClean="0">
                <a:solidFill>
                  <a:prstClr val="white"/>
                </a:solidFill>
                <a:latin typeface="Arial" charset="0"/>
              </a:rPr>
              <a:pPr eaLnBrk="1" hangingPunct="1"/>
              <a:t>19</a:t>
            </a:fld>
            <a:endParaRPr lang="en-AU" sz="2600" smtClean="0">
              <a:solidFill>
                <a:prstClr val="white"/>
              </a:solidFill>
              <a:latin typeface="Arial" charset="0"/>
            </a:endParaRPr>
          </a:p>
        </p:txBody>
      </p:sp>
      <p:pic>
        <p:nvPicPr>
          <p:cNvPr id="4102"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89700" y="3814763"/>
            <a:ext cx="1455738" cy="1487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3" name="Picture 10"/>
          <p:cNvPicPr>
            <a:picLocks noChangeAspect="1" noChangeArrowheads="1"/>
          </p:cNvPicPr>
          <p:nvPr/>
        </p:nvPicPr>
        <p:blipFill>
          <a:blip r:embed="rId4">
            <a:extLst>
              <a:ext uri="{28A0092B-C50C-407E-A947-70E740481C1C}">
                <a14:useLocalDpi xmlns:a14="http://schemas.microsoft.com/office/drawing/2010/main" val="0"/>
              </a:ext>
            </a:extLst>
          </a:blip>
          <a:srcRect l="5696" t="14450" r="6795" b="21278"/>
          <a:stretch>
            <a:fillRect/>
          </a:stretch>
        </p:blipFill>
        <p:spPr bwMode="auto">
          <a:xfrm>
            <a:off x="5607050" y="2492375"/>
            <a:ext cx="1609725" cy="1241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4"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00700" y="5445125"/>
            <a:ext cx="1268413" cy="1268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5"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51725" y="5445125"/>
            <a:ext cx="1125538" cy="1052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5698041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p:txBody>
          <a:bodyPr/>
          <a:lstStyle/>
          <a:p>
            <a:pPr eaLnBrk="1" hangingPunct="1"/>
            <a:r>
              <a:rPr lang="en-GB" dirty="0" smtClean="0"/>
              <a:t>Convention facts</a:t>
            </a:r>
            <a:endParaRPr lang="en-US" dirty="0" smtClean="0"/>
          </a:p>
        </p:txBody>
      </p:sp>
      <p:sp>
        <p:nvSpPr>
          <p:cNvPr id="5124" name="Rectangle 3"/>
          <p:cNvSpPr>
            <a:spLocks noGrp="1" noChangeArrowheads="1"/>
          </p:cNvSpPr>
          <p:nvPr>
            <p:ph idx="1"/>
          </p:nvPr>
        </p:nvSpPr>
        <p:spPr/>
        <p:txBody>
          <a:bodyPr>
            <a:normAutofit lnSpcReduction="10000"/>
          </a:bodyPr>
          <a:lstStyle/>
          <a:p>
            <a:pPr eaLnBrk="1" hangingPunct="1"/>
            <a:r>
              <a:rPr lang="en-GB" sz="2600" dirty="0" smtClean="0"/>
              <a:t>Adoption by the United Nations General Assembly - 13 December 2006</a:t>
            </a:r>
          </a:p>
          <a:p>
            <a:pPr eaLnBrk="1" hangingPunct="1"/>
            <a:r>
              <a:rPr lang="en-GB" sz="2600" dirty="0" smtClean="0"/>
              <a:t>Opened for signature - 30 March 2007</a:t>
            </a:r>
          </a:p>
          <a:p>
            <a:pPr eaLnBrk="1" hangingPunct="1"/>
            <a:r>
              <a:rPr lang="en-GB" sz="2600" dirty="0" smtClean="0"/>
              <a:t>Entry into force – 3 May 2008</a:t>
            </a:r>
          </a:p>
          <a:p>
            <a:pPr eaLnBrk="1" hangingPunct="1"/>
            <a:r>
              <a:rPr lang="en-GB" sz="2600" dirty="0" smtClean="0"/>
              <a:t>CRPD:151 states ratified, 159 signed</a:t>
            </a:r>
          </a:p>
          <a:p>
            <a:pPr eaLnBrk="1" hangingPunct="1"/>
            <a:r>
              <a:rPr lang="en-GB" sz="2600" dirty="0" smtClean="0"/>
              <a:t>Optional Protocol: 92 signed, 85 ratified, entered into force</a:t>
            </a:r>
          </a:p>
          <a:p>
            <a:pPr eaLnBrk="1" hangingPunct="1"/>
            <a:r>
              <a:rPr lang="en-GB" sz="2600" dirty="0" smtClean="0"/>
              <a:t>7 conferences of states parties</a:t>
            </a:r>
          </a:p>
          <a:p>
            <a:pPr eaLnBrk="1" hangingPunct="1"/>
            <a:r>
              <a:rPr lang="en-GB" sz="2600" dirty="0" smtClean="0"/>
              <a:t>12 sessions of the Committee on the Rights of Persons with Disabilities with 18 countries reviewed so far and  2 general comments issued (art 12 and art 9)</a:t>
            </a:r>
          </a:p>
          <a:p>
            <a:pPr eaLnBrk="1" hangingPunct="1"/>
            <a:endParaRPr lang="en-GB" sz="2600" b="1" dirty="0" smtClean="0"/>
          </a:p>
          <a:p>
            <a:pPr eaLnBrk="1" hangingPunct="1"/>
            <a:endParaRPr lang="en-US" sz="2600" b="1" dirty="0" smtClean="0"/>
          </a:p>
        </p:txBody>
      </p:sp>
    </p:spTree>
    <p:extLst>
      <p:ext uri="{BB962C8B-B14F-4D97-AF65-F5344CB8AC3E}">
        <p14:creationId xmlns:p14="http://schemas.microsoft.com/office/powerpoint/2010/main" val="343476435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AU" sz="2800" smtClean="0">
                <a:latin typeface="Calibri" pitchFamily="34" charset="0"/>
                <a:cs typeface="Calibri" pitchFamily="34" charset="0"/>
              </a:rPr>
              <a:t>CRPD Article 19:  Living independently and being included in the community</a:t>
            </a:r>
          </a:p>
        </p:txBody>
      </p:sp>
      <p:sp>
        <p:nvSpPr>
          <p:cNvPr id="3" name="Content Placeholder 2"/>
          <p:cNvSpPr>
            <a:spLocks noGrp="1"/>
          </p:cNvSpPr>
          <p:nvPr>
            <p:ph idx="1"/>
          </p:nvPr>
        </p:nvSpPr>
        <p:spPr>
          <a:xfrm>
            <a:off x="914400" y="2349500"/>
            <a:ext cx="8001000" cy="4319588"/>
          </a:xfrm>
        </p:spPr>
        <p:txBody>
          <a:bodyPr/>
          <a:lstStyle/>
          <a:p>
            <a:pPr marL="0" indent="0">
              <a:buFont typeface="Wingdings" pitchFamily="2" charset="2"/>
              <a:buNone/>
              <a:defRPr/>
            </a:pPr>
            <a:r>
              <a:rPr lang="en-AU" sz="2400" b="1" u="sng" dirty="0" smtClean="0">
                <a:latin typeface="Calibri" pitchFamily="34" charset="0"/>
                <a:cs typeface="Calibri" pitchFamily="34" charset="0"/>
              </a:rPr>
              <a:t>Governments</a:t>
            </a:r>
            <a:r>
              <a:rPr lang="en-AU" sz="2400" b="1" dirty="0" smtClean="0">
                <a:latin typeface="Calibri" pitchFamily="34" charset="0"/>
                <a:cs typeface="Calibri" pitchFamily="34" charset="0"/>
              </a:rPr>
              <a:t> must:</a:t>
            </a:r>
          </a:p>
          <a:p>
            <a:pPr marL="0" indent="0">
              <a:buFont typeface="Wingdings" pitchFamily="2" charset="2"/>
              <a:buNone/>
              <a:defRPr/>
            </a:pPr>
            <a:endParaRPr lang="en-AU" sz="2400" b="1" dirty="0" smtClean="0">
              <a:latin typeface="Calibri" pitchFamily="34" charset="0"/>
              <a:cs typeface="Calibri" pitchFamily="34" charset="0"/>
            </a:endParaRPr>
          </a:p>
          <a:p>
            <a:pPr>
              <a:defRPr/>
            </a:pPr>
            <a:r>
              <a:rPr lang="en-AU" sz="2000" dirty="0" smtClean="0">
                <a:latin typeface="Calibri" pitchFamily="34" charset="0"/>
                <a:cs typeface="Calibri" pitchFamily="34" charset="0"/>
              </a:rPr>
              <a:t>provide access to personal supports and </a:t>
            </a:r>
          </a:p>
          <a:p>
            <a:pPr marL="0" indent="0">
              <a:buFont typeface="Wingdings" pitchFamily="2" charset="2"/>
              <a:buNone/>
              <a:defRPr/>
            </a:pPr>
            <a:r>
              <a:rPr lang="en-AU" sz="2000" dirty="0">
                <a:latin typeface="Calibri" pitchFamily="34" charset="0"/>
                <a:cs typeface="Calibri" pitchFamily="34" charset="0"/>
              </a:rPr>
              <a:t> </a:t>
            </a:r>
            <a:r>
              <a:rPr lang="en-AU" sz="2000" dirty="0" smtClean="0">
                <a:latin typeface="Calibri" pitchFamily="34" charset="0"/>
                <a:cs typeface="Calibri" pitchFamily="34" charset="0"/>
              </a:rPr>
              <a:t>     assistance so we can live where we want</a:t>
            </a:r>
          </a:p>
          <a:p>
            <a:pPr marL="0" indent="0">
              <a:buFont typeface="Wingdings" pitchFamily="2" charset="2"/>
              <a:buNone/>
              <a:defRPr/>
            </a:pPr>
            <a:endParaRPr lang="en-AU" sz="2000" dirty="0" smtClean="0">
              <a:latin typeface="Calibri" pitchFamily="34" charset="0"/>
              <a:cs typeface="Calibri" pitchFamily="34" charset="0"/>
            </a:endParaRPr>
          </a:p>
          <a:p>
            <a:pPr>
              <a:defRPr/>
            </a:pPr>
            <a:r>
              <a:rPr lang="en-AU" sz="2000" dirty="0">
                <a:latin typeface="Calibri" pitchFamily="34" charset="0"/>
                <a:cs typeface="Calibri" pitchFamily="34" charset="0"/>
              </a:rPr>
              <a:t>m</a:t>
            </a:r>
            <a:r>
              <a:rPr lang="en-AU" sz="2000" dirty="0" smtClean="0">
                <a:latin typeface="Calibri" pitchFamily="34" charset="0"/>
                <a:cs typeface="Calibri" pitchFamily="34" charset="0"/>
              </a:rPr>
              <a:t>ake sure we are not segregated from the community</a:t>
            </a:r>
          </a:p>
          <a:p>
            <a:pPr>
              <a:defRPr/>
            </a:pPr>
            <a:endParaRPr lang="en-AU" sz="2000" dirty="0" smtClean="0">
              <a:latin typeface="Calibri" pitchFamily="34" charset="0"/>
              <a:cs typeface="Calibri" pitchFamily="34" charset="0"/>
            </a:endParaRPr>
          </a:p>
          <a:p>
            <a:pPr>
              <a:defRPr/>
            </a:pPr>
            <a:r>
              <a:rPr lang="en-AU" sz="2000" dirty="0" smtClean="0">
                <a:latin typeface="Calibri" pitchFamily="34" charset="0"/>
                <a:cs typeface="Calibri" pitchFamily="34" charset="0"/>
              </a:rPr>
              <a:t>not make us live somewhere we don’t want to be to get </a:t>
            </a:r>
          </a:p>
          <a:p>
            <a:pPr marL="0" indent="0">
              <a:buFont typeface="Wingdings" pitchFamily="2" charset="2"/>
              <a:buNone/>
              <a:defRPr/>
            </a:pPr>
            <a:r>
              <a:rPr lang="en-AU" sz="2000" dirty="0">
                <a:latin typeface="Calibri" pitchFamily="34" charset="0"/>
                <a:cs typeface="Calibri" pitchFamily="34" charset="0"/>
              </a:rPr>
              <a:t> </a:t>
            </a:r>
            <a:r>
              <a:rPr lang="en-AU" sz="2000" dirty="0" smtClean="0">
                <a:latin typeface="Calibri" pitchFamily="34" charset="0"/>
                <a:cs typeface="Calibri" pitchFamily="34" charset="0"/>
              </a:rPr>
              <a:t>     the support we need</a:t>
            </a:r>
          </a:p>
          <a:p>
            <a:pPr>
              <a:defRPr/>
            </a:pPr>
            <a:endParaRPr lang="en-AU" sz="2400" dirty="0"/>
          </a:p>
        </p:txBody>
      </p:sp>
      <p:sp>
        <p:nvSpPr>
          <p:cNvPr id="5124"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08C5E7-07FA-438E-A26A-0A87B21CB345}" type="slidenum">
              <a:rPr lang="en-AU" sz="2600" smtClean="0">
                <a:solidFill>
                  <a:prstClr val="white"/>
                </a:solidFill>
                <a:latin typeface="Arial" charset="0"/>
              </a:rPr>
              <a:pPr eaLnBrk="1" hangingPunct="1"/>
              <a:t>20</a:t>
            </a:fld>
            <a:endParaRPr lang="en-AU" sz="2600" smtClean="0">
              <a:solidFill>
                <a:prstClr val="white"/>
              </a:solidFill>
              <a:latin typeface="Arial" charset="0"/>
            </a:endParaRPr>
          </a:p>
        </p:txBody>
      </p:sp>
      <p:pic>
        <p:nvPicPr>
          <p:cNvPr id="51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19925" y="3429000"/>
            <a:ext cx="1406525"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34050" y="2492375"/>
            <a:ext cx="1047750" cy="1512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8"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79838" y="5516563"/>
            <a:ext cx="1841500" cy="120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410101"/>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Progressive </a:t>
            </a:r>
            <a:r>
              <a:rPr lang="fr-FR" dirty="0" err="1" smtClean="0"/>
              <a:t>realisation</a:t>
            </a:r>
            <a:r>
              <a:rPr lang="fr-FR" dirty="0" smtClean="0"/>
              <a:t>?</a:t>
            </a:r>
            <a:endParaRPr lang="fr-FR" dirty="0"/>
          </a:p>
        </p:txBody>
      </p:sp>
      <p:sp>
        <p:nvSpPr>
          <p:cNvPr id="3" name="Espace réservé du contenu 2"/>
          <p:cNvSpPr>
            <a:spLocks noGrp="1"/>
          </p:cNvSpPr>
          <p:nvPr>
            <p:ph idx="1"/>
          </p:nvPr>
        </p:nvSpPr>
        <p:spPr/>
        <p:txBody>
          <a:bodyPr>
            <a:normAutofit lnSpcReduction="10000"/>
          </a:bodyPr>
          <a:lstStyle/>
          <a:p>
            <a:pPr>
              <a:lnSpc>
                <a:spcPct val="80000"/>
              </a:lnSpc>
            </a:pPr>
            <a:r>
              <a:rPr lang="en-GB" sz="2800" dirty="0" smtClean="0"/>
              <a:t>Civil and political rights are of immediate realization</a:t>
            </a:r>
          </a:p>
          <a:p>
            <a:pPr>
              <a:lnSpc>
                <a:spcPct val="80000"/>
              </a:lnSpc>
            </a:pPr>
            <a:r>
              <a:rPr lang="en-GB" sz="2800" dirty="0" smtClean="0"/>
              <a:t>When the State cannot immediately fully implement some economic and social rights, progressive realisation applies and it has to mobilize maximum resources available</a:t>
            </a:r>
          </a:p>
          <a:p>
            <a:pPr>
              <a:lnSpc>
                <a:spcPct val="80000"/>
              </a:lnSpc>
            </a:pPr>
            <a:r>
              <a:rPr lang="en-GB" sz="2800" dirty="0" smtClean="0"/>
              <a:t>Non discrimination, including provision of reasonable accommodation is of immediate realisation</a:t>
            </a:r>
          </a:p>
          <a:p>
            <a:pPr marL="0" indent="0">
              <a:lnSpc>
                <a:spcPct val="80000"/>
              </a:lnSpc>
              <a:buNone/>
            </a:pPr>
            <a:endParaRPr lang="en-GB" sz="2800" dirty="0" smtClean="0"/>
          </a:p>
          <a:p>
            <a:pPr>
              <a:lnSpc>
                <a:spcPct val="80000"/>
              </a:lnSpc>
            </a:pPr>
            <a:r>
              <a:rPr lang="en-GB" sz="2800" dirty="0" smtClean="0"/>
              <a:t>Example: Right to education: </a:t>
            </a:r>
          </a:p>
          <a:p>
            <a:pPr lvl="1">
              <a:lnSpc>
                <a:spcPct val="80000"/>
              </a:lnSpc>
            </a:pPr>
            <a:r>
              <a:rPr lang="en-GB" sz="2400" dirty="0" smtClean="0"/>
              <a:t>non discrimination in access to school and reasonable accommodation NOW</a:t>
            </a:r>
          </a:p>
          <a:p>
            <a:pPr lvl="1">
              <a:lnSpc>
                <a:spcPct val="80000"/>
              </a:lnSpc>
            </a:pPr>
            <a:r>
              <a:rPr lang="en-US" sz="2400" dirty="0" smtClean="0"/>
              <a:t>Inclusive quality education for all: in 15 years but planned from NOW</a:t>
            </a:r>
            <a:endParaRPr lang="en-GB" sz="2400" dirty="0" smtClean="0"/>
          </a:p>
          <a:p>
            <a:pPr>
              <a:lnSpc>
                <a:spcPct val="80000"/>
              </a:lnSpc>
              <a:buFont typeface="Wingdings 2" pitchFamily="18" charset="2"/>
              <a:buNone/>
            </a:pPr>
            <a:endParaRPr lang="en-GB" sz="2800" dirty="0" smtClean="0"/>
          </a:p>
          <a:p>
            <a:pPr>
              <a:lnSpc>
                <a:spcPct val="80000"/>
              </a:lnSpc>
              <a:buFont typeface="Wingdings 2" pitchFamily="18" charset="2"/>
              <a:buNone/>
            </a:pPr>
            <a:endParaRPr lang="en-GB" sz="3000" dirty="0" smtClean="0"/>
          </a:p>
          <a:p>
            <a:endParaRPr lang="fr-FR" dirty="0"/>
          </a:p>
        </p:txBody>
      </p:sp>
    </p:spTree>
    <p:extLst>
      <p:ext uri="{BB962C8B-B14F-4D97-AF65-F5344CB8AC3E}">
        <p14:creationId xmlns:p14="http://schemas.microsoft.com/office/powerpoint/2010/main" val="30208896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fr-FR" dirty="0" smtClean="0"/>
              <a:t>Progressive </a:t>
            </a:r>
            <a:r>
              <a:rPr lang="fr-FR" dirty="0" err="1" smtClean="0"/>
              <a:t>realisation</a:t>
            </a:r>
            <a:r>
              <a:rPr lang="fr-FR" dirty="0" smtClean="0"/>
              <a:t> (2)</a:t>
            </a:r>
            <a:endParaRPr lang="fr-FR" dirty="0"/>
          </a:p>
        </p:txBody>
      </p:sp>
      <p:sp>
        <p:nvSpPr>
          <p:cNvPr id="4" name="Rectangle 3"/>
          <p:cNvSpPr/>
          <p:nvPr/>
        </p:nvSpPr>
        <p:spPr>
          <a:xfrm>
            <a:off x="1219200" y="1371600"/>
            <a:ext cx="73152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200" dirty="0">
                <a:solidFill>
                  <a:schemeClr val="tx1"/>
                </a:solidFill>
              </a:rPr>
              <a:t>It is moving as ‘quickly and effectively’ as possible </a:t>
            </a:r>
            <a:endParaRPr lang="en-US" sz="2200" dirty="0">
              <a:solidFill>
                <a:schemeClr val="tx1"/>
              </a:solidFill>
            </a:endParaRPr>
          </a:p>
        </p:txBody>
      </p:sp>
      <p:sp>
        <p:nvSpPr>
          <p:cNvPr id="5" name="Rectangle 4"/>
          <p:cNvSpPr/>
          <p:nvPr/>
        </p:nvSpPr>
        <p:spPr>
          <a:xfrm>
            <a:off x="1219200" y="2286000"/>
            <a:ext cx="7315200" cy="6858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000" b="1" dirty="0">
              <a:solidFill>
                <a:schemeClr val="tx1"/>
              </a:solidFill>
            </a:endParaRPr>
          </a:p>
          <a:p>
            <a:pPr algn="ctr">
              <a:defRPr/>
            </a:pPr>
            <a:r>
              <a:rPr lang="en-GB" sz="2200" dirty="0">
                <a:solidFill>
                  <a:schemeClr val="tx1"/>
                </a:solidFill>
              </a:rPr>
              <a:t>Demonstrate progress in actual enjoyment of rights</a:t>
            </a:r>
          </a:p>
          <a:p>
            <a:pPr algn="ctr">
              <a:defRPr/>
            </a:pPr>
            <a:endParaRPr lang="en-US" sz="2000" b="1" dirty="0">
              <a:solidFill>
                <a:schemeClr val="tx1"/>
              </a:solidFill>
            </a:endParaRPr>
          </a:p>
        </p:txBody>
      </p:sp>
      <p:sp>
        <p:nvSpPr>
          <p:cNvPr id="6" name="Rectangle 5"/>
          <p:cNvSpPr/>
          <p:nvPr/>
        </p:nvSpPr>
        <p:spPr>
          <a:xfrm>
            <a:off x="1219200" y="3200400"/>
            <a:ext cx="7315200" cy="8382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GB" sz="2000" b="1" dirty="0">
              <a:solidFill>
                <a:schemeClr val="tx1"/>
              </a:solidFill>
            </a:endParaRPr>
          </a:p>
          <a:p>
            <a:pPr marL="0" lvl="1" algn="ctr">
              <a:defRPr/>
            </a:pPr>
            <a:endParaRPr lang="en-GB" sz="2200" dirty="0">
              <a:solidFill>
                <a:schemeClr val="tx1"/>
              </a:solidFill>
            </a:endParaRPr>
          </a:p>
          <a:p>
            <a:pPr marL="0" lvl="1" algn="ctr">
              <a:defRPr/>
            </a:pPr>
            <a:r>
              <a:rPr lang="en-GB" sz="2200" dirty="0">
                <a:solidFill>
                  <a:schemeClr val="tx1"/>
                </a:solidFill>
              </a:rPr>
              <a:t>Expanding access – larger </a:t>
            </a:r>
            <a:r>
              <a:rPr lang="en-GB" sz="2200" i="1" dirty="0">
                <a:solidFill>
                  <a:schemeClr val="tx1"/>
                </a:solidFill>
              </a:rPr>
              <a:t>number</a:t>
            </a:r>
            <a:r>
              <a:rPr lang="en-GB" sz="2200" dirty="0">
                <a:solidFill>
                  <a:schemeClr val="tx1"/>
                </a:solidFill>
              </a:rPr>
              <a:t> of people and wider </a:t>
            </a:r>
            <a:r>
              <a:rPr lang="en-GB" sz="2200" i="1" dirty="0">
                <a:solidFill>
                  <a:schemeClr val="tx1"/>
                </a:solidFill>
              </a:rPr>
              <a:t>range</a:t>
            </a:r>
            <a:r>
              <a:rPr lang="en-GB" sz="2200" dirty="0">
                <a:solidFill>
                  <a:schemeClr val="tx1"/>
                </a:solidFill>
              </a:rPr>
              <a:t> of people (all persons with disabilities, rural/urban)</a:t>
            </a:r>
          </a:p>
          <a:p>
            <a:pPr marL="0" lvl="1" algn="ctr">
              <a:defRPr/>
            </a:pPr>
            <a:r>
              <a:rPr lang="en-GB" sz="2200" dirty="0">
                <a:solidFill>
                  <a:schemeClr val="tx1"/>
                </a:solidFill>
              </a:rPr>
              <a:t> </a:t>
            </a:r>
          </a:p>
          <a:p>
            <a:pPr algn="ctr">
              <a:defRPr/>
            </a:pPr>
            <a:endParaRPr lang="en-US" sz="2000" b="1" dirty="0">
              <a:solidFill>
                <a:schemeClr val="tx1"/>
              </a:solidFill>
            </a:endParaRPr>
          </a:p>
        </p:txBody>
      </p:sp>
      <p:sp>
        <p:nvSpPr>
          <p:cNvPr id="9" name="Rectangle 8"/>
          <p:cNvSpPr/>
          <p:nvPr/>
        </p:nvSpPr>
        <p:spPr>
          <a:xfrm>
            <a:off x="1219200" y="4343400"/>
            <a:ext cx="7315200" cy="91440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lvl="1" algn="ctr">
              <a:lnSpc>
                <a:spcPct val="80000"/>
              </a:lnSpc>
              <a:defRPr/>
            </a:pPr>
            <a:endParaRPr lang="en-GB" sz="2200" dirty="0">
              <a:solidFill>
                <a:schemeClr val="tx1"/>
              </a:solidFill>
            </a:endParaRPr>
          </a:p>
          <a:p>
            <a:pPr marL="0" lvl="1" algn="ctr">
              <a:lnSpc>
                <a:spcPct val="80000"/>
              </a:lnSpc>
              <a:defRPr/>
            </a:pPr>
            <a:r>
              <a:rPr lang="en-GB" sz="2200" dirty="0">
                <a:solidFill>
                  <a:schemeClr val="tx1"/>
                </a:solidFill>
              </a:rPr>
              <a:t>Improving implementation – quality of services, diversity of support</a:t>
            </a:r>
          </a:p>
          <a:p>
            <a:pPr algn="ctr">
              <a:lnSpc>
                <a:spcPct val="80000"/>
              </a:lnSpc>
              <a:defRPr/>
            </a:pPr>
            <a:endParaRPr lang="en-US" dirty="0">
              <a:solidFill>
                <a:schemeClr val="tx1"/>
              </a:solidFill>
            </a:endParaRPr>
          </a:p>
        </p:txBody>
      </p:sp>
      <p:sp>
        <p:nvSpPr>
          <p:cNvPr id="10" name="Rectangle 9"/>
          <p:cNvSpPr/>
          <p:nvPr/>
        </p:nvSpPr>
        <p:spPr>
          <a:xfrm>
            <a:off x="1219200" y="5638800"/>
            <a:ext cx="7315200" cy="914400"/>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0000"/>
              </a:lnSpc>
              <a:defRPr/>
            </a:pPr>
            <a:r>
              <a:rPr lang="en-GB" sz="2500" dirty="0">
                <a:solidFill>
                  <a:schemeClr val="tx1"/>
                </a:solidFill>
              </a:rPr>
              <a:t>Non-Retrogression</a:t>
            </a:r>
          </a:p>
          <a:p>
            <a:pPr lvl="1" algn="ctr">
              <a:lnSpc>
                <a:spcPct val="80000"/>
              </a:lnSpc>
              <a:defRPr/>
            </a:pPr>
            <a:r>
              <a:rPr lang="en-GB" sz="2200" dirty="0">
                <a:solidFill>
                  <a:schemeClr val="tx1"/>
                </a:solidFill>
              </a:rPr>
              <a:t>Decline in enjoyment directly related to State action</a:t>
            </a:r>
          </a:p>
          <a:p>
            <a:pPr lvl="1" algn="ctr">
              <a:lnSpc>
                <a:spcPct val="80000"/>
              </a:lnSpc>
              <a:defRPr/>
            </a:pPr>
            <a:r>
              <a:rPr lang="en-GB" sz="2200" dirty="0">
                <a:solidFill>
                  <a:schemeClr val="tx1"/>
                </a:solidFill>
              </a:rPr>
              <a:t>E.g. Unjustified reduction in public expenditure</a:t>
            </a:r>
            <a:endParaRPr lang="en-US" dirty="0">
              <a:solidFill>
                <a:schemeClr val="tx1"/>
              </a:solidFill>
            </a:endParaRPr>
          </a:p>
        </p:txBody>
      </p:sp>
    </p:spTree>
    <p:extLst>
      <p:ext uri="{BB962C8B-B14F-4D97-AF65-F5344CB8AC3E}">
        <p14:creationId xmlns:p14="http://schemas.microsoft.com/office/powerpoint/2010/main" val="131167088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linds(horizontal)">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9" grpId="0" animBg="1"/>
      <p:bldP spid="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fr-FR" dirty="0" smtClean="0"/>
              <a:t>Maximum </a:t>
            </a:r>
            <a:r>
              <a:rPr lang="fr-FR" dirty="0" err="1" smtClean="0"/>
              <a:t>available</a:t>
            </a:r>
            <a:r>
              <a:rPr lang="fr-FR" dirty="0" smtClean="0"/>
              <a:t> </a:t>
            </a:r>
            <a:r>
              <a:rPr lang="fr-FR" dirty="0" err="1" smtClean="0"/>
              <a:t>resources</a:t>
            </a:r>
            <a:endParaRPr lang="fr-FR" dirty="0"/>
          </a:p>
        </p:txBody>
      </p:sp>
      <p:sp>
        <p:nvSpPr>
          <p:cNvPr id="20483" name="Content Placeholder 2"/>
          <p:cNvSpPr>
            <a:spLocks noGrp="1"/>
          </p:cNvSpPr>
          <p:nvPr>
            <p:ph idx="1"/>
          </p:nvPr>
        </p:nvSpPr>
        <p:spPr>
          <a:xfrm>
            <a:off x="304800" y="1447800"/>
            <a:ext cx="8629650" cy="5029200"/>
          </a:xfrm>
        </p:spPr>
        <p:txBody>
          <a:bodyPr/>
          <a:lstStyle/>
          <a:p>
            <a:pPr eaLnBrk="1" hangingPunct="1">
              <a:lnSpc>
                <a:spcPct val="80000"/>
              </a:lnSpc>
            </a:pPr>
            <a:r>
              <a:rPr lang="en-GB" sz="2000" dirty="0" smtClean="0"/>
              <a:t>Real resources – beyond allocations done as of today (what are the resources that could be allocated and are currently not allocated)</a:t>
            </a:r>
          </a:p>
          <a:p>
            <a:pPr eaLnBrk="1" hangingPunct="1">
              <a:lnSpc>
                <a:spcPct val="80000"/>
              </a:lnSpc>
            </a:pPr>
            <a:r>
              <a:rPr lang="en-GB" sz="2000" dirty="0" smtClean="0"/>
              <a:t>Sufficiency of spending </a:t>
            </a:r>
          </a:p>
          <a:p>
            <a:pPr lvl="1" eaLnBrk="1" hangingPunct="1">
              <a:lnSpc>
                <a:spcPct val="80000"/>
              </a:lnSpc>
            </a:pPr>
            <a:r>
              <a:rPr lang="en-GB" sz="1800" dirty="0" smtClean="0"/>
              <a:t>Compare CRPD allocation with GDP/ government spending</a:t>
            </a:r>
          </a:p>
          <a:p>
            <a:pPr lvl="1" eaLnBrk="1" hangingPunct="1">
              <a:lnSpc>
                <a:spcPct val="80000"/>
              </a:lnSpc>
            </a:pPr>
            <a:r>
              <a:rPr lang="en-GB" sz="1800" dirty="0" smtClean="0"/>
              <a:t>Compare CRPD with non-CRPD funding e.g. health vs. defence</a:t>
            </a:r>
          </a:p>
          <a:p>
            <a:pPr lvl="1" eaLnBrk="1" hangingPunct="1">
              <a:lnSpc>
                <a:spcPct val="80000"/>
              </a:lnSpc>
            </a:pPr>
            <a:r>
              <a:rPr lang="en-GB" sz="1800" dirty="0" smtClean="0"/>
              <a:t>Could revenues be increased?</a:t>
            </a:r>
          </a:p>
          <a:p>
            <a:pPr lvl="1" eaLnBrk="1" hangingPunct="1">
              <a:lnSpc>
                <a:spcPct val="80000"/>
              </a:lnSpc>
            </a:pPr>
            <a:r>
              <a:rPr lang="en-GB" sz="1800" dirty="0" smtClean="0"/>
              <a:t>Budget changes over time.</a:t>
            </a:r>
          </a:p>
          <a:p>
            <a:pPr eaLnBrk="1" hangingPunct="1">
              <a:lnSpc>
                <a:spcPct val="80000"/>
              </a:lnSpc>
            </a:pPr>
            <a:r>
              <a:rPr lang="en-GB" sz="2000" dirty="0" smtClean="0"/>
              <a:t>Efficiency of spending</a:t>
            </a:r>
          </a:p>
          <a:p>
            <a:pPr lvl="1" eaLnBrk="1" hangingPunct="1">
              <a:lnSpc>
                <a:spcPct val="80000"/>
              </a:lnSpc>
            </a:pPr>
            <a:r>
              <a:rPr lang="en-GB" sz="1800" dirty="0" smtClean="0"/>
              <a:t>Are most public funds spent in an inclusive way?</a:t>
            </a:r>
          </a:p>
          <a:p>
            <a:pPr lvl="1" eaLnBrk="1" hangingPunct="1">
              <a:lnSpc>
                <a:spcPct val="80000"/>
              </a:lnSpc>
            </a:pPr>
            <a:r>
              <a:rPr lang="en-GB" sz="1800" dirty="0" smtClean="0"/>
              <a:t>Non-utilisation of allocated funding?</a:t>
            </a:r>
          </a:p>
          <a:p>
            <a:pPr lvl="1" eaLnBrk="1" hangingPunct="1">
              <a:lnSpc>
                <a:spcPct val="80000"/>
              </a:lnSpc>
            </a:pPr>
            <a:r>
              <a:rPr lang="en-GB" sz="1800" dirty="0" smtClean="0"/>
              <a:t>Best quality goods and services for lowest possible price?</a:t>
            </a:r>
          </a:p>
          <a:p>
            <a:pPr eaLnBrk="1" hangingPunct="1">
              <a:lnSpc>
                <a:spcPct val="80000"/>
              </a:lnSpc>
            </a:pPr>
            <a:r>
              <a:rPr lang="en-GB" sz="2000" dirty="0" smtClean="0"/>
              <a:t>Equality in funding – adequate prioritisation between issues and groups </a:t>
            </a:r>
          </a:p>
          <a:p>
            <a:pPr eaLnBrk="1" hangingPunct="1">
              <a:lnSpc>
                <a:spcPct val="80000"/>
              </a:lnSpc>
            </a:pPr>
            <a:r>
              <a:rPr lang="en-GB" sz="2000" dirty="0" smtClean="0"/>
              <a:t>Funding towards smooth administration and management of allocated resources</a:t>
            </a:r>
          </a:p>
        </p:txBody>
      </p:sp>
    </p:spTree>
    <p:extLst>
      <p:ext uri="{BB962C8B-B14F-4D97-AF65-F5344CB8AC3E}">
        <p14:creationId xmlns:p14="http://schemas.microsoft.com/office/powerpoint/2010/main" val="225593104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rtlCol="0">
            <a:normAutofit/>
          </a:bodyPr>
          <a:lstStyle/>
          <a:p>
            <a:pPr fontAlgn="auto">
              <a:spcAft>
                <a:spcPts val="0"/>
              </a:spcAft>
              <a:defRPr/>
            </a:pPr>
            <a:r>
              <a:rPr lang="en-US" altLang="fr-FR" dirty="0" smtClean="0">
                <a:ea typeface="+mj-ea"/>
                <a:cs typeface="+mj-cs"/>
              </a:rPr>
              <a:t>Cost benefit analysis and CRPD?</a:t>
            </a:r>
          </a:p>
        </p:txBody>
      </p:sp>
      <p:sp>
        <p:nvSpPr>
          <p:cNvPr id="3" name="Content Placeholder 2"/>
          <p:cNvSpPr>
            <a:spLocks noGrp="1"/>
          </p:cNvSpPr>
          <p:nvPr>
            <p:ph idx="1"/>
          </p:nvPr>
        </p:nvSpPr>
        <p:spPr>
          <a:xfrm>
            <a:off x="628650" y="1984375"/>
            <a:ext cx="7886700" cy="4187825"/>
          </a:xfrm>
        </p:spPr>
        <p:txBody>
          <a:bodyPr rtlCol="0">
            <a:normAutofit fontScale="55000" lnSpcReduction="20000"/>
          </a:bodyPr>
          <a:lstStyle/>
          <a:p>
            <a:pPr fontAlgn="auto">
              <a:spcAft>
                <a:spcPts val="0"/>
              </a:spcAft>
              <a:buFont typeface="Arial" pitchFamily="34" charset="0"/>
              <a:buChar char="•"/>
              <a:defRPr/>
            </a:pPr>
            <a:r>
              <a:rPr lang="en-US" sz="4400" dirty="0" smtClean="0">
                <a:ea typeface="+mn-ea"/>
                <a:cs typeface="+mn-cs"/>
              </a:rPr>
              <a:t>Often hard to get data</a:t>
            </a:r>
          </a:p>
          <a:p>
            <a:pPr fontAlgn="auto">
              <a:spcAft>
                <a:spcPts val="0"/>
              </a:spcAft>
              <a:buFont typeface="Arial" pitchFamily="34" charset="0"/>
              <a:buChar char="•"/>
              <a:defRPr/>
            </a:pPr>
            <a:r>
              <a:rPr lang="en-US" sz="4400" dirty="0" smtClean="0">
                <a:ea typeface="+mn-ea"/>
                <a:cs typeface="+mn-cs"/>
              </a:rPr>
              <a:t>Looking at one sector in isolation</a:t>
            </a:r>
          </a:p>
          <a:p>
            <a:pPr lvl="1" fontAlgn="auto">
              <a:spcAft>
                <a:spcPts val="0"/>
              </a:spcAft>
              <a:buFont typeface="Arial" pitchFamily="34" charset="0"/>
              <a:buChar char="–"/>
              <a:defRPr/>
            </a:pPr>
            <a:r>
              <a:rPr lang="en-US" sz="4400" dirty="0" smtClean="0">
                <a:ea typeface="+mn-ea"/>
              </a:rPr>
              <a:t>What is the cost/benefit ratio of making schools inclusive considering all other issues and secondary benefits and unseen cost for families and community</a:t>
            </a:r>
          </a:p>
          <a:p>
            <a:pPr lvl="1" fontAlgn="auto">
              <a:spcAft>
                <a:spcPts val="0"/>
              </a:spcAft>
              <a:buFont typeface="Arial" pitchFamily="34" charset="0"/>
              <a:buChar char="–"/>
              <a:defRPr/>
            </a:pPr>
            <a:r>
              <a:rPr lang="en-US" sz="4400" dirty="0" smtClean="0">
                <a:ea typeface="+mn-ea"/>
              </a:rPr>
              <a:t>Making school inclusive is not only a benefit for children with disabilities but for most learners</a:t>
            </a:r>
          </a:p>
          <a:p>
            <a:pPr fontAlgn="auto">
              <a:spcAft>
                <a:spcPts val="0"/>
              </a:spcAft>
              <a:buFont typeface="Arial" pitchFamily="34" charset="0"/>
              <a:buChar char="•"/>
              <a:defRPr/>
            </a:pPr>
            <a:r>
              <a:rPr lang="en-US" sz="4400" dirty="0" smtClean="0">
                <a:ea typeface="+mn-ea"/>
                <a:cs typeface="+mn-cs"/>
              </a:rPr>
              <a:t>It depends on the accessibility of the transportation system, barriers to employment, etc. </a:t>
            </a:r>
          </a:p>
          <a:p>
            <a:pPr fontAlgn="auto">
              <a:spcAft>
                <a:spcPts val="0"/>
              </a:spcAft>
              <a:buFont typeface="Arial" pitchFamily="34" charset="0"/>
              <a:buChar char="•"/>
              <a:defRPr/>
            </a:pPr>
            <a:r>
              <a:rPr lang="en-US" sz="4400" dirty="0" smtClean="0">
                <a:ea typeface="+mn-ea"/>
                <a:cs typeface="+mn-cs"/>
              </a:rPr>
              <a:t>Difficult to save when nothing is being spend except for persons with disabilities families</a:t>
            </a:r>
          </a:p>
          <a:p>
            <a:pPr fontAlgn="auto">
              <a:spcAft>
                <a:spcPts val="0"/>
              </a:spcAft>
              <a:buFont typeface="Arial" pitchFamily="34" charset="0"/>
              <a:buChar char="•"/>
              <a:defRPr/>
            </a:pPr>
            <a:r>
              <a:rPr lang="en-US" sz="4400" dirty="0" smtClean="0">
                <a:ea typeface="+mn-ea"/>
                <a:cs typeface="+mn-cs"/>
              </a:rPr>
              <a:t>Hard to “monetize” certain benefits</a:t>
            </a:r>
          </a:p>
          <a:p>
            <a:pPr lvl="1" fontAlgn="auto">
              <a:spcAft>
                <a:spcPts val="0"/>
              </a:spcAft>
              <a:buFont typeface="Arial" pitchFamily="34" charset="0"/>
              <a:buChar char="–"/>
              <a:defRPr/>
            </a:pPr>
            <a:endParaRPr lang="en-US" dirty="0">
              <a:ea typeface="+mn-ea"/>
            </a:endParaRPr>
          </a:p>
        </p:txBody>
      </p:sp>
      <p:sp>
        <p:nvSpPr>
          <p:cNvPr id="2" name="Footer Placeholder 1"/>
          <p:cNvSpPr>
            <a:spLocks noGrp="1"/>
          </p:cNvSpPr>
          <p:nvPr>
            <p:ph type="ftr" sz="quarter" idx="11"/>
          </p:nvPr>
        </p:nvSpPr>
        <p:spPr/>
        <p:txBody>
          <a:bodyPr/>
          <a:lstStyle/>
          <a:p>
            <a:pPr>
              <a:defRPr/>
            </a:pPr>
            <a:r>
              <a:rPr lang="en-GB"/>
              <a:t>NOT FOR QUOTE OR DISSEMINATION</a:t>
            </a:r>
          </a:p>
        </p:txBody>
      </p:sp>
    </p:spTree>
    <p:extLst>
      <p:ext uri="{BB962C8B-B14F-4D97-AF65-F5344CB8AC3E}">
        <p14:creationId xmlns:p14="http://schemas.microsoft.com/office/powerpoint/2010/main" val="3058015313"/>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GB" dirty="0">
                <a:latin typeface="Calibri" charset="0"/>
              </a:rPr>
              <a:t>How much is enough?</a:t>
            </a:r>
          </a:p>
        </p:txBody>
      </p:sp>
      <p:sp>
        <p:nvSpPr>
          <p:cNvPr id="12291" name="Content Placeholder 2"/>
          <p:cNvSpPr>
            <a:spLocks noGrp="1"/>
          </p:cNvSpPr>
          <p:nvPr>
            <p:ph idx="1"/>
          </p:nvPr>
        </p:nvSpPr>
        <p:spPr/>
        <p:txBody>
          <a:bodyPr rtlCol="0">
            <a:normAutofit/>
          </a:bodyPr>
          <a:lstStyle/>
          <a:p>
            <a:pPr fontAlgn="auto">
              <a:lnSpc>
                <a:spcPct val="80000"/>
              </a:lnSpc>
              <a:spcAft>
                <a:spcPts val="0"/>
              </a:spcAft>
              <a:buFont typeface="Arial" pitchFamily="34" charset="0"/>
              <a:buChar char="•"/>
              <a:defRPr/>
            </a:pPr>
            <a:r>
              <a:rPr lang="en-US" altLang="fr-FR" sz="2250" dirty="0">
                <a:ea typeface="+mn-ea"/>
                <a:cs typeface="+mn-cs"/>
              </a:rPr>
              <a:t>Absence of benchmark: the research that is the  most used is OECD, 2010 “sickness, disability and work” which states that in average members spend 1.2% on disability benefits (2% if long term sickness is included)</a:t>
            </a:r>
          </a:p>
          <a:p>
            <a:pPr fontAlgn="auto">
              <a:lnSpc>
                <a:spcPct val="80000"/>
              </a:lnSpc>
              <a:spcAft>
                <a:spcPts val="0"/>
              </a:spcAft>
              <a:buFont typeface="Arial" pitchFamily="34" charset="0"/>
              <a:buChar char="•"/>
              <a:defRPr/>
            </a:pPr>
            <a:r>
              <a:rPr lang="en-US" altLang="fr-FR" sz="2250" dirty="0">
                <a:ea typeface="+mn-ea"/>
                <a:cs typeface="+mn-cs"/>
              </a:rPr>
              <a:t>South Africa at least 0.5% of GDP in </a:t>
            </a:r>
            <a:r>
              <a:rPr lang="en-US" altLang="fr-FR" sz="2250" dirty="0" smtClean="0">
                <a:ea typeface="+mn-ea"/>
                <a:cs typeface="+mn-cs"/>
              </a:rPr>
              <a:t>disability cash </a:t>
            </a:r>
            <a:r>
              <a:rPr lang="en-US" altLang="fr-FR" sz="2250" dirty="0">
                <a:ea typeface="+mn-ea"/>
                <a:cs typeface="+mn-cs"/>
              </a:rPr>
              <a:t>benefits </a:t>
            </a:r>
          </a:p>
          <a:p>
            <a:pPr fontAlgn="auto">
              <a:lnSpc>
                <a:spcPct val="80000"/>
              </a:lnSpc>
              <a:spcAft>
                <a:spcPts val="0"/>
              </a:spcAft>
              <a:buFont typeface="Arial" pitchFamily="34" charset="0"/>
              <a:buChar char="•"/>
              <a:defRPr/>
            </a:pPr>
            <a:r>
              <a:rPr lang="en-US" altLang="fr-FR" sz="2250" dirty="0">
                <a:ea typeface="+mn-ea"/>
                <a:cs typeface="+mn-cs"/>
              </a:rPr>
              <a:t>India union budget for disability is 0.01% of GPD (which doesn’t include state expenditures)</a:t>
            </a:r>
          </a:p>
          <a:p>
            <a:pPr fontAlgn="auto">
              <a:lnSpc>
                <a:spcPct val="80000"/>
              </a:lnSpc>
              <a:spcAft>
                <a:spcPts val="0"/>
              </a:spcAft>
              <a:buFont typeface="Arial" pitchFamily="34" charset="0"/>
              <a:buChar char="•"/>
              <a:defRPr/>
            </a:pPr>
            <a:r>
              <a:rPr lang="en-US" altLang="fr-FR" sz="2250" dirty="0">
                <a:ea typeface="+mn-ea"/>
                <a:cs typeface="+mn-cs"/>
              </a:rPr>
              <a:t>In Philippines, 0.02% of the GDP-0.1% of the overall budget </a:t>
            </a:r>
          </a:p>
          <a:p>
            <a:pPr fontAlgn="auto">
              <a:lnSpc>
                <a:spcPct val="80000"/>
              </a:lnSpc>
              <a:spcAft>
                <a:spcPts val="0"/>
              </a:spcAft>
              <a:buFont typeface="Arial" pitchFamily="34" charset="0"/>
              <a:buChar char="•"/>
              <a:defRPr/>
            </a:pPr>
            <a:endParaRPr lang="en-US" altLang="fr-FR" sz="2250" dirty="0">
              <a:ea typeface="+mn-ea"/>
              <a:cs typeface="+mn-cs"/>
            </a:endParaRPr>
          </a:p>
        </p:txBody>
      </p:sp>
      <p:sp>
        <p:nvSpPr>
          <p:cNvPr id="2" name="Footer Placeholder 1"/>
          <p:cNvSpPr>
            <a:spLocks noGrp="1"/>
          </p:cNvSpPr>
          <p:nvPr>
            <p:ph type="ftr" sz="quarter" idx="11"/>
          </p:nvPr>
        </p:nvSpPr>
        <p:spPr/>
        <p:txBody>
          <a:bodyPr/>
          <a:lstStyle/>
          <a:p>
            <a:pPr>
              <a:defRPr/>
            </a:pPr>
            <a:r>
              <a:rPr lang="en-US"/>
              <a:t>NOT FOR QUOTE OR DISSEMINATION</a:t>
            </a:r>
          </a:p>
        </p:txBody>
      </p:sp>
    </p:spTree>
    <p:extLst>
      <p:ext uri="{BB962C8B-B14F-4D97-AF65-F5344CB8AC3E}">
        <p14:creationId xmlns:p14="http://schemas.microsoft.com/office/powerpoint/2010/main" val="665555856"/>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654050" y="533400"/>
            <a:ext cx="7886700" cy="639763"/>
          </a:xfrm>
        </p:spPr>
        <p:txBody>
          <a:bodyPr rtlCol="0">
            <a:normAutofit fontScale="90000"/>
          </a:bodyPr>
          <a:lstStyle/>
          <a:p>
            <a:pPr fontAlgn="auto">
              <a:spcAft>
                <a:spcPts val="0"/>
              </a:spcAft>
              <a:defRPr/>
            </a:pPr>
            <a:r>
              <a:rPr lang="en-US" altLang="fr-FR" dirty="0" smtClean="0">
                <a:ea typeface="+mj-ea"/>
                <a:cs typeface="+mj-cs"/>
              </a:rPr>
              <a:t>How much is it worth?</a:t>
            </a:r>
          </a:p>
        </p:txBody>
      </p:sp>
      <p:sp>
        <p:nvSpPr>
          <p:cNvPr id="3" name="Content Placeholder 2"/>
          <p:cNvSpPr>
            <a:spLocks noGrp="1"/>
          </p:cNvSpPr>
          <p:nvPr>
            <p:ph idx="1"/>
          </p:nvPr>
        </p:nvSpPr>
        <p:spPr>
          <a:xfrm>
            <a:off x="388938" y="2111375"/>
            <a:ext cx="8418512" cy="3603625"/>
          </a:xfrm>
        </p:spPr>
        <p:txBody>
          <a:bodyPr rtlCol="0">
            <a:normAutofit fontScale="70000" lnSpcReduction="20000"/>
          </a:bodyPr>
          <a:lstStyle/>
          <a:p>
            <a:pPr fontAlgn="auto">
              <a:spcAft>
                <a:spcPts val="0"/>
              </a:spcAft>
              <a:buFont typeface="Arial" pitchFamily="34" charset="0"/>
              <a:buChar char="•"/>
              <a:defRPr/>
            </a:pPr>
            <a:r>
              <a:rPr lang="en-US" dirty="0" smtClean="0">
                <a:ea typeface="+mn-ea"/>
                <a:cs typeface="+mn-cs"/>
              </a:rPr>
              <a:t>To go to school with the other kids of your community?</a:t>
            </a:r>
          </a:p>
          <a:p>
            <a:pPr fontAlgn="auto">
              <a:spcAft>
                <a:spcPts val="0"/>
              </a:spcAft>
              <a:buFont typeface="Arial" pitchFamily="34" charset="0"/>
              <a:buChar char="•"/>
              <a:defRPr/>
            </a:pPr>
            <a:r>
              <a:rPr lang="en-US" dirty="0" smtClean="0">
                <a:ea typeface="+mn-ea"/>
                <a:cs typeface="+mn-cs"/>
              </a:rPr>
              <a:t>To move freely in the village, city without thinking constantly: will I be able to enter? Is it safe?</a:t>
            </a:r>
          </a:p>
          <a:p>
            <a:pPr fontAlgn="auto">
              <a:spcAft>
                <a:spcPts val="0"/>
              </a:spcAft>
              <a:buFont typeface="Arial" pitchFamily="34" charset="0"/>
              <a:buChar char="•"/>
              <a:defRPr/>
            </a:pPr>
            <a:r>
              <a:rPr lang="en-US" dirty="0" smtClean="0">
                <a:ea typeface="+mn-ea"/>
                <a:cs typeface="+mn-cs"/>
              </a:rPr>
              <a:t>To wake up and go out bed when you decide to? Not when someone is ready to help you?</a:t>
            </a:r>
          </a:p>
          <a:p>
            <a:pPr fontAlgn="auto">
              <a:spcAft>
                <a:spcPts val="0"/>
              </a:spcAft>
              <a:buFont typeface="Arial" pitchFamily="34" charset="0"/>
              <a:buChar char="•"/>
              <a:defRPr/>
            </a:pPr>
            <a:r>
              <a:rPr lang="en-US" dirty="0" smtClean="0">
                <a:ea typeface="+mn-ea"/>
                <a:cs typeface="+mn-cs"/>
              </a:rPr>
              <a:t>To be able to go to toilet wherever and whenever you need to?</a:t>
            </a:r>
          </a:p>
          <a:p>
            <a:pPr fontAlgn="auto">
              <a:spcAft>
                <a:spcPts val="0"/>
              </a:spcAft>
              <a:buFont typeface="Arial" pitchFamily="34" charset="0"/>
              <a:buChar char="•"/>
              <a:defRPr/>
            </a:pPr>
            <a:r>
              <a:rPr lang="en-US" dirty="0" smtClean="0">
                <a:ea typeface="+mn-ea"/>
                <a:cs typeface="+mn-cs"/>
              </a:rPr>
              <a:t>To watch TV and listen to radio to get information and entertainment</a:t>
            </a:r>
          </a:p>
          <a:p>
            <a:pPr fontAlgn="auto">
              <a:spcAft>
                <a:spcPts val="0"/>
              </a:spcAft>
              <a:buFont typeface="Arial" pitchFamily="34" charset="0"/>
              <a:buChar char="•"/>
              <a:defRPr/>
            </a:pPr>
            <a:r>
              <a:rPr lang="en-US" dirty="0" smtClean="0">
                <a:ea typeface="+mn-ea"/>
                <a:cs typeface="+mn-cs"/>
              </a:rPr>
              <a:t>To read a book</a:t>
            </a:r>
          </a:p>
          <a:p>
            <a:pPr fontAlgn="auto">
              <a:spcAft>
                <a:spcPts val="0"/>
              </a:spcAft>
              <a:buFont typeface="Arial" pitchFamily="34" charset="0"/>
              <a:buChar char="•"/>
              <a:defRPr/>
            </a:pPr>
            <a:r>
              <a:rPr lang="en-US" dirty="0" smtClean="0">
                <a:ea typeface="+mn-ea"/>
                <a:cs typeface="+mn-cs"/>
              </a:rPr>
              <a:t>To be able to support financially the family and the aging parents</a:t>
            </a:r>
          </a:p>
          <a:p>
            <a:pPr fontAlgn="auto">
              <a:spcAft>
                <a:spcPts val="0"/>
              </a:spcAft>
              <a:buFont typeface="Arial" pitchFamily="34" charset="0"/>
              <a:buChar char="•"/>
              <a:defRPr/>
            </a:pPr>
            <a:r>
              <a:rPr lang="en-US" b="1" dirty="0" smtClean="0">
                <a:ea typeface="+mn-ea"/>
                <a:cs typeface="+mn-cs"/>
              </a:rPr>
              <a:t>How much is it worth being included and living independently in the community?</a:t>
            </a:r>
          </a:p>
          <a:p>
            <a:pPr fontAlgn="auto">
              <a:spcAft>
                <a:spcPts val="0"/>
              </a:spcAft>
              <a:buFont typeface="Arial" pitchFamily="34" charset="0"/>
              <a:buChar char="•"/>
              <a:defRPr/>
            </a:pPr>
            <a:endParaRPr lang="en-US" dirty="0" smtClean="0">
              <a:ea typeface="+mn-ea"/>
              <a:cs typeface="+mn-cs"/>
            </a:endParaRPr>
          </a:p>
        </p:txBody>
      </p:sp>
      <p:sp>
        <p:nvSpPr>
          <p:cNvPr id="2" name="Footer Placeholder 1"/>
          <p:cNvSpPr>
            <a:spLocks noGrp="1"/>
          </p:cNvSpPr>
          <p:nvPr>
            <p:ph type="ftr" sz="quarter" idx="11"/>
          </p:nvPr>
        </p:nvSpPr>
        <p:spPr/>
        <p:txBody>
          <a:bodyPr/>
          <a:lstStyle/>
          <a:p>
            <a:pPr>
              <a:defRPr/>
            </a:pPr>
            <a:r>
              <a:rPr lang="en-GB"/>
              <a:t>NOT FOR QUOTE OR DISSEMINATION</a:t>
            </a:r>
          </a:p>
        </p:txBody>
      </p:sp>
    </p:spTree>
    <p:extLst>
      <p:ext uri="{BB962C8B-B14F-4D97-AF65-F5344CB8AC3E}">
        <p14:creationId xmlns:p14="http://schemas.microsoft.com/office/powerpoint/2010/main" val="10304027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US" dirty="0">
                <a:latin typeface="Calibri" charset="0"/>
              </a:rPr>
              <a:t>Cost effectiveness and CRPD</a:t>
            </a:r>
          </a:p>
        </p:txBody>
      </p:sp>
      <p:sp>
        <p:nvSpPr>
          <p:cNvPr id="11267" name="Content Placeholder 2"/>
          <p:cNvSpPr>
            <a:spLocks noGrp="1"/>
          </p:cNvSpPr>
          <p:nvPr>
            <p:ph idx="1"/>
          </p:nvPr>
        </p:nvSpPr>
        <p:spPr/>
        <p:txBody>
          <a:bodyPr rtlCol="0">
            <a:normAutofit fontScale="85000" lnSpcReduction="20000"/>
          </a:bodyPr>
          <a:lstStyle/>
          <a:p>
            <a:pPr fontAlgn="auto">
              <a:spcAft>
                <a:spcPts val="0"/>
              </a:spcAft>
              <a:buFont typeface="Arial" pitchFamily="34" charset="0"/>
              <a:buChar char="•"/>
              <a:defRPr/>
            </a:pPr>
            <a:r>
              <a:rPr lang="en-US" altLang="fr-FR" dirty="0" smtClean="0">
                <a:ea typeface="+mn-ea"/>
                <a:cs typeface="+mn-cs"/>
              </a:rPr>
              <a:t>States have obligations, </a:t>
            </a:r>
          </a:p>
          <a:p>
            <a:pPr fontAlgn="auto">
              <a:spcAft>
                <a:spcPts val="0"/>
              </a:spcAft>
              <a:buFont typeface="Arial" pitchFamily="34" charset="0"/>
              <a:buChar char="•"/>
              <a:defRPr/>
            </a:pPr>
            <a:r>
              <a:rPr lang="en-US" altLang="fr-FR" dirty="0" smtClean="0">
                <a:ea typeface="+mn-ea"/>
                <a:cs typeface="+mn-cs"/>
              </a:rPr>
              <a:t>Look at what is the most efficient way to get a desired outcome</a:t>
            </a:r>
          </a:p>
          <a:p>
            <a:pPr fontAlgn="auto">
              <a:spcAft>
                <a:spcPts val="0"/>
              </a:spcAft>
              <a:buFont typeface="Arial" pitchFamily="34" charset="0"/>
              <a:buChar char="•"/>
              <a:defRPr/>
            </a:pPr>
            <a:r>
              <a:rPr lang="en-US" altLang="fr-FR" dirty="0" smtClean="0">
                <a:ea typeface="+mn-ea"/>
                <a:cs typeface="+mn-cs"/>
              </a:rPr>
              <a:t>Example:  Universal inclusive Primary Education</a:t>
            </a:r>
          </a:p>
          <a:p>
            <a:pPr lvl="1" fontAlgn="auto">
              <a:spcAft>
                <a:spcPts val="0"/>
              </a:spcAft>
              <a:buFont typeface="Arial" pitchFamily="34" charset="0"/>
              <a:buChar char="–"/>
              <a:defRPr/>
            </a:pPr>
            <a:r>
              <a:rPr lang="en-US" altLang="fr-FR" dirty="0" smtClean="0">
                <a:ea typeface="+mn-ea"/>
              </a:rPr>
              <a:t>Which programs will get all children into school for the least money?</a:t>
            </a:r>
          </a:p>
          <a:p>
            <a:pPr lvl="1" fontAlgn="auto">
              <a:spcAft>
                <a:spcPts val="0"/>
              </a:spcAft>
              <a:buFont typeface="Arial" pitchFamily="34" charset="0"/>
              <a:buChar char="–"/>
              <a:defRPr/>
            </a:pPr>
            <a:r>
              <a:rPr lang="en-US" altLang="fr-FR" dirty="0" smtClean="0">
                <a:ea typeface="+mn-ea"/>
              </a:rPr>
              <a:t>Do special school contribute to inclusion of kids in an efficient way?</a:t>
            </a:r>
          </a:p>
          <a:p>
            <a:pPr lvl="1" fontAlgn="auto">
              <a:spcAft>
                <a:spcPts val="0"/>
              </a:spcAft>
              <a:buFont typeface="Arial" pitchFamily="34" charset="0"/>
              <a:buChar char="–"/>
              <a:defRPr/>
            </a:pPr>
            <a:r>
              <a:rPr lang="en-US" altLang="fr-FR" dirty="0" smtClean="0">
                <a:ea typeface="+mn-ea"/>
              </a:rPr>
              <a:t>Need to understand the barriers to education and the scale and scope of these barriers in the population</a:t>
            </a:r>
          </a:p>
          <a:p>
            <a:pPr fontAlgn="auto">
              <a:spcAft>
                <a:spcPts val="0"/>
              </a:spcAft>
              <a:buFont typeface="Arial" pitchFamily="34" charset="0"/>
              <a:buChar char="•"/>
              <a:defRPr/>
            </a:pPr>
            <a:r>
              <a:rPr lang="en-US" altLang="fr-FR" dirty="0" smtClean="0">
                <a:ea typeface="+mn-ea"/>
                <a:cs typeface="+mn-cs"/>
              </a:rPr>
              <a:t>But you need to know what you want to achieve: CRPD implementation plan and then cost it</a:t>
            </a:r>
          </a:p>
        </p:txBody>
      </p:sp>
      <p:sp>
        <p:nvSpPr>
          <p:cNvPr id="2" name="Footer Placeholder 1"/>
          <p:cNvSpPr>
            <a:spLocks noGrp="1"/>
          </p:cNvSpPr>
          <p:nvPr>
            <p:ph type="ftr" sz="quarter" idx="11"/>
          </p:nvPr>
        </p:nvSpPr>
        <p:spPr/>
        <p:txBody>
          <a:bodyPr/>
          <a:lstStyle/>
          <a:p>
            <a:pPr>
              <a:defRPr/>
            </a:pPr>
            <a:r>
              <a:rPr lang="en-GB"/>
              <a:t>NOT FOR QUOTE OR DISSEMINATION</a:t>
            </a:r>
          </a:p>
        </p:txBody>
      </p:sp>
    </p:spTree>
    <p:extLst>
      <p:ext uri="{BB962C8B-B14F-4D97-AF65-F5344CB8AC3E}">
        <p14:creationId xmlns:p14="http://schemas.microsoft.com/office/powerpoint/2010/main" val="313448078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Effective Participation of </a:t>
            </a:r>
            <a:r>
              <a:rPr lang="fr-FR" dirty="0" err="1" smtClean="0"/>
              <a:t>DPOs</a:t>
            </a:r>
            <a:endParaRPr lang="en-GB" dirty="0"/>
          </a:p>
        </p:txBody>
      </p:sp>
      <p:sp>
        <p:nvSpPr>
          <p:cNvPr id="3" name="Content Placeholder 2"/>
          <p:cNvSpPr>
            <a:spLocks noGrp="1"/>
          </p:cNvSpPr>
          <p:nvPr>
            <p:ph idx="1"/>
          </p:nvPr>
        </p:nvSpPr>
        <p:spPr/>
        <p:txBody>
          <a:bodyPr/>
          <a:lstStyle/>
          <a:p>
            <a:r>
              <a:rPr lang="en-US" dirty="0" smtClean="0"/>
              <a:t>State have to ensure effective participation and involvement of persons with disabilities and their representatives in all decisions, policies and </a:t>
            </a:r>
            <a:r>
              <a:rPr lang="en-US" dirty="0" err="1" smtClean="0"/>
              <a:t>programmes</a:t>
            </a:r>
            <a:r>
              <a:rPr lang="en-US" dirty="0" smtClean="0"/>
              <a:t> that impact their lives</a:t>
            </a:r>
          </a:p>
          <a:p>
            <a:r>
              <a:rPr lang="en-US" dirty="0" smtClean="0"/>
              <a:t>It must involve them meaningfully</a:t>
            </a:r>
          </a:p>
          <a:p>
            <a:r>
              <a:rPr lang="en-US" dirty="0" smtClean="0"/>
              <a:t>It includes the monitoring of this convention</a:t>
            </a:r>
            <a:endParaRPr lang="en-GB" dirty="0"/>
          </a:p>
        </p:txBody>
      </p:sp>
    </p:spTree>
    <p:extLst>
      <p:ext uri="{BB962C8B-B14F-4D97-AF65-F5344CB8AC3E}">
        <p14:creationId xmlns:p14="http://schemas.microsoft.com/office/powerpoint/2010/main" val="39544167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p:txBody>
          <a:bodyPr>
            <a:normAutofit fontScale="90000"/>
          </a:bodyPr>
          <a:lstStyle/>
          <a:p>
            <a:pPr eaLnBrk="1" hangingPunct="1"/>
            <a:r>
              <a:rPr lang="en-GB" smtClean="0"/>
              <a:t>International Cooperation </a:t>
            </a:r>
            <a:br>
              <a:rPr lang="en-GB" smtClean="0"/>
            </a:br>
            <a:r>
              <a:rPr lang="en-GB" sz="3800" smtClean="0"/>
              <a:t>(Article 32)</a:t>
            </a:r>
            <a:endParaRPr lang="en-US" sz="3800" smtClean="0"/>
          </a:p>
        </p:txBody>
      </p:sp>
      <p:sp>
        <p:nvSpPr>
          <p:cNvPr id="23556" name="Rectangle 3"/>
          <p:cNvSpPr>
            <a:spLocks noGrp="1" noChangeArrowheads="1"/>
          </p:cNvSpPr>
          <p:nvPr>
            <p:ph idx="1"/>
          </p:nvPr>
        </p:nvSpPr>
        <p:spPr/>
        <p:txBody>
          <a:bodyPr/>
          <a:lstStyle/>
          <a:p>
            <a:pPr eaLnBrk="1" hangingPunct="1">
              <a:lnSpc>
                <a:spcPct val="90000"/>
              </a:lnSpc>
            </a:pPr>
            <a:endParaRPr lang="en-GB" sz="2600" dirty="0" smtClean="0"/>
          </a:p>
          <a:p>
            <a:pPr eaLnBrk="1" hangingPunct="1">
              <a:lnSpc>
                <a:spcPct val="90000"/>
              </a:lnSpc>
            </a:pPr>
            <a:r>
              <a:rPr lang="en-GB" sz="2600" dirty="0" smtClean="0"/>
              <a:t>International cooperation, including international development programmes should be inclusive of, and accessible to, persons with disabilities</a:t>
            </a:r>
          </a:p>
          <a:p>
            <a:pPr eaLnBrk="1" hangingPunct="1">
              <a:lnSpc>
                <a:spcPct val="90000"/>
              </a:lnSpc>
            </a:pPr>
            <a:r>
              <a:rPr lang="en-GB" sz="2600" dirty="0" smtClean="0"/>
              <a:t>Focus is on mainstreaming disability into all development activities, though disability specific measures may be necessary to ‘accelerate or achieve de facto equality of persons with disabilities'. (Article 5)</a:t>
            </a:r>
          </a:p>
          <a:p>
            <a:pPr eaLnBrk="1" hangingPunct="1">
              <a:lnSpc>
                <a:spcPct val="90000"/>
              </a:lnSpc>
            </a:pPr>
            <a:r>
              <a:rPr lang="en-GB" sz="2600" dirty="0" smtClean="0"/>
              <a:t>Millennium Development Goals and post 2015 development agenda  will not be achieved if persons with disabilities are not included</a:t>
            </a:r>
            <a:endParaRPr lang="en-US" sz="2600" dirty="0" smtClean="0"/>
          </a:p>
        </p:txBody>
      </p:sp>
    </p:spTree>
    <p:extLst>
      <p:ext uri="{BB962C8B-B14F-4D97-AF65-F5344CB8AC3E}">
        <p14:creationId xmlns:p14="http://schemas.microsoft.com/office/powerpoint/2010/main" val="193158373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457200" y="277813"/>
            <a:ext cx="8229600" cy="1246187"/>
          </a:xfrm>
        </p:spPr>
        <p:txBody>
          <a:bodyPr>
            <a:normAutofit fontScale="90000"/>
          </a:bodyPr>
          <a:lstStyle/>
          <a:p>
            <a:pPr eaLnBrk="1" hangingPunct="1"/>
            <a:r>
              <a:rPr lang="en-US" dirty="0" smtClean="0"/>
              <a:t>Relationship to other international instruments texts</a:t>
            </a:r>
          </a:p>
        </p:txBody>
      </p:sp>
      <p:sp>
        <p:nvSpPr>
          <p:cNvPr id="6148" name="Rectangle 3"/>
          <p:cNvSpPr>
            <a:spLocks noGrp="1" noChangeArrowheads="1"/>
          </p:cNvSpPr>
          <p:nvPr>
            <p:ph idx="1"/>
          </p:nvPr>
        </p:nvSpPr>
        <p:spPr>
          <a:xfrm>
            <a:off x="457200" y="1600200"/>
            <a:ext cx="8534400" cy="4530725"/>
          </a:xfrm>
        </p:spPr>
        <p:txBody>
          <a:bodyPr/>
          <a:lstStyle/>
          <a:p>
            <a:pPr marL="0" indent="0" eaLnBrk="1" hangingPunct="1">
              <a:buNone/>
              <a:defRPr/>
            </a:pPr>
            <a:r>
              <a:rPr lang="en-US" sz="2600" dirty="0" smtClean="0"/>
              <a:t>The Convention builds upon previous international texts </a:t>
            </a:r>
          </a:p>
          <a:p>
            <a:pPr eaLnBrk="1" hangingPunct="1">
              <a:defRPr/>
            </a:pPr>
            <a:endParaRPr lang="en-US" sz="2600" dirty="0"/>
          </a:p>
          <a:p>
            <a:pPr>
              <a:defRPr/>
            </a:pPr>
            <a:r>
              <a:rPr lang="en-US" sz="2600" dirty="0" smtClean="0"/>
              <a:t>Those related to persons with disabilities mainly the </a:t>
            </a:r>
            <a:r>
              <a:rPr lang="en-US" sz="2600" dirty="0"/>
              <a:t>Standard Rules on the Equalization </a:t>
            </a:r>
            <a:r>
              <a:rPr lang="en-US" sz="2600" dirty="0" smtClean="0"/>
              <a:t>of  </a:t>
            </a:r>
            <a:r>
              <a:rPr lang="en-US" sz="2600" dirty="0"/>
              <a:t>Opportunities for Persons with Disabilities - 1994 (not a legally binding treaty)</a:t>
            </a:r>
          </a:p>
          <a:p>
            <a:pPr marL="344487" lvl="1" indent="0" eaLnBrk="1" hangingPunct="1">
              <a:buFont typeface="Wingdings" pitchFamily="2" charset="2"/>
              <a:buNone/>
              <a:defRPr/>
            </a:pPr>
            <a:endParaRPr lang="en-US" dirty="0">
              <a:ea typeface="+mn-ea"/>
              <a:cs typeface="+mn-cs"/>
            </a:endParaRPr>
          </a:p>
          <a:p>
            <a:pPr>
              <a:defRPr/>
            </a:pPr>
            <a:r>
              <a:rPr lang="en-US" sz="2600" dirty="0"/>
              <a:t>As well as all other human rights </a:t>
            </a:r>
            <a:r>
              <a:rPr lang="en-US" sz="2600" dirty="0" smtClean="0"/>
              <a:t>treaties</a:t>
            </a:r>
          </a:p>
        </p:txBody>
      </p:sp>
    </p:spTree>
    <p:extLst>
      <p:ext uri="{BB962C8B-B14F-4D97-AF65-F5344CB8AC3E}">
        <p14:creationId xmlns:p14="http://schemas.microsoft.com/office/powerpoint/2010/main" val="9837314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p:txBody>
          <a:bodyPr/>
          <a:lstStyle/>
          <a:p>
            <a:pPr eaLnBrk="1" hangingPunct="1"/>
            <a:r>
              <a:rPr lang="en-US" smtClean="0"/>
              <a:t>No-gap Policy</a:t>
            </a:r>
          </a:p>
        </p:txBody>
      </p:sp>
      <p:sp>
        <p:nvSpPr>
          <p:cNvPr id="24580" name="Rectangle 3"/>
          <p:cNvSpPr>
            <a:spLocks noGrp="1" noChangeArrowheads="1"/>
          </p:cNvSpPr>
          <p:nvPr>
            <p:ph idx="1"/>
          </p:nvPr>
        </p:nvSpPr>
        <p:spPr>
          <a:xfrm>
            <a:off x="457200" y="1371600"/>
            <a:ext cx="8229600" cy="5257800"/>
          </a:xfrm>
        </p:spPr>
        <p:txBody>
          <a:bodyPr>
            <a:normAutofit/>
          </a:bodyPr>
          <a:lstStyle/>
          <a:p>
            <a:pPr eaLnBrk="1" hangingPunct="1">
              <a:lnSpc>
                <a:spcPct val="90000"/>
              </a:lnSpc>
            </a:pPr>
            <a:r>
              <a:rPr lang="en-GB" sz="2000" dirty="0" smtClean="0"/>
              <a:t>No entity can achieve the goal of equality for persons with disabilities on its own. </a:t>
            </a:r>
          </a:p>
          <a:p>
            <a:pPr eaLnBrk="1" hangingPunct="1">
              <a:lnSpc>
                <a:spcPct val="90000"/>
              </a:lnSpc>
            </a:pPr>
            <a:r>
              <a:rPr lang="en-GB" sz="2000" dirty="0" smtClean="0"/>
              <a:t>A whole of government approach across sectors and decentralisation </a:t>
            </a:r>
            <a:r>
              <a:rPr lang="en-GB" sz="2000" dirty="0"/>
              <a:t>l</a:t>
            </a:r>
            <a:r>
              <a:rPr lang="en-GB" sz="2000" dirty="0" smtClean="0"/>
              <a:t>evel is required to ensure implementation of CRPD </a:t>
            </a:r>
          </a:p>
          <a:p>
            <a:pPr eaLnBrk="1" hangingPunct="1">
              <a:lnSpc>
                <a:spcPct val="90000"/>
              </a:lnSpc>
            </a:pPr>
            <a:r>
              <a:rPr lang="en-GB" sz="2000" dirty="0" smtClean="0"/>
              <a:t>Different entities need to ensure that their respective spheres of responsibility provide the necessary access and support to persons with disabilities</a:t>
            </a:r>
          </a:p>
          <a:p>
            <a:pPr eaLnBrk="1" hangingPunct="1">
              <a:lnSpc>
                <a:spcPct val="90000"/>
              </a:lnSpc>
            </a:pPr>
            <a:r>
              <a:rPr lang="en-GB" sz="2000" dirty="0" smtClean="0"/>
              <a:t>If any one element fails, persons are not able to reap the benefit from the other elements. </a:t>
            </a:r>
          </a:p>
          <a:p>
            <a:pPr eaLnBrk="1" hangingPunct="1">
              <a:lnSpc>
                <a:spcPct val="90000"/>
              </a:lnSpc>
            </a:pPr>
            <a:r>
              <a:rPr lang="en-GB" sz="2000" dirty="0" smtClean="0"/>
              <a:t>There are orphans issues that no ministries or </a:t>
            </a:r>
            <a:r>
              <a:rPr lang="en-GB" sz="2000" dirty="0"/>
              <a:t>U</a:t>
            </a:r>
            <a:r>
              <a:rPr lang="en-GB" sz="2000" dirty="0" smtClean="0"/>
              <a:t>N agencies is specifically in charge of : for instance development of sign language interpretation system</a:t>
            </a:r>
            <a:endParaRPr lang="en-US" sz="2000" dirty="0" smtClean="0"/>
          </a:p>
        </p:txBody>
      </p:sp>
    </p:spTree>
    <p:extLst>
      <p:ext uri="{BB962C8B-B14F-4D97-AF65-F5344CB8AC3E}">
        <p14:creationId xmlns:p14="http://schemas.microsoft.com/office/powerpoint/2010/main" val="3679156035"/>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p:nvPr>
        </p:nvSpPr>
        <p:spPr/>
        <p:txBody>
          <a:bodyPr/>
          <a:lstStyle/>
          <a:p>
            <a:pPr eaLnBrk="1" hangingPunct="1"/>
            <a:r>
              <a:rPr lang="en-US" smtClean="0"/>
              <a:t>Monitoring and Implementation</a:t>
            </a:r>
          </a:p>
        </p:txBody>
      </p:sp>
      <p:sp>
        <p:nvSpPr>
          <p:cNvPr id="25604" name="Rectangle 3"/>
          <p:cNvSpPr>
            <a:spLocks noGrp="1" noChangeArrowheads="1"/>
          </p:cNvSpPr>
          <p:nvPr>
            <p:ph idx="1"/>
          </p:nvPr>
        </p:nvSpPr>
        <p:spPr>
          <a:xfrm>
            <a:off x="457200" y="1295400"/>
            <a:ext cx="8229600" cy="4530725"/>
          </a:xfrm>
        </p:spPr>
        <p:txBody>
          <a:bodyPr>
            <a:normAutofit fontScale="92500" lnSpcReduction="10000"/>
          </a:bodyPr>
          <a:lstStyle/>
          <a:p>
            <a:pPr eaLnBrk="1" hangingPunct="1">
              <a:buFont typeface="Wingdings" pitchFamily="2" charset="2"/>
              <a:buNone/>
            </a:pPr>
            <a:r>
              <a:rPr lang="en-US" dirty="0" smtClean="0"/>
              <a:t>Article 33 refer to state’s obligation to set up focal point(s) within government </a:t>
            </a:r>
          </a:p>
          <a:p>
            <a:pPr eaLnBrk="1" hangingPunct="1">
              <a:buFont typeface="Wingdings" pitchFamily="2" charset="2"/>
              <a:buNone/>
            </a:pPr>
            <a:r>
              <a:rPr lang="en-US" dirty="0" smtClean="0"/>
              <a:t>Suggest the creation of coordination body to ensure implementation</a:t>
            </a:r>
          </a:p>
          <a:p>
            <a:pPr eaLnBrk="1" hangingPunct="1">
              <a:buFont typeface="Wingdings" pitchFamily="2" charset="2"/>
              <a:buNone/>
            </a:pPr>
            <a:r>
              <a:rPr lang="en-US" dirty="0" smtClean="0"/>
              <a:t>As well as to set up</a:t>
            </a:r>
            <a:r>
              <a:rPr lang="en-US" dirty="0"/>
              <a:t> </a:t>
            </a:r>
            <a:r>
              <a:rPr lang="en-US" dirty="0" smtClean="0"/>
              <a:t>and/or appoint independent monitoring mechanism</a:t>
            </a:r>
          </a:p>
          <a:p>
            <a:pPr eaLnBrk="1" hangingPunct="1">
              <a:buFont typeface="Wingdings" pitchFamily="2" charset="2"/>
              <a:buNone/>
            </a:pPr>
            <a:r>
              <a:rPr lang="en-US" dirty="0" smtClean="0"/>
              <a:t>All activities must include the participation of persons with disabilities: </a:t>
            </a:r>
          </a:p>
          <a:p>
            <a:pPr lvl="1" eaLnBrk="1" hangingPunct="1">
              <a:buFont typeface="Wingdings" pitchFamily="2" charset="2"/>
              <a:buNone/>
            </a:pPr>
            <a:r>
              <a:rPr lang="en-US" sz="3900" b="1" dirty="0" smtClean="0"/>
              <a:t>‘Nothing about us without us’</a:t>
            </a:r>
          </a:p>
          <a:p>
            <a:pPr eaLnBrk="1" hangingPunct="1">
              <a:buFont typeface="Wingdings" pitchFamily="2" charset="2"/>
              <a:buNone/>
            </a:pPr>
            <a:endParaRPr lang="en-US" sz="3900" dirty="0" smtClean="0"/>
          </a:p>
        </p:txBody>
      </p:sp>
    </p:spTree>
    <p:extLst>
      <p:ext uri="{BB962C8B-B14F-4D97-AF65-F5344CB8AC3E}">
        <p14:creationId xmlns:p14="http://schemas.microsoft.com/office/powerpoint/2010/main" val="2628573563"/>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p:txBody>
          <a:bodyPr/>
          <a:lstStyle/>
          <a:p>
            <a:pPr eaLnBrk="1" hangingPunct="1"/>
            <a:r>
              <a:rPr lang="en-US" smtClean="0"/>
              <a:t>Convention Bodies</a:t>
            </a:r>
          </a:p>
        </p:txBody>
      </p:sp>
      <p:sp>
        <p:nvSpPr>
          <p:cNvPr id="26628" name="Rectangle 3"/>
          <p:cNvSpPr>
            <a:spLocks noGrp="1" noChangeArrowheads="1"/>
          </p:cNvSpPr>
          <p:nvPr>
            <p:ph idx="1"/>
          </p:nvPr>
        </p:nvSpPr>
        <p:spPr>
          <a:xfrm>
            <a:off x="457200" y="1676400"/>
            <a:ext cx="8229600" cy="4530725"/>
          </a:xfrm>
        </p:spPr>
        <p:txBody>
          <a:bodyPr/>
          <a:lstStyle/>
          <a:p>
            <a:pPr eaLnBrk="1" hangingPunct="1">
              <a:lnSpc>
                <a:spcPct val="90000"/>
              </a:lnSpc>
            </a:pPr>
            <a:r>
              <a:rPr lang="en-US" sz="2600" b="1" dirty="0" smtClean="0"/>
              <a:t>Conference of States Parties</a:t>
            </a:r>
          </a:p>
          <a:p>
            <a:pPr lvl="1" eaLnBrk="1" hangingPunct="1">
              <a:lnSpc>
                <a:spcPct val="90000"/>
              </a:lnSpc>
            </a:pPr>
            <a:r>
              <a:rPr lang="en-US" sz="2200" dirty="0" smtClean="0"/>
              <a:t>meets in order to consider any matter with regard to the implementation of the Convention (biennially or upon decision by the Conference)</a:t>
            </a:r>
          </a:p>
          <a:p>
            <a:pPr marL="344487" lvl="1" indent="0" eaLnBrk="1" hangingPunct="1">
              <a:lnSpc>
                <a:spcPct val="90000"/>
              </a:lnSpc>
              <a:buNone/>
            </a:pPr>
            <a:endParaRPr lang="en-US" sz="2200" dirty="0" smtClean="0"/>
          </a:p>
          <a:p>
            <a:pPr eaLnBrk="1" hangingPunct="1">
              <a:lnSpc>
                <a:spcPct val="90000"/>
              </a:lnSpc>
            </a:pPr>
            <a:r>
              <a:rPr lang="en-US" sz="2600" b="1" dirty="0" smtClean="0"/>
              <a:t>Committee on the Rights of Persons with Disabilities</a:t>
            </a:r>
            <a:r>
              <a:rPr lang="en-US" sz="2600" dirty="0" smtClean="0"/>
              <a:t> </a:t>
            </a:r>
          </a:p>
          <a:p>
            <a:pPr lvl="1" eaLnBrk="1" hangingPunct="1">
              <a:lnSpc>
                <a:spcPct val="90000"/>
              </a:lnSpc>
            </a:pPr>
            <a:r>
              <a:rPr lang="en-US" sz="2200" dirty="0" smtClean="0"/>
              <a:t>a body of independent experts serving in their personal capacity </a:t>
            </a:r>
          </a:p>
          <a:p>
            <a:pPr lvl="1" eaLnBrk="1" hangingPunct="1">
              <a:lnSpc>
                <a:spcPct val="90000"/>
              </a:lnSpc>
            </a:pPr>
            <a:r>
              <a:rPr lang="en-US" sz="2200" dirty="0" smtClean="0"/>
              <a:t>tasked with reviewing States’ implementation of the Convention.  </a:t>
            </a:r>
          </a:p>
          <a:p>
            <a:pPr lvl="1" eaLnBrk="1" hangingPunct="1">
              <a:lnSpc>
                <a:spcPct val="90000"/>
              </a:lnSpc>
            </a:pPr>
            <a:r>
              <a:rPr lang="en-US" sz="2200" dirty="0" smtClean="0"/>
              <a:t>comprises 18 members. </a:t>
            </a:r>
          </a:p>
        </p:txBody>
      </p:sp>
    </p:spTree>
    <p:extLst>
      <p:ext uri="{BB962C8B-B14F-4D97-AF65-F5344CB8AC3E}">
        <p14:creationId xmlns:p14="http://schemas.microsoft.com/office/powerpoint/2010/main" val="3054543664"/>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2" name="Rectangle 4"/>
          <p:cNvSpPr>
            <a:spLocks noGrp="1" noChangeArrowheads="1"/>
          </p:cNvSpPr>
          <p:nvPr>
            <p:ph type="title"/>
          </p:nvPr>
        </p:nvSpPr>
        <p:spPr bwMode="auto">
          <a:xfrm>
            <a:off x="1143000" y="274638"/>
            <a:ext cx="7791450" cy="1143000"/>
          </a:xfrm>
          <a:ln>
            <a:miter lim="800000"/>
            <a:headEnd/>
            <a:tailEnd/>
          </a:ln>
        </p:spPr>
        <p:txBody>
          <a:bodyPr vert="horz" wrap="square" lIns="91440" tIns="45720" rIns="91440" bIns="45720" numCol="1" anchor="t" anchorCtr="0" compatLnSpc="1">
            <a:prstTxWarp prst="textNoShape">
              <a:avLst/>
            </a:prstTxWarp>
          </a:bodyPr>
          <a:lstStyle/>
          <a:p>
            <a:pPr eaLnBrk="1" hangingPunct="1"/>
            <a:r>
              <a:rPr lang="en-US">
                <a:effectLst>
                  <a:outerShdw blurRad="38100" dist="38100" dir="2700000" algn="tl">
                    <a:srgbClr val="DDDDDD"/>
                  </a:outerShdw>
                </a:effectLst>
                <a:latin typeface="Palatino Linotype" charset="0"/>
              </a:rPr>
              <a:t>CRPD committee- Activities </a:t>
            </a:r>
            <a:r>
              <a:rPr lang="en-US" sz="2200">
                <a:effectLst>
                  <a:outerShdw blurRad="38100" dist="38100" dir="2700000" algn="tl">
                    <a:srgbClr val="DDDDDD"/>
                  </a:outerShdw>
                </a:effectLst>
                <a:latin typeface="Palatino Linotype" charset="0"/>
              </a:rPr>
              <a:t>(based on huritalk-UNDG 2008)</a:t>
            </a:r>
          </a:p>
        </p:txBody>
      </p:sp>
      <p:grpSp>
        <p:nvGrpSpPr>
          <p:cNvPr id="1026" name="Diagram 37"/>
          <p:cNvGrpSpPr>
            <a:grpSpLocks/>
          </p:cNvGrpSpPr>
          <p:nvPr/>
        </p:nvGrpSpPr>
        <p:grpSpPr bwMode="auto">
          <a:xfrm>
            <a:off x="-3097213" y="1066800"/>
            <a:ext cx="12241213" cy="5472113"/>
            <a:chOff x="585" y="1222"/>
            <a:chExt cx="4808" cy="2313"/>
          </a:xfrm>
        </p:grpSpPr>
        <p:sp>
          <p:nvSpPr>
            <p:cNvPr id="1027" name="AutoShape 36"/>
            <p:cNvSpPr>
              <a:spLocks noChangeAspect="1" noChangeArrowheads="1" noTextEdit="1"/>
            </p:cNvSpPr>
            <p:nvPr/>
          </p:nvSpPr>
          <p:spPr bwMode="auto">
            <a:xfrm>
              <a:off x="585" y="1222"/>
              <a:ext cx="4808" cy="2313"/>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fr-FR"/>
            </a:p>
          </p:txBody>
        </p:sp>
        <p:sp>
          <p:nvSpPr>
            <p:cNvPr id="1028" name="_s1028"/>
            <p:cNvSpPr>
              <a:spLocks noChangeArrowheads="1"/>
            </p:cNvSpPr>
            <p:nvPr/>
          </p:nvSpPr>
          <p:spPr bwMode="auto">
            <a:xfrm flipV="1">
              <a:off x="2714" y="1427"/>
              <a:ext cx="550" cy="476"/>
            </a:xfrm>
            <a:custGeom>
              <a:avLst/>
              <a:gdLst>
                <a:gd name="G0" fmla="+- 10800 0 0"/>
                <a:gd name="G1" fmla="+- 21600 0 10800"/>
                <a:gd name="G2" fmla="*/ 10800 1 2"/>
                <a:gd name="G3" fmla="+- 21600 0 G2"/>
                <a:gd name="G4" fmla="+/ 10800 21600 2"/>
                <a:gd name="G5" fmla="+/ G1 0 2"/>
                <a:gd name="G6" fmla="*/ 21600 21600 10800"/>
                <a:gd name="G7" fmla="*/ G6 1 2"/>
                <a:gd name="G8" fmla="+- 21600 0 G7"/>
                <a:gd name="G9" fmla="*/ 21600 1 2"/>
                <a:gd name="G10" fmla="+- 10800 0 G9"/>
                <a:gd name="G11" fmla="?: G10 G8 0"/>
                <a:gd name="G12" fmla="?: G10 G7 21600"/>
                <a:gd name="T0" fmla="*/ 16200 w 21600"/>
                <a:gd name="T1" fmla="*/ 10800 h 21600"/>
                <a:gd name="T2" fmla="*/ 10800 w 21600"/>
                <a:gd name="T3" fmla="*/ 21600 h 21600"/>
                <a:gd name="T4" fmla="*/ 5400 w 21600"/>
                <a:gd name="T5" fmla="*/ 10800 h 21600"/>
                <a:gd name="T6" fmla="*/ 10800 w 21600"/>
                <a:gd name="T7" fmla="*/ 0 h 21600"/>
                <a:gd name="T8" fmla="*/ 7200 w 21600"/>
                <a:gd name="T9" fmla="*/ 7200 h 21600"/>
                <a:gd name="T10" fmla="*/ 14400 w 21600"/>
                <a:gd name="T11" fmla="*/ 14400 h 21600"/>
              </a:gdLst>
              <a:ahLst/>
              <a:cxnLst>
                <a:cxn ang="0">
                  <a:pos x="T0" y="T1"/>
                </a:cxn>
                <a:cxn ang="0">
                  <a:pos x="T2" y="T3"/>
                </a:cxn>
                <a:cxn ang="0">
                  <a:pos x="T4" y="T5"/>
                </a:cxn>
                <a:cxn ang="0">
                  <a:pos x="T6" y="T7"/>
                </a:cxn>
              </a:cxnLst>
              <a:rect l="T8" t="T9" r="T10" b="T11"/>
              <a:pathLst>
                <a:path w="21600" h="21600">
                  <a:moveTo>
                    <a:pt x="0" y="0"/>
                  </a:moveTo>
                  <a:lnTo>
                    <a:pt x="10800" y="21600"/>
                  </a:lnTo>
                  <a:lnTo>
                    <a:pt x="10800" y="21600"/>
                  </a:lnTo>
                  <a:lnTo>
                    <a:pt x="21600" y="0"/>
                  </a:lnTo>
                  <a:close/>
                </a:path>
              </a:pathLst>
            </a:custGeom>
            <a:solidFill>
              <a:schemeClr val="bg2">
                <a:alpha val="50000"/>
              </a:schemeClr>
            </a:solidFill>
            <a:ln w="57150">
              <a:solidFill>
                <a:schemeClr val="bg2"/>
              </a:solidFill>
              <a:miter lim="800000"/>
              <a:headEnd/>
              <a:tailEnd/>
            </a:ln>
          </p:spPr>
          <p:txBody>
            <a:bodyPr rot="10800000" wrap="none" lIns="0" tIns="0" rIns="0" bIns="0" anchor="ctr"/>
            <a:lstStyle/>
            <a:p>
              <a:pPr algn="ctr"/>
              <a:r>
                <a:rPr lang="en-US" sz="2900" b="1">
                  <a:latin typeface="Gill Sans MT" charset="0"/>
                </a:rPr>
                <a:t/>
              </a:r>
              <a:br>
                <a:rPr lang="en-US" sz="2900" b="1">
                  <a:latin typeface="Gill Sans MT" charset="0"/>
                </a:rPr>
              </a:br>
              <a:r>
                <a:rPr lang="en-US" sz="2900" b="1">
                  <a:latin typeface="Gill Sans MT" charset="0"/>
                </a:rPr>
                <a:t>COs</a:t>
              </a:r>
            </a:p>
          </p:txBody>
        </p:sp>
        <p:sp>
          <p:nvSpPr>
            <p:cNvPr id="1029" name="_s1029"/>
            <p:cNvSpPr>
              <a:spLocks noChangeArrowheads="1"/>
            </p:cNvSpPr>
            <p:nvPr/>
          </p:nvSpPr>
          <p:spPr bwMode="auto">
            <a:xfrm flipV="1">
              <a:off x="2440" y="1903"/>
              <a:ext cx="1098" cy="476"/>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folHlink">
                <a:alpha val="50000"/>
              </a:schemeClr>
            </a:solidFill>
            <a:ln w="57150">
              <a:solidFill>
                <a:schemeClr val="folHlink"/>
              </a:solidFill>
              <a:miter lim="800000"/>
              <a:headEnd/>
              <a:tailEnd/>
            </a:ln>
          </p:spPr>
          <p:txBody>
            <a:bodyPr rot="10800000" wrap="none" lIns="0" tIns="0" rIns="0" bIns="0" anchor="ctr"/>
            <a:lstStyle/>
            <a:p>
              <a:pPr algn="ctr"/>
              <a:r>
                <a:rPr lang="en-US" sz="2900" b="1">
                  <a:latin typeface="Gill Sans MT" charset="0"/>
                </a:rPr>
                <a:t>Receive</a:t>
              </a:r>
              <a:br>
                <a:rPr lang="en-US" sz="2900" b="1">
                  <a:latin typeface="Gill Sans MT" charset="0"/>
                </a:rPr>
              </a:br>
              <a:r>
                <a:rPr lang="en-US" sz="2900" b="1">
                  <a:latin typeface="Gill Sans MT" charset="0"/>
                </a:rPr>
                <a:t>Reports</a:t>
              </a:r>
            </a:p>
          </p:txBody>
        </p:sp>
        <p:sp>
          <p:nvSpPr>
            <p:cNvPr id="1030" name="_s1030"/>
            <p:cNvSpPr>
              <a:spLocks noChangeArrowheads="1"/>
            </p:cNvSpPr>
            <p:nvPr/>
          </p:nvSpPr>
          <p:spPr bwMode="auto">
            <a:xfrm flipV="1">
              <a:off x="2165" y="2379"/>
              <a:ext cx="1648" cy="476"/>
            </a:xfrm>
            <a:custGeom>
              <a:avLst/>
              <a:gdLst>
                <a:gd name="G0" fmla="+- 3600 0 0"/>
                <a:gd name="G1" fmla="+- 21600 0 3600"/>
                <a:gd name="G2" fmla="*/ 3600 1 2"/>
                <a:gd name="G3" fmla="+- 21600 0 G2"/>
                <a:gd name="G4" fmla="+/ 3600 21600 2"/>
                <a:gd name="G5" fmla="+/ G1 0 2"/>
                <a:gd name="G6" fmla="*/ 21600 21600 3600"/>
                <a:gd name="G7" fmla="*/ G6 1 2"/>
                <a:gd name="G8" fmla="+- 21600 0 G7"/>
                <a:gd name="G9" fmla="*/ 21600 1 2"/>
                <a:gd name="G10" fmla="+- 3600 0 G9"/>
                <a:gd name="G11" fmla="?: G10 G8 0"/>
                <a:gd name="G12" fmla="?: G10 G7 21600"/>
                <a:gd name="T0" fmla="*/ 19800 w 21600"/>
                <a:gd name="T1" fmla="*/ 10800 h 21600"/>
                <a:gd name="T2" fmla="*/ 10800 w 21600"/>
                <a:gd name="T3" fmla="*/ 21600 h 21600"/>
                <a:gd name="T4" fmla="*/ 1800 w 21600"/>
                <a:gd name="T5" fmla="*/ 10800 h 21600"/>
                <a:gd name="T6" fmla="*/ 10800 w 21600"/>
                <a:gd name="T7" fmla="*/ 0 h 21600"/>
                <a:gd name="T8" fmla="*/ 3600 w 21600"/>
                <a:gd name="T9" fmla="*/ 3600 h 21600"/>
                <a:gd name="T10" fmla="*/ 18000 w 21600"/>
                <a:gd name="T11" fmla="*/ 18000 h 21600"/>
              </a:gdLst>
              <a:ahLst/>
              <a:cxnLst>
                <a:cxn ang="0">
                  <a:pos x="T0" y="T1"/>
                </a:cxn>
                <a:cxn ang="0">
                  <a:pos x="T2" y="T3"/>
                </a:cxn>
                <a:cxn ang="0">
                  <a:pos x="T4" y="T5"/>
                </a:cxn>
                <a:cxn ang="0">
                  <a:pos x="T6" y="T7"/>
                </a:cxn>
              </a:cxnLst>
              <a:rect l="T8" t="T9" r="T10" b="T11"/>
              <a:pathLst>
                <a:path w="21600" h="21600">
                  <a:moveTo>
                    <a:pt x="0" y="0"/>
                  </a:moveTo>
                  <a:lnTo>
                    <a:pt x="3600" y="21600"/>
                  </a:lnTo>
                  <a:lnTo>
                    <a:pt x="18000" y="21600"/>
                  </a:lnTo>
                  <a:lnTo>
                    <a:pt x="21600" y="0"/>
                  </a:lnTo>
                  <a:close/>
                </a:path>
              </a:pathLst>
            </a:custGeom>
            <a:solidFill>
              <a:schemeClr val="hlink">
                <a:alpha val="50000"/>
              </a:schemeClr>
            </a:solidFill>
            <a:ln w="57150">
              <a:solidFill>
                <a:schemeClr val="hlink"/>
              </a:solidFill>
              <a:miter lim="800000"/>
              <a:headEnd/>
              <a:tailEnd/>
            </a:ln>
          </p:spPr>
          <p:txBody>
            <a:bodyPr rot="10800000" wrap="none" lIns="0" tIns="0" rIns="0" bIns="0" anchor="ctr"/>
            <a:lstStyle/>
            <a:p>
              <a:pPr algn="ctr"/>
              <a:r>
                <a:rPr lang="en-US" sz="2900" b="1">
                  <a:latin typeface="Gill Sans MT" charset="0"/>
                </a:rPr>
                <a:t>General Comments</a:t>
              </a:r>
            </a:p>
          </p:txBody>
        </p:sp>
        <p:sp>
          <p:nvSpPr>
            <p:cNvPr id="1031" name="_s1031"/>
            <p:cNvSpPr>
              <a:spLocks noChangeArrowheads="1"/>
            </p:cNvSpPr>
            <p:nvPr/>
          </p:nvSpPr>
          <p:spPr bwMode="auto">
            <a:xfrm flipV="1">
              <a:off x="1890" y="2855"/>
              <a:ext cx="2198" cy="476"/>
            </a:xfrm>
            <a:custGeom>
              <a:avLst/>
              <a:gdLst>
                <a:gd name="G0" fmla="+- 2700 0 0"/>
                <a:gd name="G1" fmla="+- 21600 0 2700"/>
                <a:gd name="G2" fmla="*/ 2700 1 2"/>
                <a:gd name="G3" fmla="+- 21600 0 G2"/>
                <a:gd name="G4" fmla="+/ 2700 21600 2"/>
                <a:gd name="G5" fmla="+/ G1 0 2"/>
                <a:gd name="G6" fmla="*/ 21600 21600 2700"/>
                <a:gd name="G7" fmla="*/ G6 1 2"/>
                <a:gd name="G8" fmla="+- 21600 0 G7"/>
                <a:gd name="G9" fmla="*/ 21600 1 2"/>
                <a:gd name="G10" fmla="+- 2700 0 G9"/>
                <a:gd name="G11" fmla="?: G10 G8 0"/>
                <a:gd name="G12" fmla="?: G10 G7 21600"/>
                <a:gd name="T0" fmla="*/ 20250 w 21600"/>
                <a:gd name="T1" fmla="*/ 10800 h 21600"/>
                <a:gd name="T2" fmla="*/ 10800 w 21600"/>
                <a:gd name="T3" fmla="*/ 21600 h 21600"/>
                <a:gd name="T4" fmla="*/ 1350 w 21600"/>
                <a:gd name="T5" fmla="*/ 10800 h 21600"/>
                <a:gd name="T6" fmla="*/ 10800 w 21600"/>
                <a:gd name="T7" fmla="*/ 0 h 21600"/>
                <a:gd name="T8" fmla="*/ 3150 w 21600"/>
                <a:gd name="T9" fmla="*/ 3150 h 21600"/>
                <a:gd name="T10" fmla="*/ 18450 w 21600"/>
                <a:gd name="T11" fmla="*/ 18450 h 21600"/>
              </a:gdLst>
              <a:ahLst/>
              <a:cxnLst>
                <a:cxn ang="0">
                  <a:pos x="T0" y="T1"/>
                </a:cxn>
                <a:cxn ang="0">
                  <a:pos x="T2" y="T3"/>
                </a:cxn>
                <a:cxn ang="0">
                  <a:pos x="T4" y="T5"/>
                </a:cxn>
                <a:cxn ang="0">
                  <a:pos x="T6" y="T7"/>
                </a:cxn>
              </a:cxnLst>
              <a:rect l="T8" t="T9" r="T10" b="T11"/>
              <a:pathLst>
                <a:path w="21600" h="21600">
                  <a:moveTo>
                    <a:pt x="0" y="0"/>
                  </a:moveTo>
                  <a:lnTo>
                    <a:pt x="2700" y="21600"/>
                  </a:lnTo>
                  <a:lnTo>
                    <a:pt x="18900" y="21600"/>
                  </a:lnTo>
                  <a:lnTo>
                    <a:pt x="21600" y="0"/>
                  </a:lnTo>
                  <a:close/>
                </a:path>
              </a:pathLst>
            </a:custGeom>
            <a:solidFill>
              <a:schemeClr val="accent1">
                <a:alpha val="50000"/>
              </a:schemeClr>
            </a:solidFill>
            <a:ln w="57150">
              <a:solidFill>
                <a:schemeClr val="accent1"/>
              </a:solidFill>
              <a:miter lim="800000"/>
              <a:headEnd/>
              <a:tailEnd/>
            </a:ln>
          </p:spPr>
          <p:txBody>
            <a:bodyPr rot="10800000" wrap="none" lIns="0" tIns="0" rIns="0" bIns="0" anchor="ctr"/>
            <a:lstStyle/>
            <a:p>
              <a:pPr algn="ctr"/>
              <a:r>
                <a:rPr lang="en-US" sz="2900" b="1">
                  <a:latin typeface="Gill Sans MT" charset="0"/>
                </a:rPr>
                <a:t>Conventions &amp; Protocols</a:t>
              </a:r>
            </a:p>
          </p:txBody>
        </p:sp>
      </p:grpSp>
      <p:sp>
        <p:nvSpPr>
          <p:cNvPr id="635946" name="Text Box 42"/>
          <p:cNvSpPr txBox="1">
            <a:spLocks noChangeArrowheads="1"/>
          </p:cNvSpPr>
          <p:nvPr/>
        </p:nvSpPr>
        <p:spPr bwMode="auto">
          <a:xfrm>
            <a:off x="3851275" y="1916113"/>
            <a:ext cx="547211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spcBef>
                <a:spcPct val="50000"/>
              </a:spcBef>
            </a:pPr>
            <a:r>
              <a:rPr lang="en-US">
                <a:latin typeface="Palatino Linotype" charset="0"/>
              </a:rPr>
              <a:t>Concluding observations &amp; recommendations</a:t>
            </a:r>
          </a:p>
        </p:txBody>
      </p:sp>
      <p:sp>
        <p:nvSpPr>
          <p:cNvPr id="635948" name="Text Box 44"/>
          <p:cNvSpPr txBox="1">
            <a:spLocks noChangeArrowheads="1"/>
          </p:cNvSpPr>
          <p:nvPr/>
        </p:nvSpPr>
        <p:spPr bwMode="auto">
          <a:xfrm>
            <a:off x="5651500" y="5013325"/>
            <a:ext cx="388778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spcBef>
                <a:spcPct val="50000"/>
              </a:spcBef>
            </a:pPr>
            <a:r>
              <a:rPr lang="en-US">
                <a:latin typeface="Palatino Linotype" charset="0"/>
              </a:rPr>
              <a:t>Basis for Treaty Body action</a:t>
            </a:r>
          </a:p>
        </p:txBody>
      </p:sp>
      <p:sp>
        <p:nvSpPr>
          <p:cNvPr id="635949" name="Text Box 45"/>
          <p:cNvSpPr txBox="1">
            <a:spLocks noChangeArrowheads="1"/>
          </p:cNvSpPr>
          <p:nvPr/>
        </p:nvSpPr>
        <p:spPr bwMode="auto">
          <a:xfrm>
            <a:off x="5003800" y="3933825"/>
            <a:ext cx="388778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spcBef>
                <a:spcPct val="50000"/>
              </a:spcBef>
            </a:pPr>
            <a:r>
              <a:rPr lang="en-US">
                <a:latin typeface="Palatino Linotype" charset="0"/>
              </a:rPr>
              <a:t>More detail on meaning of rights</a:t>
            </a:r>
          </a:p>
        </p:txBody>
      </p:sp>
      <p:sp>
        <p:nvSpPr>
          <p:cNvPr id="635950" name="Text Box 46"/>
          <p:cNvSpPr txBox="1">
            <a:spLocks noChangeArrowheads="1"/>
          </p:cNvSpPr>
          <p:nvPr/>
        </p:nvSpPr>
        <p:spPr bwMode="auto">
          <a:xfrm>
            <a:off x="4427538" y="2852738"/>
            <a:ext cx="45370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spcBef>
                <a:spcPct val="50000"/>
              </a:spcBef>
            </a:pPr>
            <a:r>
              <a:rPr lang="en-US">
                <a:latin typeface="Palatino Linotype" charset="0"/>
              </a:rPr>
              <a:t>Periodic review &amp; dialogue with States</a:t>
            </a:r>
          </a:p>
        </p:txBody>
      </p:sp>
    </p:spTree>
    <p:extLst>
      <p:ext uri="{BB962C8B-B14F-4D97-AF65-F5344CB8AC3E}">
        <p14:creationId xmlns:p14="http://schemas.microsoft.com/office/powerpoint/2010/main" val="8561390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35948"/>
                                        </p:tgtEl>
                                        <p:attrNameLst>
                                          <p:attrName>style.visibility</p:attrName>
                                        </p:attrNameLst>
                                      </p:cBhvr>
                                      <p:to>
                                        <p:strVal val="visible"/>
                                      </p:to>
                                    </p:set>
                                    <p:anim calcmode="lin" valueType="num">
                                      <p:cBhvr additive="base">
                                        <p:cTn id="7" dur="2000" fill="hold"/>
                                        <p:tgtEl>
                                          <p:spTgt spid="635948"/>
                                        </p:tgtEl>
                                        <p:attrNameLst>
                                          <p:attrName>ppt_x</p:attrName>
                                        </p:attrNameLst>
                                      </p:cBhvr>
                                      <p:tavLst>
                                        <p:tav tm="0">
                                          <p:val>
                                            <p:strVal val="1+#ppt_w/2"/>
                                          </p:val>
                                        </p:tav>
                                        <p:tav tm="100000">
                                          <p:val>
                                            <p:strVal val="#ppt_x"/>
                                          </p:val>
                                        </p:tav>
                                      </p:tavLst>
                                    </p:anim>
                                    <p:anim calcmode="lin" valueType="num">
                                      <p:cBhvr additive="base">
                                        <p:cTn id="8" dur="2000" fill="hold"/>
                                        <p:tgtEl>
                                          <p:spTgt spid="63594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000"/>
                            </p:stCondLst>
                            <p:childTnLst>
                              <p:par>
                                <p:cTn id="10" presetID="2" presetClass="entr" presetSubtype="2" fill="hold" grpId="0" nodeType="afterEffect">
                                  <p:stCondLst>
                                    <p:cond delay="0"/>
                                  </p:stCondLst>
                                  <p:childTnLst>
                                    <p:set>
                                      <p:cBhvr>
                                        <p:cTn id="11" dur="1" fill="hold">
                                          <p:stCondLst>
                                            <p:cond delay="0"/>
                                          </p:stCondLst>
                                        </p:cTn>
                                        <p:tgtEl>
                                          <p:spTgt spid="635949"/>
                                        </p:tgtEl>
                                        <p:attrNameLst>
                                          <p:attrName>style.visibility</p:attrName>
                                        </p:attrNameLst>
                                      </p:cBhvr>
                                      <p:to>
                                        <p:strVal val="visible"/>
                                      </p:to>
                                    </p:set>
                                    <p:anim calcmode="lin" valueType="num">
                                      <p:cBhvr additive="base">
                                        <p:cTn id="12" dur="2000" fill="hold"/>
                                        <p:tgtEl>
                                          <p:spTgt spid="635949"/>
                                        </p:tgtEl>
                                        <p:attrNameLst>
                                          <p:attrName>ppt_x</p:attrName>
                                        </p:attrNameLst>
                                      </p:cBhvr>
                                      <p:tavLst>
                                        <p:tav tm="0">
                                          <p:val>
                                            <p:strVal val="1+#ppt_w/2"/>
                                          </p:val>
                                        </p:tav>
                                        <p:tav tm="100000">
                                          <p:val>
                                            <p:strVal val="#ppt_x"/>
                                          </p:val>
                                        </p:tav>
                                      </p:tavLst>
                                    </p:anim>
                                    <p:anim calcmode="lin" valueType="num">
                                      <p:cBhvr additive="base">
                                        <p:cTn id="13" dur="2000" fill="hold"/>
                                        <p:tgtEl>
                                          <p:spTgt spid="635949"/>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4000"/>
                            </p:stCondLst>
                            <p:childTnLst>
                              <p:par>
                                <p:cTn id="15" presetID="2" presetClass="entr" presetSubtype="2" fill="hold" grpId="0" nodeType="afterEffect">
                                  <p:stCondLst>
                                    <p:cond delay="0"/>
                                  </p:stCondLst>
                                  <p:childTnLst>
                                    <p:set>
                                      <p:cBhvr>
                                        <p:cTn id="16" dur="1" fill="hold">
                                          <p:stCondLst>
                                            <p:cond delay="0"/>
                                          </p:stCondLst>
                                        </p:cTn>
                                        <p:tgtEl>
                                          <p:spTgt spid="635950"/>
                                        </p:tgtEl>
                                        <p:attrNameLst>
                                          <p:attrName>style.visibility</p:attrName>
                                        </p:attrNameLst>
                                      </p:cBhvr>
                                      <p:to>
                                        <p:strVal val="visible"/>
                                      </p:to>
                                    </p:set>
                                    <p:anim calcmode="lin" valueType="num">
                                      <p:cBhvr additive="base">
                                        <p:cTn id="17" dur="2000" fill="hold"/>
                                        <p:tgtEl>
                                          <p:spTgt spid="635950"/>
                                        </p:tgtEl>
                                        <p:attrNameLst>
                                          <p:attrName>ppt_x</p:attrName>
                                        </p:attrNameLst>
                                      </p:cBhvr>
                                      <p:tavLst>
                                        <p:tav tm="0">
                                          <p:val>
                                            <p:strVal val="1+#ppt_w/2"/>
                                          </p:val>
                                        </p:tav>
                                        <p:tav tm="100000">
                                          <p:val>
                                            <p:strVal val="#ppt_x"/>
                                          </p:val>
                                        </p:tav>
                                      </p:tavLst>
                                    </p:anim>
                                    <p:anim calcmode="lin" valueType="num">
                                      <p:cBhvr additive="base">
                                        <p:cTn id="18" dur="2000" fill="hold"/>
                                        <p:tgtEl>
                                          <p:spTgt spid="635950"/>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6000"/>
                            </p:stCondLst>
                            <p:childTnLst>
                              <p:par>
                                <p:cTn id="20" presetID="2" presetClass="entr" presetSubtype="2" fill="hold" grpId="0" nodeType="afterEffect">
                                  <p:stCondLst>
                                    <p:cond delay="0"/>
                                  </p:stCondLst>
                                  <p:childTnLst>
                                    <p:set>
                                      <p:cBhvr>
                                        <p:cTn id="21" dur="1" fill="hold">
                                          <p:stCondLst>
                                            <p:cond delay="0"/>
                                          </p:stCondLst>
                                        </p:cTn>
                                        <p:tgtEl>
                                          <p:spTgt spid="635946"/>
                                        </p:tgtEl>
                                        <p:attrNameLst>
                                          <p:attrName>style.visibility</p:attrName>
                                        </p:attrNameLst>
                                      </p:cBhvr>
                                      <p:to>
                                        <p:strVal val="visible"/>
                                      </p:to>
                                    </p:set>
                                    <p:anim calcmode="lin" valueType="num">
                                      <p:cBhvr additive="base">
                                        <p:cTn id="22" dur="2000" fill="hold"/>
                                        <p:tgtEl>
                                          <p:spTgt spid="635946"/>
                                        </p:tgtEl>
                                        <p:attrNameLst>
                                          <p:attrName>ppt_x</p:attrName>
                                        </p:attrNameLst>
                                      </p:cBhvr>
                                      <p:tavLst>
                                        <p:tav tm="0">
                                          <p:val>
                                            <p:strVal val="1+#ppt_w/2"/>
                                          </p:val>
                                        </p:tav>
                                        <p:tav tm="100000">
                                          <p:val>
                                            <p:strVal val="#ppt_x"/>
                                          </p:val>
                                        </p:tav>
                                      </p:tavLst>
                                    </p:anim>
                                    <p:anim calcmode="lin" valueType="num">
                                      <p:cBhvr additive="base">
                                        <p:cTn id="23" dur="2000" fill="hold"/>
                                        <p:tgtEl>
                                          <p:spTgt spid="63594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5946" grpId="0"/>
      <p:bldP spid="635948" grpId="0" autoUpdateAnimBg="0"/>
      <p:bldP spid="635949" grpId="0" autoUpdateAnimBg="0"/>
      <p:bldP spid="635950"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wrap="square" lIns="91440" tIns="45720" rIns="91440" bIns="45720" numCol="1" anchorCtr="0" compatLnSpc="1">
            <a:prstTxWarp prst="textNoShape">
              <a:avLst/>
            </a:prstTxWarp>
          </a:bodyPr>
          <a:lstStyle/>
          <a:p>
            <a:pPr eaLnBrk="1" hangingPunct="1"/>
            <a:r>
              <a:rPr lang="fr-FR">
                <a:effectLst>
                  <a:outerShdw blurRad="38100" dist="38100" dir="2700000" algn="tl">
                    <a:srgbClr val="DDDDDD"/>
                  </a:outerShdw>
                </a:effectLst>
                <a:latin typeface="Gill Sans MT" charset="0"/>
              </a:rPr>
              <a:t>Reporting Process in brief </a:t>
            </a:r>
          </a:p>
        </p:txBody>
      </p:sp>
      <p:sp>
        <p:nvSpPr>
          <p:cNvPr id="6" name="Oval 5"/>
          <p:cNvSpPr/>
          <p:nvPr/>
        </p:nvSpPr>
        <p:spPr>
          <a:xfrm>
            <a:off x="1905000" y="1752600"/>
            <a:ext cx="5029200" cy="4724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7" name="Arc 6"/>
          <p:cNvSpPr/>
          <p:nvPr/>
        </p:nvSpPr>
        <p:spPr>
          <a:xfrm rot="724714">
            <a:off x="1965325" y="1219200"/>
            <a:ext cx="5618163" cy="4876800"/>
          </a:xfrm>
          <a:prstGeom prst="arc">
            <a:avLst>
              <a:gd name="adj1" fmla="val 17037694"/>
              <a:gd name="adj2" fmla="val 1305679"/>
            </a:avLst>
          </a:prstGeom>
          <a:ln w="28575"/>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fr-FR"/>
          </a:p>
        </p:txBody>
      </p:sp>
      <p:sp>
        <p:nvSpPr>
          <p:cNvPr id="8" name="TextBox 7"/>
          <p:cNvSpPr txBox="1"/>
          <p:nvPr/>
        </p:nvSpPr>
        <p:spPr>
          <a:xfrm>
            <a:off x="5029200" y="1143000"/>
            <a:ext cx="1752600" cy="369888"/>
          </a:xfrm>
          <a:prstGeom prst="rect">
            <a:avLst/>
          </a:prstGeom>
          <a:solidFill>
            <a:schemeClr val="accent4">
              <a:lumMod val="40000"/>
              <a:lumOff val="60000"/>
            </a:schemeClr>
          </a:solidFill>
          <a:ln>
            <a:solidFill>
              <a:schemeClr val="tx1"/>
            </a:solidFill>
          </a:ln>
        </p:spPr>
        <p:txBody>
          <a:bodyPr>
            <a:spAutoFit/>
          </a:bodyPr>
          <a:lstStyle/>
          <a:p>
            <a:pPr algn="ctr" fontAlgn="auto">
              <a:spcBef>
                <a:spcPts val="0"/>
              </a:spcBef>
              <a:spcAft>
                <a:spcPts val="0"/>
              </a:spcAft>
              <a:defRPr/>
            </a:pPr>
            <a:r>
              <a:rPr lang="fr-FR" dirty="0">
                <a:latin typeface="+mn-lt"/>
                <a:ea typeface="+mn-ea"/>
                <a:cs typeface="+mn-cs"/>
              </a:rPr>
              <a:t>RATIFICATION</a:t>
            </a:r>
          </a:p>
        </p:txBody>
      </p:sp>
      <p:sp>
        <p:nvSpPr>
          <p:cNvPr id="9" name="TextBox 8"/>
          <p:cNvSpPr txBox="1"/>
          <p:nvPr/>
        </p:nvSpPr>
        <p:spPr>
          <a:xfrm>
            <a:off x="6934200" y="2971800"/>
            <a:ext cx="1524000" cy="369888"/>
          </a:xfrm>
          <a:prstGeom prst="rect">
            <a:avLst/>
          </a:prstGeom>
          <a:solidFill>
            <a:schemeClr val="accent3">
              <a:lumMod val="60000"/>
              <a:lumOff val="40000"/>
            </a:schemeClr>
          </a:solidFill>
          <a:ln>
            <a:solidFill>
              <a:schemeClr val="tx1"/>
            </a:solidFill>
          </a:ln>
        </p:spPr>
        <p:txBody>
          <a:bodyPr>
            <a:spAutoFit/>
          </a:bodyPr>
          <a:lstStyle/>
          <a:p>
            <a:pPr algn="ctr" fontAlgn="auto">
              <a:spcBef>
                <a:spcPts val="0"/>
              </a:spcBef>
              <a:spcAft>
                <a:spcPts val="0"/>
              </a:spcAft>
              <a:defRPr/>
            </a:pPr>
            <a:r>
              <a:rPr lang="fr-FR" dirty="0">
                <a:latin typeface="+mn-lt"/>
                <a:ea typeface="+mn-ea"/>
                <a:cs typeface="+mn-cs"/>
              </a:rPr>
              <a:t>Initial report </a:t>
            </a:r>
          </a:p>
        </p:txBody>
      </p:sp>
      <p:sp>
        <p:nvSpPr>
          <p:cNvPr id="10" name="TextBox 9"/>
          <p:cNvSpPr txBox="1"/>
          <p:nvPr/>
        </p:nvSpPr>
        <p:spPr>
          <a:xfrm>
            <a:off x="3429000" y="5943600"/>
            <a:ext cx="1524000" cy="646113"/>
          </a:xfrm>
          <a:prstGeom prst="rect">
            <a:avLst/>
          </a:prstGeom>
          <a:solidFill>
            <a:schemeClr val="accent3">
              <a:lumMod val="60000"/>
              <a:lumOff val="40000"/>
            </a:schemeClr>
          </a:solidFill>
          <a:ln>
            <a:solidFill>
              <a:schemeClr val="tx1"/>
            </a:solidFill>
          </a:ln>
        </p:spPr>
        <p:txBody>
          <a:bodyPr>
            <a:spAutoFit/>
          </a:bodyPr>
          <a:lstStyle/>
          <a:p>
            <a:pPr algn="ctr" fontAlgn="auto">
              <a:spcBef>
                <a:spcPts val="0"/>
              </a:spcBef>
              <a:spcAft>
                <a:spcPts val="0"/>
              </a:spcAft>
              <a:defRPr/>
            </a:pPr>
            <a:r>
              <a:rPr lang="fr-FR" dirty="0">
                <a:latin typeface="+mn-lt"/>
                <a:ea typeface="+mn-ea"/>
                <a:cs typeface="+mn-cs"/>
              </a:rPr>
              <a:t>Constructive dialogue</a:t>
            </a:r>
          </a:p>
        </p:txBody>
      </p:sp>
      <p:sp>
        <p:nvSpPr>
          <p:cNvPr id="11" name="TextBox 10"/>
          <p:cNvSpPr txBox="1"/>
          <p:nvPr/>
        </p:nvSpPr>
        <p:spPr>
          <a:xfrm>
            <a:off x="5638800" y="3505200"/>
            <a:ext cx="1752600" cy="369888"/>
          </a:xfrm>
          <a:prstGeom prst="rect">
            <a:avLst/>
          </a:prstGeom>
          <a:solidFill>
            <a:schemeClr val="accent6">
              <a:lumMod val="60000"/>
              <a:lumOff val="40000"/>
            </a:schemeClr>
          </a:solidFill>
          <a:ln>
            <a:solidFill>
              <a:schemeClr val="tx1"/>
            </a:solidFill>
          </a:ln>
        </p:spPr>
        <p:txBody>
          <a:bodyPr>
            <a:spAutoFit/>
          </a:bodyPr>
          <a:lstStyle/>
          <a:p>
            <a:pPr algn="ctr" fontAlgn="auto">
              <a:spcBef>
                <a:spcPts val="0"/>
              </a:spcBef>
              <a:spcAft>
                <a:spcPts val="0"/>
              </a:spcAft>
              <a:defRPr/>
            </a:pPr>
            <a:r>
              <a:rPr lang="fr-FR" dirty="0" err="1">
                <a:latin typeface="+mn-lt"/>
                <a:ea typeface="+mn-ea"/>
                <a:cs typeface="+mn-cs"/>
              </a:rPr>
              <a:t>Periodic</a:t>
            </a:r>
            <a:r>
              <a:rPr lang="fr-FR" dirty="0">
                <a:latin typeface="+mn-lt"/>
                <a:ea typeface="+mn-ea"/>
                <a:cs typeface="+mn-cs"/>
              </a:rPr>
              <a:t> report </a:t>
            </a:r>
          </a:p>
        </p:txBody>
      </p:sp>
      <p:sp>
        <p:nvSpPr>
          <p:cNvPr id="12" name="TextBox 11"/>
          <p:cNvSpPr txBox="1"/>
          <p:nvPr/>
        </p:nvSpPr>
        <p:spPr>
          <a:xfrm>
            <a:off x="5867400" y="5181600"/>
            <a:ext cx="1752600" cy="646113"/>
          </a:xfrm>
          <a:prstGeom prst="rect">
            <a:avLst/>
          </a:prstGeom>
          <a:solidFill>
            <a:schemeClr val="accent3">
              <a:lumMod val="60000"/>
              <a:lumOff val="40000"/>
            </a:schemeClr>
          </a:solidFill>
          <a:ln>
            <a:solidFill>
              <a:schemeClr val="tx1"/>
            </a:solidFill>
          </a:ln>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eaLnBrk="1" hangingPunct="1"/>
            <a:r>
              <a:rPr lang="fr-FR">
                <a:latin typeface="Gill Sans MT" charset="0"/>
              </a:rPr>
              <a:t>Committee’s List of issues</a:t>
            </a:r>
          </a:p>
        </p:txBody>
      </p:sp>
      <p:sp>
        <p:nvSpPr>
          <p:cNvPr id="13" name="TextBox 12"/>
          <p:cNvSpPr txBox="1"/>
          <p:nvPr/>
        </p:nvSpPr>
        <p:spPr>
          <a:xfrm>
            <a:off x="1371600" y="4257675"/>
            <a:ext cx="2362200" cy="923925"/>
          </a:xfrm>
          <a:prstGeom prst="rect">
            <a:avLst/>
          </a:prstGeom>
          <a:solidFill>
            <a:schemeClr val="accent3">
              <a:lumMod val="60000"/>
              <a:lumOff val="40000"/>
            </a:schemeClr>
          </a:solidFill>
          <a:ln>
            <a:solidFill>
              <a:schemeClr val="tx1"/>
            </a:solidFill>
          </a:ln>
        </p:spPr>
        <p:txBody>
          <a:bodyPr>
            <a:spAutoFit/>
          </a:bodyPr>
          <a:lstStyle/>
          <a:p>
            <a:pPr algn="ctr" fontAlgn="auto">
              <a:spcBef>
                <a:spcPts val="0"/>
              </a:spcBef>
              <a:spcAft>
                <a:spcPts val="0"/>
              </a:spcAft>
              <a:defRPr/>
            </a:pPr>
            <a:r>
              <a:rPr lang="fr-FR" dirty="0" err="1">
                <a:latin typeface="+mn-lt"/>
                <a:ea typeface="+mn-ea"/>
                <a:cs typeface="+mn-cs"/>
              </a:rPr>
              <a:t>Concluding</a:t>
            </a:r>
            <a:r>
              <a:rPr lang="fr-FR" dirty="0">
                <a:latin typeface="+mn-lt"/>
                <a:ea typeface="+mn-ea"/>
                <a:cs typeface="+mn-cs"/>
              </a:rPr>
              <a:t> observations and recommandations</a:t>
            </a:r>
          </a:p>
        </p:txBody>
      </p:sp>
      <p:sp>
        <p:nvSpPr>
          <p:cNvPr id="14" name="TextBox 13"/>
          <p:cNvSpPr txBox="1"/>
          <p:nvPr/>
        </p:nvSpPr>
        <p:spPr>
          <a:xfrm>
            <a:off x="1524000" y="2209800"/>
            <a:ext cx="2133600" cy="923925"/>
          </a:xfrm>
          <a:prstGeom prst="rect">
            <a:avLst/>
          </a:prstGeom>
          <a:solidFill>
            <a:schemeClr val="accent3">
              <a:lumMod val="60000"/>
              <a:lumOff val="40000"/>
            </a:schemeClr>
          </a:solidFill>
          <a:ln>
            <a:solidFill>
              <a:schemeClr val="tx1"/>
            </a:solidFill>
          </a:ln>
        </p:spPr>
        <p:txBody>
          <a:bodyPr>
            <a:spAutoFit/>
          </a:bodyPr>
          <a:lstStyle/>
          <a:p>
            <a:pPr algn="ctr" fontAlgn="auto">
              <a:spcBef>
                <a:spcPts val="0"/>
              </a:spcBef>
              <a:spcAft>
                <a:spcPts val="0"/>
              </a:spcAft>
              <a:defRPr/>
            </a:pPr>
            <a:r>
              <a:rPr lang="fr-FR" dirty="0" err="1">
                <a:latin typeface="+mn-lt"/>
                <a:ea typeface="+mn-ea"/>
                <a:cs typeface="+mn-cs"/>
              </a:rPr>
              <a:t>Implementation</a:t>
            </a:r>
            <a:r>
              <a:rPr lang="fr-FR" dirty="0">
                <a:latin typeface="+mn-lt"/>
                <a:ea typeface="+mn-ea"/>
                <a:cs typeface="+mn-cs"/>
              </a:rPr>
              <a:t> of recommandation by state</a:t>
            </a:r>
          </a:p>
        </p:txBody>
      </p:sp>
    </p:spTree>
    <p:extLst>
      <p:ext uri="{BB962C8B-B14F-4D97-AF65-F5344CB8AC3E}">
        <p14:creationId xmlns:p14="http://schemas.microsoft.com/office/powerpoint/2010/main" val="2747673353"/>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wrap="square" lIns="91440" tIns="45720" rIns="91440" bIns="45720" numCol="1" anchorCtr="0" compatLnSpc="1">
            <a:prstTxWarp prst="textNoShape">
              <a:avLst/>
            </a:prstTxWarp>
          </a:bodyPr>
          <a:lstStyle/>
          <a:p>
            <a:pPr eaLnBrk="1" hangingPunct="1"/>
            <a:r>
              <a:rPr lang="fr-FR" sz="3900">
                <a:effectLst>
                  <a:outerShdw blurRad="38100" dist="38100" dir="2700000" algn="tl">
                    <a:srgbClr val="DDDDDD"/>
                  </a:outerShdw>
                </a:effectLst>
                <a:latin typeface="Gill Sans MT" charset="0"/>
              </a:rPr>
              <a:t>Opportunities for DPOs influence</a:t>
            </a:r>
          </a:p>
        </p:txBody>
      </p:sp>
      <p:sp>
        <p:nvSpPr>
          <p:cNvPr id="6" name="Oval 5"/>
          <p:cNvSpPr/>
          <p:nvPr/>
        </p:nvSpPr>
        <p:spPr>
          <a:xfrm>
            <a:off x="1905000" y="1752600"/>
            <a:ext cx="5029200" cy="4724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7" name="Arc 6"/>
          <p:cNvSpPr/>
          <p:nvPr/>
        </p:nvSpPr>
        <p:spPr>
          <a:xfrm rot="724714">
            <a:off x="1965325" y="1219200"/>
            <a:ext cx="5618163" cy="4876800"/>
          </a:xfrm>
          <a:prstGeom prst="arc">
            <a:avLst>
              <a:gd name="adj1" fmla="val 17037694"/>
              <a:gd name="adj2" fmla="val 1305679"/>
            </a:avLst>
          </a:prstGeom>
          <a:ln w="28575"/>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fr-FR"/>
          </a:p>
        </p:txBody>
      </p:sp>
      <p:sp>
        <p:nvSpPr>
          <p:cNvPr id="8" name="TextBox 7"/>
          <p:cNvSpPr txBox="1"/>
          <p:nvPr/>
        </p:nvSpPr>
        <p:spPr>
          <a:xfrm>
            <a:off x="5029200" y="1143000"/>
            <a:ext cx="1752600" cy="369888"/>
          </a:xfrm>
          <a:prstGeom prst="rect">
            <a:avLst/>
          </a:prstGeom>
          <a:solidFill>
            <a:schemeClr val="accent4">
              <a:lumMod val="40000"/>
              <a:lumOff val="60000"/>
            </a:schemeClr>
          </a:solidFill>
          <a:ln>
            <a:solidFill>
              <a:schemeClr val="tx1"/>
            </a:solidFill>
          </a:ln>
        </p:spPr>
        <p:txBody>
          <a:bodyPr>
            <a:spAutoFit/>
          </a:bodyPr>
          <a:lstStyle/>
          <a:p>
            <a:pPr algn="ctr" fontAlgn="auto">
              <a:spcBef>
                <a:spcPts val="0"/>
              </a:spcBef>
              <a:spcAft>
                <a:spcPts val="0"/>
              </a:spcAft>
              <a:defRPr/>
            </a:pPr>
            <a:r>
              <a:rPr lang="fr-FR" dirty="0">
                <a:latin typeface="+mn-lt"/>
                <a:ea typeface="+mn-ea"/>
                <a:cs typeface="+mn-cs"/>
              </a:rPr>
              <a:t>RATIFICATION</a:t>
            </a:r>
          </a:p>
        </p:txBody>
      </p:sp>
      <p:sp>
        <p:nvSpPr>
          <p:cNvPr id="9" name="TextBox 8"/>
          <p:cNvSpPr txBox="1"/>
          <p:nvPr/>
        </p:nvSpPr>
        <p:spPr>
          <a:xfrm>
            <a:off x="6934200" y="2971800"/>
            <a:ext cx="1524000" cy="369888"/>
          </a:xfrm>
          <a:prstGeom prst="rect">
            <a:avLst/>
          </a:prstGeom>
          <a:solidFill>
            <a:schemeClr val="accent3">
              <a:lumMod val="60000"/>
              <a:lumOff val="40000"/>
            </a:schemeClr>
          </a:solidFill>
          <a:ln>
            <a:solidFill>
              <a:schemeClr val="tx1"/>
            </a:solidFill>
          </a:ln>
        </p:spPr>
        <p:txBody>
          <a:bodyPr>
            <a:spAutoFit/>
          </a:bodyPr>
          <a:lstStyle/>
          <a:p>
            <a:pPr algn="ctr" fontAlgn="auto">
              <a:spcBef>
                <a:spcPts val="0"/>
              </a:spcBef>
              <a:spcAft>
                <a:spcPts val="0"/>
              </a:spcAft>
              <a:defRPr/>
            </a:pPr>
            <a:r>
              <a:rPr lang="fr-FR" dirty="0">
                <a:latin typeface="+mn-lt"/>
                <a:ea typeface="+mn-ea"/>
                <a:cs typeface="+mn-cs"/>
              </a:rPr>
              <a:t>Initial report </a:t>
            </a:r>
          </a:p>
        </p:txBody>
      </p:sp>
      <p:sp>
        <p:nvSpPr>
          <p:cNvPr id="10" name="TextBox 9"/>
          <p:cNvSpPr txBox="1"/>
          <p:nvPr/>
        </p:nvSpPr>
        <p:spPr>
          <a:xfrm>
            <a:off x="1981200" y="5486400"/>
            <a:ext cx="1524000" cy="646113"/>
          </a:xfrm>
          <a:prstGeom prst="rect">
            <a:avLst/>
          </a:prstGeom>
          <a:solidFill>
            <a:schemeClr val="accent3">
              <a:lumMod val="60000"/>
              <a:lumOff val="40000"/>
            </a:schemeClr>
          </a:solidFill>
          <a:ln>
            <a:solidFill>
              <a:schemeClr val="tx1"/>
            </a:solidFill>
          </a:ln>
        </p:spPr>
        <p:txBody>
          <a:bodyPr>
            <a:spAutoFit/>
          </a:bodyPr>
          <a:lstStyle/>
          <a:p>
            <a:pPr algn="ctr" fontAlgn="auto">
              <a:spcBef>
                <a:spcPts val="0"/>
              </a:spcBef>
              <a:spcAft>
                <a:spcPts val="0"/>
              </a:spcAft>
              <a:defRPr/>
            </a:pPr>
            <a:r>
              <a:rPr lang="fr-FR" dirty="0">
                <a:latin typeface="+mn-lt"/>
                <a:ea typeface="+mn-ea"/>
                <a:cs typeface="+mn-cs"/>
              </a:rPr>
              <a:t>Constructive dialogue</a:t>
            </a:r>
          </a:p>
        </p:txBody>
      </p:sp>
      <p:sp>
        <p:nvSpPr>
          <p:cNvPr id="11" name="TextBox 10"/>
          <p:cNvSpPr txBox="1"/>
          <p:nvPr/>
        </p:nvSpPr>
        <p:spPr>
          <a:xfrm>
            <a:off x="5638800" y="3505200"/>
            <a:ext cx="1752600" cy="369888"/>
          </a:xfrm>
          <a:prstGeom prst="rect">
            <a:avLst/>
          </a:prstGeom>
          <a:solidFill>
            <a:schemeClr val="accent6">
              <a:lumMod val="60000"/>
              <a:lumOff val="40000"/>
            </a:schemeClr>
          </a:solidFill>
          <a:ln>
            <a:solidFill>
              <a:schemeClr val="tx1"/>
            </a:solidFill>
          </a:ln>
        </p:spPr>
        <p:txBody>
          <a:bodyPr>
            <a:spAutoFit/>
          </a:bodyPr>
          <a:lstStyle/>
          <a:p>
            <a:pPr algn="ctr" fontAlgn="auto">
              <a:spcBef>
                <a:spcPts val="0"/>
              </a:spcBef>
              <a:spcAft>
                <a:spcPts val="0"/>
              </a:spcAft>
              <a:defRPr/>
            </a:pPr>
            <a:r>
              <a:rPr lang="fr-FR" dirty="0" err="1">
                <a:latin typeface="+mn-lt"/>
                <a:ea typeface="+mn-ea"/>
                <a:cs typeface="+mn-cs"/>
              </a:rPr>
              <a:t>Periodic</a:t>
            </a:r>
            <a:r>
              <a:rPr lang="fr-FR" dirty="0">
                <a:latin typeface="+mn-lt"/>
                <a:ea typeface="+mn-ea"/>
                <a:cs typeface="+mn-cs"/>
              </a:rPr>
              <a:t> report </a:t>
            </a:r>
          </a:p>
        </p:txBody>
      </p:sp>
      <p:sp>
        <p:nvSpPr>
          <p:cNvPr id="12" name="TextBox 11"/>
          <p:cNvSpPr txBox="1"/>
          <p:nvPr/>
        </p:nvSpPr>
        <p:spPr>
          <a:xfrm>
            <a:off x="6172200" y="4648200"/>
            <a:ext cx="1752600" cy="646113"/>
          </a:xfrm>
          <a:prstGeom prst="rect">
            <a:avLst/>
          </a:prstGeom>
          <a:solidFill>
            <a:schemeClr val="accent3">
              <a:lumMod val="60000"/>
              <a:lumOff val="40000"/>
            </a:schemeClr>
          </a:solidFill>
          <a:ln>
            <a:solidFill>
              <a:schemeClr val="tx1"/>
            </a:solidFill>
          </a:ln>
        </p:spPr>
        <p:txBody>
          <a:bodyPr>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eaLnBrk="1" hangingPunct="1"/>
            <a:r>
              <a:rPr lang="fr-FR">
                <a:latin typeface="Gill Sans MT" charset="0"/>
              </a:rPr>
              <a:t>Committee’s List of issues</a:t>
            </a:r>
          </a:p>
        </p:txBody>
      </p:sp>
      <p:sp>
        <p:nvSpPr>
          <p:cNvPr id="13" name="TextBox 12"/>
          <p:cNvSpPr txBox="1"/>
          <p:nvPr/>
        </p:nvSpPr>
        <p:spPr>
          <a:xfrm>
            <a:off x="1066800" y="3581400"/>
            <a:ext cx="2133600" cy="923925"/>
          </a:xfrm>
          <a:prstGeom prst="rect">
            <a:avLst/>
          </a:prstGeom>
          <a:solidFill>
            <a:schemeClr val="accent3">
              <a:lumMod val="60000"/>
              <a:lumOff val="40000"/>
            </a:schemeClr>
          </a:solidFill>
          <a:ln>
            <a:solidFill>
              <a:schemeClr val="tx1"/>
            </a:solidFill>
          </a:ln>
        </p:spPr>
        <p:txBody>
          <a:bodyPr>
            <a:spAutoFit/>
          </a:bodyPr>
          <a:lstStyle/>
          <a:p>
            <a:pPr algn="ctr" fontAlgn="auto">
              <a:spcBef>
                <a:spcPts val="0"/>
              </a:spcBef>
              <a:spcAft>
                <a:spcPts val="0"/>
              </a:spcAft>
              <a:defRPr/>
            </a:pPr>
            <a:r>
              <a:rPr lang="fr-FR" dirty="0" err="1">
                <a:latin typeface="+mn-lt"/>
                <a:ea typeface="+mn-ea"/>
                <a:cs typeface="+mn-cs"/>
              </a:rPr>
              <a:t>Concluding</a:t>
            </a:r>
            <a:r>
              <a:rPr lang="fr-FR" dirty="0">
                <a:latin typeface="+mn-lt"/>
                <a:ea typeface="+mn-ea"/>
                <a:cs typeface="+mn-cs"/>
              </a:rPr>
              <a:t> observations and recommandations</a:t>
            </a:r>
          </a:p>
        </p:txBody>
      </p:sp>
      <p:sp>
        <p:nvSpPr>
          <p:cNvPr id="15" name="TextBox 14"/>
          <p:cNvSpPr txBox="1"/>
          <p:nvPr/>
        </p:nvSpPr>
        <p:spPr>
          <a:xfrm>
            <a:off x="4572000" y="6019800"/>
            <a:ext cx="1752600" cy="646113"/>
          </a:xfrm>
          <a:prstGeom prst="rect">
            <a:avLst/>
          </a:prstGeom>
          <a:solidFill>
            <a:schemeClr val="accent3">
              <a:lumMod val="60000"/>
              <a:lumOff val="40000"/>
            </a:schemeClr>
          </a:solidFill>
          <a:ln>
            <a:solidFill>
              <a:schemeClr val="tx1"/>
            </a:solidFill>
          </a:ln>
        </p:spPr>
        <p:txBody>
          <a:bodyPr>
            <a:spAutoFit/>
          </a:bodyPr>
          <a:lstStyle/>
          <a:p>
            <a:pPr algn="ctr" fontAlgn="auto">
              <a:spcBef>
                <a:spcPts val="0"/>
              </a:spcBef>
              <a:spcAft>
                <a:spcPts val="0"/>
              </a:spcAft>
              <a:defRPr/>
            </a:pPr>
            <a:r>
              <a:rPr lang="fr-FR" dirty="0" err="1">
                <a:latin typeface="+mn-lt"/>
                <a:ea typeface="+mn-ea"/>
                <a:cs typeface="+mn-cs"/>
              </a:rPr>
              <a:t>Written</a:t>
            </a:r>
            <a:r>
              <a:rPr lang="fr-FR" dirty="0">
                <a:latin typeface="+mn-lt"/>
                <a:ea typeface="+mn-ea"/>
                <a:cs typeface="+mn-cs"/>
              </a:rPr>
              <a:t> </a:t>
            </a:r>
            <a:r>
              <a:rPr lang="fr-FR" dirty="0" err="1">
                <a:latin typeface="+mn-lt"/>
                <a:ea typeface="+mn-ea"/>
                <a:cs typeface="+mn-cs"/>
              </a:rPr>
              <a:t>answers</a:t>
            </a:r>
            <a:r>
              <a:rPr lang="fr-FR" dirty="0">
                <a:latin typeface="+mn-lt"/>
                <a:ea typeface="+mn-ea"/>
                <a:cs typeface="+mn-cs"/>
              </a:rPr>
              <a:t> to List of issues</a:t>
            </a:r>
          </a:p>
        </p:txBody>
      </p:sp>
      <p:sp>
        <p:nvSpPr>
          <p:cNvPr id="16" name="Oval 15"/>
          <p:cNvSpPr/>
          <p:nvPr/>
        </p:nvSpPr>
        <p:spPr>
          <a:xfrm>
            <a:off x="5029200" y="1752600"/>
            <a:ext cx="19812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fr-FR" sz="1400" dirty="0"/>
              <a:t>Consultation for states report</a:t>
            </a:r>
          </a:p>
        </p:txBody>
      </p:sp>
      <p:sp>
        <p:nvSpPr>
          <p:cNvPr id="17" name="Oval 16"/>
          <p:cNvSpPr/>
          <p:nvPr/>
        </p:nvSpPr>
        <p:spPr>
          <a:xfrm>
            <a:off x="5715000" y="2286000"/>
            <a:ext cx="19812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fr-FR" sz="1400" dirty="0" err="1"/>
              <a:t>DPOs</a:t>
            </a:r>
            <a:r>
              <a:rPr lang="fr-FR" sz="1400" dirty="0"/>
              <a:t> </a:t>
            </a:r>
            <a:r>
              <a:rPr lang="fr-FR" sz="1400" dirty="0" err="1"/>
              <a:t>parallel</a:t>
            </a:r>
            <a:r>
              <a:rPr lang="fr-FR" sz="1400" dirty="0"/>
              <a:t> report</a:t>
            </a:r>
          </a:p>
        </p:txBody>
      </p:sp>
      <p:sp>
        <p:nvSpPr>
          <p:cNvPr id="18" name="Oval 17"/>
          <p:cNvSpPr/>
          <p:nvPr/>
        </p:nvSpPr>
        <p:spPr>
          <a:xfrm>
            <a:off x="6629400" y="3886200"/>
            <a:ext cx="19812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fr-FR" sz="1400" dirty="0"/>
              <a:t>Discussion influence </a:t>
            </a:r>
            <a:r>
              <a:rPr lang="fr-FR" sz="1400" dirty="0" err="1"/>
              <a:t>list</a:t>
            </a:r>
            <a:r>
              <a:rPr lang="fr-FR" sz="1400" dirty="0"/>
              <a:t> of issues</a:t>
            </a:r>
          </a:p>
        </p:txBody>
      </p:sp>
      <p:sp>
        <p:nvSpPr>
          <p:cNvPr id="19" name="Oval 18"/>
          <p:cNvSpPr/>
          <p:nvPr/>
        </p:nvSpPr>
        <p:spPr>
          <a:xfrm>
            <a:off x="5943600" y="5638800"/>
            <a:ext cx="19812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fr-FR" sz="1400" dirty="0" err="1"/>
              <a:t>Parallel</a:t>
            </a:r>
            <a:r>
              <a:rPr lang="fr-FR" sz="1400" dirty="0"/>
              <a:t> </a:t>
            </a:r>
            <a:r>
              <a:rPr lang="fr-FR" sz="1400" dirty="0" err="1"/>
              <a:t>answer</a:t>
            </a:r>
            <a:r>
              <a:rPr lang="fr-FR" sz="1400" dirty="0"/>
              <a:t> </a:t>
            </a:r>
            <a:r>
              <a:rPr lang="fr-FR" sz="1400" dirty="0" err="1"/>
              <a:t>list</a:t>
            </a:r>
            <a:r>
              <a:rPr lang="fr-FR" sz="1400" dirty="0"/>
              <a:t> of issues</a:t>
            </a:r>
          </a:p>
        </p:txBody>
      </p:sp>
      <p:sp>
        <p:nvSpPr>
          <p:cNvPr id="20" name="Oval 19"/>
          <p:cNvSpPr/>
          <p:nvPr/>
        </p:nvSpPr>
        <p:spPr>
          <a:xfrm>
            <a:off x="2514600" y="6019800"/>
            <a:ext cx="19812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fr-FR" sz="1400" dirty="0"/>
              <a:t>Input </a:t>
            </a:r>
            <a:r>
              <a:rPr lang="fr-FR" sz="1400" dirty="0" err="1"/>
              <a:t>from</a:t>
            </a:r>
            <a:r>
              <a:rPr lang="fr-FR" sz="1400" dirty="0"/>
              <a:t> </a:t>
            </a:r>
            <a:r>
              <a:rPr lang="fr-FR" sz="1400" dirty="0" err="1"/>
              <a:t>DPOs</a:t>
            </a:r>
            <a:endParaRPr lang="fr-FR" sz="1400" dirty="0"/>
          </a:p>
        </p:txBody>
      </p:sp>
      <p:sp>
        <p:nvSpPr>
          <p:cNvPr id="21" name="Oval 20"/>
          <p:cNvSpPr/>
          <p:nvPr/>
        </p:nvSpPr>
        <p:spPr>
          <a:xfrm>
            <a:off x="1295400" y="4495800"/>
            <a:ext cx="21336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fr-FR" sz="1400">
                <a:solidFill>
                  <a:srgbClr val="000000"/>
                </a:solidFill>
                <a:cs typeface="Arial" charset="0"/>
              </a:rPr>
              <a:t>Influence recommendation</a:t>
            </a:r>
          </a:p>
        </p:txBody>
      </p:sp>
      <p:sp>
        <p:nvSpPr>
          <p:cNvPr id="22" name="Oval 21"/>
          <p:cNvSpPr/>
          <p:nvPr/>
        </p:nvSpPr>
        <p:spPr>
          <a:xfrm>
            <a:off x="1828800" y="2819400"/>
            <a:ext cx="21336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fr-FR" sz="1400" dirty="0" err="1"/>
              <a:t>Advocate</a:t>
            </a:r>
            <a:r>
              <a:rPr lang="fr-FR" sz="1400" dirty="0"/>
              <a:t> for </a:t>
            </a:r>
            <a:r>
              <a:rPr lang="fr-FR" sz="1400" dirty="0" err="1"/>
              <a:t>implementation</a:t>
            </a:r>
            <a:endParaRPr lang="fr-FR" sz="1400" dirty="0"/>
          </a:p>
        </p:txBody>
      </p:sp>
      <p:sp>
        <p:nvSpPr>
          <p:cNvPr id="23" name="TextBox 22"/>
          <p:cNvSpPr txBox="1"/>
          <p:nvPr/>
        </p:nvSpPr>
        <p:spPr>
          <a:xfrm>
            <a:off x="1524000" y="1981200"/>
            <a:ext cx="2133600" cy="923925"/>
          </a:xfrm>
          <a:prstGeom prst="rect">
            <a:avLst/>
          </a:prstGeom>
          <a:solidFill>
            <a:schemeClr val="accent3">
              <a:lumMod val="60000"/>
              <a:lumOff val="40000"/>
            </a:schemeClr>
          </a:solidFill>
          <a:ln>
            <a:solidFill>
              <a:schemeClr val="tx1"/>
            </a:solidFill>
          </a:ln>
        </p:spPr>
        <p:txBody>
          <a:bodyPr>
            <a:spAutoFit/>
          </a:bodyPr>
          <a:lstStyle/>
          <a:p>
            <a:pPr algn="ctr" fontAlgn="auto">
              <a:spcBef>
                <a:spcPts val="0"/>
              </a:spcBef>
              <a:spcAft>
                <a:spcPts val="0"/>
              </a:spcAft>
              <a:defRPr/>
            </a:pPr>
            <a:r>
              <a:rPr lang="fr-FR" dirty="0" err="1">
                <a:latin typeface="+mn-lt"/>
                <a:ea typeface="+mn-ea"/>
                <a:cs typeface="+mn-cs"/>
              </a:rPr>
              <a:t>Implementation</a:t>
            </a:r>
            <a:r>
              <a:rPr lang="fr-FR" dirty="0">
                <a:latin typeface="+mn-lt"/>
                <a:ea typeface="+mn-ea"/>
                <a:cs typeface="+mn-cs"/>
              </a:rPr>
              <a:t> of recommandation by state</a:t>
            </a:r>
          </a:p>
        </p:txBody>
      </p:sp>
    </p:spTree>
    <p:extLst>
      <p:ext uri="{BB962C8B-B14F-4D97-AF65-F5344CB8AC3E}">
        <p14:creationId xmlns:p14="http://schemas.microsoft.com/office/powerpoint/2010/main" val="1678961527"/>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p:txBody>
          <a:bodyPr/>
          <a:lstStyle/>
          <a:p>
            <a:pPr eaLnBrk="1" hangingPunct="1"/>
            <a:r>
              <a:rPr lang="en-GB" smtClean="0"/>
              <a:t>Optional Protocol</a:t>
            </a:r>
            <a:endParaRPr lang="en-US" smtClean="0"/>
          </a:p>
        </p:txBody>
      </p:sp>
      <p:sp>
        <p:nvSpPr>
          <p:cNvPr id="27652" name="Rectangle 3"/>
          <p:cNvSpPr>
            <a:spLocks noGrp="1" noChangeArrowheads="1"/>
          </p:cNvSpPr>
          <p:nvPr>
            <p:ph idx="1"/>
          </p:nvPr>
        </p:nvSpPr>
        <p:spPr/>
        <p:txBody>
          <a:bodyPr/>
          <a:lstStyle/>
          <a:p>
            <a:pPr eaLnBrk="1" hangingPunct="1"/>
            <a:r>
              <a:rPr lang="en-GB" sz="2600" smtClean="0"/>
              <a:t>Creates additional functions for the Committee on the Rights of Persons with Disabilities:</a:t>
            </a:r>
          </a:p>
          <a:p>
            <a:pPr lvl="1" eaLnBrk="1" hangingPunct="1"/>
            <a:r>
              <a:rPr lang="en-GB" sz="2200" b="1" smtClean="0"/>
              <a:t>Individual communications:</a:t>
            </a:r>
            <a:r>
              <a:rPr lang="en-GB" sz="2200" smtClean="0"/>
              <a:t> Committee considers communications from individuals or group of individuals claiming to be victims of a violation of the provisions of the Convention by a State Party of the party to the Protocol</a:t>
            </a:r>
          </a:p>
          <a:p>
            <a:pPr lvl="1" eaLnBrk="1" hangingPunct="1"/>
            <a:r>
              <a:rPr lang="en-GB" sz="2200" b="1" smtClean="0"/>
              <a:t>Inquiries</a:t>
            </a:r>
            <a:r>
              <a:rPr lang="en-GB" sz="2200" smtClean="0"/>
              <a:t>: Committee member may conduct an inquiry on a State Party, following information received indicating grave or systemic violations of the Convention by State Party</a:t>
            </a:r>
          </a:p>
        </p:txBody>
      </p:sp>
    </p:spTree>
    <p:extLst>
      <p:ext uri="{BB962C8B-B14F-4D97-AF65-F5344CB8AC3E}">
        <p14:creationId xmlns:p14="http://schemas.microsoft.com/office/powerpoint/2010/main" val="3042109746"/>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Group </a:t>
            </a:r>
            <a:r>
              <a:rPr lang="fr-FR" dirty="0" err="1" smtClean="0"/>
              <a:t>work</a:t>
            </a:r>
            <a:r>
              <a:rPr lang="fr-FR" dirty="0" smtClean="0"/>
              <a:t>: </a:t>
            </a:r>
            <a:r>
              <a:rPr lang="en-GB" dirty="0" smtClean="0"/>
              <a:t>CRPD </a:t>
            </a:r>
            <a:r>
              <a:rPr lang="en-GB" dirty="0"/>
              <a:t>compliance </a:t>
            </a:r>
            <a:endParaRPr lang="fr-FR" dirty="0"/>
          </a:p>
        </p:txBody>
      </p:sp>
      <p:sp>
        <p:nvSpPr>
          <p:cNvPr id="3" name="Espace réservé du contenu 2"/>
          <p:cNvSpPr>
            <a:spLocks noGrp="1"/>
          </p:cNvSpPr>
          <p:nvPr>
            <p:ph idx="1"/>
          </p:nvPr>
        </p:nvSpPr>
        <p:spPr/>
        <p:txBody>
          <a:bodyPr>
            <a:normAutofit fontScale="70000" lnSpcReduction="20000"/>
          </a:bodyPr>
          <a:lstStyle/>
          <a:p>
            <a:r>
              <a:rPr lang="en-GB" dirty="0" smtClean="0"/>
              <a:t>Are the following measures CRPD compliant? What are the elements needed to decide?</a:t>
            </a:r>
          </a:p>
          <a:p>
            <a:pPr marL="0" indent="0">
              <a:buNone/>
            </a:pPr>
            <a:endParaRPr lang="en-GB" dirty="0" smtClean="0"/>
          </a:p>
          <a:p>
            <a:pPr marL="457200" lvl="1" indent="0">
              <a:buNone/>
            </a:pPr>
            <a:r>
              <a:rPr lang="en-GB" dirty="0" smtClean="0"/>
              <a:t>1. One time allowance for persons marrying a person with disability.</a:t>
            </a:r>
          </a:p>
          <a:p>
            <a:pPr marL="457200" lvl="1" indent="0">
              <a:buNone/>
            </a:pPr>
            <a:r>
              <a:rPr lang="en-GB" dirty="0" smtClean="0"/>
              <a:t>2. Right to benefit from residential social care in residential institutions</a:t>
            </a:r>
          </a:p>
          <a:p>
            <a:pPr marL="457200" lvl="1" indent="0">
              <a:buNone/>
            </a:pPr>
            <a:r>
              <a:rPr lang="en-GB" dirty="0" smtClean="0"/>
              <a:t>3. Systematic orientation of children with IQ lower than 85 to special schools</a:t>
            </a:r>
          </a:p>
          <a:p>
            <a:pPr marL="457200" lvl="1" indent="0">
              <a:buNone/>
            </a:pPr>
            <a:r>
              <a:rPr lang="en-GB" dirty="0" smtClean="0"/>
              <a:t>4. Access to health insurance free of charge for all kids in school</a:t>
            </a:r>
          </a:p>
          <a:p>
            <a:pPr marL="457200" lvl="1" indent="0">
              <a:buNone/>
            </a:pPr>
            <a:r>
              <a:rPr lang="en-GB" dirty="0" smtClean="0"/>
              <a:t>5. Free public transportation for persons with disabilities</a:t>
            </a:r>
          </a:p>
          <a:p>
            <a:pPr marL="457200" lvl="1" indent="0">
              <a:buNone/>
            </a:pPr>
            <a:r>
              <a:rPr lang="en-GB" dirty="0" smtClean="0"/>
              <a:t>6. Guardianship by professional social workers for persons with intellectual disabilities with high support needs</a:t>
            </a:r>
          </a:p>
          <a:p>
            <a:pPr marL="457200" lvl="1" indent="0">
              <a:buNone/>
            </a:pPr>
            <a:r>
              <a:rPr lang="en-GB" dirty="0" smtClean="0"/>
              <a:t>7. Disability productivity adjusted minimum wage </a:t>
            </a:r>
          </a:p>
          <a:p>
            <a:pPr marL="457200" lvl="1" indent="0">
              <a:buNone/>
            </a:pPr>
            <a:r>
              <a:rPr lang="en-GB" dirty="0" smtClean="0"/>
              <a:t>8. Authorisation for family to request involuntary treatment and hospitalisation of their family member due to mental health issues</a:t>
            </a:r>
            <a:r>
              <a:rPr lang="fr-FR" dirty="0" smtClean="0"/>
              <a:t>.  </a:t>
            </a:r>
          </a:p>
          <a:p>
            <a:endParaRPr lang="fr-FR" dirty="0"/>
          </a:p>
        </p:txBody>
      </p:sp>
    </p:spTree>
    <p:extLst>
      <p:ext uri="{BB962C8B-B14F-4D97-AF65-F5344CB8AC3E}">
        <p14:creationId xmlns:p14="http://schemas.microsoft.com/office/powerpoint/2010/main" val="3784565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p:txBody>
          <a:bodyPr/>
          <a:lstStyle/>
          <a:p>
            <a:pPr eaLnBrk="1" hangingPunct="1"/>
            <a:r>
              <a:rPr lang="en-GB" dirty="0" smtClean="0"/>
              <a:t>Why a Convention?</a:t>
            </a:r>
            <a:endParaRPr lang="en-US" dirty="0" smtClean="0"/>
          </a:p>
        </p:txBody>
      </p:sp>
      <p:sp>
        <p:nvSpPr>
          <p:cNvPr id="7172" name="Rectangle 3"/>
          <p:cNvSpPr>
            <a:spLocks noGrp="1" noChangeArrowheads="1"/>
          </p:cNvSpPr>
          <p:nvPr>
            <p:ph idx="1"/>
          </p:nvPr>
        </p:nvSpPr>
        <p:spPr/>
        <p:txBody>
          <a:bodyPr/>
          <a:lstStyle/>
          <a:p>
            <a:pPr eaLnBrk="1" hangingPunct="1">
              <a:lnSpc>
                <a:spcPct val="80000"/>
              </a:lnSpc>
            </a:pPr>
            <a:r>
              <a:rPr lang="en-GB" sz="2400" dirty="0" smtClean="0"/>
              <a:t>A response to an overlooked development challenge: approximately 15% of the world’s population are persons with disabilities (over a billion million persons).  Approximately 80% of whom live in developing countries</a:t>
            </a:r>
          </a:p>
          <a:p>
            <a:pPr eaLnBrk="1" hangingPunct="1">
              <a:lnSpc>
                <a:spcPct val="80000"/>
              </a:lnSpc>
            </a:pPr>
            <a:r>
              <a:rPr lang="en-GB" sz="2400" dirty="0" smtClean="0"/>
              <a:t>A response to the fact that </a:t>
            </a:r>
            <a:r>
              <a:rPr lang="en-US" sz="2400" dirty="0" smtClean="0"/>
              <a:t>although pre-existing human rights conventions offer considerable potential to promote and protect the rights of persons with disabilities, this potential was not being tapped.  Persons with disabilities continued being denied their human rights and were kept on the margins of society in all parts of the world.   The Convention sets out the legal obligations on States to promote and protect the human rights of persons with disabilities. </a:t>
            </a:r>
          </a:p>
          <a:p>
            <a:pPr marL="0" indent="0" eaLnBrk="1" hangingPunct="1">
              <a:lnSpc>
                <a:spcPct val="80000"/>
              </a:lnSpc>
              <a:buNone/>
            </a:pPr>
            <a:endParaRPr lang="en-GB" sz="2400" u="sng" dirty="0" smtClean="0"/>
          </a:p>
          <a:p>
            <a:pPr eaLnBrk="1" hangingPunct="1">
              <a:lnSpc>
                <a:spcPct val="80000"/>
              </a:lnSpc>
              <a:buFont typeface="Wingdings" pitchFamily="2" charset="2"/>
              <a:buNone/>
            </a:pPr>
            <a:endParaRPr lang="en-GB" sz="2400" dirty="0" smtClean="0"/>
          </a:p>
          <a:p>
            <a:pPr eaLnBrk="1" hangingPunct="1">
              <a:lnSpc>
                <a:spcPct val="80000"/>
              </a:lnSpc>
              <a:buFont typeface="Wingdings" pitchFamily="2" charset="2"/>
              <a:buNone/>
            </a:pPr>
            <a:endParaRPr lang="en-GB" sz="800" dirty="0" smtClean="0"/>
          </a:p>
          <a:p>
            <a:pPr eaLnBrk="1" hangingPunct="1">
              <a:lnSpc>
                <a:spcPct val="80000"/>
              </a:lnSpc>
              <a:buFont typeface="Wingdings" pitchFamily="2" charset="2"/>
              <a:buNone/>
            </a:pPr>
            <a:endParaRPr lang="en-GB" sz="800" dirty="0" smtClean="0"/>
          </a:p>
        </p:txBody>
      </p:sp>
    </p:spTree>
    <p:extLst>
      <p:ext uri="{BB962C8B-B14F-4D97-AF65-F5344CB8AC3E}">
        <p14:creationId xmlns:p14="http://schemas.microsoft.com/office/powerpoint/2010/main" val="83542322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p:txBody>
          <a:bodyPr/>
          <a:lstStyle/>
          <a:p>
            <a:pPr eaLnBrk="1" hangingPunct="1"/>
            <a:r>
              <a:rPr lang="en-GB" dirty="0" smtClean="0"/>
              <a:t>Purpose of Convention (Article 1)</a:t>
            </a:r>
            <a:endParaRPr lang="en-US" dirty="0" smtClean="0"/>
          </a:p>
        </p:txBody>
      </p:sp>
      <p:sp>
        <p:nvSpPr>
          <p:cNvPr id="8196" name="Rectangle 3"/>
          <p:cNvSpPr>
            <a:spLocks noGrp="1" noChangeArrowheads="1"/>
          </p:cNvSpPr>
          <p:nvPr>
            <p:ph idx="1"/>
          </p:nvPr>
        </p:nvSpPr>
        <p:spPr/>
        <p:txBody>
          <a:bodyPr/>
          <a:lstStyle/>
          <a:p>
            <a:pPr eaLnBrk="1" hangingPunct="1">
              <a:buFont typeface="Wingdings" pitchFamily="2" charset="2"/>
              <a:buNone/>
            </a:pPr>
            <a:endParaRPr lang="en-GB" dirty="0" smtClean="0"/>
          </a:p>
          <a:p>
            <a:pPr eaLnBrk="1" hangingPunct="1">
              <a:buFont typeface="Wingdings" pitchFamily="2" charset="2"/>
              <a:buNone/>
            </a:pPr>
            <a:r>
              <a:rPr lang="en-GB" dirty="0" smtClean="0"/>
              <a:t>	To </a:t>
            </a:r>
            <a:r>
              <a:rPr lang="en-GB" u="sng" dirty="0" smtClean="0"/>
              <a:t>promote, protect and ensure</a:t>
            </a:r>
            <a:r>
              <a:rPr lang="en-GB" dirty="0" smtClean="0"/>
              <a:t> the full and equal enjoyment of ALL human rights and fundamental freedoms by ALL persons with disabilities, and to promote respect for their inherent dignity</a:t>
            </a:r>
          </a:p>
        </p:txBody>
      </p:sp>
    </p:spTree>
    <p:extLst>
      <p:ext uri="{BB962C8B-B14F-4D97-AF65-F5344CB8AC3E}">
        <p14:creationId xmlns:p14="http://schemas.microsoft.com/office/powerpoint/2010/main" val="343920331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p:txBody>
          <a:bodyPr/>
          <a:lstStyle/>
          <a:p>
            <a:pPr eaLnBrk="1" hangingPunct="1"/>
            <a:r>
              <a:rPr lang="en-GB" dirty="0" smtClean="0"/>
              <a:t>A Paradigm Shift</a:t>
            </a:r>
            <a:endParaRPr lang="en-US" dirty="0" smtClean="0"/>
          </a:p>
        </p:txBody>
      </p:sp>
      <p:sp>
        <p:nvSpPr>
          <p:cNvPr id="9220" name="Rectangle 3"/>
          <p:cNvSpPr>
            <a:spLocks noGrp="1" noChangeArrowheads="1"/>
          </p:cNvSpPr>
          <p:nvPr>
            <p:ph idx="1"/>
          </p:nvPr>
        </p:nvSpPr>
        <p:spPr/>
        <p:txBody>
          <a:bodyPr>
            <a:normAutofit fontScale="92500" lnSpcReduction="20000"/>
          </a:bodyPr>
          <a:lstStyle/>
          <a:p>
            <a:pPr eaLnBrk="1" hangingPunct="1">
              <a:lnSpc>
                <a:spcPct val="90000"/>
              </a:lnSpc>
            </a:pPr>
            <a:r>
              <a:rPr lang="en-US" sz="2600" dirty="0" smtClean="0"/>
              <a:t>The Convention marks a ‘paradigm shift’ in attitudes and approaches to persons with disabilities. </a:t>
            </a:r>
          </a:p>
          <a:p>
            <a:pPr marL="0" indent="0" eaLnBrk="1" hangingPunct="1">
              <a:lnSpc>
                <a:spcPct val="90000"/>
              </a:lnSpc>
              <a:buNone/>
            </a:pPr>
            <a:endParaRPr lang="en-US" sz="2600" dirty="0" smtClean="0"/>
          </a:p>
          <a:p>
            <a:pPr eaLnBrk="1" hangingPunct="1">
              <a:lnSpc>
                <a:spcPct val="90000"/>
              </a:lnSpc>
            </a:pPr>
            <a:r>
              <a:rPr lang="en-US" sz="2600" dirty="0" smtClean="0"/>
              <a:t>Persons with disabilities are facing barriers and rights violations that restrict their participation and inclusion</a:t>
            </a:r>
          </a:p>
          <a:p>
            <a:pPr eaLnBrk="1" hangingPunct="1">
              <a:lnSpc>
                <a:spcPct val="90000"/>
              </a:lnSpc>
            </a:pPr>
            <a:endParaRPr lang="en-US" sz="2600" dirty="0"/>
          </a:p>
          <a:p>
            <a:pPr eaLnBrk="1" hangingPunct="1">
              <a:lnSpc>
                <a:spcPct val="90000"/>
              </a:lnSpc>
            </a:pPr>
            <a:r>
              <a:rPr lang="en-US" sz="2600" dirty="0" smtClean="0"/>
              <a:t>States have the duty to take all adequate measures to remove barriers, tackle discrimination and support persons with disabilities so that they can enjoy all their rights on equal basis with others. </a:t>
            </a:r>
          </a:p>
          <a:p>
            <a:pPr eaLnBrk="1" hangingPunct="1">
              <a:lnSpc>
                <a:spcPct val="90000"/>
              </a:lnSpc>
            </a:pPr>
            <a:endParaRPr lang="en-US" sz="2600" dirty="0"/>
          </a:p>
          <a:p>
            <a:pPr eaLnBrk="1" hangingPunct="1">
              <a:lnSpc>
                <a:spcPct val="90000"/>
              </a:lnSpc>
            </a:pPr>
            <a:r>
              <a:rPr lang="en-US" sz="2600" dirty="0" smtClean="0"/>
              <a:t>It leaves behind the perspective that response to </a:t>
            </a:r>
            <a:r>
              <a:rPr lang="en-US" sz="2600" dirty="0" err="1" smtClean="0"/>
              <a:t>marginalsitation</a:t>
            </a:r>
            <a:r>
              <a:rPr lang="en-US" sz="2600" dirty="0" smtClean="0"/>
              <a:t>  of persons with disabilities is solely welfare or medical treatment and medical rehabilitation which historically contributed to consolidating marginalization.</a:t>
            </a:r>
            <a:endParaRPr lang="en-US" dirty="0" smtClean="0"/>
          </a:p>
        </p:txBody>
      </p:sp>
    </p:spTree>
    <p:extLst>
      <p:ext uri="{BB962C8B-B14F-4D97-AF65-F5344CB8AC3E}">
        <p14:creationId xmlns:p14="http://schemas.microsoft.com/office/powerpoint/2010/main" val="102759421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a:xfrm>
            <a:off x="457200" y="277813"/>
            <a:ext cx="8382000" cy="1139825"/>
          </a:xfrm>
        </p:spPr>
        <p:txBody>
          <a:bodyPr>
            <a:normAutofit fontScale="90000"/>
          </a:bodyPr>
          <a:lstStyle/>
          <a:p>
            <a:pPr eaLnBrk="1" hangingPunct="1"/>
            <a:r>
              <a:rPr lang="en-GB" smtClean="0"/>
              <a:t>What is Disability according to CRPD?</a:t>
            </a:r>
            <a:endParaRPr lang="en-US" smtClean="0"/>
          </a:p>
        </p:txBody>
      </p:sp>
      <p:sp>
        <p:nvSpPr>
          <p:cNvPr id="10244" name="Rectangle 3"/>
          <p:cNvSpPr>
            <a:spLocks noGrp="1" noChangeArrowheads="1"/>
          </p:cNvSpPr>
          <p:nvPr>
            <p:ph idx="1"/>
          </p:nvPr>
        </p:nvSpPr>
        <p:spPr/>
        <p:txBody>
          <a:bodyPr>
            <a:normAutofit lnSpcReduction="10000"/>
          </a:bodyPr>
          <a:lstStyle/>
          <a:p>
            <a:pPr eaLnBrk="1" hangingPunct="1"/>
            <a:r>
              <a:rPr lang="en-GB" sz="2400" dirty="0" smtClean="0"/>
              <a:t>The Convention does </a:t>
            </a:r>
            <a:r>
              <a:rPr lang="en-GB" sz="2400" i="1" dirty="0" smtClean="0"/>
              <a:t>not</a:t>
            </a:r>
            <a:r>
              <a:rPr lang="en-GB" sz="2400" dirty="0" smtClean="0"/>
              <a:t> legally define disability</a:t>
            </a:r>
          </a:p>
          <a:p>
            <a:pPr eaLnBrk="1" hangingPunct="1"/>
            <a:r>
              <a:rPr lang="en-GB" sz="2400" dirty="0" smtClean="0"/>
              <a:t>Preamble of Convention states: </a:t>
            </a:r>
          </a:p>
          <a:p>
            <a:pPr lvl="1" eaLnBrk="1" hangingPunct="1"/>
            <a:r>
              <a:rPr lang="en-GB" sz="2000" dirty="0" smtClean="0">
                <a:latin typeface="Verdana" pitchFamily="34" charset="0"/>
              </a:rPr>
              <a:t>‘</a:t>
            </a:r>
            <a:r>
              <a:rPr lang="en-GB" sz="2000" dirty="0" smtClean="0"/>
              <a:t>Disability is an </a:t>
            </a:r>
            <a:r>
              <a:rPr lang="en-GB" sz="2000" b="1" dirty="0" smtClean="0"/>
              <a:t>evolving</a:t>
            </a:r>
            <a:r>
              <a:rPr lang="en-GB" sz="2000" dirty="0" smtClean="0"/>
              <a:t> concept, and that disability results from the </a:t>
            </a:r>
            <a:r>
              <a:rPr lang="en-GB" sz="2000" b="1" dirty="0" smtClean="0"/>
              <a:t>interaction</a:t>
            </a:r>
            <a:r>
              <a:rPr lang="en-GB" sz="2000" dirty="0" smtClean="0"/>
              <a:t> between persons with impairments and attitudinal and environmental barriers that hinders full and effective participation in society on an equal basis with others</a:t>
            </a:r>
            <a:r>
              <a:rPr lang="en-GB" sz="2000" dirty="0" smtClean="0">
                <a:latin typeface="Verdana" pitchFamily="34" charset="0"/>
              </a:rPr>
              <a:t>’</a:t>
            </a:r>
            <a:endParaRPr lang="en-GB" sz="2000" dirty="0" smtClean="0"/>
          </a:p>
          <a:p>
            <a:pPr eaLnBrk="1" hangingPunct="1"/>
            <a:r>
              <a:rPr lang="en-GB" sz="2400" dirty="0" smtClean="0"/>
              <a:t>Article 1 of the Convention states: </a:t>
            </a:r>
          </a:p>
          <a:p>
            <a:pPr lvl="1" eaLnBrk="1" hangingPunct="1"/>
            <a:r>
              <a:rPr lang="en-GB" sz="2000" i="1" dirty="0" smtClean="0">
                <a:latin typeface="Verdana" pitchFamily="34" charset="0"/>
              </a:rPr>
              <a:t>‘</a:t>
            </a:r>
            <a:r>
              <a:rPr lang="en-GB" sz="2000" dirty="0" smtClean="0"/>
              <a:t>Persons with disabilities </a:t>
            </a:r>
            <a:r>
              <a:rPr lang="en-GB" sz="2000" b="1" dirty="0" smtClean="0"/>
              <a:t>include</a:t>
            </a:r>
            <a:r>
              <a:rPr lang="en-GB" sz="2000" dirty="0" smtClean="0"/>
              <a:t> those who have long-term physical, mental, intellectual or sensory impairments which in interaction with various barriers may hinder their full and effective participation in society on an equal basis with others’.</a:t>
            </a:r>
          </a:p>
          <a:p>
            <a:r>
              <a:rPr lang="en-GB" sz="2400" dirty="0" smtClean="0"/>
              <a:t>However it is expected that states based their definition of disability at national level on those elements</a:t>
            </a:r>
          </a:p>
          <a:p>
            <a:pPr eaLnBrk="1" hangingPunct="1"/>
            <a:endParaRPr lang="en-GB" sz="2400" dirty="0" smtClean="0"/>
          </a:p>
          <a:p>
            <a:pPr eaLnBrk="1" hangingPunct="1">
              <a:buFont typeface="Wingdings" pitchFamily="2" charset="2"/>
              <a:buNone/>
            </a:pPr>
            <a:endParaRPr lang="en-GB" sz="2100" dirty="0" smtClean="0"/>
          </a:p>
          <a:p>
            <a:pPr eaLnBrk="1" hangingPunct="1">
              <a:buFont typeface="Wingdings" pitchFamily="2" charset="2"/>
              <a:buNone/>
            </a:pPr>
            <a:endParaRPr lang="en-GB" sz="2100" dirty="0" smtClean="0"/>
          </a:p>
          <a:p>
            <a:pPr eaLnBrk="1" hangingPunct="1">
              <a:buFont typeface="Wingdings" pitchFamily="2" charset="2"/>
              <a:buNone/>
            </a:pPr>
            <a:endParaRPr lang="en-GB" sz="2100" dirty="0" smtClean="0"/>
          </a:p>
          <a:p>
            <a:pPr lvl="1" eaLnBrk="1" hangingPunct="1">
              <a:buFont typeface="Wingdings" pitchFamily="2" charset="2"/>
              <a:buNone/>
            </a:pPr>
            <a:endParaRPr lang="en-GB" sz="2000" i="1" dirty="0" smtClean="0"/>
          </a:p>
          <a:p>
            <a:pPr eaLnBrk="1" hangingPunct="1"/>
            <a:endParaRPr lang="en-US" sz="2100" dirty="0" smtClean="0"/>
          </a:p>
        </p:txBody>
      </p:sp>
    </p:spTree>
    <p:extLst>
      <p:ext uri="{BB962C8B-B14F-4D97-AF65-F5344CB8AC3E}">
        <p14:creationId xmlns:p14="http://schemas.microsoft.com/office/powerpoint/2010/main" val="194138446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pPr eaLnBrk="1" hangingPunct="1"/>
            <a:r>
              <a:rPr lang="en-US" dirty="0" smtClean="0"/>
              <a:t>Convention Structure</a:t>
            </a:r>
          </a:p>
        </p:txBody>
      </p:sp>
      <p:sp>
        <p:nvSpPr>
          <p:cNvPr id="12292" name="Rectangle 3"/>
          <p:cNvSpPr>
            <a:spLocks noGrp="1" noChangeArrowheads="1"/>
          </p:cNvSpPr>
          <p:nvPr>
            <p:ph sz="half" idx="1"/>
          </p:nvPr>
        </p:nvSpPr>
        <p:spPr>
          <a:xfrm>
            <a:off x="250825" y="1484313"/>
            <a:ext cx="4244975" cy="5113337"/>
          </a:xfrm>
          <a:noFill/>
        </p:spPr>
        <p:txBody>
          <a:bodyPr/>
          <a:lstStyle/>
          <a:p>
            <a:pPr eaLnBrk="1" hangingPunct="1">
              <a:lnSpc>
                <a:spcPct val="90000"/>
              </a:lnSpc>
              <a:buFont typeface="Wingdings" pitchFamily="2" charset="2"/>
              <a:buNone/>
            </a:pPr>
            <a:r>
              <a:rPr lang="fr-FR" sz="2100" dirty="0" err="1" smtClean="0"/>
              <a:t>Preamble</a:t>
            </a:r>
            <a:endParaRPr lang="fr-FR" sz="2100" dirty="0" smtClean="0"/>
          </a:p>
          <a:p>
            <a:pPr eaLnBrk="1" hangingPunct="1">
              <a:lnSpc>
                <a:spcPct val="90000"/>
              </a:lnSpc>
              <a:buFont typeface="Wingdings" pitchFamily="2" charset="2"/>
              <a:buNone/>
            </a:pPr>
            <a:r>
              <a:rPr lang="fr-FR" sz="2100" dirty="0" smtClean="0"/>
              <a:t>1. </a:t>
            </a:r>
            <a:r>
              <a:rPr lang="en-US" sz="2100" dirty="0" smtClean="0"/>
              <a:t>Purpose</a:t>
            </a:r>
          </a:p>
          <a:p>
            <a:pPr eaLnBrk="1" hangingPunct="1">
              <a:lnSpc>
                <a:spcPct val="90000"/>
              </a:lnSpc>
              <a:buFont typeface="Wingdings" pitchFamily="2" charset="2"/>
              <a:buNone/>
            </a:pPr>
            <a:r>
              <a:rPr lang="en-US" sz="2100" dirty="0" smtClean="0"/>
              <a:t>2. Definitions</a:t>
            </a:r>
          </a:p>
          <a:p>
            <a:pPr eaLnBrk="1" hangingPunct="1">
              <a:lnSpc>
                <a:spcPct val="90000"/>
              </a:lnSpc>
              <a:buFont typeface="Wingdings" pitchFamily="2" charset="2"/>
              <a:buNone/>
            </a:pPr>
            <a:r>
              <a:rPr lang="en-US" sz="2100" dirty="0" smtClean="0"/>
              <a:t>3. General principles</a:t>
            </a:r>
          </a:p>
          <a:p>
            <a:pPr eaLnBrk="1" hangingPunct="1">
              <a:lnSpc>
                <a:spcPct val="90000"/>
              </a:lnSpc>
              <a:buFont typeface="Wingdings" pitchFamily="2" charset="2"/>
              <a:buNone/>
            </a:pPr>
            <a:r>
              <a:rPr lang="en-US" sz="2100" dirty="0" smtClean="0"/>
              <a:t>4. General obligations</a:t>
            </a:r>
          </a:p>
          <a:p>
            <a:pPr eaLnBrk="1" hangingPunct="1">
              <a:lnSpc>
                <a:spcPct val="90000"/>
              </a:lnSpc>
              <a:buFont typeface="Wingdings" pitchFamily="2" charset="2"/>
              <a:buNone/>
            </a:pPr>
            <a:r>
              <a:rPr lang="en-US" sz="2100" dirty="0" smtClean="0"/>
              <a:t>5. Equality and non-discrimination</a:t>
            </a:r>
          </a:p>
          <a:p>
            <a:pPr eaLnBrk="1" hangingPunct="1">
              <a:lnSpc>
                <a:spcPct val="90000"/>
              </a:lnSpc>
              <a:buFont typeface="Wingdings" pitchFamily="2" charset="2"/>
              <a:buNone/>
            </a:pPr>
            <a:r>
              <a:rPr lang="en-US" sz="2100" dirty="0" smtClean="0"/>
              <a:t>6. Women with disabilities</a:t>
            </a:r>
          </a:p>
          <a:p>
            <a:pPr eaLnBrk="1" hangingPunct="1">
              <a:lnSpc>
                <a:spcPct val="90000"/>
              </a:lnSpc>
              <a:buFont typeface="Wingdings" pitchFamily="2" charset="2"/>
              <a:buNone/>
            </a:pPr>
            <a:r>
              <a:rPr lang="en-US" sz="2100" dirty="0" smtClean="0"/>
              <a:t>7. Children with disabilities</a:t>
            </a:r>
          </a:p>
          <a:p>
            <a:pPr eaLnBrk="1" hangingPunct="1">
              <a:lnSpc>
                <a:spcPct val="90000"/>
              </a:lnSpc>
              <a:buFont typeface="Wingdings" pitchFamily="2" charset="2"/>
              <a:buNone/>
            </a:pPr>
            <a:r>
              <a:rPr lang="fr-FR" sz="2100" dirty="0" smtClean="0"/>
              <a:t>8. </a:t>
            </a:r>
            <a:r>
              <a:rPr lang="en-US" sz="2100" dirty="0" smtClean="0"/>
              <a:t>Awareness-raising</a:t>
            </a:r>
          </a:p>
          <a:p>
            <a:pPr eaLnBrk="1" hangingPunct="1">
              <a:lnSpc>
                <a:spcPct val="90000"/>
              </a:lnSpc>
              <a:buFont typeface="Wingdings" pitchFamily="2" charset="2"/>
              <a:buNone/>
            </a:pPr>
            <a:r>
              <a:rPr lang="fr-FR" sz="2100" dirty="0" smtClean="0"/>
              <a:t>9. </a:t>
            </a:r>
            <a:r>
              <a:rPr lang="fr-FR" sz="2100" dirty="0" err="1" smtClean="0"/>
              <a:t>Accessibility</a:t>
            </a:r>
            <a:endParaRPr lang="fr-FR" sz="2100" dirty="0" smtClean="0"/>
          </a:p>
          <a:p>
            <a:pPr eaLnBrk="1" hangingPunct="1">
              <a:lnSpc>
                <a:spcPct val="90000"/>
              </a:lnSpc>
              <a:buFont typeface="Wingdings" pitchFamily="2" charset="2"/>
              <a:buNone/>
            </a:pPr>
            <a:r>
              <a:rPr lang="en-US" sz="2100" dirty="0" smtClean="0"/>
              <a:t>10. Right to life </a:t>
            </a:r>
          </a:p>
          <a:p>
            <a:pPr eaLnBrk="1" hangingPunct="1">
              <a:lnSpc>
                <a:spcPct val="90000"/>
              </a:lnSpc>
              <a:buFont typeface="Wingdings" pitchFamily="2" charset="2"/>
              <a:buNone/>
            </a:pPr>
            <a:r>
              <a:rPr lang="en-US" sz="2100" dirty="0" smtClean="0"/>
              <a:t>11. Situations of risk and humanitarian emergencies</a:t>
            </a:r>
          </a:p>
        </p:txBody>
      </p:sp>
      <p:sp>
        <p:nvSpPr>
          <p:cNvPr id="12295" name="Rectangle 8"/>
          <p:cNvSpPr>
            <a:spLocks noGrp="1" noChangeArrowheads="1"/>
          </p:cNvSpPr>
          <p:nvPr>
            <p:ph sz="half" idx="2"/>
          </p:nvPr>
        </p:nvSpPr>
        <p:spPr>
          <a:xfrm>
            <a:off x="4356100" y="1524000"/>
            <a:ext cx="4787900" cy="5505450"/>
          </a:xfrm>
          <a:noFill/>
        </p:spPr>
        <p:txBody>
          <a:bodyPr/>
          <a:lstStyle/>
          <a:p>
            <a:pPr eaLnBrk="1" hangingPunct="1">
              <a:lnSpc>
                <a:spcPct val="90000"/>
              </a:lnSpc>
              <a:buFont typeface="Wingdings" pitchFamily="2" charset="2"/>
              <a:buNone/>
            </a:pPr>
            <a:r>
              <a:rPr lang="en-US" sz="2100" dirty="0" smtClean="0"/>
              <a:t>12. Equal recognition before the law</a:t>
            </a:r>
          </a:p>
          <a:p>
            <a:pPr eaLnBrk="1" hangingPunct="1">
              <a:lnSpc>
                <a:spcPct val="90000"/>
              </a:lnSpc>
              <a:buFont typeface="Wingdings" pitchFamily="2" charset="2"/>
              <a:buNone/>
            </a:pPr>
            <a:r>
              <a:rPr lang="en-US" sz="2100" dirty="0" smtClean="0"/>
              <a:t>13. Access to justice</a:t>
            </a:r>
          </a:p>
          <a:p>
            <a:pPr eaLnBrk="1" hangingPunct="1">
              <a:lnSpc>
                <a:spcPct val="90000"/>
              </a:lnSpc>
              <a:buFont typeface="Wingdings" pitchFamily="2" charset="2"/>
              <a:buNone/>
            </a:pPr>
            <a:r>
              <a:rPr lang="en-US" sz="2100" dirty="0" smtClean="0"/>
              <a:t>14. Liberty and security of the person</a:t>
            </a:r>
          </a:p>
          <a:p>
            <a:pPr eaLnBrk="1" hangingPunct="1">
              <a:lnSpc>
                <a:spcPct val="90000"/>
              </a:lnSpc>
              <a:buFont typeface="Wingdings" pitchFamily="2" charset="2"/>
              <a:buNone/>
            </a:pPr>
            <a:r>
              <a:rPr lang="en-US" sz="2100" dirty="0" smtClean="0"/>
              <a:t>15. Freedom from torture or cruel, inhuman or</a:t>
            </a:r>
            <a:r>
              <a:rPr lang="x-none" sz="2100" dirty="0" smtClean="0"/>
              <a:t> </a:t>
            </a:r>
            <a:r>
              <a:rPr lang="en-US" sz="2100" dirty="0" smtClean="0"/>
              <a:t>degrading treatment or punishment</a:t>
            </a:r>
          </a:p>
          <a:p>
            <a:pPr eaLnBrk="1" hangingPunct="1">
              <a:lnSpc>
                <a:spcPct val="90000"/>
              </a:lnSpc>
              <a:buFont typeface="Wingdings" pitchFamily="2" charset="2"/>
              <a:buNone/>
            </a:pPr>
            <a:r>
              <a:rPr lang="en-US" sz="2100" dirty="0" smtClean="0"/>
              <a:t>16. Freedom from exploitation, violence and abuse</a:t>
            </a:r>
          </a:p>
          <a:p>
            <a:pPr eaLnBrk="1" hangingPunct="1">
              <a:lnSpc>
                <a:spcPct val="90000"/>
              </a:lnSpc>
              <a:buFont typeface="Wingdings" pitchFamily="2" charset="2"/>
              <a:buNone/>
            </a:pPr>
            <a:r>
              <a:rPr lang="en-US" sz="2100" dirty="0" smtClean="0"/>
              <a:t>17. Protecting the integrity of the person</a:t>
            </a:r>
          </a:p>
          <a:p>
            <a:pPr eaLnBrk="1" hangingPunct="1">
              <a:lnSpc>
                <a:spcPct val="90000"/>
              </a:lnSpc>
              <a:buFont typeface="Wingdings" pitchFamily="2" charset="2"/>
              <a:buNone/>
            </a:pPr>
            <a:r>
              <a:rPr lang="en-US" sz="2100" dirty="0" smtClean="0"/>
              <a:t>18. Liberty of movement and nationality</a:t>
            </a:r>
          </a:p>
          <a:p>
            <a:pPr eaLnBrk="1" hangingPunct="1">
              <a:lnSpc>
                <a:spcPct val="90000"/>
              </a:lnSpc>
              <a:buFont typeface="Wingdings" pitchFamily="2" charset="2"/>
              <a:buNone/>
            </a:pPr>
            <a:r>
              <a:rPr lang="fr-FR" sz="2100" dirty="0" smtClean="0"/>
              <a:t>19. Living </a:t>
            </a:r>
            <a:r>
              <a:rPr lang="en-US" sz="2100" dirty="0" smtClean="0"/>
              <a:t>independently and being included in the community</a:t>
            </a:r>
          </a:p>
        </p:txBody>
      </p:sp>
      <p:sp>
        <p:nvSpPr>
          <p:cNvPr id="12293" name="Text Box 4"/>
          <p:cNvSpPr txBox="1">
            <a:spLocks noChangeArrowheads="1"/>
          </p:cNvSpPr>
          <p:nvPr/>
        </p:nvSpPr>
        <p:spPr bwMode="auto">
          <a:xfrm>
            <a:off x="4335463" y="575310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fontAlgn="base">
              <a:spcBef>
                <a:spcPct val="0"/>
              </a:spcBef>
              <a:spcAft>
                <a:spcPct val="0"/>
              </a:spcAft>
            </a:pPr>
            <a:endParaRPr lang="fr-FR">
              <a:solidFill>
                <a:srgbClr val="000000"/>
              </a:solidFill>
            </a:endParaRPr>
          </a:p>
        </p:txBody>
      </p:sp>
      <p:sp>
        <p:nvSpPr>
          <p:cNvPr id="12294" name="Text Box 6"/>
          <p:cNvSpPr txBox="1">
            <a:spLocks noChangeArrowheads="1"/>
          </p:cNvSpPr>
          <p:nvPr/>
        </p:nvSpPr>
        <p:spPr bwMode="auto">
          <a:xfrm>
            <a:off x="684213" y="6230938"/>
            <a:ext cx="48244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fontAlgn="base">
              <a:spcBef>
                <a:spcPct val="0"/>
              </a:spcBef>
              <a:spcAft>
                <a:spcPct val="0"/>
              </a:spcAft>
            </a:pPr>
            <a:endParaRPr lang="fr-FR">
              <a:solidFill>
                <a:srgbClr val="000000"/>
              </a:solidFill>
            </a:endParaRPr>
          </a:p>
        </p:txBody>
      </p:sp>
    </p:spTree>
    <p:extLst>
      <p:ext uri="{BB962C8B-B14F-4D97-AF65-F5344CB8AC3E}">
        <p14:creationId xmlns:p14="http://schemas.microsoft.com/office/powerpoint/2010/main" val="114522860"/>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pPr eaLnBrk="1" hangingPunct="1"/>
            <a:r>
              <a:rPr lang="en-US" smtClean="0"/>
              <a:t>Convention Structure</a:t>
            </a:r>
          </a:p>
        </p:txBody>
      </p:sp>
      <p:sp>
        <p:nvSpPr>
          <p:cNvPr id="13319" name="Rectangle 7"/>
          <p:cNvSpPr>
            <a:spLocks noGrp="1" noChangeArrowheads="1"/>
          </p:cNvSpPr>
          <p:nvPr>
            <p:ph sz="half" idx="1"/>
          </p:nvPr>
        </p:nvSpPr>
        <p:spPr>
          <a:xfrm>
            <a:off x="179388" y="1700213"/>
            <a:ext cx="4316412" cy="4525962"/>
          </a:xfrm>
          <a:noFill/>
        </p:spPr>
        <p:txBody>
          <a:bodyPr/>
          <a:lstStyle/>
          <a:p>
            <a:pPr eaLnBrk="1" hangingPunct="1">
              <a:lnSpc>
                <a:spcPct val="80000"/>
              </a:lnSpc>
              <a:buFont typeface="Wingdings" pitchFamily="2" charset="2"/>
              <a:buNone/>
            </a:pPr>
            <a:r>
              <a:rPr lang="en-US" sz="2100" dirty="0" smtClean="0"/>
              <a:t>20. Personal mobility</a:t>
            </a:r>
          </a:p>
          <a:p>
            <a:pPr eaLnBrk="1" hangingPunct="1">
              <a:lnSpc>
                <a:spcPct val="80000"/>
              </a:lnSpc>
              <a:buFont typeface="Wingdings" pitchFamily="2" charset="2"/>
              <a:buNone/>
            </a:pPr>
            <a:r>
              <a:rPr lang="en-US" sz="2100" dirty="0" smtClean="0"/>
              <a:t>21. Freedom of expression and     opinion, and access to information</a:t>
            </a:r>
          </a:p>
          <a:p>
            <a:pPr eaLnBrk="1" hangingPunct="1">
              <a:lnSpc>
                <a:spcPct val="80000"/>
              </a:lnSpc>
              <a:buFont typeface="Wingdings" pitchFamily="2" charset="2"/>
              <a:buNone/>
            </a:pPr>
            <a:r>
              <a:rPr lang="en-US" sz="2100" dirty="0" smtClean="0"/>
              <a:t>22. Respect for privacy</a:t>
            </a:r>
          </a:p>
          <a:p>
            <a:pPr eaLnBrk="1" hangingPunct="1">
              <a:lnSpc>
                <a:spcPct val="80000"/>
              </a:lnSpc>
              <a:buFont typeface="Wingdings" pitchFamily="2" charset="2"/>
              <a:buNone/>
            </a:pPr>
            <a:r>
              <a:rPr lang="en-US" sz="2100" dirty="0" smtClean="0"/>
              <a:t>23. Respect for home and the family</a:t>
            </a:r>
          </a:p>
          <a:p>
            <a:pPr eaLnBrk="1" hangingPunct="1">
              <a:lnSpc>
                <a:spcPct val="80000"/>
              </a:lnSpc>
              <a:buFont typeface="Wingdings" pitchFamily="2" charset="2"/>
              <a:buNone/>
            </a:pPr>
            <a:r>
              <a:rPr lang="en-US" sz="2100" dirty="0" smtClean="0"/>
              <a:t>24. Education</a:t>
            </a:r>
          </a:p>
          <a:p>
            <a:pPr eaLnBrk="1" hangingPunct="1">
              <a:lnSpc>
                <a:spcPct val="80000"/>
              </a:lnSpc>
              <a:buFont typeface="Wingdings" pitchFamily="2" charset="2"/>
              <a:buNone/>
            </a:pPr>
            <a:r>
              <a:rPr lang="en-US" sz="2100" dirty="0" smtClean="0"/>
              <a:t>25. Health</a:t>
            </a:r>
          </a:p>
          <a:p>
            <a:pPr eaLnBrk="1" hangingPunct="1">
              <a:lnSpc>
                <a:spcPct val="80000"/>
              </a:lnSpc>
              <a:buFont typeface="Wingdings" pitchFamily="2" charset="2"/>
              <a:buNone/>
            </a:pPr>
            <a:r>
              <a:rPr lang="en-US" sz="2100" dirty="0" smtClean="0"/>
              <a:t>26. Habilitation and rehabilitation</a:t>
            </a:r>
          </a:p>
          <a:p>
            <a:pPr eaLnBrk="1" hangingPunct="1">
              <a:lnSpc>
                <a:spcPct val="80000"/>
              </a:lnSpc>
              <a:buFont typeface="Wingdings" pitchFamily="2" charset="2"/>
              <a:buNone/>
            </a:pPr>
            <a:r>
              <a:rPr lang="en-US" sz="2100" dirty="0" smtClean="0"/>
              <a:t>27. Work and employment</a:t>
            </a:r>
          </a:p>
          <a:p>
            <a:pPr eaLnBrk="1" hangingPunct="1">
              <a:lnSpc>
                <a:spcPct val="80000"/>
              </a:lnSpc>
              <a:buFont typeface="Wingdings" pitchFamily="2" charset="2"/>
              <a:buNone/>
            </a:pPr>
            <a:r>
              <a:rPr lang="en-US" sz="2100" dirty="0" smtClean="0"/>
              <a:t>28. Adequate standard of living and social protection </a:t>
            </a:r>
          </a:p>
        </p:txBody>
      </p:sp>
      <p:sp>
        <p:nvSpPr>
          <p:cNvPr id="13318" name="Rectangle 6"/>
          <p:cNvSpPr>
            <a:spLocks noGrp="1" noChangeArrowheads="1"/>
          </p:cNvSpPr>
          <p:nvPr>
            <p:ph sz="half" idx="2"/>
          </p:nvPr>
        </p:nvSpPr>
        <p:spPr>
          <a:xfrm>
            <a:off x="4791075" y="1711325"/>
            <a:ext cx="4244975" cy="4525963"/>
          </a:xfrm>
          <a:noFill/>
        </p:spPr>
        <p:txBody>
          <a:bodyPr/>
          <a:lstStyle/>
          <a:p>
            <a:pPr eaLnBrk="1" hangingPunct="1">
              <a:lnSpc>
                <a:spcPct val="80000"/>
              </a:lnSpc>
              <a:buFont typeface="Wingdings" pitchFamily="2" charset="2"/>
              <a:buNone/>
            </a:pPr>
            <a:r>
              <a:rPr lang="en-US" sz="2100" dirty="0" smtClean="0"/>
              <a:t>29. Participation in political and public life</a:t>
            </a:r>
          </a:p>
          <a:p>
            <a:pPr eaLnBrk="1" hangingPunct="1">
              <a:lnSpc>
                <a:spcPct val="80000"/>
              </a:lnSpc>
              <a:buFont typeface="Wingdings" pitchFamily="2" charset="2"/>
              <a:buNone/>
            </a:pPr>
            <a:r>
              <a:rPr lang="en-US" sz="2100" dirty="0" smtClean="0"/>
              <a:t>30. Participation in cultural life, recreation, leisure and sport</a:t>
            </a:r>
          </a:p>
          <a:p>
            <a:pPr eaLnBrk="1" hangingPunct="1">
              <a:lnSpc>
                <a:spcPct val="80000"/>
              </a:lnSpc>
              <a:buFont typeface="Wingdings" pitchFamily="2" charset="2"/>
              <a:buNone/>
            </a:pPr>
            <a:r>
              <a:rPr lang="en-US" sz="2100" dirty="0" smtClean="0"/>
              <a:t>31. Statistics and data collection</a:t>
            </a:r>
          </a:p>
          <a:p>
            <a:pPr eaLnBrk="1" hangingPunct="1">
              <a:lnSpc>
                <a:spcPct val="80000"/>
              </a:lnSpc>
              <a:buFont typeface="Wingdings" pitchFamily="2" charset="2"/>
              <a:buNone/>
            </a:pPr>
            <a:r>
              <a:rPr lang="en-US" sz="2100" dirty="0" smtClean="0"/>
              <a:t>32. International cooperation</a:t>
            </a:r>
          </a:p>
          <a:p>
            <a:pPr eaLnBrk="1" hangingPunct="1">
              <a:lnSpc>
                <a:spcPct val="80000"/>
              </a:lnSpc>
              <a:buFont typeface="Wingdings" pitchFamily="2" charset="2"/>
              <a:buNone/>
            </a:pPr>
            <a:r>
              <a:rPr lang="en-US" sz="2100" dirty="0" smtClean="0"/>
              <a:t>33. National implementation and monitoring</a:t>
            </a:r>
            <a:endParaRPr lang="fr-FR" sz="2100" dirty="0" smtClean="0"/>
          </a:p>
          <a:p>
            <a:pPr eaLnBrk="1" hangingPunct="1">
              <a:lnSpc>
                <a:spcPct val="80000"/>
              </a:lnSpc>
              <a:buFont typeface="Wingdings" pitchFamily="2" charset="2"/>
              <a:buNone/>
            </a:pPr>
            <a:r>
              <a:rPr lang="en-US" sz="2100" dirty="0" smtClean="0"/>
              <a:t>34 to 40. International monitoring mechanism</a:t>
            </a:r>
          </a:p>
          <a:p>
            <a:pPr eaLnBrk="1" hangingPunct="1">
              <a:lnSpc>
                <a:spcPct val="80000"/>
              </a:lnSpc>
              <a:buFont typeface="Wingdings" pitchFamily="2" charset="2"/>
              <a:buNone/>
            </a:pPr>
            <a:r>
              <a:rPr lang="en-US" sz="2100" dirty="0" smtClean="0"/>
              <a:t>41 to 50. Final clauses</a:t>
            </a:r>
          </a:p>
          <a:p>
            <a:pPr eaLnBrk="1" hangingPunct="1">
              <a:lnSpc>
                <a:spcPct val="80000"/>
              </a:lnSpc>
              <a:buFont typeface="Wingdings" pitchFamily="2" charset="2"/>
              <a:buNone/>
            </a:pPr>
            <a:r>
              <a:rPr lang="en-US" sz="2100" dirty="0" smtClean="0"/>
              <a:t>Optional protocol</a:t>
            </a:r>
          </a:p>
        </p:txBody>
      </p:sp>
      <p:sp>
        <p:nvSpPr>
          <p:cNvPr id="13316" name="Text Box 3"/>
          <p:cNvSpPr txBox="1">
            <a:spLocks noChangeArrowheads="1"/>
          </p:cNvSpPr>
          <p:nvPr/>
        </p:nvSpPr>
        <p:spPr bwMode="auto">
          <a:xfrm>
            <a:off x="4335463" y="575310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fontAlgn="base">
              <a:spcBef>
                <a:spcPct val="0"/>
              </a:spcBef>
              <a:spcAft>
                <a:spcPct val="0"/>
              </a:spcAft>
            </a:pPr>
            <a:endParaRPr lang="fr-FR">
              <a:solidFill>
                <a:srgbClr val="000000"/>
              </a:solidFill>
            </a:endParaRPr>
          </a:p>
        </p:txBody>
      </p:sp>
      <p:sp>
        <p:nvSpPr>
          <p:cNvPr id="13317" name="Text Box 5"/>
          <p:cNvSpPr txBox="1">
            <a:spLocks noChangeArrowheads="1"/>
          </p:cNvSpPr>
          <p:nvPr/>
        </p:nvSpPr>
        <p:spPr bwMode="auto">
          <a:xfrm>
            <a:off x="684213" y="6184900"/>
            <a:ext cx="482441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fontAlgn="base">
              <a:spcBef>
                <a:spcPct val="0"/>
              </a:spcBef>
              <a:spcAft>
                <a:spcPct val="0"/>
              </a:spcAft>
            </a:pPr>
            <a:endParaRPr lang="fr-FR">
              <a:solidFill>
                <a:srgbClr val="000000"/>
              </a:solidFill>
            </a:endParaRPr>
          </a:p>
        </p:txBody>
      </p:sp>
    </p:spTree>
    <p:extLst>
      <p:ext uri="{BB962C8B-B14F-4D97-AF65-F5344CB8AC3E}">
        <p14:creationId xmlns:p14="http://schemas.microsoft.com/office/powerpoint/2010/main" val="162266480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3377</TotalTime>
  <Words>3013</Words>
  <Application>Microsoft Macintosh PowerPoint</Application>
  <PresentationFormat>Présentation à l'écran (4:3)</PresentationFormat>
  <Paragraphs>377</Paragraphs>
  <Slides>37</Slides>
  <Notes>31</Notes>
  <HiddenSlides>0</HiddenSlides>
  <MMClips>0</MMClips>
  <ScaleCrop>false</ScaleCrop>
  <HeadingPairs>
    <vt:vector size="4" baseType="variant">
      <vt:variant>
        <vt:lpstr>Thème</vt:lpstr>
      </vt:variant>
      <vt:variant>
        <vt:i4>1</vt:i4>
      </vt:variant>
      <vt:variant>
        <vt:lpstr>Titres des diapositives</vt:lpstr>
      </vt:variant>
      <vt:variant>
        <vt:i4>37</vt:i4>
      </vt:variant>
    </vt:vector>
  </HeadingPairs>
  <TitlesOfParts>
    <vt:vector size="38" baseType="lpstr">
      <vt:lpstr>Thème Office</vt:lpstr>
      <vt:lpstr>Convention on the Rights of Persons with Disabilities and its Optional Protocol  Basic reminder</vt:lpstr>
      <vt:lpstr>Convention facts</vt:lpstr>
      <vt:lpstr>Relationship to other international instruments texts</vt:lpstr>
      <vt:lpstr>Why a Convention?</vt:lpstr>
      <vt:lpstr>Purpose of Convention (Article 1)</vt:lpstr>
      <vt:lpstr>A Paradigm Shift</vt:lpstr>
      <vt:lpstr>What is Disability according to CRPD?</vt:lpstr>
      <vt:lpstr>Convention Structure</vt:lpstr>
      <vt:lpstr>Convention Structure</vt:lpstr>
      <vt:lpstr>General Principles (Article 3)</vt:lpstr>
      <vt:lpstr>General obligations (art 4)</vt:lpstr>
      <vt:lpstr>Equality and Non discrimination</vt:lpstr>
      <vt:lpstr> Non-discrimination</vt:lpstr>
      <vt:lpstr>Discrimination</vt:lpstr>
      <vt:lpstr>Reasonable accommodation</vt:lpstr>
      <vt:lpstr>De facto equality and specific measures </vt:lpstr>
      <vt:lpstr>Accessibility</vt:lpstr>
      <vt:lpstr>Article 19 : LIVING INDEPENDENTLY AND BEING INCLUDED IN THE COMMUNITY   </vt:lpstr>
      <vt:lpstr>CRPD Article 19:  Living independently and being included in the community</vt:lpstr>
      <vt:lpstr>CRPD Article 19:  Living independently and being included in the community</vt:lpstr>
      <vt:lpstr>Progressive realisation?</vt:lpstr>
      <vt:lpstr>Progressive realisation (2)</vt:lpstr>
      <vt:lpstr>Maximum available resources</vt:lpstr>
      <vt:lpstr>Cost benefit analysis and CRPD?</vt:lpstr>
      <vt:lpstr>How much is enough?</vt:lpstr>
      <vt:lpstr>How much is it worth?</vt:lpstr>
      <vt:lpstr>Cost effectiveness and CRPD</vt:lpstr>
      <vt:lpstr>Effective Participation of DPOs</vt:lpstr>
      <vt:lpstr>International Cooperation  (Article 32)</vt:lpstr>
      <vt:lpstr>No-gap Policy</vt:lpstr>
      <vt:lpstr>Monitoring and Implementation</vt:lpstr>
      <vt:lpstr>Convention Bodies</vt:lpstr>
      <vt:lpstr>CRPD committee- Activities (based on huritalk-UNDG 2008)</vt:lpstr>
      <vt:lpstr>Reporting Process in brief </vt:lpstr>
      <vt:lpstr>Opportunities for DPOs influence</vt:lpstr>
      <vt:lpstr>Optional Protocol</vt:lpstr>
      <vt:lpstr>Group work: CRPD compliance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Convention on the Rights of Persons with Disabilities and its Optional Protocol  </dc:title>
  <dc:creator>IDA</dc:creator>
  <cp:lastModifiedBy>Alexandre Cote</cp:lastModifiedBy>
  <cp:revision>20</cp:revision>
  <dcterms:created xsi:type="dcterms:W3CDTF">2011-10-10T15:23:45Z</dcterms:created>
  <dcterms:modified xsi:type="dcterms:W3CDTF">2014-11-21T08:04:17Z</dcterms:modified>
</cp:coreProperties>
</file>