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60" r:id="rId2"/>
    <p:sldId id="404" r:id="rId3"/>
    <p:sldId id="395" r:id="rId4"/>
    <p:sldId id="413" r:id="rId5"/>
    <p:sldId id="396" r:id="rId6"/>
    <p:sldId id="405" r:id="rId7"/>
    <p:sldId id="339" r:id="rId8"/>
    <p:sldId id="391" r:id="rId9"/>
    <p:sldId id="426" r:id="rId10"/>
    <p:sldId id="418" r:id="rId11"/>
    <p:sldId id="422" r:id="rId12"/>
    <p:sldId id="420" r:id="rId13"/>
    <p:sldId id="425" r:id="rId14"/>
    <p:sldId id="393" r:id="rId15"/>
    <p:sldId id="394" r:id="rId16"/>
    <p:sldId id="411" r:id="rId17"/>
    <p:sldId id="412" r:id="rId18"/>
    <p:sldId id="397" r:id="rId19"/>
    <p:sldId id="402" r:id="rId20"/>
    <p:sldId id="403" r:id="rId21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0066"/>
    <a:srgbClr val="FF0000"/>
    <a:srgbClr val="008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286" autoAdjust="0"/>
  </p:normalViewPr>
  <p:slideViewPr>
    <p:cSldViewPr>
      <p:cViewPr varScale="1">
        <p:scale>
          <a:sx n="83" d="100"/>
          <a:sy n="83" d="100"/>
        </p:scale>
        <p:origin x="-1768" y="-11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214" y="-90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7DFC58B-7954-4FC3-A38F-F21E98C6703F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FF972AF-724D-4A17-847C-83D59E1AF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5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E8A82FC-3983-40A4-90AD-8C1DE3126256}" type="datetimeFigureOut">
              <a:rPr lang="en-US"/>
              <a:pPr>
                <a:defRPr/>
              </a:pPr>
              <a:t>20/11/14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6787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925513" y="3330575"/>
            <a:ext cx="738505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EDA16A7-1CB0-46F9-9B14-3F9C4BADCF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962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q-A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q-A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q-A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1662F-9112-4CA4-85BB-F974F5EC7BDF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EC4E2-2904-4B20-9EB2-BCEE411CB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EB509-3B45-4346-91FC-BAB2184C86B6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9F260-D6F2-4F43-8405-629C042F4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52C0B-2B11-4A29-AC80-97D830F51205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AC1E6-EBEC-43F0-9030-42DCFCAD2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233AB-FD7F-40B7-9AB3-EEBCCA5348FF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32525-0706-4CAE-8530-1DB1B1F21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D7CAD-3E88-4860-90ED-BD487F1BEFD8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D573B-F117-4360-A08D-A65A52217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E8732-8CA4-4F2B-8018-C61DC82BD31C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88687-C235-4D0F-AB82-EC662106A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6341A-9467-49C5-8182-943912C0D869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8A5B8-9DEF-4C35-8386-F21C40BCC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A93C2-D2EA-42C5-A8E1-03E02E71BC93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23D5C-1F46-49BE-968E-352E24143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2CDC7-A169-4357-867A-91B7D4C80BB3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7B446-FE4E-42A5-B3B5-DF3BB4870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62ECE-DDD8-4427-8D6C-CE51D9587462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62FA-A88E-48E6-BA3E-0E054DBC7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C6C01-1280-4321-B9D8-D8973B056364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CE1F6-788C-4B0C-AD3F-2D7509A487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066FBCD-4F10-4332-9CBD-7341A487CAA1}" type="datetimeFigureOut">
              <a:rPr lang="en-US"/>
              <a:pPr>
                <a:defRPr/>
              </a:pPr>
              <a:t>20/11/14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Municipal Social and Economic Infrastructure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709423F-70AE-494E-8737-4460D13E5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Normal reproduction in colou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1000" y="76200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58"/>
          <p:cNvSpPr>
            <a:spLocks noChangeArrowheads="1"/>
          </p:cNvSpPr>
          <p:nvPr/>
        </p:nvSpPr>
        <p:spPr bwMode="auto">
          <a:xfrm>
            <a:off x="1547813" y="331788"/>
            <a:ext cx="68405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1200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52" name="Rectangle 59"/>
          <p:cNvSpPr>
            <a:spLocks noChangeArrowheads="1"/>
          </p:cNvSpPr>
          <p:nvPr/>
        </p:nvSpPr>
        <p:spPr bwMode="auto">
          <a:xfrm>
            <a:off x="1258888" y="457200"/>
            <a:ext cx="6408737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EU-Office  in Kosovo </a:t>
            </a:r>
          </a:p>
          <a:p>
            <a:pPr algn="ctr" eaLnBrk="1" hangingPunct="1"/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Actions in Support of Persons with Disabilities</a:t>
            </a:r>
          </a:p>
          <a:p>
            <a:pPr algn="ctr" eaLnBrk="1" hangingPunct="1"/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Disability Rights &amp; Disability Inclusion</a:t>
            </a:r>
            <a:endParaRPr lang="en-US" sz="2800" b="1" dirty="0">
              <a:solidFill>
                <a:schemeClr val="bg1"/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2055" name="Rectangle 62"/>
          <p:cNvSpPr>
            <a:spLocks noChangeArrowheads="1"/>
          </p:cNvSpPr>
          <p:nvPr/>
        </p:nvSpPr>
        <p:spPr bwMode="auto">
          <a:xfrm>
            <a:off x="685800" y="5562600"/>
            <a:ext cx="74895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November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2014  -   Sophie Beaumont  -  sophie.beaumont@eeas.europa.eu</a:t>
            </a:r>
            <a:endParaRPr lang="en-US" sz="1600" b="1" dirty="0">
              <a:solidFill>
                <a:schemeClr val="bg1"/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997325" y="6381750"/>
            <a:ext cx="15113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100" b="1" dirty="0" smtClean="0">
                <a:solidFill>
                  <a:schemeClr val="bg1"/>
                </a:solidFill>
                <a:latin typeface="+mn-lt"/>
                <a:ea typeface="MS PGothic" pitchFamily="34" charset="-128"/>
                <a:cs typeface="Arial" pitchFamily="34" charset="0"/>
              </a:rPr>
              <a:t>        </a:t>
            </a:r>
            <a:endParaRPr lang="ru-RU" sz="1100" b="1" dirty="0">
              <a:solidFill>
                <a:schemeClr val="bg1"/>
              </a:solidFill>
              <a:latin typeface="+mn-lt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1026" name="Picture 2" descr="C:\Documents and Settings\Administrator\My Documents\Downloads\pwd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2667000"/>
            <a:ext cx="4419600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	Specific initiatives/schemes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15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609600" y="1219200"/>
            <a:ext cx="77724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defTabSz="914400" latinLnBrk="0">
              <a:buClrTx/>
              <a:buSzTx/>
              <a:buFont typeface="Wingdings" pitchFamily="2" charset="2"/>
              <a:buChar char="ü"/>
              <a:tabLst/>
            </a:pPr>
            <a:endParaRPr lang="en-GB" sz="20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indent="0" defTabSz="914400" latinLnBrk="0">
              <a:buClrTx/>
              <a:buSzTx/>
              <a:tabLst/>
            </a:pPr>
            <a:r>
              <a:rPr lang="en-GB" sz="2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Beautiful Kosovo </a:t>
            </a:r>
          </a:p>
          <a:p>
            <a:pPr marL="0" marR="0" indent="0" defTabSz="914400" latinLnBrk="0">
              <a:buClrTx/>
              <a:buSzTx/>
              <a:tabLst/>
            </a:pPr>
            <a:r>
              <a:rPr lang="en-GB" sz="20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 Grants Scheme for Municipalities - eligibility criteria include:</a:t>
            </a:r>
          </a:p>
          <a:p>
            <a:pPr marL="0" marR="0" indent="0" defTabSz="914400" latinLnBrk="0">
              <a:buClrTx/>
              <a:buSzTx/>
              <a:buFont typeface="Wingdings" pitchFamily="2" charset="2"/>
              <a:buChar char="ü"/>
              <a:tabLst/>
            </a:pP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Projects for  employment of vulnerable categories, such as women, youth, persons with disabilities and minority groups; </a:t>
            </a:r>
          </a:p>
          <a:p>
            <a:pPr marL="0" marR="0" indent="0" defTabSz="914400" latinLnBrk="0">
              <a:buClrTx/>
              <a:buSzTx/>
              <a:buFont typeface="Wingdings" pitchFamily="2" charset="2"/>
              <a:buChar char="ü"/>
              <a:tabLst/>
            </a:pP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Infrastructure Projects must ensure disability access.</a:t>
            </a:r>
          </a:p>
          <a:p>
            <a:pPr marL="0" marR="0" indent="0" defTabSz="914400" latinLnBrk="0">
              <a:buClrTx/>
              <a:buSzTx/>
              <a:tabLst/>
            </a:pPr>
            <a:endParaRPr lang="en-GB" sz="20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indent="0" defTabSz="914400" latinLnBrk="0">
              <a:buClrTx/>
              <a:buSzTx/>
              <a:tabLst/>
            </a:pPr>
            <a:r>
              <a:rPr lang="en-GB" sz="2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Social Service Decentralisation and support for persons with disabilities</a:t>
            </a:r>
          </a:p>
          <a:p>
            <a:pPr marL="0" marR="0" indent="0" defTabSz="914400" latinLnBrk="0">
              <a:buClrTx/>
              <a:buSzTx/>
              <a:tabLst/>
            </a:pPr>
            <a:endParaRPr lang="en-GB" sz="24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indent="0" defTabSz="914400" latinLnBrk="0">
              <a:buClrTx/>
              <a:buSzTx/>
              <a:tabLst/>
            </a:pPr>
            <a:r>
              <a:rPr lang="en-GB" sz="2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Grants scheme funding local Social Enterprises</a:t>
            </a:r>
          </a:p>
          <a:p>
            <a:pPr marL="0" marR="0" indent="0" defTabSz="914400" latinLnBrk="0">
              <a:buClrTx/>
              <a:buSzTx/>
              <a:tabLst/>
            </a:pPr>
            <a:endParaRPr lang="en-GB" sz="24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indent="0" defTabSz="914400" latinLnBrk="0">
              <a:buClrTx/>
              <a:buSzTx/>
              <a:tabLst/>
            </a:pPr>
            <a:r>
              <a:rPr lang="en-GB" sz="2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Active Labour Market Measures for long term unemployed  including persons with disabilities</a:t>
            </a:r>
          </a:p>
          <a:p>
            <a:pPr marL="0" marR="0" indent="0" defTabSz="914400" latinLnBrk="0">
              <a:buClrTx/>
              <a:buSzTx/>
              <a:buFont typeface="Wingdings" pitchFamily="2" charset="2"/>
              <a:buChar char="ü"/>
              <a:tabLst/>
            </a:pPr>
            <a:endParaRPr lang="en-GB" sz="20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indent="0" defTabSz="914400" latinLnBrk="0">
              <a:buClrTx/>
              <a:buSzTx/>
              <a:buFont typeface="Wingdings" pitchFamily="2" charset="2"/>
              <a:buChar char="ü"/>
              <a:tabLst/>
            </a:pPr>
            <a:endParaRPr lang="en-GB" sz="20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indent="0" defTabSz="914400" latinLnBrk="0">
              <a:buClrTx/>
              <a:buSzTx/>
              <a:tabLst/>
            </a:pPr>
            <a:endParaRPr lang="en-US" sz="20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ICT Supplies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IPA 2008 – Supplies for schools included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provision of </a:t>
            </a:r>
            <a:r>
              <a:rPr lang="en-US" dirty="0" err="1" smtClean="0">
                <a:solidFill>
                  <a:schemeClr val="bg1"/>
                </a:solidFill>
              </a:rPr>
              <a:t>specialised</a:t>
            </a:r>
            <a:r>
              <a:rPr lang="en-US" dirty="0" smtClean="0">
                <a:solidFill>
                  <a:schemeClr val="bg1"/>
                </a:solidFill>
              </a:rPr>
              <a:t>  ICT supplies for  blind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and partially sighted children;  deaf children and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children with autism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	The challenge of disability inclusion in ‘mainstream projects/actions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100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 Annual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Programme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sz="2400" b="1" cap="small" dirty="0" smtClean="0">
                <a:solidFill>
                  <a:schemeClr val="bg1"/>
                </a:solidFill>
              </a:rPr>
              <a:t>4.3 - Cross cutting issues - </a:t>
            </a:r>
            <a:r>
              <a:rPr lang="en-GB" sz="2400" b="1" i="1" dirty="0" smtClean="0">
                <a:solidFill>
                  <a:schemeClr val="bg1"/>
                </a:solidFill>
              </a:rPr>
              <a:t>Equal Opportunities &amp; non</a:t>
            </a:r>
          </a:p>
          <a:p>
            <a:pPr>
              <a:buNone/>
            </a:pPr>
            <a:r>
              <a:rPr lang="en-GB" sz="2400" b="1" i="1" dirty="0" smtClean="0">
                <a:solidFill>
                  <a:schemeClr val="bg1"/>
                </a:solidFill>
              </a:rPr>
              <a:t>Discrimination:    </a:t>
            </a:r>
            <a:r>
              <a:rPr lang="en-GB" sz="2400" dirty="0" smtClean="0">
                <a:solidFill>
                  <a:schemeClr val="bg1"/>
                </a:solidFill>
              </a:rPr>
              <a:t>The project  design, implementation will</a:t>
            </a:r>
          </a:p>
          <a:p>
            <a:pPr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ensure gender equality and the full participation of minority</a:t>
            </a:r>
          </a:p>
          <a:p>
            <a:pPr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communities, long term unemployed persons in particular</a:t>
            </a:r>
          </a:p>
          <a:p>
            <a:pPr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women and persons with disabilities. Translation and</a:t>
            </a:r>
          </a:p>
          <a:p>
            <a:pPr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interpretation in minority languages will be provided and efforts</a:t>
            </a:r>
          </a:p>
          <a:p>
            <a:pPr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will be made to ensure disability access to all trainings.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	Procurement documentation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Instruction to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Tenderers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Terms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Reference</a:t>
            </a:r>
          </a:p>
          <a:p>
            <a:pPr>
              <a:buNone/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Technical Specifications</a:t>
            </a:r>
          </a:p>
          <a:p>
            <a:pPr algn="just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8.2 Special requirements: </a:t>
            </a:r>
            <a:r>
              <a:rPr lang="en-US" sz="2800" dirty="0" smtClean="0">
                <a:solidFill>
                  <a:schemeClr val="bg1"/>
                </a:solidFill>
              </a:rPr>
              <a:t>the project should also be</a:t>
            </a:r>
          </a:p>
          <a:p>
            <a:pPr algn="just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used to raise awareness about, and promote the</a:t>
            </a:r>
          </a:p>
          <a:p>
            <a:pPr algn="just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inclusion in the project of relevant cross-cutting issues</a:t>
            </a:r>
          </a:p>
          <a:p>
            <a:pPr algn="just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relating to gender, minorities, the inclusion of persons</a:t>
            </a:r>
          </a:p>
          <a:p>
            <a:pPr algn="just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with  disabilities, age and environmental as well as </a:t>
            </a:r>
          </a:p>
          <a:p>
            <a:pPr algn="just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operational sustainability.</a:t>
            </a:r>
            <a:endParaRPr lang="en-US" sz="2800" b="1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Reference in  the TOR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EU - ICT Project in the field of Education  TOR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8.2 Special requirements: </a:t>
            </a:r>
            <a:r>
              <a:rPr lang="en-US" sz="2800" dirty="0" smtClean="0">
                <a:solidFill>
                  <a:schemeClr val="bg1"/>
                </a:solidFill>
              </a:rPr>
              <a:t>the project should also be used to raise awareness about, and promote the inclusion in the project of relevant cross-cutting issues relating to gender, minorities, the inclusion of persons with disabilities, age and environmental as well as operational sustainability.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Works &amp; Supplies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4000" dirty="0" smtClean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dirty="0" smtClean="0">
                <a:solidFill>
                  <a:schemeClr val="bg1"/>
                </a:solidFill>
              </a:rPr>
              <a:t>Instruction to </a:t>
            </a:r>
            <a:r>
              <a:rPr lang="en-US" sz="4000" dirty="0" err="1" smtClean="0">
                <a:solidFill>
                  <a:schemeClr val="bg1"/>
                </a:solidFill>
              </a:rPr>
              <a:t>Tenderers</a:t>
            </a:r>
            <a:endParaRPr lang="en-US" sz="4000" dirty="0" smtClean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dirty="0" smtClean="0">
                <a:solidFill>
                  <a:schemeClr val="bg1"/>
                </a:solidFill>
              </a:rPr>
              <a:t>Special Conditions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dirty="0" smtClean="0">
                <a:solidFill>
                  <a:schemeClr val="bg1"/>
                </a:solidFill>
              </a:rPr>
              <a:t>Technical Specifications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</a:rPr>
              <a:t>	CONSTRUCTION OF MUNICIPAL SOCIAL 	AND ECONOMIC INFRASTRUCTURE - PHASE VII – Tech Specs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Disabled Toilets:  </a:t>
            </a:r>
            <a:r>
              <a:rPr lang="en-GB" sz="2400" dirty="0" smtClean="0">
                <a:solidFill>
                  <a:schemeClr val="bg1"/>
                </a:solidFill>
              </a:rPr>
              <a:t>Hand-washing and hand-drying facilities must be reachable from the WC before transfer back to the wheelchair.  Fittings, all accessible to someone in wheelchair, shall include:  toilet roll holder; hand towel dispenser (or hand-dryer); towel disposal bin; soap dispenser;  mirror; small shelf above lavatory basin; coat hook; horizontal and vertical support  rails; door pull handle.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GB" sz="2400" dirty="0" smtClean="0">
                <a:solidFill>
                  <a:schemeClr val="bg1"/>
                </a:solidFill>
              </a:rPr>
              <a:t> The provision of an alarm call may also be considered. All sanitary equipment, fittings and accessories shall be heavy-duty, selected from manufacturers supported by equivalent EU standards and suitable for disabled persons use.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" y="45720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</a:rPr>
              <a:t>	</a:t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CONSTRUCTION OF MUNICIPAL SOCIAL 	AND ECONOMIC INFRASTRUCTURE –</a:t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PHASE VII – Tech Specs</a:t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Overarching Section Miscellaneous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GB" sz="2400" dirty="0" smtClean="0">
                <a:solidFill>
                  <a:schemeClr val="bg1"/>
                </a:solidFill>
              </a:rPr>
              <a:t>Facilities shall provide the easy access to all public premises for disabled persons. Ramps shall be designed at maximum slope 1:12. 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GB" sz="2400" dirty="0" smtClean="0">
                <a:solidFill>
                  <a:schemeClr val="bg1"/>
                </a:solidFill>
              </a:rPr>
              <a:t>Curb of ramps are required wherever an accessible route crosses a curb. Surface of ramp shall be stable, firm, and slip-resistant. Railing and all other fixtures shall comply in all respects with the appropriate provisions of the ISO/CD 21542.2 and ISO/TC 59/SC 16 Building construction – Accessibility and usability of the built environment. 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" y="38100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IPA II &amp; 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Sector budget support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Sector strategies and Government priorities (challenge as disability issues is not a priority for the  </a:t>
            </a:r>
            <a:r>
              <a:rPr lang="en-US" sz="2800" dirty="0" err="1" smtClean="0">
                <a:solidFill>
                  <a:schemeClr val="bg1"/>
                </a:solidFill>
              </a:rPr>
              <a:t>GoK</a:t>
            </a:r>
            <a:r>
              <a:rPr lang="en-US" sz="2800" dirty="0" smtClean="0">
                <a:solidFill>
                  <a:schemeClr val="bg1"/>
                </a:solidFill>
              </a:rPr>
              <a:t>)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Country Strategy Paper – ref. to vulnerable groups including persons with disabilities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Peer review &amp; CSO engagement – </a:t>
            </a:r>
            <a:r>
              <a:rPr lang="en-US" sz="2800" dirty="0" err="1" smtClean="0">
                <a:solidFill>
                  <a:schemeClr val="bg1"/>
                </a:solidFill>
              </a:rPr>
              <a:t>organisations</a:t>
            </a:r>
            <a:r>
              <a:rPr lang="en-US" sz="2800" dirty="0" smtClean="0">
                <a:solidFill>
                  <a:schemeClr val="bg1"/>
                </a:solidFill>
              </a:rPr>
              <a:t>  OF persons with disabilities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Fundamental rights and the Kosovo Disability the strategy for the rights of people with disabilities </a:t>
            </a:r>
            <a:r>
              <a:rPr lang="sl-SI" sz="2800" dirty="0" smtClean="0">
                <a:solidFill>
                  <a:schemeClr val="bg1"/>
                </a:solidFill>
              </a:rPr>
              <a:t>(2013-2023) </a:t>
            </a:r>
            <a:r>
              <a:rPr lang="en-US" sz="2800" dirty="0" smtClean="0">
                <a:solidFill>
                  <a:schemeClr val="bg1"/>
                </a:solidFill>
              </a:rPr>
              <a:t>and an action plan </a:t>
            </a:r>
            <a:r>
              <a:rPr lang="sl-SI" sz="2800" dirty="0" smtClean="0">
                <a:solidFill>
                  <a:schemeClr val="bg1"/>
                </a:solidFill>
              </a:rPr>
              <a:t>(2013-2015). 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IPA II &amp;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Sector budget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>
                <a:solidFill>
                  <a:schemeClr val="bg1"/>
                </a:solidFill>
              </a:rPr>
              <a:t>Pre-conditions 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>
                <a:solidFill>
                  <a:schemeClr val="bg1"/>
                </a:solidFill>
              </a:rPr>
              <a:t>Eligibility criteria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>
                <a:solidFill>
                  <a:schemeClr val="bg1"/>
                </a:solidFill>
              </a:rPr>
              <a:t>Indicators to measure outputs,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>
                <a:solidFill>
                  <a:schemeClr val="bg1"/>
                </a:solidFill>
              </a:rPr>
              <a:t>Expected results and achievements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>
                <a:solidFill>
                  <a:schemeClr val="bg1"/>
                </a:solidFill>
              </a:rPr>
              <a:t>Monitoring and Evaluation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EU Office in Kosovo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UN Convention and Kosovo’s political status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Kosovo Disability the Strategy for the Rights of People with Disabilities </a:t>
            </a:r>
            <a:r>
              <a:rPr lang="sl-SI" dirty="0" smtClean="0">
                <a:solidFill>
                  <a:schemeClr val="bg1"/>
                </a:solidFill>
              </a:rPr>
              <a:t>(2013-2023) </a:t>
            </a:r>
            <a:r>
              <a:rPr lang="en-US" dirty="0" smtClean="0">
                <a:solidFill>
                  <a:schemeClr val="bg1"/>
                </a:solidFill>
              </a:rPr>
              <a:t>and  action plan </a:t>
            </a:r>
            <a:r>
              <a:rPr lang="sl-SI" dirty="0" smtClean="0">
                <a:solidFill>
                  <a:schemeClr val="bg1"/>
                </a:solidFill>
              </a:rPr>
              <a:t>(2013-2015).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The National Disability Council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Kosovo Disability Forum &amp; the Disability NGOs (reps. the diversity of disabilities)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E7B446-FE4E-42A5-B3B5-DF3BB487094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" y="38100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EU 	Internal policies and practice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Code of good conduct on employment of persons with disabilities by EU institutions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Access to the EU buildings and working environment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6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EU Office in Kosovo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EU External actions &amp; commitment: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Political – pre-accession agenda; 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EU Funding Instruments – IPA; EIDHR; Civil Society Facility; Erasmus+</a:t>
            </a:r>
          </a:p>
          <a:p>
            <a:pPr>
              <a:buNone/>
            </a:pPr>
            <a:endParaRPr lang="en-US" sz="1200" dirty="0" smtClean="0">
              <a:solidFill>
                <a:schemeClr val="bg1"/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EU Internal actions &amp; commitment: 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Access to the EU buildings and working environment; 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Staffing, recruitment practices and accommodations.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E7B446-FE4E-42A5-B3B5-DF3BB487094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" y="38100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Challenges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Challenge of persuading  Governments – assuring  ownership, real implementation  and sustainability of  initiatives which promote inclusion of PWDS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Awareness raising among EU colleagues (in Delegation and Brussels)</a:t>
            </a:r>
          </a:p>
          <a:p>
            <a:endParaRPr lang="en-US" sz="18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Awareness raising among  contractors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" y="38100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Normal reproduction in colou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1000" y="22860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908175" y="6408738"/>
            <a:ext cx="15113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100" b="1" dirty="0" smtClean="0">
                <a:solidFill>
                  <a:schemeClr val="bg1"/>
                </a:solidFill>
                <a:latin typeface="+mn-lt"/>
                <a:ea typeface="MS PGothic" pitchFamily="34" charset="-128"/>
                <a:cs typeface="Arial" pitchFamily="34" charset="0"/>
              </a:rPr>
              <a:t>        </a:t>
            </a:r>
            <a:endParaRPr lang="ru-RU" sz="1100" b="1" dirty="0">
              <a:solidFill>
                <a:schemeClr val="bg1"/>
              </a:solidFill>
              <a:latin typeface="+mn-lt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EU Office in Kosovo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lvl="1">
              <a:buNone/>
            </a:pPr>
            <a:r>
              <a:rPr lang="en-US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Political Actions &amp; Influence</a:t>
            </a:r>
          </a:p>
          <a:p>
            <a:pPr lvl="1">
              <a:buNone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Working  with Ministries &amp;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GoK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decision makers </a:t>
            </a:r>
          </a:p>
          <a:p>
            <a:pPr lvl="1">
              <a:buNone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on policy implementation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Pre-Accession Agenda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EU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Acquis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disability non-discrimination legislation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SAPD - </a:t>
            </a:r>
            <a:r>
              <a:rPr lang="fr-FR" dirty="0" smtClean="0">
                <a:solidFill>
                  <a:schemeClr val="bg1"/>
                </a:solidFill>
              </a:rPr>
              <a:t>Stabilisation and Association </a:t>
            </a:r>
            <a:r>
              <a:rPr lang="fr-FR" dirty="0" err="1" smtClean="0">
                <a:solidFill>
                  <a:schemeClr val="bg1"/>
                </a:solidFill>
              </a:rPr>
              <a:t>Process</a:t>
            </a:r>
            <a:r>
              <a:rPr lang="fr-FR" dirty="0" smtClean="0">
                <a:solidFill>
                  <a:schemeClr val="bg1"/>
                </a:solidFill>
              </a:rPr>
              <a:t> Dialogue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Progress Report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Work with donor partners and Embassies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Kosovo Progress Report 2013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1"/>
                </a:solidFill>
              </a:rPr>
              <a:t>Equal access to quality education for persons with disabilities and persons from the Roma, </a:t>
            </a:r>
            <a:r>
              <a:rPr lang="en-US" sz="2800" dirty="0" err="1" smtClean="0">
                <a:solidFill>
                  <a:schemeClr val="bg1"/>
                </a:solidFill>
              </a:rPr>
              <a:t>Ashkali</a:t>
            </a:r>
            <a:r>
              <a:rPr lang="en-US" sz="2800" dirty="0" smtClean="0">
                <a:solidFill>
                  <a:schemeClr val="bg1"/>
                </a:solidFill>
              </a:rPr>
              <a:t> and Egyptian communities remains very limited, despite the commitment to inclusive education. 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In the absence of adequate medical facilities, health care and rehabilitation services for persons of very low income, in particular persons with disabilities and elderly persons living in poverty, are inadequate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Normal reproduction in colou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13"/>
          <p:cNvSpPr>
            <a:spLocks noChangeArrowheads="1"/>
          </p:cNvSpPr>
          <p:nvPr/>
        </p:nvSpPr>
        <p:spPr bwMode="auto">
          <a:xfrm>
            <a:off x="611188" y="1557338"/>
            <a:ext cx="8137525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500" dirty="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EU Office in Kosovo</a:t>
            </a:r>
            <a:endParaRPr lang="en-US" sz="3600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sz="32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EU Funding instruments: a two pronged</a:t>
            </a:r>
          </a:p>
          <a:p>
            <a:pPr lvl="1">
              <a:buNone/>
            </a:pPr>
            <a:r>
              <a:rPr lang="en-US" sz="32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approach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IPA Instrument I &amp; II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EIDHR &amp; the Civil Society Facility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Tempus;  Erasmus </a:t>
            </a:r>
            <a:r>
              <a:rPr lang="en-US" sz="3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Mundus</a:t>
            </a: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&amp;  Erasmus+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Horizon 2020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TAIEX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A Two Pronged Approach</a:t>
            </a:r>
            <a:br>
              <a:rPr lang="en-US" sz="4000" dirty="0" smtClean="0">
                <a:solidFill>
                  <a:schemeClr val="bg1"/>
                </a:solidFill>
              </a:rPr>
            </a:b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Specific disability Projects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Mainstreaming – disability rights and disability inclusion as a cross cutting issue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	 Addressing the issue across all 	stages of Project Cycle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1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Consultation process incl. with CSOs/DPOs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Country strategy paper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Programme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fiche/action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Procurement documentation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Awareness raising among contractors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Implementation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Monitoring and Evaluation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2525-0706-4CAE-8530-1DB1B1F2136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5" name="Picture 7" descr="Normal reproduction in colou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76250"/>
            <a:ext cx="819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4616</TotalTime>
  <Words>897</Words>
  <Application>Microsoft Macintosh PowerPoint</Application>
  <PresentationFormat>Présentation à l'écran (4:3)</PresentationFormat>
  <Paragraphs>143</Paragraphs>
  <Slides>20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Office Theme</vt:lpstr>
      <vt:lpstr>Présentation PowerPoint</vt:lpstr>
      <vt:lpstr>EU Office in Kosovo</vt:lpstr>
      <vt:lpstr>EU Office in Kosovo</vt:lpstr>
      <vt:lpstr>Challenges</vt:lpstr>
      <vt:lpstr>EU Office in Kosovo</vt:lpstr>
      <vt:lpstr>The Kosovo Progress Report 2013</vt:lpstr>
      <vt:lpstr>EU Office in Kosovo</vt:lpstr>
      <vt:lpstr> A Two Pronged Approach </vt:lpstr>
      <vt:lpstr>  Addressing the issue across all  stages of Project Cycle</vt:lpstr>
      <vt:lpstr> Specific initiatives/schemes</vt:lpstr>
      <vt:lpstr>ICT Supplies</vt:lpstr>
      <vt:lpstr>   The challenge of disability inclusion in ‘mainstream projects/actions</vt:lpstr>
      <vt:lpstr> Procurement documentation</vt:lpstr>
      <vt:lpstr>Reference in  the TOR</vt:lpstr>
      <vt:lpstr> Works &amp; Supplies </vt:lpstr>
      <vt:lpstr> CONSTRUCTION OF MUNICIPAL SOCIAL  AND ECONOMIC INFRASTRUCTURE - PHASE VII – Tech Specs</vt:lpstr>
      <vt:lpstr>  CONSTRUCTION OF MUNICIPAL SOCIAL  AND ECONOMIC INFRASTRUCTURE – PHASE VII – Tech Specs Overarching Section Miscellaneous</vt:lpstr>
      <vt:lpstr>IPA II &amp;  Sector budget support</vt:lpstr>
      <vt:lpstr>IPA II &amp; Sector budget support</vt:lpstr>
      <vt:lpstr> EU  Internal policies and practice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KELMENDI Faton</dc:creator>
  <cp:lastModifiedBy>Alicia Martin Diaz</cp:lastModifiedBy>
  <cp:revision>413</cp:revision>
  <dcterms:created xsi:type="dcterms:W3CDTF">2009-07-07T11:39:03Z</dcterms:created>
  <dcterms:modified xsi:type="dcterms:W3CDTF">2014-11-20T19:57:59Z</dcterms:modified>
</cp:coreProperties>
</file>