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commentAuthors.xml" ContentType="application/vnd.openxmlformats-officedocument.presentationml.commentAuthors+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colors6.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notesSlides/notesSlide1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76" r:id="rId2"/>
    <p:sldId id="307" r:id="rId3"/>
    <p:sldId id="275" r:id="rId4"/>
    <p:sldId id="305" r:id="rId5"/>
    <p:sldId id="308" r:id="rId6"/>
    <p:sldId id="299" r:id="rId7"/>
    <p:sldId id="302" r:id="rId8"/>
    <p:sldId id="303" r:id="rId9"/>
    <p:sldId id="300" r:id="rId10"/>
    <p:sldId id="301" r:id="rId11"/>
    <p:sldId id="304" r:id="rId12"/>
    <p:sldId id="289" r:id="rId13"/>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ntini, Delphine" initials="S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CCFFFF"/>
    <a:srgbClr val="66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82367" autoAdjust="0"/>
  </p:normalViewPr>
  <p:slideViewPr>
    <p:cSldViewPr>
      <p:cViewPr>
        <p:scale>
          <a:sx n="80" d="100"/>
          <a:sy n="80" d="100"/>
        </p:scale>
        <p:origin x="-86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3318" y="48"/>
      </p:cViewPr>
      <p:guideLst>
        <p:guide orient="horz" pos="3127"/>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F83009-90E7-49C1-957F-D4288A5FCEF2}" type="doc">
      <dgm:prSet loTypeId="urn:microsoft.com/office/officeart/2005/8/layout/hList3" loCatId="list" qsTypeId="urn:microsoft.com/office/officeart/2005/8/quickstyle/simple1" qsCatId="simple" csTypeId="urn:microsoft.com/office/officeart/2005/8/colors/accent1_5" csCatId="accent1" phldr="1"/>
      <dgm:spPr/>
      <dgm:t>
        <a:bodyPr/>
        <a:lstStyle/>
        <a:p>
          <a:endParaRPr lang="en-GB"/>
        </a:p>
      </dgm:t>
    </dgm:pt>
    <dgm:pt modelId="{348DFA01-08B4-4531-8A9D-27CAA81CCF90}">
      <dgm:prSet phldrT="[Text]" custT="1"/>
      <dgm:spPr/>
      <dgm:t>
        <a:bodyPr/>
        <a:lstStyle/>
        <a:p>
          <a:r>
            <a:rPr lang="en-US" sz="2800" dirty="0" smtClean="0"/>
            <a:t>Post-2015 agenda aims at achieving inclusive lifelong learning for all</a:t>
          </a:r>
          <a:endParaRPr lang="en-GB" sz="2800" dirty="0"/>
        </a:p>
      </dgm:t>
    </dgm:pt>
    <dgm:pt modelId="{54B9EEE5-CA5D-498F-9BEC-87F272E0F865}" type="parTrans" cxnId="{98C66EC8-E3E1-44D9-BA04-129324760A71}">
      <dgm:prSet/>
      <dgm:spPr/>
      <dgm:t>
        <a:bodyPr/>
        <a:lstStyle/>
        <a:p>
          <a:endParaRPr lang="en-GB"/>
        </a:p>
      </dgm:t>
    </dgm:pt>
    <dgm:pt modelId="{5CB35900-1DB0-4310-AC8B-4FF5F2279055}" type="sibTrans" cxnId="{98C66EC8-E3E1-44D9-BA04-129324760A71}">
      <dgm:prSet/>
      <dgm:spPr/>
      <dgm:t>
        <a:bodyPr/>
        <a:lstStyle/>
        <a:p>
          <a:endParaRPr lang="en-GB"/>
        </a:p>
      </dgm:t>
    </dgm:pt>
    <dgm:pt modelId="{0ADE305B-BFFB-43BF-933A-F60A1C43D618}">
      <dgm:prSet phldrT="[Text]"/>
      <dgm:spPr/>
      <dgm:t>
        <a:bodyPr/>
        <a:lstStyle/>
        <a:p>
          <a:r>
            <a:rPr lang="en-US" dirty="0" smtClean="0"/>
            <a:t>Muscat Agreement</a:t>
          </a:r>
          <a:endParaRPr lang="en-GB" dirty="0"/>
        </a:p>
      </dgm:t>
    </dgm:pt>
    <dgm:pt modelId="{6B4F55EC-947B-476E-94A7-34A8E45AB951}" type="parTrans" cxnId="{E15FE88E-21B2-41B7-8071-A8B13B888F42}">
      <dgm:prSet/>
      <dgm:spPr/>
      <dgm:t>
        <a:bodyPr/>
        <a:lstStyle/>
        <a:p>
          <a:endParaRPr lang="en-GB"/>
        </a:p>
      </dgm:t>
    </dgm:pt>
    <dgm:pt modelId="{8BB713DE-B58E-43C8-B80F-FB685981F46D}" type="sibTrans" cxnId="{E15FE88E-21B2-41B7-8071-A8B13B888F42}">
      <dgm:prSet/>
      <dgm:spPr/>
      <dgm:t>
        <a:bodyPr/>
        <a:lstStyle/>
        <a:p>
          <a:endParaRPr lang="en-GB"/>
        </a:p>
      </dgm:t>
    </dgm:pt>
    <dgm:pt modelId="{C634CDE8-F765-4FE4-B8DB-6A045A507148}">
      <dgm:prSet phldrT="[Text]"/>
      <dgm:spPr/>
      <dgm:t>
        <a:bodyPr/>
        <a:lstStyle/>
        <a:p>
          <a:r>
            <a:rPr lang="en-US" dirty="0" smtClean="0"/>
            <a:t>Report of the High-Level Panel of Eminent Persons on the post-2015 Development Agenda</a:t>
          </a:r>
          <a:endParaRPr lang="en-GB" dirty="0"/>
        </a:p>
      </dgm:t>
    </dgm:pt>
    <dgm:pt modelId="{E1E7D401-8467-4C83-BC46-500BAFEE5BD3}" type="parTrans" cxnId="{772C65C4-F870-4C8F-9DB1-804F21D247AD}">
      <dgm:prSet/>
      <dgm:spPr/>
      <dgm:t>
        <a:bodyPr/>
        <a:lstStyle/>
        <a:p>
          <a:endParaRPr lang="en-GB"/>
        </a:p>
      </dgm:t>
    </dgm:pt>
    <dgm:pt modelId="{ED0103DD-4AB6-49CF-871D-1A2D2A4FA4E6}" type="sibTrans" cxnId="{772C65C4-F870-4C8F-9DB1-804F21D247AD}">
      <dgm:prSet/>
      <dgm:spPr/>
      <dgm:t>
        <a:bodyPr/>
        <a:lstStyle/>
        <a:p>
          <a:endParaRPr lang="en-GB"/>
        </a:p>
      </dgm:t>
    </dgm:pt>
    <dgm:pt modelId="{735789D0-C9C9-4A1E-A3D0-C665F545CFD1}">
      <dgm:prSet phldrT="[Text]"/>
      <dgm:spPr/>
      <dgm:t>
        <a:bodyPr/>
        <a:lstStyle/>
        <a:p>
          <a:r>
            <a:rPr lang="en-GB" dirty="0" smtClean="0"/>
            <a:t>Forthcoming</a:t>
          </a:r>
          <a:r>
            <a:rPr lang="en-GB" baseline="0" dirty="0" smtClean="0"/>
            <a:t> UN Secretary General Report</a:t>
          </a:r>
          <a:endParaRPr lang="en-GB" dirty="0"/>
        </a:p>
      </dgm:t>
    </dgm:pt>
    <dgm:pt modelId="{264C8B41-2219-4F34-A0E1-55A8D707A0BD}" type="parTrans" cxnId="{5E3A2123-68F2-41C5-BD58-CF57C2C051DF}">
      <dgm:prSet/>
      <dgm:spPr/>
      <dgm:t>
        <a:bodyPr/>
        <a:lstStyle/>
        <a:p>
          <a:endParaRPr lang="en-GB"/>
        </a:p>
      </dgm:t>
    </dgm:pt>
    <dgm:pt modelId="{744D7C7A-A797-43E5-AE66-BBEFE8F3A2ED}" type="sibTrans" cxnId="{5E3A2123-68F2-41C5-BD58-CF57C2C051DF}">
      <dgm:prSet/>
      <dgm:spPr/>
      <dgm:t>
        <a:bodyPr/>
        <a:lstStyle/>
        <a:p>
          <a:endParaRPr lang="en-GB"/>
        </a:p>
      </dgm:t>
    </dgm:pt>
    <dgm:pt modelId="{7F65CD20-D4D2-4ACD-8F03-19DBE63EF1F7}">
      <dgm:prSet phldrT="[Text]"/>
      <dgm:spPr/>
      <dgm:t>
        <a:bodyPr/>
        <a:lstStyle/>
        <a:p>
          <a:r>
            <a:rPr lang="en-US" dirty="0" smtClean="0"/>
            <a:t>Open Working Group on Sustainable Development Goals</a:t>
          </a:r>
          <a:endParaRPr lang="en-GB" dirty="0"/>
        </a:p>
      </dgm:t>
    </dgm:pt>
    <dgm:pt modelId="{72011847-A8AA-410F-91A5-113EB5496CA7}" type="sibTrans" cxnId="{FFAA6672-BDAD-46CA-8D3D-89330626BADB}">
      <dgm:prSet/>
      <dgm:spPr/>
      <dgm:t>
        <a:bodyPr/>
        <a:lstStyle/>
        <a:p>
          <a:endParaRPr lang="en-GB"/>
        </a:p>
      </dgm:t>
    </dgm:pt>
    <dgm:pt modelId="{B5B66CAE-C8E4-4C6D-8B7E-5DDFE2BF8C6A}" type="parTrans" cxnId="{FFAA6672-BDAD-46CA-8D3D-89330626BADB}">
      <dgm:prSet/>
      <dgm:spPr/>
      <dgm:t>
        <a:bodyPr/>
        <a:lstStyle/>
        <a:p>
          <a:endParaRPr lang="en-GB"/>
        </a:p>
      </dgm:t>
    </dgm:pt>
    <dgm:pt modelId="{A33D0C36-A877-41A2-A0A4-63A5AA83EB64}" type="pres">
      <dgm:prSet presAssocID="{8CF83009-90E7-49C1-957F-D4288A5FCEF2}" presName="composite" presStyleCnt="0">
        <dgm:presLayoutVars>
          <dgm:chMax val="1"/>
          <dgm:dir/>
          <dgm:resizeHandles val="exact"/>
        </dgm:presLayoutVars>
      </dgm:prSet>
      <dgm:spPr/>
      <dgm:t>
        <a:bodyPr/>
        <a:lstStyle/>
        <a:p>
          <a:endParaRPr lang="en-GB"/>
        </a:p>
      </dgm:t>
    </dgm:pt>
    <dgm:pt modelId="{09B1A849-6F83-4BD4-85C3-782DD5ADE760}" type="pres">
      <dgm:prSet presAssocID="{348DFA01-08B4-4531-8A9D-27CAA81CCF90}" presName="roof" presStyleLbl="dkBgShp" presStyleIdx="0" presStyleCnt="2"/>
      <dgm:spPr/>
      <dgm:t>
        <a:bodyPr/>
        <a:lstStyle/>
        <a:p>
          <a:endParaRPr lang="en-GB"/>
        </a:p>
      </dgm:t>
    </dgm:pt>
    <dgm:pt modelId="{52FDB977-FD96-41E3-9D74-B53231BBD71F}" type="pres">
      <dgm:prSet presAssocID="{348DFA01-08B4-4531-8A9D-27CAA81CCF90}" presName="pillars" presStyleCnt="0"/>
      <dgm:spPr/>
    </dgm:pt>
    <dgm:pt modelId="{273FF64F-BA4F-4F8B-8A1C-531601FF6646}" type="pres">
      <dgm:prSet presAssocID="{348DFA01-08B4-4531-8A9D-27CAA81CCF90}" presName="pillar1" presStyleLbl="node1" presStyleIdx="0" presStyleCnt="4">
        <dgm:presLayoutVars>
          <dgm:bulletEnabled val="1"/>
        </dgm:presLayoutVars>
      </dgm:prSet>
      <dgm:spPr/>
      <dgm:t>
        <a:bodyPr/>
        <a:lstStyle/>
        <a:p>
          <a:endParaRPr lang="en-GB"/>
        </a:p>
      </dgm:t>
    </dgm:pt>
    <dgm:pt modelId="{5703D3AF-56F3-4086-BA82-8FB73CBBABA7}" type="pres">
      <dgm:prSet presAssocID="{7F65CD20-D4D2-4ACD-8F03-19DBE63EF1F7}" presName="pillarX" presStyleLbl="node1" presStyleIdx="1" presStyleCnt="4">
        <dgm:presLayoutVars>
          <dgm:bulletEnabled val="1"/>
        </dgm:presLayoutVars>
      </dgm:prSet>
      <dgm:spPr/>
      <dgm:t>
        <a:bodyPr/>
        <a:lstStyle/>
        <a:p>
          <a:endParaRPr lang="en-GB"/>
        </a:p>
      </dgm:t>
    </dgm:pt>
    <dgm:pt modelId="{FDB59B0E-0CF2-4476-BD4D-BA6257672C68}" type="pres">
      <dgm:prSet presAssocID="{C634CDE8-F765-4FE4-B8DB-6A045A507148}" presName="pillarX" presStyleLbl="node1" presStyleIdx="2" presStyleCnt="4">
        <dgm:presLayoutVars>
          <dgm:bulletEnabled val="1"/>
        </dgm:presLayoutVars>
      </dgm:prSet>
      <dgm:spPr/>
      <dgm:t>
        <a:bodyPr/>
        <a:lstStyle/>
        <a:p>
          <a:endParaRPr lang="en-GB"/>
        </a:p>
      </dgm:t>
    </dgm:pt>
    <dgm:pt modelId="{781AA91E-DB27-4AE8-A43E-8C071A8A17DC}" type="pres">
      <dgm:prSet presAssocID="{735789D0-C9C9-4A1E-A3D0-C665F545CFD1}" presName="pillarX" presStyleLbl="node1" presStyleIdx="3" presStyleCnt="4">
        <dgm:presLayoutVars>
          <dgm:bulletEnabled val="1"/>
        </dgm:presLayoutVars>
      </dgm:prSet>
      <dgm:spPr/>
      <dgm:t>
        <a:bodyPr/>
        <a:lstStyle/>
        <a:p>
          <a:endParaRPr lang="en-GB"/>
        </a:p>
      </dgm:t>
    </dgm:pt>
    <dgm:pt modelId="{728056E1-4E25-4C92-ACE1-1A0287DD34CC}" type="pres">
      <dgm:prSet presAssocID="{348DFA01-08B4-4531-8A9D-27CAA81CCF90}" presName="base" presStyleLbl="dkBgShp" presStyleIdx="1" presStyleCnt="2"/>
      <dgm:spPr/>
    </dgm:pt>
  </dgm:ptLst>
  <dgm:cxnLst>
    <dgm:cxn modelId="{8C97E300-0A82-43EE-A813-A3E37E1C8FEA}" type="presOf" srcId="{7F65CD20-D4D2-4ACD-8F03-19DBE63EF1F7}" destId="{5703D3AF-56F3-4086-BA82-8FB73CBBABA7}" srcOrd="0" destOrd="0" presId="urn:microsoft.com/office/officeart/2005/8/layout/hList3"/>
    <dgm:cxn modelId="{FFAA6672-BDAD-46CA-8D3D-89330626BADB}" srcId="{348DFA01-08B4-4531-8A9D-27CAA81CCF90}" destId="{7F65CD20-D4D2-4ACD-8F03-19DBE63EF1F7}" srcOrd="1" destOrd="0" parTransId="{B5B66CAE-C8E4-4C6D-8B7E-5DDFE2BF8C6A}" sibTransId="{72011847-A8AA-410F-91A5-113EB5496CA7}"/>
    <dgm:cxn modelId="{F79A82A3-28B1-4071-BDA4-30C42679750F}" type="presOf" srcId="{348DFA01-08B4-4531-8A9D-27CAA81CCF90}" destId="{09B1A849-6F83-4BD4-85C3-782DD5ADE760}" srcOrd="0" destOrd="0" presId="urn:microsoft.com/office/officeart/2005/8/layout/hList3"/>
    <dgm:cxn modelId="{772C65C4-F870-4C8F-9DB1-804F21D247AD}" srcId="{348DFA01-08B4-4531-8A9D-27CAA81CCF90}" destId="{C634CDE8-F765-4FE4-B8DB-6A045A507148}" srcOrd="2" destOrd="0" parTransId="{E1E7D401-8467-4C83-BC46-500BAFEE5BD3}" sibTransId="{ED0103DD-4AB6-49CF-871D-1A2D2A4FA4E6}"/>
    <dgm:cxn modelId="{25282BA0-E20D-4390-B13E-F527F2FAD4BA}" type="presOf" srcId="{735789D0-C9C9-4A1E-A3D0-C665F545CFD1}" destId="{781AA91E-DB27-4AE8-A43E-8C071A8A17DC}" srcOrd="0" destOrd="0" presId="urn:microsoft.com/office/officeart/2005/8/layout/hList3"/>
    <dgm:cxn modelId="{B7EB5798-E4D8-4EB3-B1AF-8FA48BDAAD65}" type="presOf" srcId="{0ADE305B-BFFB-43BF-933A-F60A1C43D618}" destId="{273FF64F-BA4F-4F8B-8A1C-531601FF6646}" srcOrd="0" destOrd="0" presId="urn:microsoft.com/office/officeart/2005/8/layout/hList3"/>
    <dgm:cxn modelId="{E15FE88E-21B2-41B7-8071-A8B13B888F42}" srcId="{348DFA01-08B4-4531-8A9D-27CAA81CCF90}" destId="{0ADE305B-BFFB-43BF-933A-F60A1C43D618}" srcOrd="0" destOrd="0" parTransId="{6B4F55EC-947B-476E-94A7-34A8E45AB951}" sibTransId="{8BB713DE-B58E-43C8-B80F-FB685981F46D}"/>
    <dgm:cxn modelId="{89CE1599-7609-4A21-89C0-DE0D3804BAAB}" type="presOf" srcId="{C634CDE8-F765-4FE4-B8DB-6A045A507148}" destId="{FDB59B0E-0CF2-4476-BD4D-BA6257672C68}" srcOrd="0" destOrd="0" presId="urn:microsoft.com/office/officeart/2005/8/layout/hList3"/>
    <dgm:cxn modelId="{5E3A2123-68F2-41C5-BD58-CF57C2C051DF}" srcId="{348DFA01-08B4-4531-8A9D-27CAA81CCF90}" destId="{735789D0-C9C9-4A1E-A3D0-C665F545CFD1}" srcOrd="3" destOrd="0" parTransId="{264C8B41-2219-4F34-A0E1-55A8D707A0BD}" sibTransId="{744D7C7A-A797-43E5-AE66-BBEFE8F3A2ED}"/>
    <dgm:cxn modelId="{1F7ABC62-45D1-4163-8FC3-A2CCC2702A80}" type="presOf" srcId="{8CF83009-90E7-49C1-957F-D4288A5FCEF2}" destId="{A33D0C36-A877-41A2-A0A4-63A5AA83EB64}" srcOrd="0" destOrd="0" presId="urn:microsoft.com/office/officeart/2005/8/layout/hList3"/>
    <dgm:cxn modelId="{98C66EC8-E3E1-44D9-BA04-129324760A71}" srcId="{8CF83009-90E7-49C1-957F-D4288A5FCEF2}" destId="{348DFA01-08B4-4531-8A9D-27CAA81CCF90}" srcOrd="0" destOrd="0" parTransId="{54B9EEE5-CA5D-498F-9BEC-87F272E0F865}" sibTransId="{5CB35900-1DB0-4310-AC8B-4FF5F2279055}"/>
    <dgm:cxn modelId="{B419E55D-DD60-4499-BC4E-0FD8DEE752EB}" type="presParOf" srcId="{A33D0C36-A877-41A2-A0A4-63A5AA83EB64}" destId="{09B1A849-6F83-4BD4-85C3-782DD5ADE760}" srcOrd="0" destOrd="0" presId="urn:microsoft.com/office/officeart/2005/8/layout/hList3"/>
    <dgm:cxn modelId="{45EDD673-77D4-45BB-953E-C6B41C3BB143}" type="presParOf" srcId="{A33D0C36-A877-41A2-A0A4-63A5AA83EB64}" destId="{52FDB977-FD96-41E3-9D74-B53231BBD71F}" srcOrd="1" destOrd="0" presId="urn:microsoft.com/office/officeart/2005/8/layout/hList3"/>
    <dgm:cxn modelId="{F93F7A6A-680C-43A7-96F1-650AED7CEAB5}" type="presParOf" srcId="{52FDB977-FD96-41E3-9D74-B53231BBD71F}" destId="{273FF64F-BA4F-4F8B-8A1C-531601FF6646}" srcOrd="0" destOrd="0" presId="urn:microsoft.com/office/officeart/2005/8/layout/hList3"/>
    <dgm:cxn modelId="{8BB1BCE7-6425-4678-A6CD-9059836C5FFF}" type="presParOf" srcId="{52FDB977-FD96-41E3-9D74-B53231BBD71F}" destId="{5703D3AF-56F3-4086-BA82-8FB73CBBABA7}" srcOrd="1" destOrd="0" presId="urn:microsoft.com/office/officeart/2005/8/layout/hList3"/>
    <dgm:cxn modelId="{F19AE4AF-768F-4E86-B129-53A71ECD06B4}" type="presParOf" srcId="{52FDB977-FD96-41E3-9D74-B53231BBD71F}" destId="{FDB59B0E-0CF2-4476-BD4D-BA6257672C68}" srcOrd="2" destOrd="0" presId="urn:microsoft.com/office/officeart/2005/8/layout/hList3"/>
    <dgm:cxn modelId="{594C9E60-625F-4FCF-BD1D-CFD30C77E2AC}" type="presParOf" srcId="{52FDB977-FD96-41E3-9D74-B53231BBD71F}" destId="{781AA91E-DB27-4AE8-A43E-8C071A8A17DC}" srcOrd="3" destOrd="0" presId="urn:microsoft.com/office/officeart/2005/8/layout/hList3"/>
    <dgm:cxn modelId="{38FDBEEE-14EA-4D33-AE90-830DC3D590DF}" type="presParOf" srcId="{A33D0C36-A877-41A2-A0A4-63A5AA83EB64}" destId="{728056E1-4E25-4C92-ACE1-1A0287DD34CC}" srcOrd="2" destOrd="0" presId="urn:microsoft.com/office/officeart/2005/8/layout/h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B031CF-5253-452A-842A-36F48BFE244F}" type="doc">
      <dgm:prSet loTypeId="urn:microsoft.com/office/officeart/2005/8/layout/lProcess2" loCatId="relationship" qsTypeId="urn:microsoft.com/office/officeart/2005/8/quickstyle/simple3" qsCatId="simple" csTypeId="urn:microsoft.com/office/officeart/2005/8/colors/accent1_4" csCatId="accent1" phldr="1"/>
      <dgm:spPr/>
      <dgm:t>
        <a:bodyPr/>
        <a:lstStyle/>
        <a:p>
          <a:endParaRPr lang="en-GB"/>
        </a:p>
      </dgm:t>
    </dgm:pt>
    <dgm:pt modelId="{006A503F-7573-4546-AD18-E41FBC77B844}">
      <dgm:prSet phldrT="[Text]"/>
      <dgm:spPr/>
      <dgm:t>
        <a:bodyPr/>
        <a:lstStyle/>
        <a:p>
          <a:r>
            <a:rPr lang="fr-FR" dirty="0" smtClean="0"/>
            <a:t>Life-long</a:t>
          </a:r>
          <a:endParaRPr lang="en-GB" dirty="0"/>
        </a:p>
      </dgm:t>
    </dgm:pt>
    <dgm:pt modelId="{3EC820AF-0612-460A-807F-7E9653E0E5A3}" type="parTrans" cxnId="{E2B1DB9B-7AE2-4104-8ACF-654060F05078}">
      <dgm:prSet/>
      <dgm:spPr/>
      <dgm:t>
        <a:bodyPr/>
        <a:lstStyle/>
        <a:p>
          <a:endParaRPr lang="en-GB"/>
        </a:p>
      </dgm:t>
    </dgm:pt>
    <dgm:pt modelId="{6810C35E-A406-43EF-B9DE-F8A28655353C}" type="sibTrans" cxnId="{E2B1DB9B-7AE2-4104-8ACF-654060F05078}">
      <dgm:prSet/>
      <dgm:spPr/>
      <dgm:t>
        <a:bodyPr/>
        <a:lstStyle/>
        <a:p>
          <a:endParaRPr lang="en-GB"/>
        </a:p>
      </dgm:t>
    </dgm:pt>
    <dgm:pt modelId="{DF337924-11D0-421C-AF08-D7E14EC2A5FF}">
      <dgm:prSet phldrT="[Text]" custT="1"/>
      <dgm:spPr/>
      <dgm:t>
        <a:bodyPr/>
        <a:lstStyle/>
        <a:p>
          <a:pPr algn="ctr"/>
          <a:r>
            <a:rPr lang="fr-FR" sz="1600" dirty="0" smtClean="0"/>
            <a:t>People continue </a:t>
          </a:r>
          <a:r>
            <a:rPr lang="fr-FR" sz="1600" dirty="0" err="1" smtClean="0"/>
            <a:t>learning</a:t>
          </a:r>
          <a:r>
            <a:rPr lang="fr-FR" sz="1600" dirty="0" smtClean="0"/>
            <a:t> </a:t>
          </a:r>
          <a:r>
            <a:rPr lang="fr-FR" sz="1600" dirty="0" err="1" smtClean="0"/>
            <a:t>throughout</a:t>
          </a:r>
          <a:r>
            <a:rPr lang="fr-FR" sz="1600" dirty="0" smtClean="0"/>
            <a:t> </a:t>
          </a:r>
          <a:r>
            <a:rPr lang="fr-FR" sz="1600" dirty="0" err="1" smtClean="0"/>
            <a:t>their</a:t>
          </a:r>
          <a:r>
            <a:rPr lang="fr-FR" sz="1600" dirty="0" smtClean="0"/>
            <a:t> </a:t>
          </a:r>
          <a:r>
            <a:rPr lang="fr-FR" sz="1600" dirty="0" err="1" smtClean="0"/>
            <a:t>lives</a:t>
          </a:r>
          <a:r>
            <a:rPr lang="fr-FR" sz="1600" dirty="0" smtClean="0"/>
            <a:t>, not </a:t>
          </a:r>
          <a:r>
            <a:rPr lang="fr-FR" sz="1600" dirty="0" err="1" smtClean="0"/>
            <a:t>just</a:t>
          </a:r>
          <a:r>
            <a:rPr lang="fr-FR" sz="1600" dirty="0" smtClean="0"/>
            <a:t> in </a:t>
          </a:r>
          <a:r>
            <a:rPr lang="fr-FR" sz="1600" dirty="0" err="1" smtClean="0"/>
            <a:t>informal</a:t>
          </a:r>
          <a:r>
            <a:rPr lang="fr-FR" sz="1600" dirty="0" smtClean="0"/>
            <a:t> </a:t>
          </a:r>
          <a:r>
            <a:rPr lang="fr-FR" sz="1600" dirty="0" err="1" smtClean="0"/>
            <a:t>ways</a:t>
          </a:r>
          <a:r>
            <a:rPr lang="fr-FR" sz="1600" dirty="0" smtClean="0"/>
            <a:t> but </a:t>
          </a:r>
          <a:r>
            <a:rPr lang="fr-FR" sz="1600" dirty="0" err="1" smtClean="0"/>
            <a:t>also</a:t>
          </a:r>
          <a:r>
            <a:rPr lang="fr-FR" sz="1600" dirty="0" smtClean="0"/>
            <a:t> in </a:t>
          </a:r>
          <a:r>
            <a:rPr lang="fr-FR" sz="1600" dirty="0" err="1" smtClean="0"/>
            <a:t>formal</a:t>
          </a:r>
          <a:r>
            <a:rPr lang="fr-FR" sz="1600" dirty="0" smtClean="0"/>
            <a:t> and non-</a:t>
          </a:r>
          <a:r>
            <a:rPr lang="fr-FR" sz="1600" dirty="0" err="1" smtClean="0"/>
            <a:t>formal</a:t>
          </a:r>
          <a:r>
            <a:rPr lang="fr-FR" sz="1600" dirty="0" smtClean="0"/>
            <a:t> settings. </a:t>
          </a:r>
          <a:endParaRPr lang="en-GB" sz="1600" dirty="0"/>
        </a:p>
      </dgm:t>
    </dgm:pt>
    <dgm:pt modelId="{0BBAD662-B8C0-44A5-88A3-E96892E08CE6}" type="parTrans" cxnId="{586117DA-C7A0-47A6-A5C0-7C60D4246186}">
      <dgm:prSet/>
      <dgm:spPr/>
      <dgm:t>
        <a:bodyPr/>
        <a:lstStyle/>
        <a:p>
          <a:endParaRPr lang="en-GB"/>
        </a:p>
      </dgm:t>
    </dgm:pt>
    <dgm:pt modelId="{B6539864-5053-4562-8E47-A82E57F7A42B}" type="sibTrans" cxnId="{586117DA-C7A0-47A6-A5C0-7C60D4246186}">
      <dgm:prSet/>
      <dgm:spPr/>
      <dgm:t>
        <a:bodyPr/>
        <a:lstStyle/>
        <a:p>
          <a:endParaRPr lang="en-GB"/>
        </a:p>
      </dgm:t>
    </dgm:pt>
    <dgm:pt modelId="{1A7EBB81-81BB-479D-B0CE-658EED3E3661}">
      <dgm:prSet phldrT="[Text]" custT="1"/>
      <dgm:spPr/>
      <dgm:t>
        <a:bodyPr/>
        <a:lstStyle/>
        <a:p>
          <a:r>
            <a:rPr lang="fr-FR" sz="1600" dirty="0" err="1" smtClean="0"/>
            <a:t>Smooth</a:t>
          </a:r>
          <a:r>
            <a:rPr lang="fr-FR" sz="1600" dirty="0" smtClean="0"/>
            <a:t> progression, </a:t>
          </a:r>
          <a:r>
            <a:rPr lang="fr-FR" sz="1600" dirty="0" err="1" smtClean="0"/>
            <a:t>with</a:t>
          </a:r>
          <a:r>
            <a:rPr lang="fr-FR" sz="1600" dirty="0" smtClean="0"/>
            <a:t> multiple </a:t>
          </a:r>
          <a:r>
            <a:rPr lang="fr-FR" sz="1600" dirty="0" err="1" smtClean="0"/>
            <a:t>access</a:t>
          </a:r>
          <a:r>
            <a:rPr lang="fr-FR" sz="1600" dirty="0" smtClean="0"/>
            <a:t> and exit points, </a:t>
          </a:r>
          <a:r>
            <a:rPr lang="fr-FR" sz="1600" dirty="0" err="1" smtClean="0"/>
            <a:t>pathways</a:t>
          </a:r>
          <a:r>
            <a:rPr lang="fr-FR" sz="1600" dirty="0" smtClean="0"/>
            <a:t> and transitions</a:t>
          </a:r>
          <a:endParaRPr lang="en-GB" sz="1600" dirty="0"/>
        </a:p>
      </dgm:t>
    </dgm:pt>
    <dgm:pt modelId="{304D843B-EBC0-4156-A236-F21697215453}" type="parTrans" cxnId="{CA915F76-7EF7-48FB-924D-9B92C8B96A3F}">
      <dgm:prSet/>
      <dgm:spPr/>
      <dgm:t>
        <a:bodyPr/>
        <a:lstStyle/>
        <a:p>
          <a:endParaRPr lang="en-GB"/>
        </a:p>
      </dgm:t>
    </dgm:pt>
    <dgm:pt modelId="{9F709FBD-8886-4D99-8E17-487971E3C419}" type="sibTrans" cxnId="{CA915F76-7EF7-48FB-924D-9B92C8B96A3F}">
      <dgm:prSet/>
      <dgm:spPr/>
      <dgm:t>
        <a:bodyPr/>
        <a:lstStyle/>
        <a:p>
          <a:endParaRPr lang="en-GB"/>
        </a:p>
      </dgm:t>
    </dgm:pt>
    <dgm:pt modelId="{98F9912B-06A6-4F31-B956-59940EB17CDF}">
      <dgm:prSet phldrT="[Text]"/>
      <dgm:spPr/>
      <dgm:t>
        <a:bodyPr/>
        <a:lstStyle/>
        <a:p>
          <a:r>
            <a:rPr lang="fr-FR" dirty="0" smtClean="0"/>
            <a:t>Life-</a:t>
          </a:r>
          <a:r>
            <a:rPr lang="fr-FR" dirty="0" err="1" smtClean="0"/>
            <a:t>wide</a:t>
          </a:r>
          <a:endParaRPr lang="en-GB" dirty="0"/>
        </a:p>
      </dgm:t>
    </dgm:pt>
    <dgm:pt modelId="{36B888A5-665C-4C54-AC7D-18463E37C398}" type="parTrans" cxnId="{3752C710-7C71-4A07-942B-614B13FE58C7}">
      <dgm:prSet/>
      <dgm:spPr/>
      <dgm:t>
        <a:bodyPr/>
        <a:lstStyle/>
        <a:p>
          <a:endParaRPr lang="en-GB"/>
        </a:p>
      </dgm:t>
    </dgm:pt>
    <dgm:pt modelId="{AC80BB99-4085-4036-861B-AD03DA7C7DE2}" type="sibTrans" cxnId="{3752C710-7C71-4A07-942B-614B13FE58C7}">
      <dgm:prSet/>
      <dgm:spPr/>
      <dgm:t>
        <a:bodyPr/>
        <a:lstStyle/>
        <a:p>
          <a:endParaRPr lang="en-GB"/>
        </a:p>
      </dgm:t>
    </dgm:pt>
    <dgm:pt modelId="{FF2BC569-29AD-4439-8BE0-A67528A5153D}">
      <dgm:prSet phldrT="[Text]" custT="1"/>
      <dgm:spPr/>
      <dgm:t>
        <a:bodyPr/>
        <a:lstStyle/>
        <a:p>
          <a:r>
            <a:rPr lang="fr-FR" sz="1600" dirty="0" smtClean="0"/>
            <a:t>Learning in </a:t>
          </a:r>
          <a:r>
            <a:rPr lang="fr-FR" sz="1600" dirty="0" err="1" smtClean="0"/>
            <a:t>many</a:t>
          </a:r>
          <a:r>
            <a:rPr lang="fr-FR" sz="1600" dirty="0" smtClean="0"/>
            <a:t> </a:t>
          </a:r>
          <a:r>
            <a:rPr lang="fr-FR" sz="1600" dirty="0" err="1" smtClean="0"/>
            <a:t>different</a:t>
          </a:r>
          <a:r>
            <a:rPr lang="fr-FR" sz="1600" dirty="0" smtClean="0"/>
            <a:t> settings</a:t>
          </a:r>
          <a:endParaRPr lang="en-GB" sz="1600" dirty="0"/>
        </a:p>
      </dgm:t>
    </dgm:pt>
    <dgm:pt modelId="{9432BDBF-FEE2-4F07-8358-1BA7DE4552D4}" type="parTrans" cxnId="{4C6DD99E-7585-4D35-B370-236C2F0CD52D}">
      <dgm:prSet/>
      <dgm:spPr/>
      <dgm:t>
        <a:bodyPr/>
        <a:lstStyle/>
        <a:p>
          <a:endParaRPr lang="en-GB"/>
        </a:p>
      </dgm:t>
    </dgm:pt>
    <dgm:pt modelId="{F3756AB6-038D-48A9-84A2-95460CEFDC57}" type="sibTrans" cxnId="{4C6DD99E-7585-4D35-B370-236C2F0CD52D}">
      <dgm:prSet/>
      <dgm:spPr/>
      <dgm:t>
        <a:bodyPr/>
        <a:lstStyle/>
        <a:p>
          <a:endParaRPr lang="en-GB"/>
        </a:p>
      </dgm:t>
    </dgm:pt>
    <dgm:pt modelId="{46F2898B-5474-4E30-9813-C405436B3038}">
      <dgm:prSet phldrT="[Text]" custT="1"/>
      <dgm:spPr/>
      <dgm:t>
        <a:bodyPr/>
        <a:lstStyle/>
        <a:p>
          <a:r>
            <a:rPr lang="fr-FR" sz="1600" dirty="0" err="1" smtClean="0"/>
            <a:t>Assessment</a:t>
          </a:r>
          <a:r>
            <a:rPr lang="fr-FR" sz="1600" dirty="0" smtClean="0"/>
            <a:t> and recognition of </a:t>
          </a:r>
          <a:r>
            <a:rPr lang="fr-FR" sz="1600" dirty="0" err="1" smtClean="0"/>
            <a:t>learning</a:t>
          </a:r>
          <a:r>
            <a:rPr lang="fr-FR" sz="1600" dirty="0" smtClean="0"/>
            <a:t> </a:t>
          </a:r>
          <a:r>
            <a:rPr lang="fr-FR" sz="1600" dirty="0" err="1" smtClean="0"/>
            <a:t>occurring</a:t>
          </a:r>
          <a:r>
            <a:rPr lang="fr-FR" sz="1600" dirty="0" smtClean="0"/>
            <a:t> </a:t>
          </a:r>
          <a:r>
            <a:rPr lang="fr-FR" sz="1600" dirty="0" err="1" smtClean="0"/>
            <a:t>outside</a:t>
          </a:r>
          <a:r>
            <a:rPr lang="fr-FR" sz="1600" dirty="0" smtClean="0"/>
            <a:t> the </a:t>
          </a:r>
          <a:r>
            <a:rPr lang="fr-FR" sz="1600" dirty="0" err="1" smtClean="0"/>
            <a:t>formal</a:t>
          </a:r>
          <a:r>
            <a:rPr lang="fr-FR" sz="1600" dirty="0" smtClean="0"/>
            <a:t> </a:t>
          </a:r>
          <a:r>
            <a:rPr lang="fr-FR" sz="1600" dirty="0" err="1" smtClean="0"/>
            <a:t>education</a:t>
          </a:r>
          <a:r>
            <a:rPr lang="fr-FR" sz="1600" dirty="0" smtClean="0"/>
            <a:t> system important</a:t>
          </a:r>
          <a:endParaRPr lang="en-GB" sz="1600" dirty="0"/>
        </a:p>
      </dgm:t>
    </dgm:pt>
    <dgm:pt modelId="{CE0CA5C4-0102-458F-A81C-4C7B99DFC208}" type="parTrans" cxnId="{BF163935-FC5B-4114-859B-0D5050EF68F4}">
      <dgm:prSet/>
      <dgm:spPr/>
      <dgm:t>
        <a:bodyPr/>
        <a:lstStyle/>
        <a:p>
          <a:endParaRPr lang="en-GB"/>
        </a:p>
      </dgm:t>
    </dgm:pt>
    <dgm:pt modelId="{25AA80E0-BD5F-4851-80F5-8753D050C1E9}" type="sibTrans" cxnId="{BF163935-FC5B-4114-859B-0D5050EF68F4}">
      <dgm:prSet/>
      <dgm:spPr/>
      <dgm:t>
        <a:bodyPr/>
        <a:lstStyle/>
        <a:p>
          <a:endParaRPr lang="en-GB"/>
        </a:p>
      </dgm:t>
    </dgm:pt>
    <dgm:pt modelId="{AC0D21E9-C88A-4DD9-B077-AAE9D0F6B6B3}">
      <dgm:prSet phldrT="[Text]"/>
      <dgm:spPr/>
      <dgm:t>
        <a:bodyPr/>
        <a:lstStyle/>
        <a:p>
          <a:r>
            <a:rPr lang="fr-FR" dirty="0" smtClean="0"/>
            <a:t>Learning and </a:t>
          </a:r>
          <a:r>
            <a:rPr lang="fr-FR" dirty="0" err="1" smtClean="0"/>
            <a:t>learner</a:t>
          </a:r>
          <a:r>
            <a:rPr lang="fr-FR" dirty="0" smtClean="0"/>
            <a:t> - </a:t>
          </a:r>
          <a:r>
            <a:rPr lang="fr-FR" dirty="0" err="1" smtClean="0"/>
            <a:t>centered</a:t>
          </a:r>
          <a:endParaRPr lang="en-GB" dirty="0"/>
        </a:p>
      </dgm:t>
    </dgm:pt>
    <dgm:pt modelId="{504C1574-2D3A-42E5-8683-B57DCF9E65A7}" type="parTrans" cxnId="{36BA71EE-6870-43F2-8600-DBDBA0B210A8}">
      <dgm:prSet/>
      <dgm:spPr/>
      <dgm:t>
        <a:bodyPr/>
        <a:lstStyle/>
        <a:p>
          <a:endParaRPr lang="en-GB"/>
        </a:p>
      </dgm:t>
    </dgm:pt>
    <dgm:pt modelId="{2B2A90DC-0048-4ED9-A094-8110417FDA7E}" type="sibTrans" cxnId="{36BA71EE-6870-43F2-8600-DBDBA0B210A8}">
      <dgm:prSet/>
      <dgm:spPr/>
      <dgm:t>
        <a:bodyPr/>
        <a:lstStyle/>
        <a:p>
          <a:endParaRPr lang="en-GB"/>
        </a:p>
      </dgm:t>
    </dgm:pt>
    <dgm:pt modelId="{AC70E589-FA10-4BC5-8776-5C4BB4BF0D4B}">
      <dgm:prSet phldrT="[Text]"/>
      <dgm:spPr/>
      <dgm:t>
        <a:bodyPr/>
        <a:lstStyle/>
        <a:p>
          <a:r>
            <a:rPr lang="fr-FR" dirty="0" smtClean="0"/>
            <a:t>Shift of perspective </a:t>
          </a:r>
          <a:r>
            <a:rPr lang="fr-FR" dirty="0" err="1" smtClean="0"/>
            <a:t>from</a:t>
          </a:r>
          <a:r>
            <a:rPr lang="fr-FR" dirty="0" smtClean="0"/>
            <a:t> ‘</a:t>
          </a:r>
          <a:r>
            <a:rPr lang="fr-FR" dirty="0" err="1" smtClean="0"/>
            <a:t>education</a:t>
          </a:r>
          <a:r>
            <a:rPr lang="fr-FR" dirty="0" smtClean="0"/>
            <a:t>’ to ‘</a:t>
          </a:r>
          <a:r>
            <a:rPr lang="fr-FR" dirty="0" err="1" smtClean="0"/>
            <a:t>learning</a:t>
          </a:r>
          <a:r>
            <a:rPr lang="fr-FR" dirty="0" smtClean="0"/>
            <a:t>’</a:t>
          </a:r>
          <a:endParaRPr lang="en-GB" dirty="0"/>
        </a:p>
      </dgm:t>
    </dgm:pt>
    <dgm:pt modelId="{6D045608-74F7-47D4-A576-54EE75E7660E}" type="parTrans" cxnId="{44793B4A-C035-4BE3-B4E9-CA76105DF91A}">
      <dgm:prSet/>
      <dgm:spPr/>
      <dgm:t>
        <a:bodyPr/>
        <a:lstStyle/>
        <a:p>
          <a:endParaRPr lang="en-GB"/>
        </a:p>
      </dgm:t>
    </dgm:pt>
    <dgm:pt modelId="{1CA1568C-4A90-44F2-82C2-D958E8560A0A}" type="sibTrans" cxnId="{44793B4A-C035-4BE3-B4E9-CA76105DF91A}">
      <dgm:prSet/>
      <dgm:spPr/>
      <dgm:t>
        <a:bodyPr/>
        <a:lstStyle/>
        <a:p>
          <a:endParaRPr lang="en-GB"/>
        </a:p>
      </dgm:t>
    </dgm:pt>
    <dgm:pt modelId="{AA8F8F18-BEF6-4B0F-924E-635540D5989D}">
      <dgm:prSet phldrT="[Text]"/>
      <dgm:spPr/>
      <dgm:t>
        <a:bodyPr/>
        <a:lstStyle/>
        <a:p>
          <a:r>
            <a:rPr lang="fr-FR" dirty="0" err="1" smtClean="0"/>
            <a:t>Learner</a:t>
          </a:r>
          <a:r>
            <a:rPr lang="fr-FR" dirty="0" smtClean="0"/>
            <a:t> has  </a:t>
          </a:r>
          <a:r>
            <a:rPr lang="fr-FR" dirty="0" err="1" smtClean="0"/>
            <a:t>greater</a:t>
          </a:r>
          <a:r>
            <a:rPr lang="fr-FR" dirty="0" smtClean="0"/>
            <a:t> </a:t>
          </a:r>
          <a:r>
            <a:rPr lang="fr-FR" dirty="0" err="1" smtClean="0"/>
            <a:t>choice</a:t>
          </a:r>
          <a:r>
            <a:rPr lang="fr-FR" dirty="0" smtClean="0"/>
            <a:t> in </a:t>
          </a:r>
          <a:r>
            <a:rPr lang="fr-FR" dirty="0" err="1" smtClean="0"/>
            <a:t>learning</a:t>
          </a:r>
          <a:r>
            <a:rPr lang="fr-FR" dirty="0" smtClean="0"/>
            <a:t> </a:t>
          </a:r>
          <a:r>
            <a:rPr lang="fr-FR" dirty="0" err="1" smtClean="0"/>
            <a:t>opportunities</a:t>
          </a:r>
          <a:r>
            <a:rPr lang="fr-FR" dirty="0" smtClean="0"/>
            <a:t> and options but </a:t>
          </a:r>
          <a:r>
            <a:rPr lang="fr-FR" dirty="0" err="1" smtClean="0"/>
            <a:t>also</a:t>
          </a:r>
          <a:r>
            <a:rPr lang="fr-FR" dirty="0" smtClean="0"/>
            <a:t> </a:t>
          </a:r>
          <a:r>
            <a:rPr lang="fr-FR" dirty="0" err="1" smtClean="0"/>
            <a:t>greater</a:t>
          </a:r>
          <a:r>
            <a:rPr lang="fr-FR" dirty="0" smtClean="0"/>
            <a:t> </a:t>
          </a:r>
          <a:r>
            <a:rPr lang="fr-FR" dirty="0" err="1" smtClean="0"/>
            <a:t>responsibility</a:t>
          </a:r>
          <a:endParaRPr lang="en-GB" dirty="0"/>
        </a:p>
      </dgm:t>
    </dgm:pt>
    <dgm:pt modelId="{7285FB00-09E0-4A76-B2A8-3AD50A5232F2}" type="parTrans" cxnId="{95E749EC-99AC-40B6-A067-251E7F5447C3}">
      <dgm:prSet/>
      <dgm:spPr/>
      <dgm:t>
        <a:bodyPr/>
        <a:lstStyle/>
        <a:p>
          <a:endParaRPr lang="en-GB"/>
        </a:p>
      </dgm:t>
    </dgm:pt>
    <dgm:pt modelId="{EB0F336E-956D-4B24-9A87-E4621189A3CF}" type="sibTrans" cxnId="{95E749EC-99AC-40B6-A067-251E7F5447C3}">
      <dgm:prSet/>
      <dgm:spPr/>
      <dgm:t>
        <a:bodyPr/>
        <a:lstStyle/>
        <a:p>
          <a:endParaRPr lang="en-GB"/>
        </a:p>
      </dgm:t>
    </dgm:pt>
    <dgm:pt modelId="{9A66CF2F-5420-4E42-978B-874EBA56F125}" type="pres">
      <dgm:prSet presAssocID="{F3B031CF-5253-452A-842A-36F48BFE244F}" presName="theList" presStyleCnt="0">
        <dgm:presLayoutVars>
          <dgm:dir/>
          <dgm:animLvl val="lvl"/>
          <dgm:resizeHandles val="exact"/>
        </dgm:presLayoutVars>
      </dgm:prSet>
      <dgm:spPr/>
      <dgm:t>
        <a:bodyPr/>
        <a:lstStyle/>
        <a:p>
          <a:endParaRPr lang="en-GB"/>
        </a:p>
      </dgm:t>
    </dgm:pt>
    <dgm:pt modelId="{C6BC5888-B4AF-498C-A4AA-4B475528DAAB}" type="pres">
      <dgm:prSet presAssocID="{006A503F-7573-4546-AD18-E41FBC77B844}" presName="compNode" presStyleCnt="0"/>
      <dgm:spPr/>
    </dgm:pt>
    <dgm:pt modelId="{B14FF581-B69F-45C6-B678-002B85FA502B}" type="pres">
      <dgm:prSet presAssocID="{006A503F-7573-4546-AD18-E41FBC77B844}" presName="aNode" presStyleLbl="bgShp" presStyleIdx="0" presStyleCnt="3"/>
      <dgm:spPr/>
      <dgm:t>
        <a:bodyPr/>
        <a:lstStyle/>
        <a:p>
          <a:endParaRPr lang="en-GB"/>
        </a:p>
      </dgm:t>
    </dgm:pt>
    <dgm:pt modelId="{448E410E-4219-4779-BCCB-1D38EB8A0357}" type="pres">
      <dgm:prSet presAssocID="{006A503F-7573-4546-AD18-E41FBC77B844}" presName="textNode" presStyleLbl="bgShp" presStyleIdx="0" presStyleCnt="3"/>
      <dgm:spPr/>
      <dgm:t>
        <a:bodyPr/>
        <a:lstStyle/>
        <a:p>
          <a:endParaRPr lang="en-GB"/>
        </a:p>
      </dgm:t>
    </dgm:pt>
    <dgm:pt modelId="{665464D8-3538-41EB-9661-1855B04D4314}" type="pres">
      <dgm:prSet presAssocID="{006A503F-7573-4546-AD18-E41FBC77B844}" presName="compChildNode" presStyleCnt="0"/>
      <dgm:spPr/>
    </dgm:pt>
    <dgm:pt modelId="{253DDDB2-A92A-4A25-BA3D-32561E1B3FC9}" type="pres">
      <dgm:prSet presAssocID="{006A503F-7573-4546-AD18-E41FBC77B844}" presName="theInnerList" presStyleCnt="0"/>
      <dgm:spPr/>
    </dgm:pt>
    <dgm:pt modelId="{E184F6CB-6037-4B4A-9CF9-19CE534B66DB}" type="pres">
      <dgm:prSet presAssocID="{DF337924-11D0-421C-AF08-D7E14EC2A5FF}" presName="childNode" presStyleLbl="node1" presStyleIdx="0" presStyleCnt="6">
        <dgm:presLayoutVars>
          <dgm:bulletEnabled val="1"/>
        </dgm:presLayoutVars>
      </dgm:prSet>
      <dgm:spPr/>
      <dgm:t>
        <a:bodyPr/>
        <a:lstStyle/>
        <a:p>
          <a:endParaRPr lang="en-GB"/>
        </a:p>
      </dgm:t>
    </dgm:pt>
    <dgm:pt modelId="{BFD9ABA2-A678-492F-BE2B-9E945023111E}" type="pres">
      <dgm:prSet presAssocID="{DF337924-11D0-421C-AF08-D7E14EC2A5FF}" presName="aSpace2" presStyleCnt="0"/>
      <dgm:spPr/>
    </dgm:pt>
    <dgm:pt modelId="{C5E77CEC-BEC8-4799-8548-5344149E88E0}" type="pres">
      <dgm:prSet presAssocID="{1A7EBB81-81BB-479D-B0CE-658EED3E3661}" presName="childNode" presStyleLbl="node1" presStyleIdx="1" presStyleCnt="6">
        <dgm:presLayoutVars>
          <dgm:bulletEnabled val="1"/>
        </dgm:presLayoutVars>
      </dgm:prSet>
      <dgm:spPr/>
      <dgm:t>
        <a:bodyPr/>
        <a:lstStyle/>
        <a:p>
          <a:endParaRPr lang="en-GB"/>
        </a:p>
      </dgm:t>
    </dgm:pt>
    <dgm:pt modelId="{DD098DEC-D28B-450D-8BBD-6AAA3D59F778}" type="pres">
      <dgm:prSet presAssocID="{006A503F-7573-4546-AD18-E41FBC77B844}" presName="aSpace" presStyleCnt="0"/>
      <dgm:spPr/>
    </dgm:pt>
    <dgm:pt modelId="{E05A1B33-BE86-4845-BA76-8AA37DA22A1D}" type="pres">
      <dgm:prSet presAssocID="{98F9912B-06A6-4F31-B956-59940EB17CDF}" presName="compNode" presStyleCnt="0"/>
      <dgm:spPr/>
    </dgm:pt>
    <dgm:pt modelId="{CE92A524-F9D5-4245-A90E-72080C0B75F0}" type="pres">
      <dgm:prSet presAssocID="{98F9912B-06A6-4F31-B956-59940EB17CDF}" presName="aNode" presStyleLbl="bgShp" presStyleIdx="1" presStyleCnt="3"/>
      <dgm:spPr/>
      <dgm:t>
        <a:bodyPr/>
        <a:lstStyle/>
        <a:p>
          <a:endParaRPr lang="en-GB"/>
        </a:p>
      </dgm:t>
    </dgm:pt>
    <dgm:pt modelId="{D44B0787-D8AB-47D2-919C-57B54D321B5B}" type="pres">
      <dgm:prSet presAssocID="{98F9912B-06A6-4F31-B956-59940EB17CDF}" presName="textNode" presStyleLbl="bgShp" presStyleIdx="1" presStyleCnt="3"/>
      <dgm:spPr/>
      <dgm:t>
        <a:bodyPr/>
        <a:lstStyle/>
        <a:p>
          <a:endParaRPr lang="en-GB"/>
        </a:p>
      </dgm:t>
    </dgm:pt>
    <dgm:pt modelId="{0FAE85F0-804D-4307-9813-0DD5DA4B44E7}" type="pres">
      <dgm:prSet presAssocID="{98F9912B-06A6-4F31-B956-59940EB17CDF}" presName="compChildNode" presStyleCnt="0"/>
      <dgm:spPr/>
    </dgm:pt>
    <dgm:pt modelId="{71B87DA5-750F-42C0-B468-6A8005C7B73F}" type="pres">
      <dgm:prSet presAssocID="{98F9912B-06A6-4F31-B956-59940EB17CDF}" presName="theInnerList" presStyleCnt="0"/>
      <dgm:spPr/>
    </dgm:pt>
    <dgm:pt modelId="{2546AAD1-28C3-4BCA-A663-5F6925838772}" type="pres">
      <dgm:prSet presAssocID="{FF2BC569-29AD-4439-8BE0-A67528A5153D}" presName="childNode" presStyleLbl="node1" presStyleIdx="2" presStyleCnt="6">
        <dgm:presLayoutVars>
          <dgm:bulletEnabled val="1"/>
        </dgm:presLayoutVars>
      </dgm:prSet>
      <dgm:spPr/>
      <dgm:t>
        <a:bodyPr/>
        <a:lstStyle/>
        <a:p>
          <a:endParaRPr lang="en-GB"/>
        </a:p>
      </dgm:t>
    </dgm:pt>
    <dgm:pt modelId="{61544160-B91C-48B3-B568-A422AAB93A7C}" type="pres">
      <dgm:prSet presAssocID="{FF2BC569-29AD-4439-8BE0-A67528A5153D}" presName="aSpace2" presStyleCnt="0"/>
      <dgm:spPr/>
    </dgm:pt>
    <dgm:pt modelId="{79222AE5-C43C-479C-BA27-9D5BB84EF8D6}" type="pres">
      <dgm:prSet presAssocID="{46F2898B-5474-4E30-9813-C405436B3038}" presName="childNode" presStyleLbl="node1" presStyleIdx="3" presStyleCnt="6">
        <dgm:presLayoutVars>
          <dgm:bulletEnabled val="1"/>
        </dgm:presLayoutVars>
      </dgm:prSet>
      <dgm:spPr/>
      <dgm:t>
        <a:bodyPr/>
        <a:lstStyle/>
        <a:p>
          <a:endParaRPr lang="en-GB"/>
        </a:p>
      </dgm:t>
    </dgm:pt>
    <dgm:pt modelId="{99B56E10-F514-4AF1-B552-73D6B9770D76}" type="pres">
      <dgm:prSet presAssocID="{98F9912B-06A6-4F31-B956-59940EB17CDF}" presName="aSpace" presStyleCnt="0"/>
      <dgm:spPr/>
    </dgm:pt>
    <dgm:pt modelId="{A4E903EE-7E09-4B46-85B2-508E072B7FE0}" type="pres">
      <dgm:prSet presAssocID="{AC0D21E9-C88A-4DD9-B077-AAE9D0F6B6B3}" presName="compNode" presStyleCnt="0"/>
      <dgm:spPr/>
    </dgm:pt>
    <dgm:pt modelId="{2738FA46-DDC4-41C3-BB60-E6E689C8A4B3}" type="pres">
      <dgm:prSet presAssocID="{AC0D21E9-C88A-4DD9-B077-AAE9D0F6B6B3}" presName="aNode" presStyleLbl="bgShp" presStyleIdx="2" presStyleCnt="3"/>
      <dgm:spPr/>
      <dgm:t>
        <a:bodyPr/>
        <a:lstStyle/>
        <a:p>
          <a:endParaRPr lang="en-GB"/>
        </a:p>
      </dgm:t>
    </dgm:pt>
    <dgm:pt modelId="{67AFA5A3-DF68-473D-B05B-9E71972193B6}" type="pres">
      <dgm:prSet presAssocID="{AC0D21E9-C88A-4DD9-B077-AAE9D0F6B6B3}" presName="textNode" presStyleLbl="bgShp" presStyleIdx="2" presStyleCnt="3"/>
      <dgm:spPr/>
      <dgm:t>
        <a:bodyPr/>
        <a:lstStyle/>
        <a:p>
          <a:endParaRPr lang="en-GB"/>
        </a:p>
      </dgm:t>
    </dgm:pt>
    <dgm:pt modelId="{8FB487B1-0EAE-4946-B9CC-5F40552E45C1}" type="pres">
      <dgm:prSet presAssocID="{AC0D21E9-C88A-4DD9-B077-AAE9D0F6B6B3}" presName="compChildNode" presStyleCnt="0"/>
      <dgm:spPr/>
    </dgm:pt>
    <dgm:pt modelId="{2FEEA5B2-23C5-4587-9D44-6AE61AE6538E}" type="pres">
      <dgm:prSet presAssocID="{AC0D21E9-C88A-4DD9-B077-AAE9D0F6B6B3}" presName="theInnerList" presStyleCnt="0"/>
      <dgm:spPr/>
    </dgm:pt>
    <dgm:pt modelId="{25E18BB7-B12A-4B83-BC1C-47FC5B96603B}" type="pres">
      <dgm:prSet presAssocID="{AC70E589-FA10-4BC5-8776-5C4BB4BF0D4B}" presName="childNode" presStyleLbl="node1" presStyleIdx="4" presStyleCnt="6">
        <dgm:presLayoutVars>
          <dgm:bulletEnabled val="1"/>
        </dgm:presLayoutVars>
      </dgm:prSet>
      <dgm:spPr/>
      <dgm:t>
        <a:bodyPr/>
        <a:lstStyle/>
        <a:p>
          <a:endParaRPr lang="en-GB"/>
        </a:p>
      </dgm:t>
    </dgm:pt>
    <dgm:pt modelId="{DA4990B0-133B-4570-9ACE-F472B0FE1D28}" type="pres">
      <dgm:prSet presAssocID="{AC70E589-FA10-4BC5-8776-5C4BB4BF0D4B}" presName="aSpace2" presStyleCnt="0"/>
      <dgm:spPr/>
    </dgm:pt>
    <dgm:pt modelId="{577D1925-BE03-4576-9C09-1BC692BE281C}" type="pres">
      <dgm:prSet presAssocID="{AA8F8F18-BEF6-4B0F-924E-635540D5989D}" presName="childNode" presStyleLbl="node1" presStyleIdx="5" presStyleCnt="6">
        <dgm:presLayoutVars>
          <dgm:bulletEnabled val="1"/>
        </dgm:presLayoutVars>
      </dgm:prSet>
      <dgm:spPr/>
      <dgm:t>
        <a:bodyPr/>
        <a:lstStyle/>
        <a:p>
          <a:endParaRPr lang="en-GB"/>
        </a:p>
      </dgm:t>
    </dgm:pt>
  </dgm:ptLst>
  <dgm:cxnLst>
    <dgm:cxn modelId="{36BA71EE-6870-43F2-8600-DBDBA0B210A8}" srcId="{F3B031CF-5253-452A-842A-36F48BFE244F}" destId="{AC0D21E9-C88A-4DD9-B077-AAE9D0F6B6B3}" srcOrd="2" destOrd="0" parTransId="{504C1574-2D3A-42E5-8683-B57DCF9E65A7}" sibTransId="{2B2A90DC-0048-4ED9-A094-8110417FDA7E}"/>
    <dgm:cxn modelId="{E2B1DB9B-7AE2-4104-8ACF-654060F05078}" srcId="{F3B031CF-5253-452A-842A-36F48BFE244F}" destId="{006A503F-7573-4546-AD18-E41FBC77B844}" srcOrd="0" destOrd="0" parTransId="{3EC820AF-0612-460A-807F-7E9653E0E5A3}" sibTransId="{6810C35E-A406-43EF-B9DE-F8A28655353C}"/>
    <dgm:cxn modelId="{95E749EC-99AC-40B6-A067-251E7F5447C3}" srcId="{AC0D21E9-C88A-4DD9-B077-AAE9D0F6B6B3}" destId="{AA8F8F18-BEF6-4B0F-924E-635540D5989D}" srcOrd="1" destOrd="0" parTransId="{7285FB00-09E0-4A76-B2A8-3AD50A5232F2}" sibTransId="{EB0F336E-956D-4B24-9A87-E4621189A3CF}"/>
    <dgm:cxn modelId="{50791E91-8469-441D-98ED-C5F21AC7AB92}" type="presOf" srcId="{98F9912B-06A6-4F31-B956-59940EB17CDF}" destId="{CE92A524-F9D5-4245-A90E-72080C0B75F0}" srcOrd="0" destOrd="0" presId="urn:microsoft.com/office/officeart/2005/8/layout/lProcess2"/>
    <dgm:cxn modelId="{4C6DD99E-7585-4D35-B370-236C2F0CD52D}" srcId="{98F9912B-06A6-4F31-B956-59940EB17CDF}" destId="{FF2BC569-29AD-4439-8BE0-A67528A5153D}" srcOrd="0" destOrd="0" parTransId="{9432BDBF-FEE2-4F07-8358-1BA7DE4552D4}" sibTransId="{F3756AB6-038D-48A9-84A2-95460CEFDC57}"/>
    <dgm:cxn modelId="{3752C710-7C71-4A07-942B-614B13FE58C7}" srcId="{F3B031CF-5253-452A-842A-36F48BFE244F}" destId="{98F9912B-06A6-4F31-B956-59940EB17CDF}" srcOrd="1" destOrd="0" parTransId="{36B888A5-665C-4C54-AC7D-18463E37C398}" sibTransId="{AC80BB99-4085-4036-861B-AD03DA7C7DE2}"/>
    <dgm:cxn modelId="{BF163935-FC5B-4114-859B-0D5050EF68F4}" srcId="{98F9912B-06A6-4F31-B956-59940EB17CDF}" destId="{46F2898B-5474-4E30-9813-C405436B3038}" srcOrd="1" destOrd="0" parTransId="{CE0CA5C4-0102-458F-A81C-4C7B99DFC208}" sibTransId="{25AA80E0-BD5F-4851-80F5-8753D050C1E9}"/>
    <dgm:cxn modelId="{36566297-38C4-4C19-9145-5A6E476F83B1}" type="presOf" srcId="{AC0D21E9-C88A-4DD9-B077-AAE9D0F6B6B3}" destId="{2738FA46-DDC4-41C3-BB60-E6E689C8A4B3}" srcOrd="0" destOrd="0" presId="urn:microsoft.com/office/officeart/2005/8/layout/lProcess2"/>
    <dgm:cxn modelId="{3A14007C-E940-4363-973F-1F5B411A9E66}" type="presOf" srcId="{AA8F8F18-BEF6-4B0F-924E-635540D5989D}" destId="{577D1925-BE03-4576-9C09-1BC692BE281C}" srcOrd="0" destOrd="0" presId="urn:microsoft.com/office/officeart/2005/8/layout/lProcess2"/>
    <dgm:cxn modelId="{4527DF00-1F0D-4A5F-A2F5-1AAD32BF2D6F}" type="presOf" srcId="{006A503F-7573-4546-AD18-E41FBC77B844}" destId="{B14FF581-B69F-45C6-B678-002B85FA502B}" srcOrd="0" destOrd="0" presId="urn:microsoft.com/office/officeart/2005/8/layout/lProcess2"/>
    <dgm:cxn modelId="{C6E53E68-DAA5-4B0D-93E2-F8DBF9936FBC}" type="presOf" srcId="{006A503F-7573-4546-AD18-E41FBC77B844}" destId="{448E410E-4219-4779-BCCB-1D38EB8A0357}" srcOrd="1" destOrd="0" presId="urn:microsoft.com/office/officeart/2005/8/layout/lProcess2"/>
    <dgm:cxn modelId="{64928832-1B7D-4647-81F2-122B31085430}" type="presOf" srcId="{F3B031CF-5253-452A-842A-36F48BFE244F}" destId="{9A66CF2F-5420-4E42-978B-874EBA56F125}" srcOrd="0" destOrd="0" presId="urn:microsoft.com/office/officeart/2005/8/layout/lProcess2"/>
    <dgm:cxn modelId="{CA915F76-7EF7-48FB-924D-9B92C8B96A3F}" srcId="{006A503F-7573-4546-AD18-E41FBC77B844}" destId="{1A7EBB81-81BB-479D-B0CE-658EED3E3661}" srcOrd="1" destOrd="0" parTransId="{304D843B-EBC0-4156-A236-F21697215453}" sibTransId="{9F709FBD-8886-4D99-8E17-487971E3C419}"/>
    <dgm:cxn modelId="{BF9EF7DE-B4E3-4055-BD3B-C4C0F8C04716}" type="presOf" srcId="{FF2BC569-29AD-4439-8BE0-A67528A5153D}" destId="{2546AAD1-28C3-4BCA-A663-5F6925838772}" srcOrd="0" destOrd="0" presId="urn:microsoft.com/office/officeart/2005/8/layout/lProcess2"/>
    <dgm:cxn modelId="{53F31CC4-5499-44A9-B076-CDBAA3810542}" type="presOf" srcId="{98F9912B-06A6-4F31-B956-59940EB17CDF}" destId="{D44B0787-D8AB-47D2-919C-57B54D321B5B}" srcOrd="1" destOrd="0" presId="urn:microsoft.com/office/officeart/2005/8/layout/lProcess2"/>
    <dgm:cxn modelId="{CF14D6A2-16F0-4EFC-ACF6-94F5673AA59E}" type="presOf" srcId="{AC0D21E9-C88A-4DD9-B077-AAE9D0F6B6B3}" destId="{67AFA5A3-DF68-473D-B05B-9E71972193B6}" srcOrd="1" destOrd="0" presId="urn:microsoft.com/office/officeart/2005/8/layout/lProcess2"/>
    <dgm:cxn modelId="{44793B4A-C035-4BE3-B4E9-CA76105DF91A}" srcId="{AC0D21E9-C88A-4DD9-B077-AAE9D0F6B6B3}" destId="{AC70E589-FA10-4BC5-8776-5C4BB4BF0D4B}" srcOrd="0" destOrd="0" parTransId="{6D045608-74F7-47D4-A576-54EE75E7660E}" sibTransId="{1CA1568C-4A90-44F2-82C2-D958E8560A0A}"/>
    <dgm:cxn modelId="{586117DA-C7A0-47A6-A5C0-7C60D4246186}" srcId="{006A503F-7573-4546-AD18-E41FBC77B844}" destId="{DF337924-11D0-421C-AF08-D7E14EC2A5FF}" srcOrd="0" destOrd="0" parTransId="{0BBAD662-B8C0-44A5-88A3-E96892E08CE6}" sibTransId="{B6539864-5053-4562-8E47-A82E57F7A42B}"/>
    <dgm:cxn modelId="{4AB1239A-DB80-4C1B-82A1-A10C7DC4386C}" type="presOf" srcId="{AC70E589-FA10-4BC5-8776-5C4BB4BF0D4B}" destId="{25E18BB7-B12A-4B83-BC1C-47FC5B96603B}" srcOrd="0" destOrd="0" presId="urn:microsoft.com/office/officeart/2005/8/layout/lProcess2"/>
    <dgm:cxn modelId="{D59BE0F9-EA46-45D6-A65E-38F23933CA30}" type="presOf" srcId="{1A7EBB81-81BB-479D-B0CE-658EED3E3661}" destId="{C5E77CEC-BEC8-4799-8548-5344149E88E0}" srcOrd="0" destOrd="0" presId="urn:microsoft.com/office/officeart/2005/8/layout/lProcess2"/>
    <dgm:cxn modelId="{690FE847-FFC8-40D7-B2DF-55E18833058A}" type="presOf" srcId="{46F2898B-5474-4E30-9813-C405436B3038}" destId="{79222AE5-C43C-479C-BA27-9D5BB84EF8D6}" srcOrd="0" destOrd="0" presId="urn:microsoft.com/office/officeart/2005/8/layout/lProcess2"/>
    <dgm:cxn modelId="{D93D852A-CC45-4E21-8223-5DAEC8CC818E}" type="presOf" srcId="{DF337924-11D0-421C-AF08-D7E14EC2A5FF}" destId="{E184F6CB-6037-4B4A-9CF9-19CE534B66DB}" srcOrd="0" destOrd="0" presId="urn:microsoft.com/office/officeart/2005/8/layout/lProcess2"/>
    <dgm:cxn modelId="{55F38ED1-E462-4040-B53B-BBED8A9EA224}" type="presParOf" srcId="{9A66CF2F-5420-4E42-978B-874EBA56F125}" destId="{C6BC5888-B4AF-498C-A4AA-4B475528DAAB}" srcOrd="0" destOrd="0" presId="urn:microsoft.com/office/officeart/2005/8/layout/lProcess2"/>
    <dgm:cxn modelId="{B429F90F-50DC-4690-A25F-5087EC7F4DBA}" type="presParOf" srcId="{C6BC5888-B4AF-498C-A4AA-4B475528DAAB}" destId="{B14FF581-B69F-45C6-B678-002B85FA502B}" srcOrd="0" destOrd="0" presId="urn:microsoft.com/office/officeart/2005/8/layout/lProcess2"/>
    <dgm:cxn modelId="{48A715F9-3BB9-4206-8C99-F0DEAFD1F1A4}" type="presParOf" srcId="{C6BC5888-B4AF-498C-A4AA-4B475528DAAB}" destId="{448E410E-4219-4779-BCCB-1D38EB8A0357}" srcOrd="1" destOrd="0" presId="urn:microsoft.com/office/officeart/2005/8/layout/lProcess2"/>
    <dgm:cxn modelId="{0B9CE8BD-BBCB-47CE-85DA-620CCBC6D7FE}" type="presParOf" srcId="{C6BC5888-B4AF-498C-A4AA-4B475528DAAB}" destId="{665464D8-3538-41EB-9661-1855B04D4314}" srcOrd="2" destOrd="0" presId="urn:microsoft.com/office/officeart/2005/8/layout/lProcess2"/>
    <dgm:cxn modelId="{01F05A9B-85BE-4DE0-9B6C-5EFB399E5258}" type="presParOf" srcId="{665464D8-3538-41EB-9661-1855B04D4314}" destId="{253DDDB2-A92A-4A25-BA3D-32561E1B3FC9}" srcOrd="0" destOrd="0" presId="urn:microsoft.com/office/officeart/2005/8/layout/lProcess2"/>
    <dgm:cxn modelId="{69FC2F16-AADA-4C1B-A376-C5D760696ABD}" type="presParOf" srcId="{253DDDB2-A92A-4A25-BA3D-32561E1B3FC9}" destId="{E184F6CB-6037-4B4A-9CF9-19CE534B66DB}" srcOrd="0" destOrd="0" presId="urn:microsoft.com/office/officeart/2005/8/layout/lProcess2"/>
    <dgm:cxn modelId="{EC6A4710-8A2A-4A2B-8F5F-6EB3576F1673}" type="presParOf" srcId="{253DDDB2-A92A-4A25-BA3D-32561E1B3FC9}" destId="{BFD9ABA2-A678-492F-BE2B-9E945023111E}" srcOrd="1" destOrd="0" presId="urn:microsoft.com/office/officeart/2005/8/layout/lProcess2"/>
    <dgm:cxn modelId="{2C5E756E-8C4E-4B67-9647-D071B1EA12CC}" type="presParOf" srcId="{253DDDB2-A92A-4A25-BA3D-32561E1B3FC9}" destId="{C5E77CEC-BEC8-4799-8548-5344149E88E0}" srcOrd="2" destOrd="0" presId="urn:microsoft.com/office/officeart/2005/8/layout/lProcess2"/>
    <dgm:cxn modelId="{1AC47D4F-C2A7-4AB1-A094-FDB41B98B173}" type="presParOf" srcId="{9A66CF2F-5420-4E42-978B-874EBA56F125}" destId="{DD098DEC-D28B-450D-8BBD-6AAA3D59F778}" srcOrd="1" destOrd="0" presId="urn:microsoft.com/office/officeart/2005/8/layout/lProcess2"/>
    <dgm:cxn modelId="{EFEC7BDC-FF75-4EC2-86B5-5D3AFCB0DC75}" type="presParOf" srcId="{9A66CF2F-5420-4E42-978B-874EBA56F125}" destId="{E05A1B33-BE86-4845-BA76-8AA37DA22A1D}" srcOrd="2" destOrd="0" presId="urn:microsoft.com/office/officeart/2005/8/layout/lProcess2"/>
    <dgm:cxn modelId="{7BFBFD05-50E6-4C5C-9496-87C8A15F56C0}" type="presParOf" srcId="{E05A1B33-BE86-4845-BA76-8AA37DA22A1D}" destId="{CE92A524-F9D5-4245-A90E-72080C0B75F0}" srcOrd="0" destOrd="0" presId="urn:microsoft.com/office/officeart/2005/8/layout/lProcess2"/>
    <dgm:cxn modelId="{99697C3E-0FB0-42D7-8CE4-F513E7066BD0}" type="presParOf" srcId="{E05A1B33-BE86-4845-BA76-8AA37DA22A1D}" destId="{D44B0787-D8AB-47D2-919C-57B54D321B5B}" srcOrd="1" destOrd="0" presId="urn:microsoft.com/office/officeart/2005/8/layout/lProcess2"/>
    <dgm:cxn modelId="{19D3A63A-42E7-4169-85CE-B788EE4F25D8}" type="presParOf" srcId="{E05A1B33-BE86-4845-BA76-8AA37DA22A1D}" destId="{0FAE85F0-804D-4307-9813-0DD5DA4B44E7}" srcOrd="2" destOrd="0" presId="urn:microsoft.com/office/officeart/2005/8/layout/lProcess2"/>
    <dgm:cxn modelId="{AB9B0F10-AB37-4CE8-918C-01DC6C153997}" type="presParOf" srcId="{0FAE85F0-804D-4307-9813-0DD5DA4B44E7}" destId="{71B87DA5-750F-42C0-B468-6A8005C7B73F}" srcOrd="0" destOrd="0" presId="urn:microsoft.com/office/officeart/2005/8/layout/lProcess2"/>
    <dgm:cxn modelId="{4B5A03B7-94EF-4261-A15D-DF71CDCD02C5}" type="presParOf" srcId="{71B87DA5-750F-42C0-B468-6A8005C7B73F}" destId="{2546AAD1-28C3-4BCA-A663-5F6925838772}" srcOrd="0" destOrd="0" presId="urn:microsoft.com/office/officeart/2005/8/layout/lProcess2"/>
    <dgm:cxn modelId="{5DE4CBF1-897F-42DC-8F11-94A967780B83}" type="presParOf" srcId="{71B87DA5-750F-42C0-B468-6A8005C7B73F}" destId="{61544160-B91C-48B3-B568-A422AAB93A7C}" srcOrd="1" destOrd="0" presId="urn:microsoft.com/office/officeart/2005/8/layout/lProcess2"/>
    <dgm:cxn modelId="{920E16DE-0B22-4D43-B37C-6F3B8E836AD4}" type="presParOf" srcId="{71B87DA5-750F-42C0-B468-6A8005C7B73F}" destId="{79222AE5-C43C-479C-BA27-9D5BB84EF8D6}" srcOrd="2" destOrd="0" presId="urn:microsoft.com/office/officeart/2005/8/layout/lProcess2"/>
    <dgm:cxn modelId="{822F1C05-0F65-4A3D-BDE6-69A6AFC3BD03}" type="presParOf" srcId="{9A66CF2F-5420-4E42-978B-874EBA56F125}" destId="{99B56E10-F514-4AF1-B552-73D6B9770D76}" srcOrd="3" destOrd="0" presId="urn:microsoft.com/office/officeart/2005/8/layout/lProcess2"/>
    <dgm:cxn modelId="{873A2CFB-6B67-4CF8-A1D3-DC6FAEF21E51}" type="presParOf" srcId="{9A66CF2F-5420-4E42-978B-874EBA56F125}" destId="{A4E903EE-7E09-4B46-85B2-508E072B7FE0}" srcOrd="4" destOrd="0" presId="urn:microsoft.com/office/officeart/2005/8/layout/lProcess2"/>
    <dgm:cxn modelId="{43557EB6-65C1-4EDD-AC5E-C8322A9582B4}" type="presParOf" srcId="{A4E903EE-7E09-4B46-85B2-508E072B7FE0}" destId="{2738FA46-DDC4-41C3-BB60-E6E689C8A4B3}" srcOrd="0" destOrd="0" presId="urn:microsoft.com/office/officeart/2005/8/layout/lProcess2"/>
    <dgm:cxn modelId="{2D31819D-24D2-4098-952A-6D9F6FFC4982}" type="presParOf" srcId="{A4E903EE-7E09-4B46-85B2-508E072B7FE0}" destId="{67AFA5A3-DF68-473D-B05B-9E71972193B6}" srcOrd="1" destOrd="0" presId="urn:microsoft.com/office/officeart/2005/8/layout/lProcess2"/>
    <dgm:cxn modelId="{433B23B1-43B3-4B3F-BF53-A9040976ECE5}" type="presParOf" srcId="{A4E903EE-7E09-4B46-85B2-508E072B7FE0}" destId="{8FB487B1-0EAE-4946-B9CC-5F40552E45C1}" srcOrd="2" destOrd="0" presId="urn:microsoft.com/office/officeart/2005/8/layout/lProcess2"/>
    <dgm:cxn modelId="{42E63544-973E-41A1-B3AA-5C7219F895B9}" type="presParOf" srcId="{8FB487B1-0EAE-4946-B9CC-5F40552E45C1}" destId="{2FEEA5B2-23C5-4587-9D44-6AE61AE6538E}" srcOrd="0" destOrd="0" presId="urn:microsoft.com/office/officeart/2005/8/layout/lProcess2"/>
    <dgm:cxn modelId="{8AC1FD34-1167-4B9E-A8B8-EC77483CFB17}" type="presParOf" srcId="{2FEEA5B2-23C5-4587-9D44-6AE61AE6538E}" destId="{25E18BB7-B12A-4B83-BC1C-47FC5B96603B}" srcOrd="0" destOrd="0" presId="urn:microsoft.com/office/officeart/2005/8/layout/lProcess2"/>
    <dgm:cxn modelId="{490258FA-24AE-4512-9B80-281BFF1A2485}" type="presParOf" srcId="{2FEEA5B2-23C5-4587-9D44-6AE61AE6538E}" destId="{DA4990B0-133B-4570-9ACE-F472B0FE1D28}" srcOrd="1" destOrd="0" presId="urn:microsoft.com/office/officeart/2005/8/layout/lProcess2"/>
    <dgm:cxn modelId="{DA87F95E-1046-4AC6-9CF8-817895048454}" type="presParOf" srcId="{2FEEA5B2-23C5-4587-9D44-6AE61AE6538E}" destId="{577D1925-BE03-4576-9C09-1BC692BE281C}" srcOrd="2" destOrd="0" presId="urn:microsoft.com/office/officeart/2005/8/layout/l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B87EC5-D003-4C80-895F-AEC70B2499C9}"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GB"/>
        </a:p>
      </dgm:t>
    </dgm:pt>
    <dgm:pt modelId="{2B4275FA-0F77-4751-987A-D18487F05223}">
      <dgm:prSet phldrT="[Text]"/>
      <dgm:spPr/>
      <dgm:t>
        <a:bodyPr/>
        <a:lstStyle/>
        <a:p>
          <a:r>
            <a:rPr lang="fr-FR" dirty="0" err="1" smtClean="0"/>
            <a:t>Complementary</a:t>
          </a:r>
          <a:endParaRPr lang="en-GB" dirty="0"/>
        </a:p>
      </dgm:t>
    </dgm:pt>
    <dgm:pt modelId="{B168EBBF-2ED3-485C-AB7F-80390CA469D7}" type="parTrans" cxnId="{9FB6D3C7-D093-442F-AEFB-08DFD094336D}">
      <dgm:prSet/>
      <dgm:spPr/>
      <dgm:t>
        <a:bodyPr/>
        <a:lstStyle/>
        <a:p>
          <a:endParaRPr lang="en-GB"/>
        </a:p>
      </dgm:t>
    </dgm:pt>
    <dgm:pt modelId="{F60934CC-5ABC-4F68-B7FC-C1345875705D}" type="sibTrans" cxnId="{9FB6D3C7-D093-442F-AEFB-08DFD094336D}">
      <dgm:prSet/>
      <dgm:spPr/>
      <dgm:t>
        <a:bodyPr/>
        <a:lstStyle/>
        <a:p>
          <a:endParaRPr lang="en-GB"/>
        </a:p>
      </dgm:t>
    </dgm:pt>
    <dgm:pt modelId="{D70951CD-C289-463F-A6F9-A1B2C2AA1685}">
      <dgm:prSet phldrT="[Text]"/>
      <dgm:spPr/>
      <dgm:t>
        <a:bodyPr/>
        <a:lstStyle/>
        <a:p>
          <a:r>
            <a:rPr lang="fr-FR" dirty="0" smtClean="0"/>
            <a:t>Single </a:t>
          </a:r>
          <a:r>
            <a:rPr lang="fr-FR" dirty="0" err="1" smtClean="0"/>
            <a:t>purpose</a:t>
          </a:r>
          <a:r>
            <a:rPr lang="fr-FR" dirty="0" smtClean="0"/>
            <a:t> of programme </a:t>
          </a:r>
          <a:r>
            <a:rPr lang="fr-FR" dirty="0" err="1" smtClean="0"/>
            <a:t>systems</a:t>
          </a:r>
          <a:endParaRPr lang="en-GB" dirty="0"/>
        </a:p>
      </dgm:t>
    </dgm:pt>
    <dgm:pt modelId="{4CA4BE9A-65AF-47A6-A1D2-603943B36B48}" type="parTrans" cxnId="{45A9A1B1-70BB-42FA-B2D1-A27D78700FBF}">
      <dgm:prSet/>
      <dgm:spPr/>
      <dgm:t>
        <a:bodyPr/>
        <a:lstStyle/>
        <a:p>
          <a:endParaRPr lang="en-GB"/>
        </a:p>
      </dgm:t>
    </dgm:pt>
    <dgm:pt modelId="{3A6254A2-5414-40BD-953F-7409F1BD07DF}" type="sibTrans" cxnId="{45A9A1B1-70BB-42FA-B2D1-A27D78700FBF}">
      <dgm:prSet/>
      <dgm:spPr/>
      <dgm:t>
        <a:bodyPr/>
        <a:lstStyle/>
        <a:p>
          <a:endParaRPr lang="en-GB"/>
        </a:p>
      </dgm:t>
    </dgm:pt>
    <dgm:pt modelId="{8137AD66-FA9A-4ED3-85D0-7EA28A48C5DD}">
      <dgm:prSet phldrT="[Text]"/>
      <dgm:spPr/>
      <dgm:t>
        <a:bodyPr/>
        <a:lstStyle/>
        <a:p>
          <a:r>
            <a:rPr lang="fr-FR" dirty="0" err="1" smtClean="0"/>
            <a:t>Unconnected</a:t>
          </a:r>
          <a:r>
            <a:rPr lang="fr-FR" dirty="0" smtClean="0"/>
            <a:t> to and </a:t>
          </a:r>
          <a:r>
            <a:rPr lang="fr-FR" dirty="0" err="1" smtClean="0"/>
            <a:t>complementing</a:t>
          </a:r>
          <a:r>
            <a:rPr lang="fr-FR" dirty="0" smtClean="0"/>
            <a:t> </a:t>
          </a:r>
          <a:r>
            <a:rPr lang="fr-FR" dirty="0" err="1" smtClean="0"/>
            <a:t>others</a:t>
          </a:r>
          <a:endParaRPr lang="en-GB" dirty="0"/>
        </a:p>
      </dgm:t>
    </dgm:pt>
    <dgm:pt modelId="{5E0DD96D-F167-4540-BADB-24259B574210}" type="parTrans" cxnId="{0052BBF5-1176-4DA5-B4F0-3CAF1679ED32}">
      <dgm:prSet/>
      <dgm:spPr/>
      <dgm:t>
        <a:bodyPr/>
        <a:lstStyle/>
        <a:p>
          <a:endParaRPr lang="en-GB"/>
        </a:p>
      </dgm:t>
    </dgm:pt>
    <dgm:pt modelId="{1AD5A53E-8F87-462B-9EB7-5D0D6E67297E}" type="sibTrans" cxnId="{0052BBF5-1176-4DA5-B4F0-3CAF1679ED32}">
      <dgm:prSet/>
      <dgm:spPr/>
      <dgm:t>
        <a:bodyPr/>
        <a:lstStyle/>
        <a:p>
          <a:endParaRPr lang="en-GB"/>
        </a:p>
      </dgm:t>
    </dgm:pt>
    <dgm:pt modelId="{5EB4D479-B422-474F-90B9-03D49ED22170}">
      <dgm:prSet phldrT="[Text]"/>
      <dgm:spPr/>
      <dgm:t>
        <a:bodyPr/>
        <a:lstStyle/>
        <a:p>
          <a:r>
            <a:rPr lang="fr-FR" dirty="0" smtClean="0"/>
            <a:t>Integrated</a:t>
          </a:r>
          <a:endParaRPr lang="en-GB" dirty="0"/>
        </a:p>
      </dgm:t>
    </dgm:pt>
    <dgm:pt modelId="{FA0A706F-9776-404C-BA7E-1CE44D51034C}" type="parTrans" cxnId="{8E6CC5C1-4ECB-4FE0-8995-0C0BBC5EF3EB}">
      <dgm:prSet/>
      <dgm:spPr/>
      <dgm:t>
        <a:bodyPr/>
        <a:lstStyle/>
        <a:p>
          <a:endParaRPr lang="en-GB"/>
        </a:p>
      </dgm:t>
    </dgm:pt>
    <dgm:pt modelId="{30239574-946B-4009-AA5E-E9AEFFD908F7}" type="sibTrans" cxnId="{8E6CC5C1-4ECB-4FE0-8995-0C0BBC5EF3EB}">
      <dgm:prSet/>
      <dgm:spPr/>
      <dgm:t>
        <a:bodyPr/>
        <a:lstStyle/>
        <a:p>
          <a:endParaRPr lang="en-GB"/>
        </a:p>
      </dgm:t>
    </dgm:pt>
    <dgm:pt modelId="{FE6522A0-E277-40AE-B086-5A6CBF33AC24}">
      <dgm:prSet phldrT="[Text]"/>
      <dgm:spPr/>
      <dgm:t>
        <a:bodyPr/>
        <a:lstStyle/>
        <a:p>
          <a:r>
            <a:rPr lang="fr-FR" dirty="0" smtClean="0"/>
            <a:t>Single </a:t>
          </a:r>
          <a:r>
            <a:rPr lang="fr-FR" dirty="0" err="1" smtClean="0"/>
            <a:t>financing</a:t>
          </a:r>
          <a:r>
            <a:rPr lang="fr-FR" dirty="0" smtClean="0"/>
            <a:t> system for all </a:t>
          </a:r>
          <a:r>
            <a:rPr lang="fr-FR" dirty="0" err="1" smtClean="0"/>
            <a:t>lifelong</a:t>
          </a:r>
          <a:r>
            <a:rPr lang="fr-FR" dirty="0" smtClean="0"/>
            <a:t> </a:t>
          </a:r>
          <a:r>
            <a:rPr lang="fr-FR" dirty="0" err="1" smtClean="0"/>
            <a:t>learning</a:t>
          </a:r>
          <a:r>
            <a:rPr lang="fr-FR" dirty="0" smtClean="0"/>
            <a:t> </a:t>
          </a:r>
          <a:r>
            <a:rPr lang="fr-FR" dirty="0" err="1" smtClean="0"/>
            <a:t>activities</a:t>
          </a:r>
          <a:endParaRPr lang="en-GB" dirty="0"/>
        </a:p>
      </dgm:t>
    </dgm:pt>
    <dgm:pt modelId="{95FC0DD2-37A8-4F5B-BD3D-4A0D722DFFC0}" type="parTrans" cxnId="{3C259EA5-95AC-4B1F-8CFC-5FD044AFB581}">
      <dgm:prSet/>
      <dgm:spPr/>
      <dgm:t>
        <a:bodyPr/>
        <a:lstStyle/>
        <a:p>
          <a:endParaRPr lang="en-GB"/>
        </a:p>
      </dgm:t>
    </dgm:pt>
    <dgm:pt modelId="{BB475DA9-3A7F-41F0-A449-92B29785A993}" type="sibTrans" cxnId="{3C259EA5-95AC-4B1F-8CFC-5FD044AFB581}">
      <dgm:prSet/>
      <dgm:spPr/>
      <dgm:t>
        <a:bodyPr/>
        <a:lstStyle/>
        <a:p>
          <a:endParaRPr lang="en-GB"/>
        </a:p>
      </dgm:t>
    </dgm:pt>
    <dgm:pt modelId="{ED8CEA41-3BF6-4236-898E-D809E79C4191}">
      <dgm:prSet phldrT="[Text]"/>
      <dgm:spPr/>
      <dgm:t>
        <a:bodyPr/>
        <a:lstStyle/>
        <a:p>
          <a:r>
            <a:rPr lang="fr-FR" smtClean="0"/>
            <a:t>Coordinated</a:t>
          </a:r>
          <a:endParaRPr lang="en-GB" dirty="0"/>
        </a:p>
      </dgm:t>
    </dgm:pt>
    <dgm:pt modelId="{B2DBD54A-8004-40A3-940C-1D441FCF738A}" type="parTrans" cxnId="{397A91B8-339B-457B-A714-A46F9601A0F4}">
      <dgm:prSet/>
      <dgm:spPr/>
      <dgm:t>
        <a:bodyPr/>
        <a:lstStyle/>
        <a:p>
          <a:endParaRPr lang="en-GB"/>
        </a:p>
      </dgm:t>
    </dgm:pt>
    <dgm:pt modelId="{8379105E-B1D7-472E-AC36-F27444A3CCD9}" type="sibTrans" cxnId="{397A91B8-339B-457B-A714-A46F9601A0F4}">
      <dgm:prSet/>
      <dgm:spPr/>
      <dgm:t>
        <a:bodyPr/>
        <a:lstStyle/>
        <a:p>
          <a:endParaRPr lang="en-GB"/>
        </a:p>
      </dgm:t>
    </dgm:pt>
    <dgm:pt modelId="{B48748B8-371F-4136-89BD-932610D332FA}">
      <dgm:prSet phldrT="[Text]"/>
      <dgm:spPr/>
      <dgm:t>
        <a:bodyPr/>
        <a:lstStyle/>
        <a:p>
          <a:r>
            <a:rPr lang="fr-FR" dirty="0" smtClean="0"/>
            <a:t>Multiple </a:t>
          </a:r>
          <a:r>
            <a:rPr lang="fr-FR" dirty="0" err="1" smtClean="0"/>
            <a:t>systems</a:t>
          </a:r>
          <a:r>
            <a:rPr lang="fr-FR" dirty="0" smtClean="0"/>
            <a:t> for </a:t>
          </a:r>
          <a:r>
            <a:rPr lang="fr-FR" dirty="0" err="1" smtClean="0"/>
            <a:t>different</a:t>
          </a:r>
          <a:r>
            <a:rPr lang="fr-FR" dirty="0" smtClean="0"/>
            <a:t> </a:t>
          </a:r>
          <a:r>
            <a:rPr lang="fr-FR" dirty="0" err="1" smtClean="0"/>
            <a:t>activities</a:t>
          </a:r>
          <a:r>
            <a:rPr lang="fr-FR" dirty="0" smtClean="0"/>
            <a:t> and/or populations</a:t>
          </a:r>
          <a:endParaRPr lang="en-GB" dirty="0"/>
        </a:p>
      </dgm:t>
    </dgm:pt>
    <dgm:pt modelId="{9948DCF0-03C1-41FD-A951-7549CB1E56EB}" type="parTrans" cxnId="{D0D9281D-D9C3-4208-A4C9-D562635E7BB2}">
      <dgm:prSet/>
      <dgm:spPr/>
      <dgm:t>
        <a:bodyPr/>
        <a:lstStyle/>
        <a:p>
          <a:endParaRPr lang="en-GB"/>
        </a:p>
      </dgm:t>
    </dgm:pt>
    <dgm:pt modelId="{9363180A-7F45-4FEB-AAF8-0954C8E22847}" type="sibTrans" cxnId="{D0D9281D-D9C3-4208-A4C9-D562635E7BB2}">
      <dgm:prSet/>
      <dgm:spPr/>
      <dgm:t>
        <a:bodyPr/>
        <a:lstStyle/>
        <a:p>
          <a:endParaRPr lang="en-GB"/>
        </a:p>
      </dgm:t>
    </dgm:pt>
    <dgm:pt modelId="{8682C6B8-29DE-49AB-AE9E-BBC5491691B2}">
      <dgm:prSet phldrT="[Text]"/>
      <dgm:spPr/>
      <dgm:t>
        <a:bodyPr/>
        <a:lstStyle/>
        <a:p>
          <a:r>
            <a:rPr lang="fr-FR" dirty="0" smtClean="0"/>
            <a:t>Certain </a:t>
          </a:r>
          <a:r>
            <a:rPr lang="fr-FR" dirty="0" err="1" smtClean="0"/>
            <a:t>degree</a:t>
          </a:r>
          <a:r>
            <a:rPr lang="fr-FR" dirty="0" smtClean="0"/>
            <a:t> of </a:t>
          </a:r>
          <a:r>
            <a:rPr lang="fr-FR" dirty="0" err="1" smtClean="0"/>
            <a:t>consistency</a:t>
          </a:r>
          <a:r>
            <a:rPr lang="fr-FR" dirty="0" smtClean="0"/>
            <a:t> and </a:t>
          </a:r>
          <a:r>
            <a:rPr lang="fr-FR" dirty="0" err="1" smtClean="0"/>
            <a:t>level</a:t>
          </a:r>
          <a:r>
            <a:rPr lang="fr-FR" dirty="0" smtClean="0"/>
            <a:t> of coordination</a:t>
          </a:r>
          <a:endParaRPr lang="en-GB" dirty="0"/>
        </a:p>
      </dgm:t>
    </dgm:pt>
    <dgm:pt modelId="{8ABAE9B3-6BA6-42F3-ABDC-DB8918B79E62}" type="parTrans" cxnId="{8E8A6692-3A3D-4134-A545-1796B48E459F}">
      <dgm:prSet/>
      <dgm:spPr/>
      <dgm:t>
        <a:bodyPr/>
        <a:lstStyle/>
        <a:p>
          <a:endParaRPr lang="en-GB"/>
        </a:p>
      </dgm:t>
    </dgm:pt>
    <dgm:pt modelId="{4B9E8336-1662-4672-9BD7-F408683F7B2F}" type="sibTrans" cxnId="{8E8A6692-3A3D-4134-A545-1796B48E459F}">
      <dgm:prSet/>
      <dgm:spPr/>
      <dgm:t>
        <a:bodyPr/>
        <a:lstStyle/>
        <a:p>
          <a:endParaRPr lang="en-GB"/>
        </a:p>
      </dgm:t>
    </dgm:pt>
    <dgm:pt modelId="{9320E96B-D4D0-44C1-ABA4-DD91736F3AD5}" type="pres">
      <dgm:prSet presAssocID="{B5B87EC5-D003-4C80-895F-AEC70B2499C9}" presName="linearFlow" presStyleCnt="0">
        <dgm:presLayoutVars>
          <dgm:dir/>
          <dgm:animLvl val="lvl"/>
          <dgm:resizeHandles val="exact"/>
        </dgm:presLayoutVars>
      </dgm:prSet>
      <dgm:spPr/>
      <dgm:t>
        <a:bodyPr/>
        <a:lstStyle/>
        <a:p>
          <a:endParaRPr lang="en-GB"/>
        </a:p>
      </dgm:t>
    </dgm:pt>
    <dgm:pt modelId="{3EA0BCEF-197B-417F-BA2A-2BEC6D1A2067}" type="pres">
      <dgm:prSet presAssocID="{2B4275FA-0F77-4751-987A-D18487F05223}" presName="composite" presStyleCnt="0"/>
      <dgm:spPr/>
    </dgm:pt>
    <dgm:pt modelId="{A3A58BFC-0723-4870-8E3C-87685824A57B}" type="pres">
      <dgm:prSet presAssocID="{2B4275FA-0F77-4751-987A-D18487F05223}" presName="parentText" presStyleLbl="alignNode1" presStyleIdx="0" presStyleCnt="3">
        <dgm:presLayoutVars>
          <dgm:chMax val="1"/>
          <dgm:bulletEnabled val="1"/>
        </dgm:presLayoutVars>
      </dgm:prSet>
      <dgm:spPr/>
      <dgm:t>
        <a:bodyPr/>
        <a:lstStyle/>
        <a:p>
          <a:endParaRPr lang="en-GB"/>
        </a:p>
      </dgm:t>
    </dgm:pt>
    <dgm:pt modelId="{CCF82F04-72CD-40BE-A335-4ABB404AE0AC}" type="pres">
      <dgm:prSet presAssocID="{2B4275FA-0F77-4751-987A-D18487F05223}" presName="descendantText" presStyleLbl="alignAcc1" presStyleIdx="0" presStyleCnt="3">
        <dgm:presLayoutVars>
          <dgm:bulletEnabled val="1"/>
        </dgm:presLayoutVars>
      </dgm:prSet>
      <dgm:spPr/>
      <dgm:t>
        <a:bodyPr/>
        <a:lstStyle/>
        <a:p>
          <a:endParaRPr lang="en-GB"/>
        </a:p>
      </dgm:t>
    </dgm:pt>
    <dgm:pt modelId="{C1FF8A8E-9FE1-4750-AEBA-D71242396AAE}" type="pres">
      <dgm:prSet presAssocID="{F60934CC-5ABC-4F68-B7FC-C1345875705D}" presName="sp" presStyleCnt="0"/>
      <dgm:spPr/>
    </dgm:pt>
    <dgm:pt modelId="{1C3BF7AF-97C2-4736-B7ED-6A4B8857F841}" type="pres">
      <dgm:prSet presAssocID="{ED8CEA41-3BF6-4236-898E-D809E79C4191}" presName="composite" presStyleCnt="0"/>
      <dgm:spPr/>
    </dgm:pt>
    <dgm:pt modelId="{2A2CDC59-D3C4-48A6-834E-4DC48E5B42C0}" type="pres">
      <dgm:prSet presAssocID="{ED8CEA41-3BF6-4236-898E-D809E79C4191}" presName="parentText" presStyleLbl="alignNode1" presStyleIdx="1" presStyleCnt="3">
        <dgm:presLayoutVars>
          <dgm:chMax val="1"/>
          <dgm:bulletEnabled val="1"/>
        </dgm:presLayoutVars>
      </dgm:prSet>
      <dgm:spPr/>
      <dgm:t>
        <a:bodyPr/>
        <a:lstStyle/>
        <a:p>
          <a:endParaRPr lang="en-GB"/>
        </a:p>
      </dgm:t>
    </dgm:pt>
    <dgm:pt modelId="{D89EC6A9-913C-4F60-8797-F71BEF3A1896}" type="pres">
      <dgm:prSet presAssocID="{ED8CEA41-3BF6-4236-898E-D809E79C4191}" presName="descendantText" presStyleLbl="alignAcc1" presStyleIdx="1" presStyleCnt="3">
        <dgm:presLayoutVars>
          <dgm:bulletEnabled val="1"/>
        </dgm:presLayoutVars>
      </dgm:prSet>
      <dgm:spPr/>
      <dgm:t>
        <a:bodyPr/>
        <a:lstStyle/>
        <a:p>
          <a:endParaRPr lang="en-GB"/>
        </a:p>
      </dgm:t>
    </dgm:pt>
    <dgm:pt modelId="{9964AE0D-7070-4309-B838-C816A6C5C21D}" type="pres">
      <dgm:prSet presAssocID="{8379105E-B1D7-472E-AC36-F27444A3CCD9}" presName="sp" presStyleCnt="0"/>
      <dgm:spPr/>
    </dgm:pt>
    <dgm:pt modelId="{EF10A3EA-9BC4-41C8-92AA-ACEDEEAA81DD}" type="pres">
      <dgm:prSet presAssocID="{5EB4D479-B422-474F-90B9-03D49ED22170}" presName="composite" presStyleCnt="0"/>
      <dgm:spPr/>
    </dgm:pt>
    <dgm:pt modelId="{1A24B20E-F71F-4E7B-8456-20FFDEEEE61A}" type="pres">
      <dgm:prSet presAssocID="{5EB4D479-B422-474F-90B9-03D49ED22170}" presName="parentText" presStyleLbl="alignNode1" presStyleIdx="2" presStyleCnt="3">
        <dgm:presLayoutVars>
          <dgm:chMax val="1"/>
          <dgm:bulletEnabled val="1"/>
        </dgm:presLayoutVars>
      </dgm:prSet>
      <dgm:spPr/>
      <dgm:t>
        <a:bodyPr/>
        <a:lstStyle/>
        <a:p>
          <a:endParaRPr lang="en-GB"/>
        </a:p>
      </dgm:t>
    </dgm:pt>
    <dgm:pt modelId="{80AE5D15-59F6-49BF-89B3-B4F8766B8937}" type="pres">
      <dgm:prSet presAssocID="{5EB4D479-B422-474F-90B9-03D49ED22170}" presName="descendantText" presStyleLbl="alignAcc1" presStyleIdx="2" presStyleCnt="3">
        <dgm:presLayoutVars>
          <dgm:bulletEnabled val="1"/>
        </dgm:presLayoutVars>
      </dgm:prSet>
      <dgm:spPr/>
      <dgm:t>
        <a:bodyPr/>
        <a:lstStyle/>
        <a:p>
          <a:endParaRPr lang="en-GB"/>
        </a:p>
      </dgm:t>
    </dgm:pt>
  </dgm:ptLst>
  <dgm:cxnLst>
    <dgm:cxn modelId="{20A8E3BA-DA20-4E28-87D7-8B7F714A23D2}" type="presOf" srcId="{D70951CD-C289-463F-A6F9-A1B2C2AA1685}" destId="{CCF82F04-72CD-40BE-A335-4ABB404AE0AC}" srcOrd="0" destOrd="0" presId="urn:microsoft.com/office/officeart/2005/8/layout/chevron2"/>
    <dgm:cxn modelId="{3C259EA5-95AC-4B1F-8CFC-5FD044AFB581}" srcId="{5EB4D479-B422-474F-90B9-03D49ED22170}" destId="{FE6522A0-E277-40AE-B086-5A6CBF33AC24}" srcOrd="0" destOrd="0" parTransId="{95FC0DD2-37A8-4F5B-BD3D-4A0D722DFFC0}" sibTransId="{BB475DA9-3A7F-41F0-A449-92B29785A993}"/>
    <dgm:cxn modelId="{9FB6D3C7-D093-442F-AEFB-08DFD094336D}" srcId="{B5B87EC5-D003-4C80-895F-AEC70B2499C9}" destId="{2B4275FA-0F77-4751-987A-D18487F05223}" srcOrd="0" destOrd="0" parTransId="{B168EBBF-2ED3-485C-AB7F-80390CA469D7}" sibTransId="{F60934CC-5ABC-4F68-B7FC-C1345875705D}"/>
    <dgm:cxn modelId="{E83B64DF-619A-4298-BB8B-F759C974E94D}" type="presOf" srcId="{8137AD66-FA9A-4ED3-85D0-7EA28A48C5DD}" destId="{CCF82F04-72CD-40BE-A335-4ABB404AE0AC}" srcOrd="0" destOrd="1" presId="urn:microsoft.com/office/officeart/2005/8/layout/chevron2"/>
    <dgm:cxn modelId="{B3AE9AB9-D687-435B-BA97-1103C366CF7B}" type="presOf" srcId="{2B4275FA-0F77-4751-987A-D18487F05223}" destId="{A3A58BFC-0723-4870-8E3C-87685824A57B}" srcOrd="0" destOrd="0" presId="urn:microsoft.com/office/officeart/2005/8/layout/chevron2"/>
    <dgm:cxn modelId="{8E8A6692-3A3D-4134-A545-1796B48E459F}" srcId="{ED8CEA41-3BF6-4236-898E-D809E79C4191}" destId="{8682C6B8-29DE-49AB-AE9E-BBC5491691B2}" srcOrd="1" destOrd="0" parTransId="{8ABAE9B3-6BA6-42F3-ABDC-DB8918B79E62}" sibTransId="{4B9E8336-1662-4672-9BD7-F408683F7B2F}"/>
    <dgm:cxn modelId="{27322843-160A-41B9-A678-B5C8EB9BDFD0}" type="presOf" srcId="{ED8CEA41-3BF6-4236-898E-D809E79C4191}" destId="{2A2CDC59-D3C4-48A6-834E-4DC48E5B42C0}" srcOrd="0" destOrd="0" presId="urn:microsoft.com/office/officeart/2005/8/layout/chevron2"/>
    <dgm:cxn modelId="{8E6CC5C1-4ECB-4FE0-8995-0C0BBC5EF3EB}" srcId="{B5B87EC5-D003-4C80-895F-AEC70B2499C9}" destId="{5EB4D479-B422-474F-90B9-03D49ED22170}" srcOrd="2" destOrd="0" parTransId="{FA0A706F-9776-404C-BA7E-1CE44D51034C}" sibTransId="{30239574-946B-4009-AA5E-E9AEFFD908F7}"/>
    <dgm:cxn modelId="{0052BBF5-1176-4DA5-B4F0-3CAF1679ED32}" srcId="{2B4275FA-0F77-4751-987A-D18487F05223}" destId="{8137AD66-FA9A-4ED3-85D0-7EA28A48C5DD}" srcOrd="1" destOrd="0" parTransId="{5E0DD96D-F167-4540-BADB-24259B574210}" sibTransId="{1AD5A53E-8F87-462B-9EB7-5D0D6E67297E}"/>
    <dgm:cxn modelId="{AB519C0B-8CDC-44D4-B41E-A6BB843A159C}" type="presOf" srcId="{8682C6B8-29DE-49AB-AE9E-BBC5491691B2}" destId="{D89EC6A9-913C-4F60-8797-F71BEF3A1896}" srcOrd="0" destOrd="1" presId="urn:microsoft.com/office/officeart/2005/8/layout/chevron2"/>
    <dgm:cxn modelId="{397A91B8-339B-457B-A714-A46F9601A0F4}" srcId="{B5B87EC5-D003-4C80-895F-AEC70B2499C9}" destId="{ED8CEA41-3BF6-4236-898E-D809E79C4191}" srcOrd="1" destOrd="0" parTransId="{B2DBD54A-8004-40A3-940C-1D441FCF738A}" sibTransId="{8379105E-B1D7-472E-AC36-F27444A3CCD9}"/>
    <dgm:cxn modelId="{45A9A1B1-70BB-42FA-B2D1-A27D78700FBF}" srcId="{2B4275FA-0F77-4751-987A-D18487F05223}" destId="{D70951CD-C289-463F-A6F9-A1B2C2AA1685}" srcOrd="0" destOrd="0" parTransId="{4CA4BE9A-65AF-47A6-A1D2-603943B36B48}" sibTransId="{3A6254A2-5414-40BD-953F-7409F1BD07DF}"/>
    <dgm:cxn modelId="{07177139-77D5-49E9-9B83-16A9B6C8645C}" type="presOf" srcId="{FE6522A0-E277-40AE-B086-5A6CBF33AC24}" destId="{80AE5D15-59F6-49BF-89B3-B4F8766B8937}" srcOrd="0" destOrd="0" presId="urn:microsoft.com/office/officeart/2005/8/layout/chevron2"/>
    <dgm:cxn modelId="{ED8A5035-6936-46EB-90AF-88DFCE238BF2}" type="presOf" srcId="{5EB4D479-B422-474F-90B9-03D49ED22170}" destId="{1A24B20E-F71F-4E7B-8456-20FFDEEEE61A}" srcOrd="0" destOrd="0" presId="urn:microsoft.com/office/officeart/2005/8/layout/chevron2"/>
    <dgm:cxn modelId="{D0D9281D-D9C3-4208-A4C9-D562635E7BB2}" srcId="{ED8CEA41-3BF6-4236-898E-D809E79C4191}" destId="{B48748B8-371F-4136-89BD-932610D332FA}" srcOrd="0" destOrd="0" parTransId="{9948DCF0-03C1-41FD-A951-7549CB1E56EB}" sibTransId="{9363180A-7F45-4FEB-AAF8-0954C8E22847}"/>
    <dgm:cxn modelId="{4F66FEDC-6B37-464C-80C6-F39F8AF26F89}" type="presOf" srcId="{B5B87EC5-D003-4C80-895F-AEC70B2499C9}" destId="{9320E96B-D4D0-44C1-ABA4-DD91736F3AD5}" srcOrd="0" destOrd="0" presId="urn:microsoft.com/office/officeart/2005/8/layout/chevron2"/>
    <dgm:cxn modelId="{01AF0B2C-FA7A-4545-96AB-5F8C671CE77D}" type="presOf" srcId="{B48748B8-371F-4136-89BD-932610D332FA}" destId="{D89EC6A9-913C-4F60-8797-F71BEF3A1896}" srcOrd="0" destOrd="0" presId="urn:microsoft.com/office/officeart/2005/8/layout/chevron2"/>
    <dgm:cxn modelId="{F6E8EE4F-32E9-427D-911A-B21B720F3D02}" type="presParOf" srcId="{9320E96B-D4D0-44C1-ABA4-DD91736F3AD5}" destId="{3EA0BCEF-197B-417F-BA2A-2BEC6D1A2067}" srcOrd="0" destOrd="0" presId="urn:microsoft.com/office/officeart/2005/8/layout/chevron2"/>
    <dgm:cxn modelId="{CB8A6008-E82C-442D-97F3-42514EA85947}" type="presParOf" srcId="{3EA0BCEF-197B-417F-BA2A-2BEC6D1A2067}" destId="{A3A58BFC-0723-4870-8E3C-87685824A57B}" srcOrd="0" destOrd="0" presId="urn:microsoft.com/office/officeart/2005/8/layout/chevron2"/>
    <dgm:cxn modelId="{F701B701-6504-4152-8CF2-9B9B58C51E80}" type="presParOf" srcId="{3EA0BCEF-197B-417F-BA2A-2BEC6D1A2067}" destId="{CCF82F04-72CD-40BE-A335-4ABB404AE0AC}" srcOrd="1" destOrd="0" presId="urn:microsoft.com/office/officeart/2005/8/layout/chevron2"/>
    <dgm:cxn modelId="{F037B67A-F6E1-40B2-B93D-63DAF5EF7CAD}" type="presParOf" srcId="{9320E96B-D4D0-44C1-ABA4-DD91736F3AD5}" destId="{C1FF8A8E-9FE1-4750-AEBA-D71242396AAE}" srcOrd="1" destOrd="0" presId="urn:microsoft.com/office/officeart/2005/8/layout/chevron2"/>
    <dgm:cxn modelId="{132FB690-6A69-4669-9E6C-B520198D0F4C}" type="presParOf" srcId="{9320E96B-D4D0-44C1-ABA4-DD91736F3AD5}" destId="{1C3BF7AF-97C2-4736-B7ED-6A4B8857F841}" srcOrd="2" destOrd="0" presId="urn:microsoft.com/office/officeart/2005/8/layout/chevron2"/>
    <dgm:cxn modelId="{2A845E24-DD7D-4040-8063-63CB8595E805}" type="presParOf" srcId="{1C3BF7AF-97C2-4736-B7ED-6A4B8857F841}" destId="{2A2CDC59-D3C4-48A6-834E-4DC48E5B42C0}" srcOrd="0" destOrd="0" presId="urn:microsoft.com/office/officeart/2005/8/layout/chevron2"/>
    <dgm:cxn modelId="{1F500DC0-C719-4FE9-AAB9-5E1A97BE5859}" type="presParOf" srcId="{1C3BF7AF-97C2-4736-B7ED-6A4B8857F841}" destId="{D89EC6A9-913C-4F60-8797-F71BEF3A1896}" srcOrd="1" destOrd="0" presId="urn:microsoft.com/office/officeart/2005/8/layout/chevron2"/>
    <dgm:cxn modelId="{DD400A84-50BB-4AAD-9C8A-DECEE3C06D91}" type="presParOf" srcId="{9320E96B-D4D0-44C1-ABA4-DD91736F3AD5}" destId="{9964AE0D-7070-4309-B838-C816A6C5C21D}" srcOrd="3" destOrd="0" presId="urn:microsoft.com/office/officeart/2005/8/layout/chevron2"/>
    <dgm:cxn modelId="{6B9C5F23-3ADE-4E8D-BB08-2D8E869B1EFA}" type="presParOf" srcId="{9320E96B-D4D0-44C1-ABA4-DD91736F3AD5}" destId="{EF10A3EA-9BC4-41C8-92AA-ACEDEEAA81DD}" srcOrd="4" destOrd="0" presId="urn:microsoft.com/office/officeart/2005/8/layout/chevron2"/>
    <dgm:cxn modelId="{2A941A82-90D4-4FD6-8F96-26BFEAEB49F1}" type="presParOf" srcId="{EF10A3EA-9BC4-41C8-92AA-ACEDEEAA81DD}" destId="{1A24B20E-F71F-4E7B-8456-20FFDEEEE61A}" srcOrd="0" destOrd="0" presId="urn:microsoft.com/office/officeart/2005/8/layout/chevron2"/>
    <dgm:cxn modelId="{298801C8-6CC7-46AC-9D70-EEB1A08CC50A}" type="presParOf" srcId="{EF10A3EA-9BC4-41C8-92AA-ACEDEEAA81DD}" destId="{80AE5D15-59F6-49BF-89B3-B4F8766B8937}"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8231F7-2396-445A-9D16-9C739501067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F991887B-BD76-4AA9-93AD-CBAFAD400D5D}">
      <dgm:prSet phldrT="[Text]" custT="1"/>
      <dgm:spPr/>
      <dgm:t>
        <a:bodyPr/>
        <a:lstStyle/>
        <a:p>
          <a:r>
            <a:rPr lang="fr-FR" sz="2400" dirty="0" err="1" smtClean="0"/>
            <a:t>Individual</a:t>
          </a:r>
          <a:r>
            <a:rPr lang="fr-FR" sz="2400" dirty="0" smtClean="0"/>
            <a:t> Learning </a:t>
          </a:r>
          <a:r>
            <a:rPr lang="fr-FR" sz="2400" dirty="0" err="1" smtClean="0"/>
            <a:t>Accounts</a:t>
          </a:r>
          <a:endParaRPr lang="en-GB" sz="2400" dirty="0"/>
        </a:p>
      </dgm:t>
    </dgm:pt>
    <dgm:pt modelId="{DDD7B2D9-776E-42BD-BA9E-168EF86A8588}" type="parTrans" cxnId="{C4A9425D-329B-4A09-8C95-5871E1AADF42}">
      <dgm:prSet/>
      <dgm:spPr/>
      <dgm:t>
        <a:bodyPr/>
        <a:lstStyle/>
        <a:p>
          <a:endParaRPr lang="en-GB"/>
        </a:p>
      </dgm:t>
    </dgm:pt>
    <dgm:pt modelId="{F9CD129B-0E4C-4AB4-9A6C-323FB8E5DF1E}" type="sibTrans" cxnId="{C4A9425D-329B-4A09-8C95-5871E1AADF42}">
      <dgm:prSet/>
      <dgm:spPr/>
      <dgm:t>
        <a:bodyPr/>
        <a:lstStyle/>
        <a:p>
          <a:endParaRPr lang="en-GB"/>
        </a:p>
      </dgm:t>
    </dgm:pt>
    <dgm:pt modelId="{D4009D09-99FF-4F5D-847B-2D53CE55970A}">
      <dgm:prSet phldrT="[Text]" custT="1"/>
      <dgm:spPr/>
      <dgm:t>
        <a:bodyPr/>
        <a:lstStyle/>
        <a:p>
          <a:r>
            <a:rPr lang="fr-FR" sz="1600" dirty="0" smtClean="0"/>
            <a:t>Training Vouchers (ex. </a:t>
          </a:r>
          <a:r>
            <a:rPr lang="fr-FR" sz="1600" dirty="0" err="1" smtClean="0"/>
            <a:t>Italy</a:t>
          </a:r>
          <a:r>
            <a:rPr lang="fr-FR" sz="1600" dirty="0" smtClean="0"/>
            <a:t>)</a:t>
          </a:r>
          <a:endParaRPr lang="en-GB" sz="1600" dirty="0"/>
        </a:p>
      </dgm:t>
    </dgm:pt>
    <dgm:pt modelId="{F8CFC1E2-96EE-4C59-8A5D-78DF5BA4A17E}" type="parTrans" cxnId="{BCAA89A1-7FDB-4C94-9A12-47656C72ABB7}">
      <dgm:prSet/>
      <dgm:spPr/>
      <dgm:t>
        <a:bodyPr/>
        <a:lstStyle/>
        <a:p>
          <a:endParaRPr lang="en-GB"/>
        </a:p>
      </dgm:t>
    </dgm:pt>
    <dgm:pt modelId="{BBCAF63D-4EBB-440D-A57E-456E28E381ED}" type="sibTrans" cxnId="{BCAA89A1-7FDB-4C94-9A12-47656C72ABB7}">
      <dgm:prSet/>
      <dgm:spPr/>
      <dgm:t>
        <a:bodyPr/>
        <a:lstStyle/>
        <a:p>
          <a:endParaRPr lang="en-GB"/>
        </a:p>
      </dgm:t>
    </dgm:pt>
    <dgm:pt modelId="{9725EF82-49A0-4558-97C0-815F0000DC64}">
      <dgm:prSet phldrT="[Text]" custT="1"/>
      <dgm:spPr/>
      <dgm:t>
        <a:bodyPr/>
        <a:lstStyle/>
        <a:p>
          <a:r>
            <a:rPr lang="fr-FR" sz="2400" dirty="0" err="1" smtClean="0"/>
            <a:t>Loan</a:t>
          </a:r>
          <a:r>
            <a:rPr lang="fr-FR" sz="2400" dirty="0" smtClean="0"/>
            <a:t> </a:t>
          </a:r>
          <a:r>
            <a:rPr lang="fr-FR" sz="2400" dirty="0" err="1" smtClean="0"/>
            <a:t>schemes</a:t>
          </a:r>
          <a:endParaRPr lang="en-GB" sz="2400" dirty="0"/>
        </a:p>
      </dgm:t>
    </dgm:pt>
    <dgm:pt modelId="{BC8C37FF-A896-4467-B20C-27E00F5D9BDE}" type="parTrans" cxnId="{378C1F34-223B-4F95-8DD3-33E094EAB610}">
      <dgm:prSet/>
      <dgm:spPr/>
      <dgm:t>
        <a:bodyPr/>
        <a:lstStyle/>
        <a:p>
          <a:endParaRPr lang="en-GB"/>
        </a:p>
      </dgm:t>
    </dgm:pt>
    <dgm:pt modelId="{3CE22974-07D9-4A69-9186-5D1681C2F8B6}" type="sibTrans" cxnId="{378C1F34-223B-4F95-8DD3-33E094EAB610}">
      <dgm:prSet/>
      <dgm:spPr/>
      <dgm:t>
        <a:bodyPr/>
        <a:lstStyle/>
        <a:p>
          <a:endParaRPr lang="en-GB"/>
        </a:p>
      </dgm:t>
    </dgm:pt>
    <dgm:pt modelId="{B555CD61-3FDA-4DE1-808D-3EC15773BE4A}">
      <dgm:prSet phldrT="[Text]" custT="1"/>
      <dgm:spPr/>
      <dgm:t>
        <a:bodyPr/>
        <a:lstStyle/>
        <a:p>
          <a:r>
            <a:rPr lang="fr-FR" sz="2400" dirty="0" smtClean="0"/>
            <a:t>Social </a:t>
          </a:r>
          <a:r>
            <a:rPr lang="fr-FR" sz="2400" dirty="0" err="1" smtClean="0"/>
            <a:t>security</a:t>
          </a:r>
          <a:r>
            <a:rPr lang="fr-FR" sz="2400" dirty="0" smtClean="0"/>
            <a:t> </a:t>
          </a:r>
          <a:r>
            <a:rPr lang="fr-FR" sz="2400" dirty="0" err="1" smtClean="0"/>
            <a:t>schemes</a:t>
          </a:r>
          <a:endParaRPr lang="fr-FR" sz="2400" dirty="0" smtClean="0"/>
        </a:p>
      </dgm:t>
    </dgm:pt>
    <dgm:pt modelId="{B13C376D-5CF1-4805-B5BC-97FF2CFC6D21}" type="parTrans" cxnId="{97EC2436-EF18-412E-9E03-04964DB2E5CA}">
      <dgm:prSet/>
      <dgm:spPr/>
      <dgm:t>
        <a:bodyPr/>
        <a:lstStyle/>
        <a:p>
          <a:endParaRPr lang="en-GB"/>
        </a:p>
      </dgm:t>
    </dgm:pt>
    <dgm:pt modelId="{8165C8E9-836F-4B1E-A0B0-8EB702824413}" type="sibTrans" cxnId="{97EC2436-EF18-412E-9E03-04964DB2E5CA}">
      <dgm:prSet/>
      <dgm:spPr/>
      <dgm:t>
        <a:bodyPr/>
        <a:lstStyle/>
        <a:p>
          <a:endParaRPr lang="en-GB"/>
        </a:p>
      </dgm:t>
    </dgm:pt>
    <dgm:pt modelId="{C939FE25-4296-4A58-B46D-BC4B3019C75F}">
      <dgm:prSet phldrT="[Text]" custT="1"/>
      <dgm:spPr/>
      <dgm:t>
        <a:bodyPr/>
        <a:lstStyle/>
        <a:p>
          <a:r>
            <a:rPr lang="en-GB" sz="1800" dirty="0" smtClean="0"/>
            <a:t>Ex. Malaysia Employees Provident </a:t>
          </a:r>
          <a:r>
            <a:rPr lang="en-GB" sz="1800" smtClean="0"/>
            <a:t>Fund </a:t>
          </a:r>
          <a:endParaRPr lang="en-GB" sz="1800" dirty="0"/>
        </a:p>
      </dgm:t>
    </dgm:pt>
    <dgm:pt modelId="{31809B94-2CD0-4461-8D94-ADC52D49298C}" type="parTrans" cxnId="{A5B8F2E7-45D0-421E-BF26-0091C5A6F278}">
      <dgm:prSet/>
      <dgm:spPr/>
      <dgm:t>
        <a:bodyPr/>
        <a:lstStyle/>
        <a:p>
          <a:endParaRPr lang="en-GB"/>
        </a:p>
      </dgm:t>
    </dgm:pt>
    <dgm:pt modelId="{D24F5EC8-A4F6-4E9B-852D-C7772914632B}" type="sibTrans" cxnId="{A5B8F2E7-45D0-421E-BF26-0091C5A6F278}">
      <dgm:prSet/>
      <dgm:spPr/>
      <dgm:t>
        <a:bodyPr/>
        <a:lstStyle/>
        <a:p>
          <a:endParaRPr lang="en-GB"/>
        </a:p>
      </dgm:t>
    </dgm:pt>
    <dgm:pt modelId="{29103FEE-B59F-426D-B7C9-EBDBB3000FB0}">
      <dgm:prSet phldrT="[Text]" custT="1"/>
      <dgm:spPr/>
      <dgm:t>
        <a:bodyPr/>
        <a:lstStyle/>
        <a:p>
          <a:r>
            <a:rPr lang="fr-FR" sz="1600" dirty="0" err="1" smtClean="0"/>
            <a:t>Fixed</a:t>
          </a:r>
          <a:r>
            <a:rPr lang="fr-FR" sz="1600" dirty="0" smtClean="0"/>
            <a:t> </a:t>
          </a:r>
          <a:r>
            <a:rPr lang="fr-FR" sz="1600" dirty="0" err="1" smtClean="0"/>
            <a:t>instalments</a:t>
          </a:r>
          <a:r>
            <a:rPr lang="fr-FR" sz="1600" dirty="0" smtClean="0"/>
            <a:t> </a:t>
          </a:r>
          <a:r>
            <a:rPr lang="fr-FR" sz="1600" dirty="0" err="1" smtClean="0"/>
            <a:t>loans</a:t>
          </a:r>
          <a:r>
            <a:rPr lang="fr-FR" sz="1600" dirty="0" smtClean="0"/>
            <a:t> (ex. </a:t>
          </a:r>
          <a:r>
            <a:rPr lang="fr-FR" sz="1600" dirty="0" err="1" smtClean="0"/>
            <a:t>Career</a:t>
          </a:r>
          <a:r>
            <a:rPr lang="fr-FR" sz="1600" dirty="0" smtClean="0"/>
            <a:t> </a:t>
          </a:r>
          <a:r>
            <a:rPr lang="fr-FR" sz="1600" dirty="0" err="1" smtClean="0"/>
            <a:t>development</a:t>
          </a:r>
          <a:r>
            <a:rPr lang="fr-FR" sz="1600" dirty="0" smtClean="0"/>
            <a:t> </a:t>
          </a:r>
          <a:r>
            <a:rPr lang="fr-FR" sz="1600" dirty="0" err="1" smtClean="0"/>
            <a:t>loans</a:t>
          </a:r>
          <a:r>
            <a:rPr lang="fr-FR" sz="1600" dirty="0" smtClean="0"/>
            <a:t>, UK)</a:t>
          </a:r>
          <a:endParaRPr lang="en-GB" sz="1600" dirty="0"/>
        </a:p>
      </dgm:t>
    </dgm:pt>
    <dgm:pt modelId="{5A4053F4-896E-4B56-91E7-7C3678C8E1BD}" type="parTrans" cxnId="{59BEAFB4-B181-4189-8984-D4711E3BDA26}">
      <dgm:prSet/>
      <dgm:spPr/>
      <dgm:t>
        <a:bodyPr/>
        <a:lstStyle/>
        <a:p>
          <a:endParaRPr lang="en-GB"/>
        </a:p>
      </dgm:t>
    </dgm:pt>
    <dgm:pt modelId="{4C3C891D-5295-44FE-801C-93BD87CCFC46}" type="sibTrans" cxnId="{59BEAFB4-B181-4189-8984-D4711E3BDA26}">
      <dgm:prSet/>
      <dgm:spPr/>
      <dgm:t>
        <a:bodyPr/>
        <a:lstStyle/>
        <a:p>
          <a:endParaRPr lang="en-GB"/>
        </a:p>
      </dgm:t>
    </dgm:pt>
    <dgm:pt modelId="{C44E40EE-6467-4C90-A6F0-2D3FFF766A30}">
      <dgm:prSet phldrT="[Text]" custT="1"/>
      <dgm:spPr/>
      <dgm:t>
        <a:bodyPr/>
        <a:lstStyle/>
        <a:p>
          <a:r>
            <a:rPr lang="fr-FR" sz="1600" dirty="0" smtClean="0"/>
            <a:t>Time </a:t>
          </a:r>
          <a:r>
            <a:rPr lang="fr-FR" sz="1600" dirty="0" err="1" smtClean="0"/>
            <a:t>credit</a:t>
          </a:r>
          <a:r>
            <a:rPr lang="fr-FR" sz="1600" dirty="0" smtClean="0"/>
            <a:t> (CPF, France)</a:t>
          </a:r>
          <a:endParaRPr lang="en-GB" sz="1600" dirty="0"/>
        </a:p>
      </dgm:t>
    </dgm:pt>
    <dgm:pt modelId="{4D57CF22-CB54-41E0-861D-DC9A37309DA8}" type="parTrans" cxnId="{0385F142-B117-4644-AC02-269AF4FE3FFD}">
      <dgm:prSet/>
      <dgm:spPr/>
      <dgm:t>
        <a:bodyPr/>
        <a:lstStyle/>
        <a:p>
          <a:endParaRPr lang="en-GB"/>
        </a:p>
      </dgm:t>
    </dgm:pt>
    <dgm:pt modelId="{92D6C39A-2B40-435C-B809-0149BE3DCB52}" type="sibTrans" cxnId="{0385F142-B117-4644-AC02-269AF4FE3FFD}">
      <dgm:prSet/>
      <dgm:spPr/>
      <dgm:t>
        <a:bodyPr/>
        <a:lstStyle/>
        <a:p>
          <a:endParaRPr lang="en-GB"/>
        </a:p>
      </dgm:t>
    </dgm:pt>
    <dgm:pt modelId="{794C65E4-C951-4877-BA8D-58EA33FC119C}">
      <dgm:prSet phldrT="[Text]" custT="1"/>
      <dgm:spPr/>
      <dgm:t>
        <a:bodyPr/>
        <a:lstStyle/>
        <a:p>
          <a:r>
            <a:rPr lang="fr-FR" sz="2400" dirty="0" err="1" smtClean="0"/>
            <a:t>Individual</a:t>
          </a:r>
          <a:r>
            <a:rPr lang="fr-FR" sz="2400" dirty="0" smtClean="0"/>
            <a:t> </a:t>
          </a:r>
          <a:r>
            <a:rPr lang="fr-FR" sz="2400" dirty="0" err="1" smtClean="0"/>
            <a:t>entitlements</a:t>
          </a:r>
          <a:endParaRPr lang="en-GB" sz="2400" dirty="0"/>
        </a:p>
      </dgm:t>
    </dgm:pt>
    <dgm:pt modelId="{0FB30576-249C-4F44-9C5E-41057C577F28}" type="parTrans" cxnId="{AA0D0D23-9266-44D2-AEB5-63131FC01ECD}">
      <dgm:prSet/>
      <dgm:spPr/>
      <dgm:t>
        <a:bodyPr/>
        <a:lstStyle/>
        <a:p>
          <a:endParaRPr lang="en-GB"/>
        </a:p>
      </dgm:t>
    </dgm:pt>
    <dgm:pt modelId="{98FC26BA-AC42-48E7-BABB-3F2633372E8C}" type="sibTrans" cxnId="{AA0D0D23-9266-44D2-AEB5-63131FC01ECD}">
      <dgm:prSet/>
      <dgm:spPr/>
      <dgm:t>
        <a:bodyPr/>
        <a:lstStyle/>
        <a:p>
          <a:endParaRPr lang="en-GB"/>
        </a:p>
      </dgm:t>
    </dgm:pt>
    <dgm:pt modelId="{05852B01-9553-4F98-A495-B25223DF5DCA}">
      <dgm:prSet phldrT="[Text]" custT="1"/>
      <dgm:spPr/>
      <dgm:t>
        <a:bodyPr/>
        <a:lstStyle/>
        <a:p>
          <a:r>
            <a:rPr lang="fr-FR" sz="1800" dirty="0" err="1" smtClean="0"/>
            <a:t>Savings</a:t>
          </a:r>
          <a:r>
            <a:rPr lang="fr-FR" sz="1800" dirty="0" smtClean="0"/>
            <a:t> ILA (ex. </a:t>
          </a:r>
          <a:r>
            <a:rPr lang="fr-FR" sz="1800" dirty="0" err="1" smtClean="0"/>
            <a:t>Austria</a:t>
          </a:r>
          <a:r>
            <a:rPr lang="fr-FR" sz="1800" dirty="0" smtClean="0"/>
            <a:t>)</a:t>
          </a:r>
          <a:endParaRPr lang="en-GB" sz="1800" dirty="0"/>
        </a:p>
      </dgm:t>
    </dgm:pt>
    <dgm:pt modelId="{452BAD48-7421-4016-BF0A-50053D884926}" type="parTrans" cxnId="{4D562130-C69F-4151-A133-6E002584AB00}">
      <dgm:prSet/>
      <dgm:spPr/>
      <dgm:t>
        <a:bodyPr/>
        <a:lstStyle/>
        <a:p>
          <a:endParaRPr lang="en-GB"/>
        </a:p>
      </dgm:t>
    </dgm:pt>
    <dgm:pt modelId="{E0C84479-FC3F-4981-B780-E4200AB32689}" type="sibTrans" cxnId="{4D562130-C69F-4151-A133-6E002584AB00}">
      <dgm:prSet/>
      <dgm:spPr/>
      <dgm:t>
        <a:bodyPr/>
        <a:lstStyle/>
        <a:p>
          <a:endParaRPr lang="en-GB"/>
        </a:p>
      </dgm:t>
    </dgm:pt>
    <dgm:pt modelId="{B20BCCA0-4772-474A-8807-7B2BFD8B02E7}">
      <dgm:prSet phldrT="[Text]" custT="1"/>
      <dgm:spPr/>
      <dgm:t>
        <a:bodyPr/>
        <a:lstStyle/>
        <a:p>
          <a:r>
            <a:rPr lang="fr-FR" sz="1600" dirty="0" err="1" smtClean="0"/>
            <a:t>Income</a:t>
          </a:r>
          <a:r>
            <a:rPr lang="fr-FR" sz="1600" dirty="0" smtClean="0"/>
            <a:t> contingent </a:t>
          </a:r>
          <a:r>
            <a:rPr lang="fr-FR" sz="1600" dirty="0" err="1" smtClean="0"/>
            <a:t>loans</a:t>
          </a:r>
          <a:r>
            <a:rPr lang="fr-FR" sz="1600" dirty="0" smtClean="0"/>
            <a:t> (ex. </a:t>
          </a:r>
          <a:r>
            <a:rPr lang="fr-FR" sz="1600" dirty="0" err="1" smtClean="0"/>
            <a:t>Australia</a:t>
          </a:r>
          <a:r>
            <a:rPr lang="fr-FR" sz="1600" dirty="0" smtClean="0"/>
            <a:t>, </a:t>
          </a:r>
          <a:r>
            <a:rPr lang="fr-FR" sz="1600" dirty="0" err="1" smtClean="0"/>
            <a:t>expanding</a:t>
          </a:r>
          <a:r>
            <a:rPr lang="fr-FR" sz="1600" dirty="0" smtClean="0"/>
            <a:t> to </a:t>
          </a:r>
          <a:r>
            <a:rPr lang="fr-FR" sz="1600" dirty="0" err="1" smtClean="0"/>
            <a:t>skills</a:t>
          </a:r>
          <a:r>
            <a:rPr lang="fr-FR" sz="1600" dirty="0" smtClean="0"/>
            <a:t> training)</a:t>
          </a:r>
          <a:endParaRPr lang="en-GB" sz="1600" dirty="0"/>
        </a:p>
      </dgm:t>
    </dgm:pt>
    <dgm:pt modelId="{9AD3DE04-87A4-40C7-8058-01DCFB173D40}" type="parTrans" cxnId="{FB49EB37-AA1E-4A1B-A8F9-0ED1F129F5AE}">
      <dgm:prSet/>
      <dgm:spPr/>
      <dgm:t>
        <a:bodyPr/>
        <a:lstStyle/>
        <a:p>
          <a:endParaRPr lang="en-GB"/>
        </a:p>
      </dgm:t>
    </dgm:pt>
    <dgm:pt modelId="{FE19342F-95C7-4278-A507-132649D8D90F}" type="sibTrans" cxnId="{FB49EB37-AA1E-4A1B-A8F9-0ED1F129F5AE}">
      <dgm:prSet/>
      <dgm:spPr/>
      <dgm:t>
        <a:bodyPr/>
        <a:lstStyle/>
        <a:p>
          <a:endParaRPr lang="en-GB"/>
        </a:p>
      </dgm:t>
    </dgm:pt>
    <dgm:pt modelId="{BA490BA5-ACC6-4603-88BE-31DB0F1AF063}">
      <dgm:prSet phldrT="[Text]" custT="1"/>
      <dgm:spPr/>
      <dgm:t>
        <a:bodyPr/>
        <a:lstStyle/>
        <a:p>
          <a:r>
            <a:rPr lang="fr-FR" sz="1600" dirty="0" err="1" smtClean="0"/>
            <a:t>Entitlements</a:t>
          </a:r>
          <a:r>
            <a:rPr lang="fr-FR" sz="1600" dirty="0" smtClean="0"/>
            <a:t> to training (ex. </a:t>
          </a:r>
          <a:r>
            <a:rPr lang="fr-FR" sz="1600" dirty="0" err="1" smtClean="0"/>
            <a:t>Australia</a:t>
          </a:r>
          <a:r>
            <a:rPr lang="fr-FR" sz="1600" dirty="0" smtClean="0"/>
            <a:t>)</a:t>
          </a:r>
          <a:endParaRPr lang="en-GB" sz="1600" dirty="0"/>
        </a:p>
      </dgm:t>
    </dgm:pt>
    <dgm:pt modelId="{568FDE76-CC29-4C38-8CF3-C80D828C3344}" type="parTrans" cxnId="{C9B39FAF-5633-433B-AC82-D06ED16DFC38}">
      <dgm:prSet/>
      <dgm:spPr/>
      <dgm:t>
        <a:bodyPr/>
        <a:lstStyle/>
        <a:p>
          <a:endParaRPr lang="en-GB"/>
        </a:p>
      </dgm:t>
    </dgm:pt>
    <dgm:pt modelId="{E98640BC-8463-4FE9-8AC0-FDC3BDC89132}" type="sibTrans" cxnId="{C9B39FAF-5633-433B-AC82-D06ED16DFC38}">
      <dgm:prSet/>
      <dgm:spPr/>
      <dgm:t>
        <a:bodyPr/>
        <a:lstStyle/>
        <a:p>
          <a:endParaRPr lang="en-GB"/>
        </a:p>
      </dgm:t>
    </dgm:pt>
    <dgm:pt modelId="{C2FD5605-2621-4776-9521-F620B8A4B559}" type="pres">
      <dgm:prSet presAssocID="{D28231F7-2396-445A-9D16-9C7395010672}" presName="Name0" presStyleCnt="0">
        <dgm:presLayoutVars>
          <dgm:dir/>
          <dgm:animLvl val="lvl"/>
          <dgm:resizeHandles val="exact"/>
        </dgm:presLayoutVars>
      </dgm:prSet>
      <dgm:spPr/>
      <dgm:t>
        <a:bodyPr/>
        <a:lstStyle/>
        <a:p>
          <a:endParaRPr lang="en-GB"/>
        </a:p>
      </dgm:t>
    </dgm:pt>
    <dgm:pt modelId="{A2B84126-F575-48A0-9336-402E43656109}" type="pres">
      <dgm:prSet presAssocID="{F991887B-BD76-4AA9-93AD-CBAFAD400D5D}" presName="linNode" presStyleCnt="0"/>
      <dgm:spPr/>
    </dgm:pt>
    <dgm:pt modelId="{A92996D9-A9EF-4A7D-B85F-2901CF644BBA}" type="pres">
      <dgm:prSet presAssocID="{F991887B-BD76-4AA9-93AD-CBAFAD400D5D}" presName="parentText" presStyleLbl="node1" presStyleIdx="0" presStyleCnt="4">
        <dgm:presLayoutVars>
          <dgm:chMax val="1"/>
          <dgm:bulletEnabled val="1"/>
        </dgm:presLayoutVars>
      </dgm:prSet>
      <dgm:spPr/>
      <dgm:t>
        <a:bodyPr/>
        <a:lstStyle/>
        <a:p>
          <a:endParaRPr lang="en-GB"/>
        </a:p>
      </dgm:t>
    </dgm:pt>
    <dgm:pt modelId="{81042FFE-8A3D-41E2-B99A-B35F3323F14F}" type="pres">
      <dgm:prSet presAssocID="{F991887B-BD76-4AA9-93AD-CBAFAD400D5D}" presName="descendantText" presStyleLbl="alignAccFollowNode1" presStyleIdx="0" presStyleCnt="4">
        <dgm:presLayoutVars>
          <dgm:bulletEnabled val="1"/>
        </dgm:presLayoutVars>
      </dgm:prSet>
      <dgm:spPr/>
      <dgm:t>
        <a:bodyPr/>
        <a:lstStyle/>
        <a:p>
          <a:endParaRPr lang="en-GB"/>
        </a:p>
      </dgm:t>
    </dgm:pt>
    <dgm:pt modelId="{EB8B7671-3EC3-40D7-8CCF-CF5A317319FC}" type="pres">
      <dgm:prSet presAssocID="{F9CD129B-0E4C-4AB4-9A6C-323FB8E5DF1E}" presName="sp" presStyleCnt="0"/>
      <dgm:spPr/>
    </dgm:pt>
    <dgm:pt modelId="{6E55F0BE-9B68-40E5-A40E-0C3DFDCF47A1}" type="pres">
      <dgm:prSet presAssocID="{794C65E4-C951-4877-BA8D-58EA33FC119C}" presName="linNode" presStyleCnt="0"/>
      <dgm:spPr/>
    </dgm:pt>
    <dgm:pt modelId="{4FBDF446-1963-4A63-8A9D-0396A27B8290}" type="pres">
      <dgm:prSet presAssocID="{794C65E4-C951-4877-BA8D-58EA33FC119C}" presName="parentText" presStyleLbl="node1" presStyleIdx="1" presStyleCnt="4">
        <dgm:presLayoutVars>
          <dgm:chMax val="1"/>
          <dgm:bulletEnabled val="1"/>
        </dgm:presLayoutVars>
      </dgm:prSet>
      <dgm:spPr/>
      <dgm:t>
        <a:bodyPr/>
        <a:lstStyle/>
        <a:p>
          <a:endParaRPr lang="en-GB"/>
        </a:p>
      </dgm:t>
    </dgm:pt>
    <dgm:pt modelId="{9953EF8A-4988-40B8-8BB8-95ECDAAC65C9}" type="pres">
      <dgm:prSet presAssocID="{794C65E4-C951-4877-BA8D-58EA33FC119C}" presName="descendantText" presStyleLbl="alignAccFollowNode1" presStyleIdx="1" presStyleCnt="4">
        <dgm:presLayoutVars>
          <dgm:bulletEnabled val="1"/>
        </dgm:presLayoutVars>
      </dgm:prSet>
      <dgm:spPr/>
      <dgm:t>
        <a:bodyPr/>
        <a:lstStyle/>
        <a:p>
          <a:endParaRPr lang="en-GB"/>
        </a:p>
      </dgm:t>
    </dgm:pt>
    <dgm:pt modelId="{39ECF8B1-2655-4B50-B48A-466ECF8DDB16}" type="pres">
      <dgm:prSet presAssocID="{98FC26BA-AC42-48E7-BABB-3F2633372E8C}" presName="sp" presStyleCnt="0"/>
      <dgm:spPr/>
    </dgm:pt>
    <dgm:pt modelId="{33C62826-E04E-4D87-9139-FEA3783D263B}" type="pres">
      <dgm:prSet presAssocID="{9725EF82-49A0-4558-97C0-815F0000DC64}" presName="linNode" presStyleCnt="0"/>
      <dgm:spPr/>
    </dgm:pt>
    <dgm:pt modelId="{AE27F0A8-3383-4530-85C0-1903988157BE}" type="pres">
      <dgm:prSet presAssocID="{9725EF82-49A0-4558-97C0-815F0000DC64}" presName="parentText" presStyleLbl="node1" presStyleIdx="2" presStyleCnt="4">
        <dgm:presLayoutVars>
          <dgm:chMax val="1"/>
          <dgm:bulletEnabled val="1"/>
        </dgm:presLayoutVars>
      </dgm:prSet>
      <dgm:spPr/>
      <dgm:t>
        <a:bodyPr/>
        <a:lstStyle/>
        <a:p>
          <a:endParaRPr lang="en-GB"/>
        </a:p>
      </dgm:t>
    </dgm:pt>
    <dgm:pt modelId="{2F2043B9-2BA6-4A2C-AF3F-036CEDEF48D8}" type="pres">
      <dgm:prSet presAssocID="{9725EF82-49A0-4558-97C0-815F0000DC64}" presName="descendantText" presStyleLbl="alignAccFollowNode1" presStyleIdx="2" presStyleCnt="4">
        <dgm:presLayoutVars>
          <dgm:bulletEnabled val="1"/>
        </dgm:presLayoutVars>
      </dgm:prSet>
      <dgm:spPr/>
      <dgm:t>
        <a:bodyPr/>
        <a:lstStyle/>
        <a:p>
          <a:endParaRPr lang="en-GB"/>
        </a:p>
      </dgm:t>
    </dgm:pt>
    <dgm:pt modelId="{0F403608-3DC2-495B-BB9F-204915F6C8C8}" type="pres">
      <dgm:prSet presAssocID="{3CE22974-07D9-4A69-9186-5D1681C2F8B6}" presName="sp" presStyleCnt="0"/>
      <dgm:spPr/>
    </dgm:pt>
    <dgm:pt modelId="{0E17436A-9C7D-4DC8-AB39-EADF65CA0B21}" type="pres">
      <dgm:prSet presAssocID="{B555CD61-3FDA-4DE1-808D-3EC15773BE4A}" presName="linNode" presStyleCnt="0"/>
      <dgm:spPr/>
    </dgm:pt>
    <dgm:pt modelId="{D8291780-7C4F-4E31-BD95-850EE4273781}" type="pres">
      <dgm:prSet presAssocID="{B555CD61-3FDA-4DE1-808D-3EC15773BE4A}" presName="parentText" presStyleLbl="node1" presStyleIdx="3" presStyleCnt="4">
        <dgm:presLayoutVars>
          <dgm:chMax val="1"/>
          <dgm:bulletEnabled val="1"/>
        </dgm:presLayoutVars>
      </dgm:prSet>
      <dgm:spPr/>
      <dgm:t>
        <a:bodyPr/>
        <a:lstStyle/>
        <a:p>
          <a:endParaRPr lang="en-GB"/>
        </a:p>
      </dgm:t>
    </dgm:pt>
    <dgm:pt modelId="{4A8884A0-4874-443B-8C86-437886875BD8}" type="pres">
      <dgm:prSet presAssocID="{B555CD61-3FDA-4DE1-808D-3EC15773BE4A}" presName="descendantText" presStyleLbl="alignAccFollowNode1" presStyleIdx="3" presStyleCnt="4">
        <dgm:presLayoutVars>
          <dgm:bulletEnabled val="1"/>
        </dgm:presLayoutVars>
      </dgm:prSet>
      <dgm:spPr/>
      <dgm:t>
        <a:bodyPr/>
        <a:lstStyle/>
        <a:p>
          <a:endParaRPr lang="en-GB"/>
        </a:p>
      </dgm:t>
    </dgm:pt>
  </dgm:ptLst>
  <dgm:cxnLst>
    <dgm:cxn modelId="{4D562130-C69F-4151-A133-6E002584AB00}" srcId="{F991887B-BD76-4AA9-93AD-CBAFAD400D5D}" destId="{05852B01-9553-4F98-A495-B25223DF5DCA}" srcOrd="0" destOrd="0" parTransId="{452BAD48-7421-4016-BF0A-50053D884926}" sibTransId="{E0C84479-FC3F-4981-B780-E4200AB32689}"/>
    <dgm:cxn modelId="{FE6E086E-A9B1-4B79-B72C-C0302EE73AD9}" type="presOf" srcId="{05852B01-9553-4F98-A495-B25223DF5DCA}" destId="{81042FFE-8A3D-41E2-B99A-B35F3323F14F}" srcOrd="0" destOrd="0" presId="urn:microsoft.com/office/officeart/2005/8/layout/vList5"/>
    <dgm:cxn modelId="{C4A9425D-329B-4A09-8C95-5871E1AADF42}" srcId="{D28231F7-2396-445A-9D16-9C7395010672}" destId="{F991887B-BD76-4AA9-93AD-CBAFAD400D5D}" srcOrd="0" destOrd="0" parTransId="{DDD7B2D9-776E-42BD-BA9E-168EF86A8588}" sibTransId="{F9CD129B-0E4C-4AB4-9A6C-323FB8E5DF1E}"/>
    <dgm:cxn modelId="{C9B39FAF-5633-433B-AC82-D06ED16DFC38}" srcId="{794C65E4-C951-4877-BA8D-58EA33FC119C}" destId="{BA490BA5-ACC6-4603-88BE-31DB0F1AF063}" srcOrd="1" destOrd="0" parTransId="{568FDE76-CC29-4C38-8CF3-C80D828C3344}" sibTransId="{E98640BC-8463-4FE9-8AC0-FDC3BDC89132}"/>
    <dgm:cxn modelId="{AA0D0D23-9266-44D2-AEB5-63131FC01ECD}" srcId="{D28231F7-2396-445A-9D16-9C7395010672}" destId="{794C65E4-C951-4877-BA8D-58EA33FC119C}" srcOrd="1" destOrd="0" parTransId="{0FB30576-249C-4F44-9C5E-41057C577F28}" sibTransId="{98FC26BA-AC42-48E7-BABB-3F2633372E8C}"/>
    <dgm:cxn modelId="{1F1FDB7D-7CAD-4C6C-8182-D1E67B6DB7B3}" type="presOf" srcId="{9725EF82-49A0-4558-97C0-815F0000DC64}" destId="{AE27F0A8-3383-4530-85C0-1903988157BE}" srcOrd="0" destOrd="0" presId="urn:microsoft.com/office/officeart/2005/8/layout/vList5"/>
    <dgm:cxn modelId="{59BEAFB4-B181-4189-8984-D4711E3BDA26}" srcId="{9725EF82-49A0-4558-97C0-815F0000DC64}" destId="{29103FEE-B59F-426D-B7C9-EBDBB3000FB0}" srcOrd="0" destOrd="0" parTransId="{5A4053F4-896E-4B56-91E7-7C3678C8E1BD}" sibTransId="{4C3C891D-5295-44FE-801C-93BD87CCFC46}"/>
    <dgm:cxn modelId="{0E93B5AA-3868-4208-A8F8-6864CC361785}" type="presOf" srcId="{C44E40EE-6467-4C90-A6F0-2D3FFF766A30}" destId="{9953EF8A-4988-40B8-8BB8-95ECDAAC65C9}" srcOrd="0" destOrd="2" presId="urn:microsoft.com/office/officeart/2005/8/layout/vList5"/>
    <dgm:cxn modelId="{49C948A5-8493-472C-99EF-EB07FBBDDAAF}" type="presOf" srcId="{29103FEE-B59F-426D-B7C9-EBDBB3000FB0}" destId="{2F2043B9-2BA6-4A2C-AF3F-036CEDEF48D8}" srcOrd="0" destOrd="0" presId="urn:microsoft.com/office/officeart/2005/8/layout/vList5"/>
    <dgm:cxn modelId="{BCAA89A1-7FDB-4C94-9A12-47656C72ABB7}" srcId="{794C65E4-C951-4877-BA8D-58EA33FC119C}" destId="{D4009D09-99FF-4F5D-847B-2D53CE55970A}" srcOrd="0" destOrd="0" parTransId="{F8CFC1E2-96EE-4C59-8A5D-78DF5BA4A17E}" sibTransId="{BBCAF63D-4EBB-440D-A57E-456E28E381ED}"/>
    <dgm:cxn modelId="{6DE171E3-F6E1-4A27-A290-02F884F0800A}" type="presOf" srcId="{B555CD61-3FDA-4DE1-808D-3EC15773BE4A}" destId="{D8291780-7C4F-4E31-BD95-850EE4273781}" srcOrd="0" destOrd="0" presId="urn:microsoft.com/office/officeart/2005/8/layout/vList5"/>
    <dgm:cxn modelId="{4AC464D1-551E-45F4-B481-BC67789EA8EE}" type="presOf" srcId="{BA490BA5-ACC6-4603-88BE-31DB0F1AF063}" destId="{9953EF8A-4988-40B8-8BB8-95ECDAAC65C9}" srcOrd="0" destOrd="1" presId="urn:microsoft.com/office/officeart/2005/8/layout/vList5"/>
    <dgm:cxn modelId="{653EC8A5-AE50-40CA-81A1-8C2F813CD8AC}" type="presOf" srcId="{F991887B-BD76-4AA9-93AD-CBAFAD400D5D}" destId="{A92996D9-A9EF-4A7D-B85F-2901CF644BBA}" srcOrd="0" destOrd="0" presId="urn:microsoft.com/office/officeart/2005/8/layout/vList5"/>
    <dgm:cxn modelId="{12D4E541-87DE-4DCD-9681-D4A0B88BC040}" type="presOf" srcId="{B20BCCA0-4772-474A-8807-7B2BFD8B02E7}" destId="{2F2043B9-2BA6-4A2C-AF3F-036CEDEF48D8}" srcOrd="0" destOrd="1" presId="urn:microsoft.com/office/officeart/2005/8/layout/vList5"/>
    <dgm:cxn modelId="{F76EDC87-C885-4EAF-B032-0133B57C8F5D}" type="presOf" srcId="{D4009D09-99FF-4F5D-847B-2D53CE55970A}" destId="{9953EF8A-4988-40B8-8BB8-95ECDAAC65C9}" srcOrd="0" destOrd="0" presId="urn:microsoft.com/office/officeart/2005/8/layout/vList5"/>
    <dgm:cxn modelId="{97EC2436-EF18-412E-9E03-04964DB2E5CA}" srcId="{D28231F7-2396-445A-9D16-9C7395010672}" destId="{B555CD61-3FDA-4DE1-808D-3EC15773BE4A}" srcOrd="3" destOrd="0" parTransId="{B13C376D-5CF1-4805-B5BC-97FF2CFC6D21}" sibTransId="{8165C8E9-836F-4B1E-A0B0-8EB702824413}"/>
    <dgm:cxn modelId="{FB49EB37-AA1E-4A1B-A8F9-0ED1F129F5AE}" srcId="{9725EF82-49A0-4558-97C0-815F0000DC64}" destId="{B20BCCA0-4772-474A-8807-7B2BFD8B02E7}" srcOrd="1" destOrd="0" parTransId="{9AD3DE04-87A4-40C7-8058-01DCFB173D40}" sibTransId="{FE19342F-95C7-4278-A507-132649D8D90F}"/>
    <dgm:cxn modelId="{BFE0C693-DED0-4020-8727-6748B1EB499C}" type="presOf" srcId="{794C65E4-C951-4877-BA8D-58EA33FC119C}" destId="{4FBDF446-1963-4A63-8A9D-0396A27B8290}" srcOrd="0" destOrd="0" presId="urn:microsoft.com/office/officeart/2005/8/layout/vList5"/>
    <dgm:cxn modelId="{378C1F34-223B-4F95-8DD3-33E094EAB610}" srcId="{D28231F7-2396-445A-9D16-9C7395010672}" destId="{9725EF82-49A0-4558-97C0-815F0000DC64}" srcOrd="2" destOrd="0" parTransId="{BC8C37FF-A896-4467-B20C-27E00F5D9BDE}" sibTransId="{3CE22974-07D9-4A69-9186-5D1681C2F8B6}"/>
    <dgm:cxn modelId="{7AB2F6F6-71D7-49E6-9CF9-A35CDC5E51DD}" type="presOf" srcId="{C939FE25-4296-4A58-B46D-BC4B3019C75F}" destId="{4A8884A0-4874-443B-8C86-437886875BD8}" srcOrd="0" destOrd="0" presId="urn:microsoft.com/office/officeart/2005/8/layout/vList5"/>
    <dgm:cxn modelId="{C8D1C54F-DB34-41A6-A9EC-E19DA2D5CB8C}" type="presOf" srcId="{D28231F7-2396-445A-9D16-9C7395010672}" destId="{C2FD5605-2621-4776-9521-F620B8A4B559}" srcOrd="0" destOrd="0" presId="urn:microsoft.com/office/officeart/2005/8/layout/vList5"/>
    <dgm:cxn modelId="{A5B8F2E7-45D0-421E-BF26-0091C5A6F278}" srcId="{B555CD61-3FDA-4DE1-808D-3EC15773BE4A}" destId="{C939FE25-4296-4A58-B46D-BC4B3019C75F}" srcOrd="0" destOrd="0" parTransId="{31809B94-2CD0-4461-8D94-ADC52D49298C}" sibTransId="{D24F5EC8-A4F6-4E9B-852D-C7772914632B}"/>
    <dgm:cxn modelId="{0385F142-B117-4644-AC02-269AF4FE3FFD}" srcId="{794C65E4-C951-4877-BA8D-58EA33FC119C}" destId="{C44E40EE-6467-4C90-A6F0-2D3FFF766A30}" srcOrd="2" destOrd="0" parTransId="{4D57CF22-CB54-41E0-861D-DC9A37309DA8}" sibTransId="{92D6C39A-2B40-435C-B809-0149BE3DCB52}"/>
    <dgm:cxn modelId="{02B345F0-0665-45AB-A61D-F434187EBF63}" type="presParOf" srcId="{C2FD5605-2621-4776-9521-F620B8A4B559}" destId="{A2B84126-F575-48A0-9336-402E43656109}" srcOrd="0" destOrd="0" presId="urn:microsoft.com/office/officeart/2005/8/layout/vList5"/>
    <dgm:cxn modelId="{152AB6D8-8C15-4D0A-9EF0-472ADF7D8AA2}" type="presParOf" srcId="{A2B84126-F575-48A0-9336-402E43656109}" destId="{A92996D9-A9EF-4A7D-B85F-2901CF644BBA}" srcOrd="0" destOrd="0" presId="urn:microsoft.com/office/officeart/2005/8/layout/vList5"/>
    <dgm:cxn modelId="{086359E1-5597-41DE-8B4A-64E8B6A7B49C}" type="presParOf" srcId="{A2B84126-F575-48A0-9336-402E43656109}" destId="{81042FFE-8A3D-41E2-B99A-B35F3323F14F}" srcOrd="1" destOrd="0" presId="urn:microsoft.com/office/officeart/2005/8/layout/vList5"/>
    <dgm:cxn modelId="{C9AF89DA-2AA4-4CC5-A269-359DFCBCABDD}" type="presParOf" srcId="{C2FD5605-2621-4776-9521-F620B8A4B559}" destId="{EB8B7671-3EC3-40D7-8CCF-CF5A317319FC}" srcOrd="1" destOrd="0" presId="urn:microsoft.com/office/officeart/2005/8/layout/vList5"/>
    <dgm:cxn modelId="{13DFE620-A504-4332-81D8-BE4893E7DFD6}" type="presParOf" srcId="{C2FD5605-2621-4776-9521-F620B8A4B559}" destId="{6E55F0BE-9B68-40E5-A40E-0C3DFDCF47A1}" srcOrd="2" destOrd="0" presId="urn:microsoft.com/office/officeart/2005/8/layout/vList5"/>
    <dgm:cxn modelId="{8C86E636-FF21-47CE-B3B5-F2E0DDB31027}" type="presParOf" srcId="{6E55F0BE-9B68-40E5-A40E-0C3DFDCF47A1}" destId="{4FBDF446-1963-4A63-8A9D-0396A27B8290}" srcOrd="0" destOrd="0" presId="urn:microsoft.com/office/officeart/2005/8/layout/vList5"/>
    <dgm:cxn modelId="{46440C2E-6FD1-4F5B-B4EE-437207F001EF}" type="presParOf" srcId="{6E55F0BE-9B68-40E5-A40E-0C3DFDCF47A1}" destId="{9953EF8A-4988-40B8-8BB8-95ECDAAC65C9}" srcOrd="1" destOrd="0" presId="urn:microsoft.com/office/officeart/2005/8/layout/vList5"/>
    <dgm:cxn modelId="{2D238524-9B55-4B20-BE51-C39FA2161259}" type="presParOf" srcId="{C2FD5605-2621-4776-9521-F620B8A4B559}" destId="{39ECF8B1-2655-4B50-B48A-466ECF8DDB16}" srcOrd="3" destOrd="0" presId="urn:microsoft.com/office/officeart/2005/8/layout/vList5"/>
    <dgm:cxn modelId="{FC2CAB77-8ED6-414E-AFE2-04BA073A4579}" type="presParOf" srcId="{C2FD5605-2621-4776-9521-F620B8A4B559}" destId="{33C62826-E04E-4D87-9139-FEA3783D263B}" srcOrd="4" destOrd="0" presId="urn:microsoft.com/office/officeart/2005/8/layout/vList5"/>
    <dgm:cxn modelId="{698D0A17-58B7-4089-89D3-3346F521B05E}" type="presParOf" srcId="{33C62826-E04E-4D87-9139-FEA3783D263B}" destId="{AE27F0A8-3383-4530-85C0-1903988157BE}" srcOrd="0" destOrd="0" presId="urn:microsoft.com/office/officeart/2005/8/layout/vList5"/>
    <dgm:cxn modelId="{BCD896C8-0D88-4BA1-AA10-B6E6BF262CD1}" type="presParOf" srcId="{33C62826-E04E-4D87-9139-FEA3783D263B}" destId="{2F2043B9-2BA6-4A2C-AF3F-036CEDEF48D8}" srcOrd="1" destOrd="0" presId="urn:microsoft.com/office/officeart/2005/8/layout/vList5"/>
    <dgm:cxn modelId="{75C03D12-C52C-4BAE-AA77-E5E57455E758}" type="presParOf" srcId="{C2FD5605-2621-4776-9521-F620B8A4B559}" destId="{0F403608-3DC2-495B-BB9F-204915F6C8C8}" srcOrd="5" destOrd="0" presId="urn:microsoft.com/office/officeart/2005/8/layout/vList5"/>
    <dgm:cxn modelId="{F9199886-699E-4B13-AC6A-68A632075971}" type="presParOf" srcId="{C2FD5605-2621-4776-9521-F620B8A4B559}" destId="{0E17436A-9C7D-4DC8-AB39-EADF65CA0B21}" srcOrd="6" destOrd="0" presId="urn:microsoft.com/office/officeart/2005/8/layout/vList5"/>
    <dgm:cxn modelId="{1EFA5D43-8D42-42E8-852B-EAB96DB4D447}" type="presParOf" srcId="{0E17436A-9C7D-4DC8-AB39-EADF65CA0B21}" destId="{D8291780-7C4F-4E31-BD95-850EE4273781}" srcOrd="0" destOrd="0" presId="urn:microsoft.com/office/officeart/2005/8/layout/vList5"/>
    <dgm:cxn modelId="{BD0500A7-645C-4B9D-940A-25DA603BA583}" type="presParOf" srcId="{0E17436A-9C7D-4DC8-AB39-EADF65CA0B21}" destId="{4A8884A0-4874-443B-8C86-437886875BD8}"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41CDD9-FDA7-41BD-9643-070AF35773C7}" type="doc">
      <dgm:prSet loTypeId="urn:microsoft.com/office/officeart/2005/8/layout/hChevron3" loCatId="process" qsTypeId="urn:microsoft.com/office/officeart/2005/8/quickstyle/simple1" qsCatId="simple" csTypeId="urn:microsoft.com/office/officeart/2005/8/colors/accent1_2" csCatId="accent1" phldr="1"/>
      <dgm:spPr/>
    </dgm:pt>
    <dgm:pt modelId="{B15ED119-7336-46A3-BB31-869052CF933D}">
      <dgm:prSet phldrT="[Text]"/>
      <dgm:spPr/>
      <dgm:t>
        <a:bodyPr/>
        <a:lstStyle/>
        <a:p>
          <a:r>
            <a:rPr lang="fr-FR" dirty="0" err="1" smtClean="0"/>
            <a:t>Learner-centred</a:t>
          </a:r>
          <a:endParaRPr lang="en-GB" dirty="0"/>
        </a:p>
      </dgm:t>
    </dgm:pt>
    <dgm:pt modelId="{5F43AE7E-79FA-410C-BE85-9329593CAF15}" type="parTrans" cxnId="{8A598F82-6604-4729-87FE-B222A79E71FF}">
      <dgm:prSet/>
      <dgm:spPr/>
      <dgm:t>
        <a:bodyPr/>
        <a:lstStyle/>
        <a:p>
          <a:endParaRPr lang="en-GB"/>
        </a:p>
      </dgm:t>
    </dgm:pt>
    <dgm:pt modelId="{BF42698D-F570-4D7C-8BEC-08A6425B12D2}" type="sibTrans" cxnId="{8A598F82-6604-4729-87FE-B222A79E71FF}">
      <dgm:prSet/>
      <dgm:spPr/>
      <dgm:t>
        <a:bodyPr/>
        <a:lstStyle/>
        <a:p>
          <a:endParaRPr lang="en-GB"/>
        </a:p>
      </dgm:t>
    </dgm:pt>
    <dgm:pt modelId="{C0C148F2-F89F-4CFA-8529-5B19CE1CA8E2}">
      <dgm:prSet phldrT="[Text]"/>
      <dgm:spPr/>
      <dgm:t>
        <a:bodyPr/>
        <a:lstStyle/>
        <a:p>
          <a:r>
            <a:rPr lang="fr-FR" dirty="0" err="1" smtClean="0"/>
            <a:t>Financing</a:t>
          </a:r>
          <a:r>
            <a:rPr lang="fr-FR" dirty="0" smtClean="0"/>
            <a:t> instruments </a:t>
          </a:r>
          <a:r>
            <a:rPr lang="fr-FR" dirty="0" err="1" smtClean="0"/>
            <a:t>reflecting</a:t>
          </a:r>
          <a:r>
            <a:rPr lang="fr-FR" dirty="0" smtClean="0"/>
            <a:t> </a:t>
          </a:r>
          <a:r>
            <a:rPr lang="fr-FR" dirty="0" err="1" smtClean="0"/>
            <a:t>this</a:t>
          </a:r>
          <a:r>
            <a:rPr lang="fr-FR" dirty="0" smtClean="0"/>
            <a:t> focus</a:t>
          </a:r>
          <a:endParaRPr lang="en-GB" dirty="0"/>
        </a:p>
      </dgm:t>
    </dgm:pt>
    <dgm:pt modelId="{9403C43B-EAA7-4E6B-8691-B339FB3B4D0C}" type="parTrans" cxnId="{A145DC71-D90B-4B2B-B49A-2BC36975D7C5}">
      <dgm:prSet/>
      <dgm:spPr/>
      <dgm:t>
        <a:bodyPr/>
        <a:lstStyle/>
        <a:p>
          <a:endParaRPr lang="en-GB"/>
        </a:p>
      </dgm:t>
    </dgm:pt>
    <dgm:pt modelId="{A12A2AEF-55AC-4244-A31E-46F9F711D34A}" type="sibTrans" cxnId="{A145DC71-D90B-4B2B-B49A-2BC36975D7C5}">
      <dgm:prSet/>
      <dgm:spPr/>
      <dgm:t>
        <a:bodyPr/>
        <a:lstStyle/>
        <a:p>
          <a:endParaRPr lang="en-GB"/>
        </a:p>
      </dgm:t>
    </dgm:pt>
    <dgm:pt modelId="{BD1D96D2-285B-40D8-A2CB-1312CBCD2863}" type="pres">
      <dgm:prSet presAssocID="{0041CDD9-FDA7-41BD-9643-070AF35773C7}" presName="Name0" presStyleCnt="0">
        <dgm:presLayoutVars>
          <dgm:dir/>
          <dgm:resizeHandles val="exact"/>
        </dgm:presLayoutVars>
      </dgm:prSet>
      <dgm:spPr/>
    </dgm:pt>
    <dgm:pt modelId="{E9C2BB32-93AF-4E11-94E9-08BCAAD3CA11}" type="pres">
      <dgm:prSet presAssocID="{B15ED119-7336-46A3-BB31-869052CF933D}" presName="parTxOnly" presStyleLbl="node1" presStyleIdx="0" presStyleCnt="2" custScaleX="73422">
        <dgm:presLayoutVars>
          <dgm:bulletEnabled val="1"/>
        </dgm:presLayoutVars>
      </dgm:prSet>
      <dgm:spPr/>
      <dgm:t>
        <a:bodyPr/>
        <a:lstStyle/>
        <a:p>
          <a:endParaRPr lang="en-GB"/>
        </a:p>
      </dgm:t>
    </dgm:pt>
    <dgm:pt modelId="{B09688C5-D31D-47FA-8C32-D63C8A499620}" type="pres">
      <dgm:prSet presAssocID="{BF42698D-F570-4D7C-8BEC-08A6425B12D2}" presName="parSpace" presStyleCnt="0"/>
      <dgm:spPr/>
    </dgm:pt>
    <dgm:pt modelId="{879B97FE-14AF-475E-A7AC-3BDDB1C0AB66}" type="pres">
      <dgm:prSet presAssocID="{C0C148F2-F89F-4CFA-8529-5B19CE1CA8E2}" presName="parTxOnly" presStyleLbl="node1" presStyleIdx="1" presStyleCnt="2">
        <dgm:presLayoutVars>
          <dgm:bulletEnabled val="1"/>
        </dgm:presLayoutVars>
      </dgm:prSet>
      <dgm:spPr/>
      <dgm:t>
        <a:bodyPr/>
        <a:lstStyle/>
        <a:p>
          <a:endParaRPr lang="en-GB"/>
        </a:p>
      </dgm:t>
    </dgm:pt>
  </dgm:ptLst>
  <dgm:cxnLst>
    <dgm:cxn modelId="{0B44D733-6455-4CF5-9DEF-CD63C9C2F615}" type="presOf" srcId="{C0C148F2-F89F-4CFA-8529-5B19CE1CA8E2}" destId="{879B97FE-14AF-475E-A7AC-3BDDB1C0AB66}" srcOrd="0" destOrd="0" presId="urn:microsoft.com/office/officeart/2005/8/layout/hChevron3"/>
    <dgm:cxn modelId="{8A598F82-6604-4729-87FE-B222A79E71FF}" srcId="{0041CDD9-FDA7-41BD-9643-070AF35773C7}" destId="{B15ED119-7336-46A3-BB31-869052CF933D}" srcOrd="0" destOrd="0" parTransId="{5F43AE7E-79FA-410C-BE85-9329593CAF15}" sibTransId="{BF42698D-F570-4D7C-8BEC-08A6425B12D2}"/>
    <dgm:cxn modelId="{A145DC71-D90B-4B2B-B49A-2BC36975D7C5}" srcId="{0041CDD9-FDA7-41BD-9643-070AF35773C7}" destId="{C0C148F2-F89F-4CFA-8529-5B19CE1CA8E2}" srcOrd="1" destOrd="0" parTransId="{9403C43B-EAA7-4E6B-8691-B339FB3B4D0C}" sibTransId="{A12A2AEF-55AC-4244-A31E-46F9F711D34A}"/>
    <dgm:cxn modelId="{C5F15740-3622-4A84-86C9-DA17FEEF3793}" type="presOf" srcId="{B15ED119-7336-46A3-BB31-869052CF933D}" destId="{E9C2BB32-93AF-4E11-94E9-08BCAAD3CA11}" srcOrd="0" destOrd="0" presId="urn:microsoft.com/office/officeart/2005/8/layout/hChevron3"/>
    <dgm:cxn modelId="{65C83F8E-3500-4B4C-A1AD-9E9DC833360F}" type="presOf" srcId="{0041CDD9-FDA7-41BD-9643-070AF35773C7}" destId="{BD1D96D2-285B-40D8-A2CB-1312CBCD2863}" srcOrd="0" destOrd="0" presId="urn:microsoft.com/office/officeart/2005/8/layout/hChevron3"/>
    <dgm:cxn modelId="{175ACD61-D887-4342-8FAF-6B1969DA5863}" type="presParOf" srcId="{BD1D96D2-285B-40D8-A2CB-1312CBCD2863}" destId="{E9C2BB32-93AF-4E11-94E9-08BCAAD3CA11}" srcOrd="0" destOrd="0" presId="urn:microsoft.com/office/officeart/2005/8/layout/hChevron3"/>
    <dgm:cxn modelId="{05BBE095-8C44-4FB3-8FE9-CC3A3E105AC6}" type="presParOf" srcId="{BD1D96D2-285B-40D8-A2CB-1312CBCD2863}" destId="{B09688C5-D31D-47FA-8C32-D63C8A499620}" srcOrd="1" destOrd="0" presId="urn:microsoft.com/office/officeart/2005/8/layout/hChevron3"/>
    <dgm:cxn modelId="{BDB4D1C4-6DD1-4D26-9C54-D1DD8ADF6E3D}" type="presParOf" srcId="{BD1D96D2-285B-40D8-A2CB-1312CBCD2863}" destId="{879B97FE-14AF-475E-A7AC-3BDDB1C0AB66}" srcOrd="2" destOrd="0" presId="urn:microsoft.com/office/officeart/2005/8/layout/hChevron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855E47-7C5E-4608-B38D-8DE62D25B1D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AC432A9F-095C-4871-93BE-2C25ED99F7A3}">
      <dgm:prSet phldrT="[Text]" custT="1"/>
      <dgm:spPr/>
      <dgm:t>
        <a:bodyPr/>
        <a:lstStyle/>
        <a:p>
          <a:r>
            <a:rPr lang="fr-FR" sz="2400" dirty="0" err="1" smtClean="0"/>
            <a:t>Financing</a:t>
          </a:r>
          <a:r>
            <a:rPr lang="fr-FR" sz="2400" dirty="0" smtClean="0"/>
            <a:t> of recognition and validation </a:t>
          </a:r>
          <a:r>
            <a:rPr lang="fr-FR" sz="2400" dirty="0" err="1" smtClean="0"/>
            <a:t>schemes</a:t>
          </a:r>
          <a:endParaRPr lang="en-GB" sz="2400" dirty="0"/>
        </a:p>
      </dgm:t>
    </dgm:pt>
    <dgm:pt modelId="{A580E728-E56A-4785-A3A3-B6864A5A64DE}" type="parTrans" cxnId="{EFE1AA9B-D814-427C-8154-8632BB5AA342}">
      <dgm:prSet/>
      <dgm:spPr/>
      <dgm:t>
        <a:bodyPr/>
        <a:lstStyle/>
        <a:p>
          <a:endParaRPr lang="en-GB"/>
        </a:p>
      </dgm:t>
    </dgm:pt>
    <dgm:pt modelId="{9E6A4DA6-355E-408C-BC86-DF50BD8ED18C}" type="sibTrans" cxnId="{EFE1AA9B-D814-427C-8154-8632BB5AA342}">
      <dgm:prSet/>
      <dgm:spPr/>
      <dgm:t>
        <a:bodyPr/>
        <a:lstStyle/>
        <a:p>
          <a:endParaRPr lang="en-GB"/>
        </a:p>
      </dgm:t>
    </dgm:pt>
    <dgm:pt modelId="{850AA931-7AE1-4AA0-8660-9B1E05DE592B}">
      <dgm:prSet phldrT="[Text]" custT="1"/>
      <dgm:spPr/>
      <dgm:t>
        <a:bodyPr/>
        <a:lstStyle/>
        <a:p>
          <a:r>
            <a:rPr lang="fr-FR" sz="1600" dirty="0" smtClean="0"/>
            <a:t>Right to validation </a:t>
          </a:r>
          <a:r>
            <a:rPr lang="fr-FR" sz="1600" dirty="0" err="1" smtClean="0"/>
            <a:t>schemes</a:t>
          </a:r>
          <a:r>
            <a:rPr lang="fr-FR" sz="1600" dirty="0" smtClean="0"/>
            <a:t>, </a:t>
          </a:r>
          <a:r>
            <a:rPr lang="fr-FR" sz="1600" dirty="0" err="1" smtClean="0"/>
            <a:t>possibly</a:t>
          </a:r>
          <a:r>
            <a:rPr lang="fr-FR" sz="1600" dirty="0" smtClean="0"/>
            <a:t> </a:t>
          </a:r>
          <a:r>
            <a:rPr lang="fr-FR" sz="1600" dirty="0" err="1" smtClean="0"/>
            <a:t>financed</a:t>
          </a:r>
          <a:r>
            <a:rPr lang="fr-FR" sz="1600" dirty="0" smtClean="0"/>
            <a:t>. </a:t>
          </a:r>
          <a:r>
            <a:rPr lang="fr-FR" sz="1600" dirty="0" err="1" smtClean="0"/>
            <a:t>Certific</a:t>
          </a:r>
          <a:r>
            <a:rPr lang="fr-FR" sz="1600" dirty="0" smtClean="0"/>
            <a:t>, </a:t>
          </a:r>
          <a:r>
            <a:rPr lang="fr-FR" sz="1600" dirty="0" err="1" smtClean="0"/>
            <a:t>Brazil</a:t>
          </a:r>
          <a:r>
            <a:rPr lang="fr-FR" sz="1600" dirty="0" smtClean="0"/>
            <a:t>, National system of certification of Labour </a:t>
          </a:r>
          <a:r>
            <a:rPr lang="fr-FR" sz="1600" dirty="0" err="1" smtClean="0"/>
            <a:t>competences</a:t>
          </a:r>
          <a:r>
            <a:rPr lang="fr-FR" sz="1600" dirty="0" smtClean="0"/>
            <a:t>, Chile</a:t>
          </a:r>
          <a:endParaRPr lang="en-GB" sz="1600" dirty="0"/>
        </a:p>
      </dgm:t>
    </dgm:pt>
    <dgm:pt modelId="{962561ED-DF2F-4898-9580-7F2CCFE942F2}" type="parTrans" cxnId="{1047B824-9117-4B5E-AF71-01213C417E22}">
      <dgm:prSet/>
      <dgm:spPr/>
      <dgm:t>
        <a:bodyPr/>
        <a:lstStyle/>
        <a:p>
          <a:endParaRPr lang="en-GB"/>
        </a:p>
      </dgm:t>
    </dgm:pt>
    <dgm:pt modelId="{90C8388C-718C-4D39-A06F-AD82146A86F5}" type="sibTrans" cxnId="{1047B824-9117-4B5E-AF71-01213C417E22}">
      <dgm:prSet/>
      <dgm:spPr/>
      <dgm:t>
        <a:bodyPr/>
        <a:lstStyle/>
        <a:p>
          <a:endParaRPr lang="en-GB"/>
        </a:p>
      </dgm:t>
    </dgm:pt>
    <dgm:pt modelId="{C8531A93-B637-47D0-B214-D071A1A79DB7}">
      <dgm:prSet phldrT="[Text]" custT="1"/>
      <dgm:spPr/>
      <dgm:t>
        <a:bodyPr/>
        <a:lstStyle/>
        <a:p>
          <a:r>
            <a:rPr lang="fr-FR" sz="2400" dirty="0" err="1" smtClean="0"/>
            <a:t>Other</a:t>
          </a:r>
          <a:r>
            <a:rPr lang="fr-FR" sz="2400" dirty="0" smtClean="0"/>
            <a:t> services </a:t>
          </a:r>
          <a:r>
            <a:rPr lang="fr-FR" sz="2400" dirty="0" err="1" smtClean="0"/>
            <a:t>promoting</a:t>
          </a:r>
          <a:r>
            <a:rPr lang="fr-FR" sz="2400" dirty="0" smtClean="0"/>
            <a:t> </a:t>
          </a:r>
          <a:r>
            <a:rPr lang="fr-FR" sz="2400" dirty="0" err="1" smtClean="0"/>
            <a:t>access</a:t>
          </a:r>
          <a:r>
            <a:rPr lang="fr-FR" sz="2400" dirty="0" smtClean="0"/>
            <a:t> to LLL and progression</a:t>
          </a:r>
          <a:endParaRPr lang="en-GB" sz="2400" dirty="0"/>
        </a:p>
      </dgm:t>
    </dgm:pt>
    <dgm:pt modelId="{7C95768F-1F4D-46DC-B6CB-7A3C96F07F54}" type="parTrans" cxnId="{8CFBD272-F6D5-43FC-909C-A2F35CB19FCF}">
      <dgm:prSet/>
      <dgm:spPr/>
      <dgm:t>
        <a:bodyPr/>
        <a:lstStyle/>
        <a:p>
          <a:endParaRPr lang="en-GB"/>
        </a:p>
      </dgm:t>
    </dgm:pt>
    <dgm:pt modelId="{C62404C0-486A-40CB-A93D-3B707DD5B04D}" type="sibTrans" cxnId="{8CFBD272-F6D5-43FC-909C-A2F35CB19FCF}">
      <dgm:prSet/>
      <dgm:spPr/>
      <dgm:t>
        <a:bodyPr/>
        <a:lstStyle/>
        <a:p>
          <a:endParaRPr lang="en-GB"/>
        </a:p>
      </dgm:t>
    </dgm:pt>
    <dgm:pt modelId="{099EB619-9E62-46EF-AFEF-E11061B16E87}">
      <dgm:prSet phldrT="[Text]" custT="1"/>
      <dgm:spPr/>
      <dgm:t>
        <a:bodyPr/>
        <a:lstStyle/>
        <a:p>
          <a:r>
            <a:rPr lang="fr-FR" sz="2000" dirty="0" smtClean="0"/>
            <a:t>Guidance (France)</a:t>
          </a:r>
          <a:endParaRPr lang="en-GB" sz="2000" dirty="0"/>
        </a:p>
      </dgm:t>
    </dgm:pt>
    <dgm:pt modelId="{4B1E2384-2A8B-41F1-BEF0-2F7D4E4AFEEB}" type="parTrans" cxnId="{160085C8-6F88-48E4-BF3A-3DF60C5BCFEA}">
      <dgm:prSet/>
      <dgm:spPr/>
      <dgm:t>
        <a:bodyPr/>
        <a:lstStyle/>
        <a:p>
          <a:endParaRPr lang="en-GB"/>
        </a:p>
      </dgm:t>
    </dgm:pt>
    <dgm:pt modelId="{8441DE70-A880-487C-B26C-55402C797258}" type="sibTrans" cxnId="{160085C8-6F88-48E4-BF3A-3DF60C5BCFEA}">
      <dgm:prSet/>
      <dgm:spPr/>
      <dgm:t>
        <a:bodyPr/>
        <a:lstStyle/>
        <a:p>
          <a:endParaRPr lang="en-GB"/>
        </a:p>
      </dgm:t>
    </dgm:pt>
    <dgm:pt modelId="{FC390B61-2839-43EB-95C8-BFB8EA0DB588}">
      <dgm:prSet phldrT="[Text]" custT="1"/>
      <dgm:spPr/>
      <dgm:t>
        <a:bodyPr/>
        <a:lstStyle/>
        <a:p>
          <a:r>
            <a:rPr lang="en-GB" sz="1600" dirty="0" smtClean="0"/>
            <a:t>Documentation tools of qualifications, skills and learning experiences. Ex. Shanghai Academy Credit Transfer and Accumulation Bank for Lifelong Education, </a:t>
          </a:r>
          <a:r>
            <a:rPr lang="en-GB" sz="1600" dirty="0" err="1" smtClean="0"/>
            <a:t>Europass</a:t>
          </a:r>
          <a:r>
            <a:rPr lang="en-GB" sz="1600" dirty="0" smtClean="0"/>
            <a:t>, Online Badges.</a:t>
          </a:r>
          <a:endParaRPr lang="en-GB" sz="1600" dirty="0"/>
        </a:p>
      </dgm:t>
    </dgm:pt>
    <dgm:pt modelId="{6926D5C9-E37F-4044-871D-49EA3A0CD308}" type="parTrans" cxnId="{CE024120-9093-471B-B9B8-60CA56DC9D6F}">
      <dgm:prSet/>
      <dgm:spPr/>
      <dgm:t>
        <a:bodyPr/>
        <a:lstStyle/>
        <a:p>
          <a:endParaRPr lang="en-GB"/>
        </a:p>
      </dgm:t>
    </dgm:pt>
    <dgm:pt modelId="{46B1BB45-F10F-4263-A004-77381F1E24A2}" type="sibTrans" cxnId="{CE024120-9093-471B-B9B8-60CA56DC9D6F}">
      <dgm:prSet/>
      <dgm:spPr/>
      <dgm:t>
        <a:bodyPr/>
        <a:lstStyle/>
        <a:p>
          <a:endParaRPr lang="en-GB"/>
        </a:p>
      </dgm:t>
    </dgm:pt>
    <dgm:pt modelId="{2F619533-E39C-4A6C-B346-5A85BE5EFC68}">
      <dgm:prSet phldrT="[Text]" custT="1"/>
      <dgm:spPr/>
      <dgm:t>
        <a:bodyPr/>
        <a:lstStyle/>
        <a:p>
          <a:endParaRPr lang="en-GB" sz="1600" dirty="0"/>
        </a:p>
      </dgm:t>
    </dgm:pt>
    <dgm:pt modelId="{A9B7924F-4B87-4AE2-B4F6-9B58AAA41CDD}" type="parTrans" cxnId="{28F65733-C7F6-4E54-AF41-5CA50F0829CB}">
      <dgm:prSet/>
      <dgm:spPr/>
      <dgm:t>
        <a:bodyPr/>
        <a:lstStyle/>
        <a:p>
          <a:endParaRPr lang="en-GB"/>
        </a:p>
      </dgm:t>
    </dgm:pt>
    <dgm:pt modelId="{EAD29CB7-AF95-4B47-9AFF-EF00D80B89F9}" type="sibTrans" cxnId="{28F65733-C7F6-4E54-AF41-5CA50F0829CB}">
      <dgm:prSet/>
      <dgm:spPr/>
      <dgm:t>
        <a:bodyPr/>
        <a:lstStyle/>
        <a:p>
          <a:endParaRPr lang="en-GB"/>
        </a:p>
      </dgm:t>
    </dgm:pt>
    <dgm:pt modelId="{F73E0AC1-67F1-4D74-B7B7-9E04EE63275A}">
      <dgm:prSet phldrT="[Text]" custT="1"/>
      <dgm:spPr/>
      <dgm:t>
        <a:bodyPr/>
        <a:lstStyle/>
        <a:p>
          <a:r>
            <a:rPr lang="fr-FR" sz="2000" dirty="0" smtClean="0"/>
            <a:t>Training </a:t>
          </a:r>
          <a:r>
            <a:rPr lang="fr-FR" sz="2000" dirty="0" err="1" smtClean="0"/>
            <a:t>leaves</a:t>
          </a:r>
          <a:r>
            <a:rPr lang="fr-FR" sz="2000" dirty="0" smtClean="0"/>
            <a:t> (</a:t>
          </a:r>
          <a:r>
            <a:rPr lang="fr-FR" sz="2000" dirty="0" err="1" smtClean="0"/>
            <a:t>can</a:t>
          </a:r>
          <a:r>
            <a:rPr lang="fr-FR" sz="2000" dirty="0" smtClean="0"/>
            <a:t> </a:t>
          </a:r>
          <a:r>
            <a:rPr lang="fr-FR" sz="2000" dirty="0" err="1" smtClean="0"/>
            <a:t>be</a:t>
          </a:r>
          <a:r>
            <a:rPr lang="fr-FR" sz="2000" dirty="0" smtClean="0"/>
            <a:t> </a:t>
          </a:r>
          <a:r>
            <a:rPr lang="fr-FR" sz="2000" dirty="0" err="1" smtClean="0"/>
            <a:t>combined</a:t>
          </a:r>
          <a:r>
            <a:rPr lang="fr-FR" sz="2000" dirty="0" smtClean="0"/>
            <a:t> </a:t>
          </a:r>
          <a:r>
            <a:rPr lang="fr-FR" sz="2000" dirty="0" err="1" smtClean="0"/>
            <a:t>with</a:t>
          </a:r>
          <a:r>
            <a:rPr lang="fr-FR" sz="2000" dirty="0" smtClean="0"/>
            <a:t> </a:t>
          </a:r>
          <a:r>
            <a:rPr lang="fr-FR" sz="2000" dirty="0" err="1" smtClean="0"/>
            <a:t>other</a:t>
          </a:r>
          <a:r>
            <a:rPr lang="fr-FR" sz="2000" dirty="0" smtClean="0"/>
            <a:t> </a:t>
          </a:r>
          <a:r>
            <a:rPr lang="fr-FR" sz="2000" dirty="0" err="1" smtClean="0"/>
            <a:t>financing</a:t>
          </a:r>
          <a:r>
            <a:rPr lang="fr-FR" sz="2000" dirty="0" smtClean="0"/>
            <a:t> </a:t>
          </a:r>
          <a:r>
            <a:rPr lang="fr-FR" sz="2000" dirty="0" err="1" smtClean="0"/>
            <a:t>incentives</a:t>
          </a:r>
          <a:r>
            <a:rPr lang="fr-FR" sz="2000" dirty="0" smtClean="0"/>
            <a:t>)</a:t>
          </a:r>
          <a:endParaRPr lang="en-GB" sz="2000" dirty="0"/>
        </a:p>
      </dgm:t>
    </dgm:pt>
    <dgm:pt modelId="{E839CA2F-102B-4DC6-93A7-11F4243855D0}" type="parTrans" cxnId="{7E2C69B7-08D4-493B-8734-97EB8E399861}">
      <dgm:prSet/>
      <dgm:spPr/>
      <dgm:t>
        <a:bodyPr/>
        <a:lstStyle/>
        <a:p>
          <a:endParaRPr lang="en-GB"/>
        </a:p>
      </dgm:t>
    </dgm:pt>
    <dgm:pt modelId="{356E6AA7-E83A-4C48-9479-BCF643CD333D}" type="sibTrans" cxnId="{7E2C69B7-08D4-493B-8734-97EB8E399861}">
      <dgm:prSet/>
      <dgm:spPr/>
      <dgm:t>
        <a:bodyPr/>
        <a:lstStyle/>
        <a:p>
          <a:endParaRPr lang="en-GB"/>
        </a:p>
      </dgm:t>
    </dgm:pt>
    <dgm:pt modelId="{F4A2527C-7934-44E1-ADAF-246CD23054B7}">
      <dgm:prSet phldrT="[Text]" custT="1"/>
      <dgm:spPr/>
      <dgm:t>
        <a:bodyPr/>
        <a:lstStyle/>
        <a:p>
          <a:endParaRPr lang="en-GB" sz="2000" dirty="0"/>
        </a:p>
      </dgm:t>
    </dgm:pt>
    <dgm:pt modelId="{ADA67EFE-DDBC-4EF4-B28B-8CAF9A2B24EC}" type="parTrans" cxnId="{F7D38ABE-24D6-43F4-8570-1EFE26D8FD39}">
      <dgm:prSet/>
      <dgm:spPr/>
      <dgm:t>
        <a:bodyPr/>
        <a:lstStyle/>
        <a:p>
          <a:endParaRPr lang="en-GB"/>
        </a:p>
      </dgm:t>
    </dgm:pt>
    <dgm:pt modelId="{80242D79-F704-4BC2-AE13-AC582F5A6789}" type="sibTrans" cxnId="{F7D38ABE-24D6-43F4-8570-1EFE26D8FD39}">
      <dgm:prSet/>
      <dgm:spPr/>
      <dgm:t>
        <a:bodyPr/>
        <a:lstStyle/>
        <a:p>
          <a:endParaRPr lang="en-GB"/>
        </a:p>
      </dgm:t>
    </dgm:pt>
    <dgm:pt modelId="{84637CEE-D9CF-4597-B5C1-A4E0D9A16D3B}" type="pres">
      <dgm:prSet presAssocID="{5C855E47-7C5E-4608-B38D-8DE62D25B1D3}" presName="Name0" presStyleCnt="0">
        <dgm:presLayoutVars>
          <dgm:dir/>
          <dgm:animLvl val="lvl"/>
          <dgm:resizeHandles val="exact"/>
        </dgm:presLayoutVars>
      </dgm:prSet>
      <dgm:spPr/>
      <dgm:t>
        <a:bodyPr/>
        <a:lstStyle/>
        <a:p>
          <a:endParaRPr lang="en-GB"/>
        </a:p>
      </dgm:t>
    </dgm:pt>
    <dgm:pt modelId="{5595C531-C784-4708-BDEE-925E3C9D3771}" type="pres">
      <dgm:prSet presAssocID="{AC432A9F-095C-4871-93BE-2C25ED99F7A3}" presName="composite" presStyleCnt="0"/>
      <dgm:spPr/>
    </dgm:pt>
    <dgm:pt modelId="{A64A7D86-2F98-4CF4-BB10-CE4933962ADB}" type="pres">
      <dgm:prSet presAssocID="{AC432A9F-095C-4871-93BE-2C25ED99F7A3}" presName="parTx" presStyleLbl="alignNode1" presStyleIdx="0" presStyleCnt="2" custScaleY="89566">
        <dgm:presLayoutVars>
          <dgm:chMax val="0"/>
          <dgm:chPref val="0"/>
          <dgm:bulletEnabled val="1"/>
        </dgm:presLayoutVars>
      </dgm:prSet>
      <dgm:spPr/>
      <dgm:t>
        <a:bodyPr/>
        <a:lstStyle/>
        <a:p>
          <a:endParaRPr lang="en-GB"/>
        </a:p>
      </dgm:t>
    </dgm:pt>
    <dgm:pt modelId="{22C21DF5-3A36-4E29-8B14-FABD62DB6EC1}" type="pres">
      <dgm:prSet presAssocID="{AC432A9F-095C-4871-93BE-2C25ED99F7A3}" presName="desTx" presStyleLbl="alignAccFollowNode1" presStyleIdx="0" presStyleCnt="2">
        <dgm:presLayoutVars>
          <dgm:bulletEnabled val="1"/>
        </dgm:presLayoutVars>
      </dgm:prSet>
      <dgm:spPr/>
      <dgm:t>
        <a:bodyPr/>
        <a:lstStyle/>
        <a:p>
          <a:endParaRPr lang="en-GB"/>
        </a:p>
      </dgm:t>
    </dgm:pt>
    <dgm:pt modelId="{CCCB77FE-E826-458B-9DD8-FA9C3C1769FF}" type="pres">
      <dgm:prSet presAssocID="{9E6A4DA6-355E-408C-BC86-DF50BD8ED18C}" presName="space" presStyleCnt="0"/>
      <dgm:spPr/>
    </dgm:pt>
    <dgm:pt modelId="{02038801-A73E-431C-B351-3F3C6FD0106C}" type="pres">
      <dgm:prSet presAssocID="{C8531A93-B637-47D0-B214-D071A1A79DB7}" presName="composite" presStyleCnt="0"/>
      <dgm:spPr/>
    </dgm:pt>
    <dgm:pt modelId="{85BC6F44-FDA9-4A4B-B62D-D240AF720E36}" type="pres">
      <dgm:prSet presAssocID="{C8531A93-B637-47D0-B214-D071A1A79DB7}" presName="parTx" presStyleLbl="alignNode1" presStyleIdx="1" presStyleCnt="2" custScaleY="88280">
        <dgm:presLayoutVars>
          <dgm:chMax val="0"/>
          <dgm:chPref val="0"/>
          <dgm:bulletEnabled val="1"/>
        </dgm:presLayoutVars>
      </dgm:prSet>
      <dgm:spPr/>
      <dgm:t>
        <a:bodyPr/>
        <a:lstStyle/>
        <a:p>
          <a:endParaRPr lang="en-GB"/>
        </a:p>
      </dgm:t>
    </dgm:pt>
    <dgm:pt modelId="{CE066842-341C-4472-B0F2-007E88EA64F8}" type="pres">
      <dgm:prSet presAssocID="{C8531A93-B637-47D0-B214-D071A1A79DB7}" presName="desTx" presStyleLbl="alignAccFollowNode1" presStyleIdx="1" presStyleCnt="2">
        <dgm:presLayoutVars>
          <dgm:bulletEnabled val="1"/>
        </dgm:presLayoutVars>
      </dgm:prSet>
      <dgm:spPr/>
      <dgm:t>
        <a:bodyPr/>
        <a:lstStyle/>
        <a:p>
          <a:endParaRPr lang="en-GB"/>
        </a:p>
      </dgm:t>
    </dgm:pt>
  </dgm:ptLst>
  <dgm:cxnLst>
    <dgm:cxn modelId="{FFECCDDC-C506-42B6-B2D4-3A13DA88536D}" type="presOf" srcId="{2F619533-E39C-4A6C-B346-5A85BE5EFC68}" destId="{22C21DF5-3A36-4E29-8B14-FABD62DB6EC1}" srcOrd="0" destOrd="1" presId="urn:microsoft.com/office/officeart/2005/8/layout/hList1"/>
    <dgm:cxn modelId="{1047B824-9117-4B5E-AF71-01213C417E22}" srcId="{AC432A9F-095C-4871-93BE-2C25ED99F7A3}" destId="{850AA931-7AE1-4AA0-8660-9B1E05DE592B}" srcOrd="0" destOrd="0" parTransId="{962561ED-DF2F-4898-9580-7F2CCFE942F2}" sibTransId="{90C8388C-718C-4D39-A06F-AD82146A86F5}"/>
    <dgm:cxn modelId="{3CFE5660-3332-45B5-996E-412686763657}" type="presOf" srcId="{F4A2527C-7934-44E1-ADAF-246CD23054B7}" destId="{CE066842-341C-4472-B0F2-007E88EA64F8}" srcOrd="0" destOrd="1" presId="urn:microsoft.com/office/officeart/2005/8/layout/hList1"/>
    <dgm:cxn modelId="{FD2D18AF-8976-49D5-9D79-C2C39AA280D0}" type="presOf" srcId="{850AA931-7AE1-4AA0-8660-9B1E05DE592B}" destId="{22C21DF5-3A36-4E29-8B14-FABD62DB6EC1}" srcOrd="0" destOrd="0" presId="urn:microsoft.com/office/officeart/2005/8/layout/hList1"/>
    <dgm:cxn modelId="{46948BD3-7A62-4B87-AA83-31CBC6405462}" type="presOf" srcId="{AC432A9F-095C-4871-93BE-2C25ED99F7A3}" destId="{A64A7D86-2F98-4CF4-BB10-CE4933962ADB}" srcOrd="0" destOrd="0" presId="urn:microsoft.com/office/officeart/2005/8/layout/hList1"/>
    <dgm:cxn modelId="{66C8540B-A57F-4878-B18C-B0D8215CAA3E}" type="presOf" srcId="{F73E0AC1-67F1-4D74-B7B7-9E04EE63275A}" destId="{CE066842-341C-4472-B0F2-007E88EA64F8}" srcOrd="0" destOrd="2" presId="urn:microsoft.com/office/officeart/2005/8/layout/hList1"/>
    <dgm:cxn modelId="{CE024120-9093-471B-B9B8-60CA56DC9D6F}" srcId="{AC432A9F-095C-4871-93BE-2C25ED99F7A3}" destId="{FC390B61-2839-43EB-95C8-BFB8EA0DB588}" srcOrd="2" destOrd="0" parTransId="{6926D5C9-E37F-4044-871D-49EA3A0CD308}" sibTransId="{46B1BB45-F10F-4263-A004-77381F1E24A2}"/>
    <dgm:cxn modelId="{EFE1AA9B-D814-427C-8154-8632BB5AA342}" srcId="{5C855E47-7C5E-4608-B38D-8DE62D25B1D3}" destId="{AC432A9F-095C-4871-93BE-2C25ED99F7A3}" srcOrd="0" destOrd="0" parTransId="{A580E728-E56A-4785-A3A3-B6864A5A64DE}" sibTransId="{9E6A4DA6-355E-408C-BC86-DF50BD8ED18C}"/>
    <dgm:cxn modelId="{E5D72C86-665E-44A0-9161-56ECD802332A}" type="presOf" srcId="{5C855E47-7C5E-4608-B38D-8DE62D25B1D3}" destId="{84637CEE-D9CF-4597-B5C1-A4E0D9A16D3B}" srcOrd="0" destOrd="0" presId="urn:microsoft.com/office/officeart/2005/8/layout/hList1"/>
    <dgm:cxn modelId="{78037398-E456-4E1F-BC10-BD7A0D96EB4C}" type="presOf" srcId="{FC390B61-2839-43EB-95C8-BFB8EA0DB588}" destId="{22C21DF5-3A36-4E29-8B14-FABD62DB6EC1}" srcOrd="0" destOrd="2" presId="urn:microsoft.com/office/officeart/2005/8/layout/hList1"/>
    <dgm:cxn modelId="{174B5EE9-B04A-4921-85A6-BAD30376722F}" type="presOf" srcId="{C8531A93-B637-47D0-B214-D071A1A79DB7}" destId="{85BC6F44-FDA9-4A4B-B62D-D240AF720E36}" srcOrd="0" destOrd="0" presId="urn:microsoft.com/office/officeart/2005/8/layout/hList1"/>
    <dgm:cxn modelId="{7E2C69B7-08D4-493B-8734-97EB8E399861}" srcId="{C8531A93-B637-47D0-B214-D071A1A79DB7}" destId="{F73E0AC1-67F1-4D74-B7B7-9E04EE63275A}" srcOrd="2" destOrd="0" parTransId="{E839CA2F-102B-4DC6-93A7-11F4243855D0}" sibTransId="{356E6AA7-E83A-4C48-9479-BCF643CD333D}"/>
    <dgm:cxn modelId="{F7D38ABE-24D6-43F4-8570-1EFE26D8FD39}" srcId="{C8531A93-B637-47D0-B214-D071A1A79DB7}" destId="{F4A2527C-7934-44E1-ADAF-246CD23054B7}" srcOrd="1" destOrd="0" parTransId="{ADA67EFE-DDBC-4EF4-B28B-8CAF9A2B24EC}" sibTransId="{80242D79-F704-4BC2-AE13-AC582F5A6789}"/>
    <dgm:cxn modelId="{28F65733-C7F6-4E54-AF41-5CA50F0829CB}" srcId="{AC432A9F-095C-4871-93BE-2C25ED99F7A3}" destId="{2F619533-E39C-4A6C-B346-5A85BE5EFC68}" srcOrd="1" destOrd="0" parTransId="{A9B7924F-4B87-4AE2-B4F6-9B58AAA41CDD}" sibTransId="{EAD29CB7-AF95-4B47-9AFF-EF00D80B89F9}"/>
    <dgm:cxn modelId="{B185CD63-F260-48EF-9A20-72E4F29AAB69}" type="presOf" srcId="{099EB619-9E62-46EF-AFEF-E11061B16E87}" destId="{CE066842-341C-4472-B0F2-007E88EA64F8}" srcOrd="0" destOrd="0" presId="urn:microsoft.com/office/officeart/2005/8/layout/hList1"/>
    <dgm:cxn modelId="{160085C8-6F88-48E4-BF3A-3DF60C5BCFEA}" srcId="{C8531A93-B637-47D0-B214-D071A1A79DB7}" destId="{099EB619-9E62-46EF-AFEF-E11061B16E87}" srcOrd="0" destOrd="0" parTransId="{4B1E2384-2A8B-41F1-BEF0-2F7D4E4AFEEB}" sibTransId="{8441DE70-A880-487C-B26C-55402C797258}"/>
    <dgm:cxn modelId="{8CFBD272-F6D5-43FC-909C-A2F35CB19FCF}" srcId="{5C855E47-7C5E-4608-B38D-8DE62D25B1D3}" destId="{C8531A93-B637-47D0-B214-D071A1A79DB7}" srcOrd="1" destOrd="0" parTransId="{7C95768F-1F4D-46DC-B6CB-7A3C96F07F54}" sibTransId="{C62404C0-486A-40CB-A93D-3B707DD5B04D}"/>
    <dgm:cxn modelId="{D3019DB9-628D-48F5-B806-2F0EB44DE2FB}" type="presParOf" srcId="{84637CEE-D9CF-4597-B5C1-A4E0D9A16D3B}" destId="{5595C531-C784-4708-BDEE-925E3C9D3771}" srcOrd="0" destOrd="0" presId="urn:microsoft.com/office/officeart/2005/8/layout/hList1"/>
    <dgm:cxn modelId="{8498CD9E-E566-4D03-B26C-98083D10E42A}" type="presParOf" srcId="{5595C531-C784-4708-BDEE-925E3C9D3771}" destId="{A64A7D86-2F98-4CF4-BB10-CE4933962ADB}" srcOrd="0" destOrd="0" presId="urn:microsoft.com/office/officeart/2005/8/layout/hList1"/>
    <dgm:cxn modelId="{B3FCFCF1-6E41-4FBF-A16B-63A18B330047}" type="presParOf" srcId="{5595C531-C784-4708-BDEE-925E3C9D3771}" destId="{22C21DF5-3A36-4E29-8B14-FABD62DB6EC1}" srcOrd="1" destOrd="0" presId="urn:microsoft.com/office/officeart/2005/8/layout/hList1"/>
    <dgm:cxn modelId="{C001D098-DA81-4723-A098-5EBA22785423}" type="presParOf" srcId="{84637CEE-D9CF-4597-B5C1-A4E0D9A16D3B}" destId="{CCCB77FE-E826-458B-9DD8-FA9C3C1769FF}" srcOrd="1" destOrd="0" presId="urn:microsoft.com/office/officeart/2005/8/layout/hList1"/>
    <dgm:cxn modelId="{62A1FFB3-6870-4957-BCC9-FF9C339DA4D1}" type="presParOf" srcId="{84637CEE-D9CF-4597-B5C1-A4E0D9A16D3B}" destId="{02038801-A73E-431C-B351-3F3C6FD0106C}" srcOrd="2" destOrd="0" presId="urn:microsoft.com/office/officeart/2005/8/layout/hList1"/>
    <dgm:cxn modelId="{8727EC21-2E5C-4AAA-AE50-AD6509F9D9CF}" type="presParOf" srcId="{02038801-A73E-431C-B351-3F3C6FD0106C}" destId="{85BC6F44-FDA9-4A4B-B62D-D240AF720E36}" srcOrd="0" destOrd="0" presId="urn:microsoft.com/office/officeart/2005/8/layout/hList1"/>
    <dgm:cxn modelId="{28AD2EB1-93B6-405A-844B-7D9B9D6D17C7}" type="presParOf" srcId="{02038801-A73E-431C-B351-3F3C6FD0106C}" destId="{CE066842-341C-4472-B0F2-007E88EA64F8}"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041CDD9-FDA7-41BD-9643-070AF35773C7}" type="doc">
      <dgm:prSet loTypeId="urn:microsoft.com/office/officeart/2005/8/layout/hChevron3" loCatId="process" qsTypeId="urn:microsoft.com/office/officeart/2005/8/quickstyle/simple1" qsCatId="simple" csTypeId="urn:microsoft.com/office/officeart/2005/8/colors/accent1_2" csCatId="accent1" phldr="1"/>
      <dgm:spPr/>
    </dgm:pt>
    <dgm:pt modelId="{B15ED119-7336-46A3-BB31-869052CF933D}">
      <dgm:prSet phldrT="[Text]"/>
      <dgm:spPr/>
      <dgm:t>
        <a:bodyPr/>
        <a:lstStyle/>
        <a:p>
          <a:r>
            <a:rPr lang="fr-FR" dirty="0" smtClean="0"/>
            <a:t>Life-long and life-</a:t>
          </a:r>
          <a:r>
            <a:rPr lang="fr-FR" dirty="0" err="1" smtClean="0"/>
            <a:t>wide</a:t>
          </a:r>
          <a:endParaRPr lang="en-GB" dirty="0"/>
        </a:p>
      </dgm:t>
    </dgm:pt>
    <dgm:pt modelId="{5F43AE7E-79FA-410C-BE85-9329593CAF15}" type="parTrans" cxnId="{8A598F82-6604-4729-87FE-B222A79E71FF}">
      <dgm:prSet/>
      <dgm:spPr/>
      <dgm:t>
        <a:bodyPr/>
        <a:lstStyle/>
        <a:p>
          <a:endParaRPr lang="en-GB"/>
        </a:p>
      </dgm:t>
    </dgm:pt>
    <dgm:pt modelId="{BF42698D-F570-4D7C-8BEC-08A6425B12D2}" type="sibTrans" cxnId="{8A598F82-6604-4729-87FE-B222A79E71FF}">
      <dgm:prSet/>
      <dgm:spPr/>
      <dgm:t>
        <a:bodyPr/>
        <a:lstStyle/>
        <a:p>
          <a:endParaRPr lang="en-GB"/>
        </a:p>
      </dgm:t>
    </dgm:pt>
    <dgm:pt modelId="{C0C148F2-F89F-4CFA-8529-5B19CE1CA8E2}">
      <dgm:prSet phldrT="[Text]"/>
      <dgm:spPr/>
      <dgm:t>
        <a:bodyPr/>
        <a:lstStyle/>
        <a:p>
          <a:r>
            <a:rPr lang="fr-FR" dirty="0" err="1" smtClean="0"/>
            <a:t>Financing</a:t>
          </a:r>
          <a:r>
            <a:rPr lang="fr-FR" dirty="0" smtClean="0"/>
            <a:t> </a:t>
          </a:r>
          <a:r>
            <a:rPr lang="fr-FR" dirty="0" err="1" smtClean="0"/>
            <a:t>schemes</a:t>
          </a:r>
          <a:r>
            <a:rPr lang="fr-FR" dirty="0" smtClean="0"/>
            <a:t> </a:t>
          </a:r>
          <a:r>
            <a:rPr lang="fr-FR" dirty="0" err="1" smtClean="0"/>
            <a:t>enabling</a:t>
          </a:r>
          <a:r>
            <a:rPr lang="fr-FR" dirty="0" smtClean="0"/>
            <a:t> </a:t>
          </a:r>
          <a:r>
            <a:rPr lang="fr-FR" dirty="0" err="1" smtClean="0"/>
            <a:t>smooth</a:t>
          </a:r>
          <a:r>
            <a:rPr lang="fr-FR" dirty="0" smtClean="0"/>
            <a:t> progression</a:t>
          </a:r>
          <a:endParaRPr lang="en-GB" dirty="0"/>
        </a:p>
      </dgm:t>
    </dgm:pt>
    <dgm:pt modelId="{9403C43B-EAA7-4E6B-8691-B339FB3B4D0C}" type="parTrans" cxnId="{A145DC71-D90B-4B2B-B49A-2BC36975D7C5}">
      <dgm:prSet/>
      <dgm:spPr/>
      <dgm:t>
        <a:bodyPr/>
        <a:lstStyle/>
        <a:p>
          <a:endParaRPr lang="en-GB"/>
        </a:p>
      </dgm:t>
    </dgm:pt>
    <dgm:pt modelId="{A12A2AEF-55AC-4244-A31E-46F9F711D34A}" type="sibTrans" cxnId="{A145DC71-D90B-4B2B-B49A-2BC36975D7C5}">
      <dgm:prSet/>
      <dgm:spPr/>
      <dgm:t>
        <a:bodyPr/>
        <a:lstStyle/>
        <a:p>
          <a:endParaRPr lang="en-GB"/>
        </a:p>
      </dgm:t>
    </dgm:pt>
    <dgm:pt modelId="{BD1D96D2-285B-40D8-A2CB-1312CBCD2863}" type="pres">
      <dgm:prSet presAssocID="{0041CDD9-FDA7-41BD-9643-070AF35773C7}" presName="Name0" presStyleCnt="0">
        <dgm:presLayoutVars>
          <dgm:dir/>
          <dgm:resizeHandles val="exact"/>
        </dgm:presLayoutVars>
      </dgm:prSet>
      <dgm:spPr/>
    </dgm:pt>
    <dgm:pt modelId="{E9C2BB32-93AF-4E11-94E9-08BCAAD3CA11}" type="pres">
      <dgm:prSet presAssocID="{B15ED119-7336-46A3-BB31-869052CF933D}" presName="parTxOnly" presStyleLbl="node1" presStyleIdx="0" presStyleCnt="2" custScaleX="85409">
        <dgm:presLayoutVars>
          <dgm:bulletEnabled val="1"/>
        </dgm:presLayoutVars>
      </dgm:prSet>
      <dgm:spPr/>
      <dgm:t>
        <a:bodyPr/>
        <a:lstStyle/>
        <a:p>
          <a:endParaRPr lang="en-GB"/>
        </a:p>
      </dgm:t>
    </dgm:pt>
    <dgm:pt modelId="{B09688C5-D31D-47FA-8C32-D63C8A499620}" type="pres">
      <dgm:prSet presAssocID="{BF42698D-F570-4D7C-8BEC-08A6425B12D2}" presName="parSpace" presStyleCnt="0"/>
      <dgm:spPr/>
    </dgm:pt>
    <dgm:pt modelId="{879B97FE-14AF-475E-A7AC-3BDDB1C0AB66}" type="pres">
      <dgm:prSet presAssocID="{C0C148F2-F89F-4CFA-8529-5B19CE1CA8E2}" presName="parTxOnly" presStyleLbl="node1" presStyleIdx="1" presStyleCnt="2" custLinFactNeighborX="642">
        <dgm:presLayoutVars>
          <dgm:bulletEnabled val="1"/>
        </dgm:presLayoutVars>
      </dgm:prSet>
      <dgm:spPr/>
      <dgm:t>
        <a:bodyPr/>
        <a:lstStyle/>
        <a:p>
          <a:endParaRPr lang="en-GB"/>
        </a:p>
      </dgm:t>
    </dgm:pt>
  </dgm:ptLst>
  <dgm:cxnLst>
    <dgm:cxn modelId="{67C218F1-D50B-4213-AF41-6087056E82A7}" type="presOf" srcId="{C0C148F2-F89F-4CFA-8529-5B19CE1CA8E2}" destId="{879B97FE-14AF-475E-A7AC-3BDDB1C0AB66}" srcOrd="0" destOrd="0" presId="urn:microsoft.com/office/officeart/2005/8/layout/hChevron3"/>
    <dgm:cxn modelId="{8A598F82-6604-4729-87FE-B222A79E71FF}" srcId="{0041CDD9-FDA7-41BD-9643-070AF35773C7}" destId="{B15ED119-7336-46A3-BB31-869052CF933D}" srcOrd="0" destOrd="0" parTransId="{5F43AE7E-79FA-410C-BE85-9329593CAF15}" sibTransId="{BF42698D-F570-4D7C-8BEC-08A6425B12D2}"/>
    <dgm:cxn modelId="{A145DC71-D90B-4B2B-B49A-2BC36975D7C5}" srcId="{0041CDD9-FDA7-41BD-9643-070AF35773C7}" destId="{C0C148F2-F89F-4CFA-8529-5B19CE1CA8E2}" srcOrd="1" destOrd="0" parTransId="{9403C43B-EAA7-4E6B-8691-B339FB3B4D0C}" sibTransId="{A12A2AEF-55AC-4244-A31E-46F9F711D34A}"/>
    <dgm:cxn modelId="{A24977CF-2060-43CA-8611-A34A9BF5A3B2}" type="presOf" srcId="{0041CDD9-FDA7-41BD-9643-070AF35773C7}" destId="{BD1D96D2-285B-40D8-A2CB-1312CBCD2863}" srcOrd="0" destOrd="0" presId="urn:microsoft.com/office/officeart/2005/8/layout/hChevron3"/>
    <dgm:cxn modelId="{26EBDF74-C2DC-4CB8-8E58-996F18A3723C}" type="presOf" srcId="{B15ED119-7336-46A3-BB31-869052CF933D}" destId="{E9C2BB32-93AF-4E11-94E9-08BCAAD3CA11}" srcOrd="0" destOrd="0" presId="urn:microsoft.com/office/officeart/2005/8/layout/hChevron3"/>
    <dgm:cxn modelId="{5507327A-FDDE-4FAC-84BF-BE0417E495D8}" type="presParOf" srcId="{BD1D96D2-285B-40D8-A2CB-1312CBCD2863}" destId="{E9C2BB32-93AF-4E11-94E9-08BCAAD3CA11}" srcOrd="0" destOrd="0" presId="urn:microsoft.com/office/officeart/2005/8/layout/hChevron3"/>
    <dgm:cxn modelId="{E4980547-0F75-42CA-A370-29D5C7FDCF93}" type="presParOf" srcId="{BD1D96D2-285B-40D8-A2CB-1312CBCD2863}" destId="{B09688C5-D31D-47FA-8C32-D63C8A499620}" srcOrd="1" destOrd="0" presId="urn:microsoft.com/office/officeart/2005/8/layout/hChevron3"/>
    <dgm:cxn modelId="{906F74B4-352D-4735-9D41-E919C7C41B0F}" type="presParOf" srcId="{BD1D96D2-285B-40D8-A2CB-1312CBCD2863}" destId="{879B97FE-14AF-475E-A7AC-3BDDB1C0AB66}" srcOrd="2" destOrd="0" presId="urn:microsoft.com/office/officeart/2005/8/layout/hChevron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9B1A849-6F83-4BD4-85C3-782DD5ADE760}">
      <dsp:nvSpPr>
        <dsp:cNvPr id="0" name=""/>
        <dsp:cNvSpPr/>
      </dsp:nvSpPr>
      <dsp:spPr>
        <a:xfrm>
          <a:off x="0" y="0"/>
          <a:ext cx="7620000" cy="1440180"/>
        </a:xfrm>
        <a:prstGeom prst="rect">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Post-2015 agenda aims at achieving inclusive lifelong learning for all</a:t>
          </a:r>
          <a:endParaRPr lang="en-GB" sz="2800" kern="1200" dirty="0"/>
        </a:p>
      </dsp:txBody>
      <dsp:txXfrm>
        <a:off x="0" y="0"/>
        <a:ext cx="7620000" cy="1440180"/>
      </dsp:txXfrm>
    </dsp:sp>
    <dsp:sp modelId="{273FF64F-BA4F-4F8B-8A1C-531601FF6646}">
      <dsp:nvSpPr>
        <dsp:cNvPr id="0" name=""/>
        <dsp:cNvSpPr/>
      </dsp:nvSpPr>
      <dsp:spPr>
        <a:xfrm>
          <a:off x="0" y="1440180"/>
          <a:ext cx="1905000" cy="3024378"/>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Muscat Agreement</a:t>
          </a:r>
          <a:endParaRPr lang="en-GB" sz="2300" kern="1200" dirty="0"/>
        </a:p>
      </dsp:txBody>
      <dsp:txXfrm>
        <a:off x="0" y="1440180"/>
        <a:ext cx="1905000" cy="3024378"/>
      </dsp:txXfrm>
    </dsp:sp>
    <dsp:sp modelId="{5703D3AF-56F3-4086-BA82-8FB73CBBABA7}">
      <dsp:nvSpPr>
        <dsp:cNvPr id="0" name=""/>
        <dsp:cNvSpPr/>
      </dsp:nvSpPr>
      <dsp:spPr>
        <a:xfrm>
          <a:off x="1905000" y="1440180"/>
          <a:ext cx="1905000" cy="3024378"/>
        </a:xfrm>
        <a:prstGeom prst="rect">
          <a:avLst/>
        </a:prstGeom>
        <a:solidFill>
          <a:schemeClr val="accent1">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Open Working Group on Sustainable Development Goals</a:t>
          </a:r>
          <a:endParaRPr lang="en-GB" sz="2300" kern="1200" dirty="0"/>
        </a:p>
      </dsp:txBody>
      <dsp:txXfrm>
        <a:off x="1905000" y="1440180"/>
        <a:ext cx="1905000" cy="3024378"/>
      </dsp:txXfrm>
    </dsp:sp>
    <dsp:sp modelId="{FDB59B0E-0CF2-4476-BD4D-BA6257672C68}">
      <dsp:nvSpPr>
        <dsp:cNvPr id="0" name=""/>
        <dsp:cNvSpPr/>
      </dsp:nvSpPr>
      <dsp:spPr>
        <a:xfrm>
          <a:off x="3810000" y="1440180"/>
          <a:ext cx="1905000" cy="3024378"/>
        </a:xfrm>
        <a:prstGeom prst="rect">
          <a:avLst/>
        </a:prstGeom>
        <a:solidFill>
          <a:schemeClr val="accent1">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Report of the High-Level Panel of Eminent Persons on the post-2015 Development Agenda</a:t>
          </a:r>
          <a:endParaRPr lang="en-GB" sz="2300" kern="1200" dirty="0"/>
        </a:p>
      </dsp:txBody>
      <dsp:txXfrm>
        <a:off x="3810000" y="1440180"/>
        <a:ext cx="1905000" cy="3024378"/>
      </dsp:txXfrm>
    </dsp:sp>
    <dsp:sp modelId="{781AA91E-DB27-4AE8-A43E-8C071A8A17DC}">
      <dsp:nvSpPr>
        <dsp:cNvPr id="0" name=""/>
        <dsp:cNvSpPr/>
      </dsp:nvSpPr>
      <dsp:spPr>
        <a:xfrm>
          <a:off x="5715000" y="1440180"/>
          <a:ext cx="1905000" cy="3024378"/>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GB" sz="2300" kern="1200" dirty="0" smtClean="0"/>
            <a:t>Forthcoming</a:t>
          </a:r>
          <a:r>
            <a:rPr lang="en-GB" sz="2300" kern="1200" baseline="0" dirty="0" smtClean="0"/>
            <a:t> UN Secretary General Report</a:t>
          </a:r>
          <a:endParaRPr lang="en-GB" sz="2300" kern="1200" dirty="0"/>
        </a:p>
      </dsp:txBody>
      <dsp:txXfrm>
        <a:off x="5715000" y="1440180"/>
        <a:ext cx="1905000" cy="3024378"/>
      </dsp:txXfrm>
    </dsp:sp>
    <dsp:sp modelId="{728056E1-4E25-4C92-ACE1-1A0287DD34CC}">
      <dsp:nvSpPr>
        <dsp:cNvPr id="0" name=""/>
        <dsp:cNvSpPr/>
      </dsp:nvSpPr>
      <dsp:spPr>
        <a:xfrm>
          <a:off x="0" y="4464558"/>
          <a:ext cx="7620000" cy="336042"/>
        </a:xfrm>
        <a:prstGeom prst="rect">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4FF581-B69F-45C6-B678-002B85FA502B}">
      <dsp:nvSpPr>
        <dsp:cNvPr id="0" name=""/>
        <dsp:cNvSpPr/>
      </dsp:nvSpPr>
      <dsp:spPr>
        <a:xfrm>
          <a:off x="930" y="0"/>
          <a:ext cx="2418457" cy="4800600"/>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fr-FR" sz="2900" kern="1200" dirty="0" smtClean="0"/>
            <a:t>Life-long</a:t>
          </a:r>
          <a:endParaRPr lang="en-GB" sz="2900" kern="1200" dirty="0"/>
        </a:p>
      </dsp:txBody>
      <dsp:txXfrm>
        <a:off x="930" y="0"/>
        <a:ext cx="2418457" cy="1440180"/>
      </dsp:txXfrm>
    </dsp:sp>
    <dsp:sp modelId="{E184F6CB-6037-4B4A-9CF9-19CE534B66DB}">
      <dsp:nvSpPr>
        <dsp:cNvPr id="0" name=""/>
        <dsp:cNvSpPr/>
      </dsp:nvSpPr>
      <dsp:spPr>
        <a:xfrm>
          <a:off x="242775" y="1441586"/>
          <a:ext cx="1934765" cy="1447446"/>
        </a:xfrm>
        <a:prstGeom prst="roundRect">
          <a:avLst>
            <a:gd name="adj" fmla="val 10000"/>
          </a:avLst>
        </a:prstGeom>
        <a:solidFill>
          <a:schemeClr val="accent1">
            <a:shade val="50000"/>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smtClean="0"/>
            <a:t>People continue </a:t>
          </a:r>
          <a:r>
            <a:rPr lang="fr-FR" sz="1600" kern="1200" dirty="0" err="1" smtClean="0"/>
            <a:t>learning</a:t>
          </a:r>
          <a:r>
            <a:rPr lang="fr-FR" sz="1600" kern="1200" dirty="0" smtClean="0"/>
            <a:t> </a:t>
          </a:r>
          <a:r>
            <a:rPr lang="fr-FR" sz="1600" kern="1200" dirty="0" err="1" smtClean="0"/>
            <a:t>throughout</a:t>
          </a:r>
          <a:r>
            <a:rPr lang="fr-FR" sz="1600" kern="1200" dirty="0" smtClean="0"/>
            <a:t> </a:t>
          </a:r>
          <a:r>
            <a:rPr lang="fr-FR" sz="1600" kern="1200" dirty="0" err="1" smtClean="0"/>
            <a:t>their</a:t>
          </a:r>
          <a:r>
            <a:rPr lang="fr-FR" sz="1600" kern="1200" dirty="0" smtClean="0"/>
            <a:t> </a:t>
          </a:r>
          <a:r>
            <a:rPr lang="fr-FR" sz="1600" kern="1200" dirty="0" err="1" smtClean="0"/>
            <a:t>lives</a:t>
          </a:r>
          <a:r>
            <a:rPr lang="fr-FR" sz="1600" kern="1200" dirty="0" smtClean="0"/>
            <a:t>, not </a:t>
          </a:r>
          <a:r>
            <a:rPr lang="fr-FR" sz="1600" kern="1200" dirty="0" err="1" smtClean="0"/>
            <a:t>just</a:t>
          </a:r>
          <a:r>
            <a:rPr lang="fr-FR" sz="1600" kern="1200" dirty="0" smtClean="0"/>
            <a:t> in </a:t>
          </a:r>
          <a:r>
            <a:rPr lang="fr-FR" sz="1600" kern="1200" dirty="0" err="1" smtClean="0"/>
            <a:t>informal</a:t>
          </a:r>
          <a:r>
            <a:rPr lang="fr-FR" sz="1600" kern="1200" dirty="0" smtClean="0"/>
            <a:t> </a:t>
          </a:r>
          <a:r>
            <a:rPr lang="fr-FR" sz="1600" kern="1200" dirty="0" err="1" smtClean="0"/>
            <a:t>ways</a:t>
          </a:r>
          <a:r>
            <a:rPr lang="fr-FR" sz="1600" kern="1200" dirty="0" smtClean="0"/>
            <a:t> but </a:t>
          </a:r>
          <a:r>
            <a:rPr lang="fr-FR" sz="1600" kern="1200" dirty="0" err="1" smtClean="0"/>
            <a:t>also</a:t>
          </a:r>
          <a:r>
            <a:rPr lang="fr-FR" sz="1600" kern="1200" dirty="0" smtClean="0"/>
            <a:t> in </a:t>
          </a:r>
          <a:r>
            <a:rPr lang="fr-FR" sz="1600" kern="1200" dirty="0" err="1" smtClean="0"/>
            <a:t>formal</a:t>
          </a:r>
          <a:r>
            <a:rPr lang="fr-FR" sz="1600" kern="1200" dirty="0" smtClean="0"/>
            <a:t> and non-</a:t>
          </a:r>
          <a:r>
            <a:rPr lang="fr-FR" sz="1600" kern="1200" dirty="0" err="1" smtClean="0"/>
            <a:t>formal</a:t>
          </a:r>
          <a:r>
            <a:rPr lang="fr-FR" sz="1600" kern="1200" dirty="0" smtClean="0"/>
            <a:t> settings. </a:t>
          </a:r>
          <a:endParaRPr lang="en-GB" sz="1600" kern="1200" dirty="0"/>
        </a:p>
      </dsp:txBody>
      <dsp:txXfrm>
        <a:off x="242775" y="1441586"/>
        <a:ext cx="1934765" cy="1447446"/>
      </dsp:txXfrm>
    </dsp:sp>
    <dsp:sp modelId="{C5E77CEC-BEC8-4799-8548-5344149E88E0}">
      <dsp:nvSpPr>
        <dsp:cNvPr id="0" name=""/>
        <dsp:cNvSpPr/>
      </dsp:nvSpPr>
      <dsp:spPr>
        <a:xfrm>
          <a:off x="242775" y="3111717"/>
          <a:ext cx="1934765" cy="1447446"/>
        </a:xfrm>
        <a:prstGeom prst="roundRect">
          <a:avLst>
            <a:gd name="adj" fmla="val 10000"/>
          </a:avLst>
        </a:prstGeom>
        <a:solidFill>
          <a:schemeClr val="accent1">
            <a:shade val="50000"/>
            <a:hueOff val="33830"/>
            <a:satOff val="-836"/>
            <a:lumOff val="1340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err="1" smtClean="0"/>
            <a:t>Smooth</a:t>
          </a:r>
          <a:r>
            <a:rPr lang="fr-FR" sz="1600" kern="1200" dirty="0" smtClean="0"/>
            <a:t> progression, </a:t>
          </a:r>
          <a:r>
            <a:rPr lang="fr-FR" sz="1600" kern="1200" dirty="0" err="1" smtClean="0"/>
            <a:t>with</a:t>
          </a:r>
          <a:r>
            <a:rPr lang="fr-FR" sz="1600" kern="1200" dirty="0" smtClean="0"/>
            <a:t> multiple </a:t>
          </a:r>
          <a:r>
            <a:rPr lang="fr-FR" sz="1600" kern="1200" dirty="0" err="1" smtClean="0"/>
            <a:t>access</a:t>
          </a:r>
          <a:r>
            <a:rPr lang="fr-FR" sz="1600" kern="1200" dirty="0" smtClean="0"/>
            <a:t> and exit points, </a:t>
          </a:r>
          <a:r>
            <a:rPr lang="fr-FR" sz="1600" kern="1200" dirty="0" err="1" smtClean="0"/>
            <a:t>pathways</a:t>
          </a:r>
          <a:r>
            <a:rPr lang="fr-FR" sz="1600" kern="1200" dirty="0" smtClean="0"/>
            <a:t> and transitions</a:t>
          </a:r>
          <a:endParaRPr lang="en-GB" sz="1600" kern="1200" dirty="0"/>
        </a:p>
      </dsp:txBody>
      <dsp:txXfrm>
        <a:off x="242775" y="3111717"/>
        <a:ext cx="1934765" cy="1447446"/>
      </dsp:txXfrm>
    </dsp:sp>
    <dsp:sp modelId="{CE92A524-F9D5-4245-A90E-72080C0B75F0}">
      <dsp:nvSpPr>
        <dsp:cNvPr id="0" name=""/>
        <dsp:cNvSpPr/>
      </dsp:nvSpPr>
      <dsp:spPr>
        <a:xfrm>
          <a:off x="2600771" y="0"/>
          <a:ext cx="2418457" cy="4800600"/>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fr-FR" sz="2900" kern="1200" dirty="0" smtClean="0"/>
            <a:t>Life-</a:t>
          </a:r>
          <a:r>
            <a:rPr lang="fr-FR" sz="2900" kern="1200" dirty="0" err="1" smtClean="0"/>
            <a:t>wide</a:t>
          </a:r>
          <a:endParaRPr lang="en-GB" sz="2900" kern="1200" dirty="0"/>
        </a:p>
      </dsp:txBody>
      <dsp:txXfrm>
        <a:off x="2600771" y="0"/>
        <a:ext cx="2418457" cy="1440180"/>
      </dsp:txXfrm>
    </dsp:sp>
    <dsp:sp modelId="{2546AAD1-28C3-4BCA-A663-5F6925838772}">
      <dsp:nvSpPr>
        <dsp:cNvPr id="0" name=""/>
        <dsp:cNvSpPr/>
      </dsp:nvSpPr>
      <dsp:spPr>
        <a:xfrm>
          <a:off x="2842617" y="1441586"/>
          <a:ext cx="1934765" cy="1447446"/>
        </a:xfrm>
        <a:prstGeom prst="roundRect">
          <a:avLst>
            <a:gd name="adj" fmla="val 10000"/>
          </a:avLst>
        </a:prstGeom>
        <a:solidFill>
          <a:schemeClr val="accent1">
            <a:shade val="50000"/>
            <a:hueOff val="67659"/>
            <a:satOff val="-1672"/>
            <a:lumOff val="26799"/>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smtClean="0"/>
            <a:t>Learning in </a:t>
          </a:r>
          <a:r>
            <a:rPr lang="fr-FR" sz="1600" kern="1200" dirty="0" err="1" smtClean="0"/>
            <a:t>many</a:t>
          </a:r>
          <a:r>
            <a:rPr lang="fr-FR" sz="1600" kern="1200" dirty="0" smtClean="0"/>
            <a:t> </a:t>
          </a:r>
          <a:r>
            <a:rPr lang="fr-FR" sz="1600" kern="1200" dirty="0" err="1" smtClean="0"/>
            <a:t>different</a:t>
          </a:r>
          <a:r>
            <a:rPr lang="fr-FR" sz="1600" kern="1200" dirty="0" smtClean="0"/>
            <a:t> settings</a:t>
          </a:r>
          <a:endParaRPr lang="en-GB" sz="1600" kern="1200" dirty="0"/>
        </a:p>
      </dsp:txBody>
      <dsp:txXfrm>
        <a:off x="2842617" y="1441586"/>
        <a:ext cx="1934765" cy="1447446"/>
      </dsp:txXfrm>
    </dsp:sp>
    <dsp:sp modelId="{79222AE5-C43C-479C-BA27-9D5BB84EF8D6}">
      <dsp:nvSpPr>
        <dsp:cNvPr id="0" name=""/>
        <dsp:cNvSpPr/>
      </dsp:nvSpPr>
      <dsp:spPr>
        <a:xfrm>
          <a:off x="2842617" y="3111717"/>
          <a:ext cx="1934765" cy="1447446"/>
        </a:xfrm>
        <a:prstGeom prst="roundRect">
          <a:avLst>
            <a:gd name="adj" fmla="val 10000"/>
          </a:avLst>
        </a:prstGeom>
        <a:solidFill>
          <a:schemeClr val="accent1">
            <a:shade val="50000"/>
            <a:hueOff val="101489"/>
            <a:satOff val="-2508"/>
            <a:lumOff val="40199"/>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err="1" smtClean="0"/>
            <a:t>Assessment</a:t>
          </a:r>
          <a:r>
            <a:rPr lang="fr-FR" sz="1600" kern="1200" dirty="0" smtClean="0"/>
            <a:t> and recognition of </a:t>
          </a:r>
          <a:r>
            <a:rPr lang="fr-FR" sz="1600" kern="1200" dirty="0" err="1" smtClean="0"/>
            <a:t>learning</a:t>
          </a:r>
          <a:r>
            <a:rPr lang="fr-FR" sz="1600" kern="1200" dirty="0" smtClean="0"/>
            <a:t> </a:t>
          </a:r>
          <a:r>
            <a:rPr lang="fr-FR" sz="1600" kern="1200" dirty="0" err="1" smtClean="0"/>
            <a:t>occurring</a:t>
          </a:r>
          <a:r>
            <a:rPr lang="fr-FR" sz="1600" kern="1200" dirty="0" smtClean="0"/>
            <a:t> </a:t>
          </a:r>
          <a:r>
            <a:rPr lang="fr-FR" sz="1600" kern="1200" dirty="0" err="1" smtClean="0"/>
            <a:t>outside</a:t>
          </a:r>
          <a:r>
            <a:rPr lang="fr-FR" sz="1600" kern="1200" dirty="0" smtClean="0"/>
            <a:t> the </a:t>
          </a:r>
          <a:r>
            <a:rPr lang="fr-FR" sz="1600" kern="1200" dirty="0" err="1" smtClean="0"/>
            <a:t>formal</a:t>
          </a:r>
          <a:r>
            <a:rPr lang="fr-FR" sz="1600" kern="1200" dirty="0" smtClean="0"/>
            <a:t> </a:t>
          </a:r>
          <a:r>
            <a:rPr lang="fr-FR" sz="1600" kern="1200" dirty="0" err="1" smtClean="0"/>
            <a:t>education</a:t>
          </a:r>
          <a:r>
            <a:rPr lang="fr-FR" sz="1600" kern="1200" dirty="0" smtClean="0"/>
            <a:t> system important</a:t>
          </a:r>
          <a:endParaRPr lang="en-GB" sz="1600" kern="1200" dirty="0"/>
        </a:p>
      </dsp:txBody>
      <dsp:txXfrm>
        <a:off x="2842617" y="3111717"/>
        <a:ext cx="1934765" cy="1447446"/>
      </dsp:txXfrm>
    </dsp:sp>
    <dsp:sp modelId="{2738FA46-DDC4-41C3-BB60-E6E689C8A4B3}">
      <dsp:nvSpPr>
        <dsp:cNvPr id="0" name=""/>
        <dsp:cNvSpPr/>
      </dsp:nvSpPr>
      <dsp:spPr>
        <a:xfrm>
          <a:off x="5200612" y="0"/>
          <a:ext cx="2418457" cy="4800600"/>
        </a:xfrm>
        <a:prstGeom prst="roundRect">
          <a:avLst>
            <a:gd name="adj" fmla="val 10000"/>
          </a:avLst>
        </a:prstGeom>
        <a:solidFill>
          <a:schemeClr val="accent1">
            <a:tint val="55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fr-FR" sz="2900" kern="1200" dirty="0" smtClean="0"/>
            <a:t>Learning and </a:t>
          </a:r>
          <a:r>
            <a:rPr lang="fr-FR" sz="2900" kern="1200" dirty="0" err="1" smtClean="0"/>
            <a:t>learner</a:t>
          </a:r>
          <a:r>
            <a:rPr lang="fr-FR" sz="2900" kern="1200" dirty="0" smtClean="0"/>
            <a:t> - </a:t>
          </a:r>
          <a:r>
            <a:rPr lang="fr-FR" sz="2900" kern="1200" dirty="0" err="1" smtClean="0"/>
            <a:t>centered</a:t>
          </a:r>
          <a:endParaRPr lang="en-GB" sz="2900" kern="1200" dirty="0"/>
        </a:p>
      </dsp:txBody>
      <dsp:txXfrm>
        <a:off x="5200612" y="0"/>
        <a:ext cx="2418457" cy="1440180"/>
      </dsp:txXfrm>
    </dsp:sp>
    <dsp:sp modelId="{25E18BB7-B12A-4B83-BC1C-47FC5B96603B}">
      <dsp:nvSpPr>
        <dsp:cNvPr id="0" name=""/>
        <dsp:cNvSpPr/>
      </dsp:nvSpPr>
      <dsp:spPr>
        <a:xfrm>
          <a:off x="5442458" y="1441586"/>
          <a:ext cx="1934765" cy="1447446"/>
        </a:xfrm>
        <a:prstGeom prst="roundRect">
          <a:avLst>
            <a:gd name="adj" fmla="val 10000"/>
          </a:avLst>
        </a:prstGeom>
        <a:solidFill>
          <a:schemeClr val="accent1">
            <a:shade val="50000"/>
            <a:hueOff val="67659"/>
            <a:satOff val="-1672"/>
            <a:lumOff val="26799"/>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smtClean="0"/>
            <a:t>Shift of perspective </a:t>
          </a:r>
          <a:r>
            <a:rPr lang="fr-FR" sz="1600" kern="1200" dirty="0" err="1" smtClean="0"/>
            <a:t>from</a:t>
          </a:r>
          <a:r>
            <a:rPr lang="fr-FR" sz="1600" kern="1200" dirty="0" smtClean="0"/>
            <a:t> ‘</a:t>
          </a:r>
          <a:r>
            <a:rPr lang="fr-FR" sz="1600" kern="1200" dirty="0" err="1" smtClean="0"/>
            <a:t>education</a:t>
          </a:r>
          <a:r>
            <a:rPr lang="fr-FR" sz="1600" kern="1200" dirty="0" smtClean="0"/>
            <a:t>’ to ‘</a:t>
          </a:r>
          <a:r>
            <a:rPr lang="fr-FR" sz="1600" kern="1200" dirty="0" err="1" smtClean="0"/>
            <a:t>learning</a:t>
          </a:r>
          <a:r>
            <a:rPr lang="fr-FR" sz="1600" kern="1200" dirty="0" smtClean="0"/>
            <a:t>’</a:t>
          </a:r>
          <a:endParaRPr lang="en-GB" sz="1600" kern="1200" dirty="0"/>
        </a:p>
      </dsp:txBody>
      <dsp:txXfrm>
        <a:off x="5442458" y="1441586"/>
        <a:ext cx="1934765" cy="1447446"/>
      </dsp:txXfrm>
    </dsp:sp>
    <dsp:sp modelId="{577D1925-BE03-4576-9C09-1BC692BE281C}">
      <dsp:nvSpPr>
        <dsp:cNvPr id="0" name=""/>
        <dsp:cNvSpPr/>
      </dsp:nvSpPr>
      <dsp:spPr>
        <a:xfrm>
          <a:off x="5442458" y="3111717"/>
          <a:ext cx="1934765" cy="1447446"/>
        </a:xfrm>
        <a:prstGeom prst="roundRect">
          <a:avLst>
            <a:gd name="adj" fmla="val 10000"/>
          </a:avLst>
        </a:prstGeom>
        <a:solidFill>
          <a:schemeClr val="accent1">
            <a:shade val="50000"/>
            <a:hueOff val="33830"/>
            <a:satOff val="-836"/>
            <a:lumOff val="1340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fr-FR" sz="1600" kern="1200" dirty="0" err="1" smtClean="0"/>
            <a:t>Learner</a:t>
          </a:r>
          <a:r>
            <a:rPr lang="fr-FR" sz="1600" kern="1200" dirty="0" smtClean="0"/>
            <a:t> has  </a:t>
          </a:r>
          <a:r>
            <a:rPr lang="fr-FR" sz="1600" kern="1200" dirty="0" err="1" smtClean="0"/>
            <a:t>greater</a:t>
          </a:r>
          <a:r>
            <a:rPr lang="fr-FR" sz="1600" kern="1200" dirty="0" smtClean="0"/>
            <a:t> </a:t>
          </a:r>
          <a:r>
            <a:rPr lang="fr-FR" sz="1600" kern="1200" dirty="0" err="1" smtClean="0"/>
            <a:t>choice</a:t>
          </a:r>
          <a:r>
            <a:rPr lang="fr-FR" sz="1600" kern="1200" dirty="0" smtClean="0"/>
            <a:t> in </a:t>
          </a:r>
          <a:r>
            <a:rPr lang="fr-FR" sz="1600" kern="1200" dirty="0" err="1" smtClean="0"/>
            <a:t>learning</a:t>
          </a:r>
          <a:r>
            <a:rPr lang="fr-FR" sz="1600" kern="1200" dirty="0" smtClean="0"/>
            <a:t> </a:t>
          </a:r>
          <a:r>
            <a:rPr lang="fr-FR" sz="1600" kern="1200" dirty="0" err="1" smtClean="0"/>
            <a:t>opportunities</a:t>
          </a:r>
          <a:r>
            <a:rPr lang="fr-FR" sz="1600" kern="1200" dirty="0" smtClean="0"/>
            <a:t> and options but </a:t>
          </a:r>
          <a:r>
            <a:rPr lang="fr-FR" sz="1600" kern="1200" dirty="0" err="1" smtClean="0"/>
            <a:t>also</a:t>
          </a:r>
          <a:r>
            <a:rPr lang="fr-FR" sz="1600" kern="1200" dirty="0" smtClean="0"/>
            <a:t> </a:t>
          </a:r>
          <a:r>
            <a:rPr lang="fr-FR" sz="1600" kern="1200" dirty="0" err="1" smtClean="0"/>
            <a:t>greater</a:t>
          </a:r>
          <a:r>
            <a:rPr lang="fr-FR" sz="1600" kern="1200" dirty="0" smtClean="0"/>
            <a:t> </a:t>
          </a:r>
          <a:r>
            <a:rPr lang="fr-FR" sz="1600" kern="1200" dirty="0" err="1" smtClean="0"/>
            <a:t>responsibility</a:t>
          </a:r>
          <a:endParaRPr lang="en-GB" sz="1600" kern="1200" dirty="0"/>
        </a:p>
      </dsp:txBody>
      <dsp:txXfrm>
        <a:off x="5442458" y="3111717"/>
        <a:ext cx="1934765" cy="144744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3A58BFC-0723-4870-8E3C-87685824A57B}">
      <dsp:nvSpPr>
        <dsp:cNvPr id="0" name=""/>
        <dsp:cNvSpPr/>
      </dsp:nvSpPr>
      <dsp:spPr>
        <a:xfrm rot="5400000">
          <a:off x="-259133" y="260866"/>
          <a:ext cx="1727559" cy="120929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dirty="0" err="1" smtClean="0"/>
            <a:t>Complementary</a:t>
          </a:r>
          <a:endParaRPr lang="en-GB" sz="1400" kern="1200" dirty="0"/>
        </a:p>
      </dsp:txBody>
      <dsp:txXfrm rot="5400000">
        <a:off x="-259133" y="260866"/>
        <a:ext cx="1727559" cy="1209291"/>
      </dsp:txXfrm>
    </dsp:sp>
    <dsp:sp modelId="{CCF82F04-72CD-40BE-A335-4ABB404AE0AC}">
      <dsp:nvSpPr>
        <dsp:cNvPr id="0" name=""/>
        <dsp:cNvSpPr/>
      </dsp:nvSpPr>
      <dsp:spPr>
        <a:xfrm rot="5400000">
          <a:off x="3853188" y="-2642165"/>
          <a:ext cx="1122913" cy="64107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fr-FR" sz="2100" kern="1200" dirty="0" smtClean="0"/>
            <a:t>Single </a:t>
          </a:r>
          <a:r>
            <a:rPr lang="fr-FR" sz="2100" kern="1200" dirty="0" err="1" smtClean="0"/>
            <a:t>purpose</a:t>
          </a:r>
          <a:r>
            <a:rPr lang="fr-FR" sz="2100" kern="1200" dirty="0" smtClean="0"/>
            <a:t> of programme </a:t>
          </a:r>
          <a:r>
            <a:rPr lang="fr-FR" sz="2100" kern="1200" dirty="0" err="1" smtClean="0"/>
            <a:t>systems</a:t>
          </a:r>
          <a:endParaRPr lang="en-GB" sz="2100" kern="1200" dirty="0"/>
        </a:p>
        <a:p>
          <a:pPr marL="228600" lvl="1" indent="-228600" algn="l" defTabSz="933450">
            <a:lnSpc>
              <a:spcPct val="90000"/>
            </a:lnSpc>
            <a:spcBef>
              <a:spcPct val="0"/>
            </a:spcBef>
            <a:spcAft>
              <a:spcPct val="15000"/>
            </a:spcAft>
            <a:buChar char="••"/>
          </a:pPr>
          <a:r>
            <a:rPr lang="fr-FR" sz="2100" kern="1200" dirty="0" err="1" smtClean="0"/>
            <a:t>Unconnected</a:t>
          </a:r>
          <a:r>
            <a:rPr lang="fr-FR" sz="2100" kern="1200" dirty="0" smtClean="0"/>
            <a:t> to and </a:t>
          </a:r>
          <a:r>
            <a:rPr lang="fr-FR" sz="2100" kern="1200" dirty="0" err="1" smtClean="0"/>
            <a:t>complementing</a:t>
          </a:r>
          <a:r>
            <a:rPr lang="fr-FR" sz="2100" kern="1200" dirty="0" smtClean="0"/>
            <a:t> </a:t>
          </a:r>
          <a:r>
            <a:rPr lang="fr-FR" sz="2100" kern="1200" dirty="0" err="1" smtClean="0"/>
            <a:t>others</a:t>
          </a:r>
          <a:endParaRPr lang="en-GB" sz="2100" kern="1200" dirty="0"/>
        </a:p>
      </dsp:txBody>
      <dsp:txXfrm rot="5400000">
        <a:off x="3853188" y="-2642165"/>
        <a:ext cx="1122913" cy="6410708"/>
      </dsp:txXfrm>
    </dsp:sp>
    <dsp:sp modelId="{2A2CDC59-D3C4-48A6-834E-4DC48E5B42C0}">
      <dsp:nvSpPr>
        <dsp:cNvPr id="0" name=""/>
        <dsp:cNvSpPr/>
      </dsp:nvSpPr>
      <dsp:spPr>
        <a:xfrm rot="5400000">
          <a:off x="-259133" y="1795654"/>
          <a:ext cx="1727559" cy="120929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smtClean="0"/>
            <a:t>Coordinated</a:t>
          </a:r>
          <a:endParaRPr lang="en-GB" sz="1400" kern="1200" dirty="0"/>
        </a:p>
      </dsp:txBody>
      <dsp:txXfrm rot="5400000">
        <a:off x="-259133" y="1795654"/>
        <a:ext cx="1727559" cy="1209291"/>
      </dsp:txXfrm>
    </dsp:sp>
    <dsp:sp modelId="{D89EC6A9-913C-4F60-8797-F71BEF3A1896}">
      <dsp:nvSpPr>
        <dsp:cNvPr id="0" name=""/>
        <dsp:cNvSpPr/>
      </dsp:nvSpPr>
      <dsp:spPr>
        <a:xfrm rot="5400000">
          <a:off x="3853188" y="-1107377"/>
          <a:ext cx="1122913" cy="64107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fr-FR" sz="2100" kern="1200" dirty="0" smtClean="0"/>
            <a:t>Multiple </a:t>
          </a:r>
          <a:r>
            <a:rPr lang="fr-FR" sz="2100" kern="1200" dirty="0" err="1" smtClean="0"/>
            <a:t>systems</a:t>
          </a:r>
          <a:r>
            <a:rPr lang="fr-FR" sz="2100" kern="1200" dirty="0" smtClean="0"/>
            <a:t> for </a:t>
          </a:r>
          <a:r>
            <a:rPr lang="fr-FR" sz="2100" kern="1200" dirty="0" err="1" smtClean="0"/>
            <a:t>different</a:t>
          </a:r>
          <a:r>
            <a:rPr lang="fr-FR" sz="2100" kern="1200" dirty="0" smtClean="0"/>
            <a:t> </a:t>
          </a:r>
          <a:r>
            <a:rPr lang="fr-FR" sz="2100" kern="1200" dirty="0" err="1" smtClean="0"/>
            <a:t>activities</a:t>
          </a:r>
          <a:r>
            <a:rPr lang="fr-FR" sz="2100" kern="1200" dirty="0" smtClean="0"/>
            <a:t> and/or populations</a:t>
          </a:r>
          <a:endParaRPr lang="en-GB" sz="2100" kern="1200" dirty="0"/>
        </a:p>
        <a:p>
          <a:pPr marL="228600" lvl="1" indent="-228600" algn="l" defTabSz="933450">
            <a:lnSpc>
              <a:spcPct val="90000"/>
            </a:lnSpc>
            <a:spcBef>
              <a:spcPct val="0"/>
            </a:spcBef>
            <a:spcAft>
              <a:spcPct val="15000"/>
            </a:spcAft>
            <a:buChar char="••"/>
          </a:pPr>
          <a:r>
            <a:rPr lang="fr-FR" sz="2100" kern="1200" dirty="0" smtClean="0"/>
            <a:t>Certain </a:t>
          </a:r>
          <a:r>
            <a:rPr lang="fr-FR" sz="2100" kern="1200" dirty="0" err="1" smtClean="0"/>
            <a:t>degree</a:t>
          </a:r>
          <a:r>
            <a:rPr lang="fr-FR" sz="2100" kern="1200" dirty="0" smtClean="0"/>
            <a:t> of </a:t>
          </a:r>
          <a:r>
            <a:rPr lang="fr-FR" sz="2100" kern="1200" dirty="0" err="1" smtClean="0"/>
            <a:t>consistency</a:t>
          </a:r>
          <a:r>
            <a:rPr lang="fr-FR" sz="2100" kern="1200" dirty="0" smtClean="0"/>
            <a:t> and </a:t>
          </a:r>
          <a:r>
            <a:rPr lang="fr-FR" sz="2100" kern="1200" dirty="0" err="1" smtClean="0"/>
            <a:t>level</a:t>
          </a:r>
          <a:r>
            <a:rPr lang="fr-FR" sz="2100" kern="1200" dirty="0" smtClean="0"/>
            <a:t> of coordination</a:t>
          </a:r>
          <a:endParaRPr lang="en-GB" sz="2100" kern="1200" dirty="0"/>
        </a:p>
      </dsp:txBody>
      <dsp:txXfrm rot="5400000">
        <a:off x="3853188" y="-1107377"/>
        <a:ext cx="1122913" cy="6410708"/>
      </dsp:txXfrm>
    </dsp:sp>
    <dsp:sp modelId="{1A24B20E-F71F-4E7B-8456-20FFDEEEE61A}">
      <dsp:nvSpPr>
        <dsp:cNvPr id="0" name=""/>
        <dsp:cNvSpPr/>
      </dsp:nvSpPr>
      <dsp:spPr>
        <a:xfrm rot="5400000">
          <a:off x="-259133" y="3330442"/>
          <a:ext cx="1727559" cy="120929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fr-FR" sz="1400" kern="1200" dirty="0" smtClean="0"/>
            <a:t>Integrated</a:t>
          </a:r>
          <a:endParaRPr lang="en-GB" sz="1400" kern="1200" dirty="0"/>
        </a:p>
      </dsp:txBody>
      <dsp:txXfrm rot="5400000">
        <a:off x="-259133" y="3330442"/>
        <a:ext cx="1727559" cy="1209291"/>
      </dsp:txXfrm>
    </dsp:sp>
    <dsp:sp modelId="{80AE5D15-59F6-49BF-89B3-B4F8766B8937}">
      <dsp:nvSpPr>
        <dsp:cNvPr id="0" name=""/>
        <dsp:cNvSpPr/>
      </dsp:nvSpPr>
      <dsp:spPr>
        <a:xfrm rot="5400000">
          <a:off x="3853188" y="427411"/>
          <a:ext cx="1122913" cy="64107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fr-FR" sz="2100" kern="1200" dirty="0" smtClean="0"/>
            <a:t>Single </a:t>
          </a:r>
          <a:r>
            <a:rPr lang="fr-FR" sz="2100" kern="1200" dirty="0" err="1" smtClean="0"/>
            <a:t>financing</a:t>
          </a:r>
          <a:r>
            <a:rPr lang="fr-FR" sz="2100" kern="1200" dirty="0" smtClean="0"/>
            <a:t> system for all </a:t>
          </a:r>
          <a:r>
            <a:rPr lang="fr-FR" sz="2100" kern="1200" dirty="0" err="1" smtClean="0"/>
            <a:t>lifelong</a:t>
          </a:r>
          <a:r>
            <a:rPr lang="fr-FR" sz="2100" kern="1200" dirty="0" smtClean="0"/>
            <a:t> </a:t>
          </a:r>
          <a:r>
            <a:rPr lang="fr-FR" sz="2100" kern="1200" dirty="0" err="1" smtClean="0"/>
            <a:t>learning</a:t>
          </a:r>
          <a:r>
            <a:rPr lang="fr-FR" sz="2100" kern="1200" dirty="0" smtClean="0"/>
            <a:t> </a:t>
          </a:r>
          <a:r>
            <a:rPr lang="fr-FR" sz="2100" kern="1200" dirty="0" err="1" smtClean="0"/>
            <a:t>activities</a:t>
          </a:r>
          <a:endParaRPr lang="en-GB" sz="2100" kern="1200" dirty="0"/>
        </a:p>
      </dsp:txBody>
      <dsp:txXfrm rot="5400000">
        <a:off x="3853188" y="427411"/>
        <a:ext cx="1122913" cy="641070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1" y="0"/>
            <a:ext cx="2946189" cy="496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fr-FR"/>
          </a:p>
        </p:txBody>
      </p:sp>
      <p:sp>
        <p:nvSpPr>
          <p:cNvPr id="16387" name="Rectangle 3"/>
          <p:cNvSpPr>
            <a:spLocks noGrp="1" noChangeArrowheads="1"/>
          </p:cNvSpPr>
          <p:nvPr>
            <p:ph type="dt" sz="quarter" idx="1"/>
          </p:nvPr>
        </p:nvSpPr>
        <p:spPr bwMode="auto">
          <a:xfrm>
            <a:off x="3849899" y="0"/>
            <a:ext cx="2946189" cy="496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fr-FR"/>
          </a:p>
        </p:txBody>
      </p:sp>
      <p:sp>
        <p:nvSpPr>
          <p:cNvPr id="16388" name="Rectangle 4"/>
          <p:cNvSpPr>
            <a:spLocks noGrp="1" noChangeArrowheads="1"/>
          </p:cNvSpPr>
          <p:nvPr>
            <p:ph type="ftr" sz="quarter" idx="2"/>
          </p:nvPr>
        </p:nvSpPr>
        <p:spPr bwMode="auto">
          <a:xfrm>
            <a:off x="1" y="9428402"/>
            <a:ext cx="2946189" cy="496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fr-FR"/>
          </a:p>
        </p:txBody>
      </p:sp>
      <p:sp>
        <p:nvSpPr>
          <p:cNvPr id="16389" name="Rectangle 5"/>
          <p:cNvSpPr>
            <a:spLocks noGrp="1" noChangeArrowheads="1"/>
          </p:cNvSpPr>
          <p:nvPr>
            <p:ph type="sldNum" sz="quarter" idx="3"/>
          </p:nvPr>
        </p:nvSpPr>
        <p:spPr bwMode="auto">
          <a:xfrm>
            <a:off x="3849899" y="9428402"/>
            <a:ext cx="2946189" cy="496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1E5A1EB-6BB0-4750-958B-6A1D2505C64F}" type="slidenum">
              <a:rPr lang="fr-FR" altLang="fr-FR"/>
              <a:pPr>
                <a:defRPr/>
              </a:pPr>
              <a:t>‹N°›</a:t>
            </a:fld>
            <a:endParaRPr lang="fr-FR" altLang="fr-FR"/>
          </a:p>
        </p:txBody>
      </p:sp>
    </p:spTree>
    <p:extLst>
      <p:ext uri="{BB962C8B-B14F-4D97-AF65-F5344CB8AC3E}">
        <p14:creationId xmlns:p14="http://schemas.microsoft.com/office/powerpoint/2010/main" xmlns="" val="1777909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6650"/>
          </a:xfrm>
          <a:prstGeom prst="rect">
            <a:avLst/>
          </a:prstGeom>
        </p:spPr>
        <p:txBody>
          <a:bodyPr vert="horz" lIns="91440" tIns="45720" rIns="91440" bIns="45720" rtlCol="0"/>
          <a:lstStyle>
            <a:lvl1pPr algn="l">
              <a:defRPr sz="1200"/>
            </a:lvl1pPr>
          </a:lstStyle>
          <a:p>
            <a:pPr>
              <a:defRPr/>
            </a:pPr>
            <a:endParaRPr lang="fr-FR"/>
          </a:p>
        </p:txBody>
      </p:sp>
      <p:sp>
        <p:nvSpPr>
          <p:cNvPr id="3" name="Date Placeholder 2"/>
          <p:cNvSpPr>
            <a:spLocks noGrp="1"/>
          </p:cNvSpPr>
          <p:nvPr>
            <p:ph type="dt" idx="1"/>
          </p:nvPr>
        </p:nvSpPr>
        <p:spPr>
          <a:xfrm>
            <a:off x="3849899" y="0"/>
            <a:ext cx="2946189" cy="496650"/>
          </a:xfrm>
          <a:prstGeom prst="rect">
            <a:avLst/>
          </a:prstGeom>
        </p:spPr>
        <p:txBody>
          <a:bodyPr vert="horz" lIns="91440" tIns="45720" rIns="91440" bIns="45720" rtlCol="0"/>
          <a:lstStyle>
            <a:lvl1pPr algn="r">
              <a:defRPr sz="1200"/>
            </a:lvl1pPr>
          </a:lstStyle>
          <a:p>
            <a:pPr>
              <a:defRPr/>
            </a:pPr>
            <a:fld id="{0AA18703-A8C3-4E6A-B489-BEE62D1DC632}" type="datetimeFigureOut">
              <a:rPr lang="fr-FR"/>
              <a:pPr>
                <a:defRPr/>
              </a:pPr>
              <a:t>26/11/2014</a:t>
            </a:fld>
            <a:endParaRPr lang="fr-FR"/>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Notes Placeholder 4"/>
          <p:cNvSpPr>
            <a:spLocks noGrp="1"/>
          </p:cNvSpPr>
          <p:nvPr>
            <p:ph type="body" sz="quarter" idx="3"/>
          </p:nvPr>
        </p:nvSpPr>
        <p:spPr>
          <a:xfrm>
            <a:off x="679768" y="4715788"/>
            <a:ext cx="5438140" cy="446667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smtClean="0"/>
          </a:p>
        </p:txBody>
      </p:sp>
      <p:sp>
        <p:nvSpPr>
          <p:cNvPr id="6" name="Footer Placeholder 5"/>
          <p:cNvSpPr>
            <a:spLocks noGrp="1"/>
          </p:cNvSpPr>
          <p:nvPr>
            <p:ph type="ftr" sz="quarter" idx="4"/>
          </p:nvPr>
        </p:nvSpPr>
        <p:spPr>
          <a:xfrm>
            <a:off x="1" y="9428402"/>
            <a:ext cx="2946189" cy="496650"/>
          </a:xfrm>
          <a:prstGeom prst="rect">
            <a:avLst/>
          </a:prstGeom>
        </p:spPr>
        <p:txBody>
          <a:bodyPr vert="horz" lIns="91440" tIns="45720" rIns="91440" bIns="45720" rtlCol="0" anchor="b"/>
          <a:lstStyle>
            <a:lvl1pPr algn="l">
              <a:defRPr sz="1200"/>
            </a:lvl1pPr>
          </a:lstStyle>
          <a:p>
            <a:pPr>
              <a:defRPr/>
            </a:pPr>
            <a:endParaRPr lang="fr-FR"/>
          </a:p>
        </p:txBody>
      </p:sp>
      <p:sp>
        <p:nvSpPr>
          <p:cNvPr id="7" name="Slide Number Placeholder 6"/>
          <p:cNvSpPr>
            <a:spLocks noGrp="1"/>
          </p:cNvSpPr>
          <p:nvPr>
            <p:ph type="sldNum" sz="quarter" idx="5"/>
          </p:nvPr>
        </p:nvSpPr>
        <p:spPr>
          <a:xfrm>
            <a:off x="3849899" y="9428402"/>
            <a:ext cx="2946189" cy="496650"/>
          </a:xfrm>
          <a:prstGeom prst="rect">
            <a:avLst/>
          </a:prstGeom>
        </p:spPr>
        <p:txBody>
          <a:bodyPr vert="horz" lIns="91440" tIns="45720" rIns="91440" bIns="45720" rtlCol="0" anchor="b"/>
          <a:lstStyle>
            <a:lvl1pPr algn="r">
              <a:defRPr sz="1200"/>
            </a:lvl1pPr>
          </a:lstStyle>
          <a:p>
            <a:pPr>
              <a:defRPr/>
            </a:pPr>
            <a:fld id="{1D8CC3B1-48B0-48B7-B067-CDB16635DC6B}" type="slidenum">
              <a:rPr lang="fr-FR"/>
              <a:pPr>
                <a:defRPr/>
              </a:pPr>
              <a:t>‹N°›</a:t>
            </a:fld>
            <a:endParaRPr lang="fr-FR"/>
          </a:p>
        </p:txBody>
      </p:sp>
    </p:spTree>
    <p:extLst>
      <p:ext uri="{BB962C8B-B14F-4D97-AF65-F5344CB8AC3E}">
        <p14:creationId xmlns:p14="http://schemas.microsoft.com/office/powerpoint/2010/main" xmlns="" val="38475356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1</a:t>
            </a:fld>
            <a:endParaRPr lang="fr-FR"/>
          </a:p>
        </p:txBody>
      </p:sp>
    </p:spTree>
    <p:extLst>
      <p:ext uri="{BB962C8B-B14F-4D97-AF65-F5344CB8AC3E}">
        <p14:creationId xmlns:p14="http://schemas.microsoft.com/office/powerpoint/2010/main" xmlns="" val="433628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11</a:t>
            </a:fld>
            <a:endParaRPr lang="fr-FR"/>
          </a:p>
        </p:txBody>
      </p:sp>
    </p:spTree>
    <p:extLst>
      <p:ext uri="{BB962C8B-B14F-4D97-AF65-F5344CB8AC3E}">
        <p14:creationId xmlns:p14="http://schemas.microsoft.com/office/powerpoint/2010/main" xmlns="" val="3877888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12</a:t>
            </a:fld>
            <a:endParaRPr lang="fr-FR"/>
          </a:p>
        </p:txBody>
      </p:sp>
    </p:spTree>
    <p:extLst>
      <p:ext uri="{BB962C8B-B14F-4D97-AF65-F5344CB8AC3E}">
        <p14:creationId xmlns:p14="http://schemas.microsoft.com/office/powerpoint/2010/main" xmlns="" val="3958633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2</a:t>
            </a:fld>
            <a:endParaRPr lang="fr-FR"/>
          </a:p>
        </p:txBody>
      </p:sp>
    </p:spTree>
    <p:extLst>
      <p:ext uri="{BB962C8B-B14F-4D97-AF65-F5344CB8AC3E}">
        <p14:creationId xmlns:p14="http://schemas.microsoft.com/office/powerpoint/2010/main" xmlns="" val="3220728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endParaRPr lang="fr-FR" altLang="fr-FR" sz="1200" dirty="0"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DC262F4-55BE-44E3-9CDF-2305C83EF19B}" type="slidenum">
              <a:rPr lang="fr-FR" altLang="fr-FR" smtClean="0">
                <a:latin typeface="Arial" charset="0"/>
              </a:rPr>
              <a:pPr eaLnBrk="1" hangingPunct="1">
                <a:spcBef>
                  <a:spcPct val="0"/>
                </a:spcBef>
              </a:pPr>
              <a:t>3</a:t>
            </a:fld>
            <a:endParaRPr lang="fr-FR" altLang="fr-FR"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4</a:t>
            </a:fld>
            <a:endParaRPr lang="fr-FR"/>
          </a:p>
        </p:txBody>
      </p:sp>
    </p:spTree>
    <p:extLst>
      <p:ext uri="{BB962C8B-B14F-4D97-AF65-F5344CB8AC3E}">
        <p14:creationId xmlns:p14="http://schemas.microsoft.com/office/powerpoint/2010/main" xmlns="" val="715826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With the EFA process and MDGs concluding at the end of 2015, world leaders have called for an ambitious, long-term agenda to improve people’s lives and protect the planet for future generations. This post-2015 development agenda is expected to tackle many issues, including ending poverty and hunger, improving health and education, making cities more sustainable, combating climate change, and protecting oceans and forests. </a:t>
            </a:r>
            <a:r>
              <a:rPr lang="en-US" sz="1200" kern="1200" dirty="0" smtClean="0">
                <a:solidFill>
                  <a:schemeClr val="tx1"/>
                </a:solidFill>
                <a:effectLst/>
                <a:latin typeface="+mn-lt"/>
                <a:ea typeface="+mn-ea"/>
                <a:cs typeface="+mn-cs"/>
              </a:rPr>
              <a:t>The public international development discourses seem to all have hopped on the train of “lifelong learning”</a:t>
            </a:r>
            <a:r>
              <a:rPr lang="en-US" sz="1200" kern="1200" baseline="0" dirty="0" smtClean="0">
                <a:solidFill>
                  <a:schemeClr val="tx1"/>
                </a:solidFill>
                <a:effectLst/>
                <a:latin typeface="+mn-lt"/>
                <a:ea typeface="+mn-ea"/>
                <a:cs typeface="+mn-cs"/>
              </a:rPr>
              <a:t> – presenting lifelong learning as a goal to be pursued and increasingly to be guaranteed for all.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In May 2014, ministers and representatives of bilateral and multilateral institutions, civil society and the private sector, adopted the </a:t>
            </a:r>
            <a:r>
              <a:rPr lang="en-US" sz="1200" b="1" kern="1200" dirty="0" smtClean="0">
                <a:solidFill>
                  <a:schemeClr val="tx1"/>
                </a:solidFill>
                <a:effectLst/>
                <a:latin typeface="+mn-lt"/>
                <a:ea typeface="+mn-ea"/>
                <a:cs typeface="+mn-cs"/>
              </a:rPr>
              <a:t>Muscat Agreement </a:t>
            </a:r>
            <a:r>
              <a:rPr lang="en-US" sz="1200" kern="1200" dirty="0" smtClean="0">
                <a:solidFill>
                  <a:schemeClr val="tx1"/>
                </a:solidFill>
                <a:effectLst/>
                <a:latin typeface="+mn-lt"/>
                <a:ea typeface="+mn-ea"/>
                <a:cs typeface="+mn-cs"/>
              </a:rPr>
              <a:t>as a result of the 2014 Global EFA Meeting (GEM) organized by UNESCO. This agreement represents the shared vision of the international education community key stakeholders for the post-2015 education agenda. It outlines an aspirational, transformative, balanced and holistic post-2015 education agenda of universal relevance and with a focus on equity, quality, learning outcomes and lifelong learning. It contains an overarching goal, worded as follows: “</a:t>
            </a:r>
            <a:r>
              <a:rPr lang="en-US" sz="1200" b="1" kern="1200" dirty="0" smtClean="0">
                <a:solidFill>
                  <a:schemeClr val="tx1"/>
                </a:solidFill>
                <a:effectLst/>
                <a:latin typeface="+mn-lt"/>
                <a:ea typeface="+mn-ea"/>
                <a:cs typeface="+mn-cs"/>
              </a:rPr>
              <a:t>Ensure equitable and inclusive quality education and lifelong learning for all by 2030</a:t>
            </a:r>
            <a:r>
              <a:rPr lang="en-US" sz="1200" kern="1200" dirty="0" smtClean="0">
                <a:solidFill>
                  <a:schemeClr val="tx1"/>
                </a:solidFill>
                <a:effectLst/>
                <a:latin typeface="+mn-lt"/>
                <a:ea typeface="+mn-ea"/>
                <a:cs typeface="+mn-cs"/>
              </a:rPr>
              <a:t>”</a:t>
            </a:r>
            <a:r>
              <a:rPr lang="en-US" sz="1200" kern="1200" baseline="30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a:t>
            </a:r>
          </a:p>
          <a:p>
            <a:pPr marL="171450" indent="-171450">
              <a:buFont typeface="Arial" charset="0"/>
              <a:buChar char="•"/>
            </a:pPr>
            <a:endParaRPr lang="en-GB"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The proposed education goal and targets of the </a:t>
            </a:r>
            <a:r>
              <a:rPr lang="en-US" sz="1200" b="1" kern="1200" dirty="0" smtClean="0">
                <a:solidFill>
                  <a:schemeClr val="tx1"/>
                </a:solidFill>
                <a:effectLst/>
                <a:latin typeface="+mn-lt"/>
                <a:ea typeface="+mn-ea"/>
                <a:cs typeface="+mn-cs"/>
              </a:rPr>
              <a:t>Open Working Group on Sustainable Development Goals (OWG) of the United Nations General Assembly </a:t>
            </a:r>
            <a:r>
              <a:rPr lang="en-US" sz="1200" kern="1200" dirty="0" smtClean="0">
                <a:solidFill>
                  <a:schemeClr val="tx1"/>
                </a:solidFill>
                <a:effectLst/>
                <a:latin typeface="+mn-lt"/>
                <a:ea typeface="+mn-ea"/>
                <a:cs typeface="+mn-cs"/>
              </a:rPr>
              <a:t>(July 2014) frame their overarching goal concerning education in similar terms:  </a:t>
            </a:r>
            <a:r>
              <a:rPr lang="en-US" sz="1200" b="1" kern="1200" dirty="0" smtClean="0">
                <a:solidFill>
                  <a:schemeClr val="tx1"/>
                </a:solidFill>
                <a:effectLst/>
                <a:latin typeface="+mn-lt"/>
                <a:ea typeface="+mn-ea"/>
                <a:cs typeface="+mn-cs"/>
              </a:rPr>
              <a:t>“</a:t>
            </a:r>
            <a:r>
              <a:rPr lang="en-GB" sz="1200" b="1" kern="1200" dirty="0" smtClean="0">
                <a:solidFill>
                  <a:schemeClr val="tx1"/>
                </a:solidFill>
                <a:effectLst/>
                <a:latin typeface="+mn-lt"/>
                <a:ea typeface="+mn-ea"/>
                <a:cs typeface="+mn-cs"/>
              </a:rPr>
              <a:t>Ensure inclusive and equitable quality education and promote life-long learning opportunities for all</a:t>
            </a:r>
            <a:r>
              <a:rPr lang="en-US" sz="1200" b="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a:t>
            </a:r>
          </a:p>
          <a:p>
            <a:pPr marL="171450"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The </a:t>
            </a:r>
            <a:r>
              <a:rPr lang="en-US" sz="1200" b="1" kern="1200" dirty="0" smtClean="0">
                <a:solidFill>
                  <a:schemeClr val="tx1"/>
                </a:solidFill>
                <a:effectLst/>
                <a:latin typeface="+mn-lt"/>
                <a:ea typeface="+mn-ea"/>
                <a:cs typeface="+mn-cs"/>
              </a:rPr>
              <a:t>Report of the High-Level Panel of Eminent Persons on the post-2015 Development Agenda </a:t>
            </a:r>
            <a:r>
              <a:rPr lang="en-US" sz="1200" kern="1200" dirty="0" smtClean="0">
                <a:solidFill>
                  <a:schemeClr val="tx1"/>
                </a:solidFill>
                <a:effectLst/>
                <a:latin typeface="+mn-lt"/>
                <a:ea typeface="+mn-ea"/>
                <a:cs typeface="+mn-cs"/>
              </a:rPr>
              <a:t>proposed “</a:t>
            </a:r>
            <a:r>
              <a:rPr lang="en-US" sz="1200" b="1" kern="1200" dirty="0" smtClean="0">
                <a:solidFill>
                  <a:schemeClr val="tx1"/>
                </a:solidFill>
                <a:effectLst/>
                <a:latin typeface="+mn-lt"/>
                <a:ea typeface="+mn-ea"/>
                <a:cs typeface="+mn-cs"/>
              </a:rPr>
              <a:t>provide quality education and lifelong learning</a:t>
            </a:r>
            <a:r>
              <a:rPr lang="en-US" sz="1200" kern="1200" dirty="0" smtClean="0">
                <a:solidFill>
                  <a:schemeClr val="tx1"/>
                </a:solidFill>
                <a:effectLst/>
                <a:latin typeface="+mn-lt"/>
                <a:ea typeface="+mn-ea"/>
                <a:cs typeface="+mn-cs"/>
              </a:rPr>
              <a:t>” as an overarching goal and core pillar for building more inclusive, sustainable and prosperous societies.</a:t>
            </a:r>
          </a:p>
          <a:p>
            <a:pPr marL="171450"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GB" sz="1200" b="0" i="0" kern="1200" dirty="0" smtClean="0">
                <a:solidFill>
                  <a:schemeClr val="tx1"/>
                </a:solidFill>
                <a:effectLst/>
                <a:latin typeface="+mn-lt"/>
                <a:ea typeface="+mn-ea"/>
                <a:cs typeface="+mn-cs"/>
              </a:rPr>
              <a:t>In the lead up to the summit in September 2015 where world leaders are expected to gather to adopt the post-2015 development agenda, intergovernmental deliberations continue</a:t>
            </a:r>
            <a:r>
              <a:rPr lang="en-GB" sz="1200" b="0" i="0" kern="1200" baseline="0" dirty="0" smtClean="0">
                <a:solidFill>
                  <a:schemeClr val="tx1"/>
                </a:solidFill>
                <a:effectLst/>
                <a:latin typeface="+mn-lt"/>
                <a:ea typeface="+mn-ea"/>
                <a:cs typeface="+mn-cs"/>
              </a:rPr>
              <a:t> and r</a:t>
            </a:r>
            <a:r>
              <a:rPr lang="en-GB" sz="1200" b="0" i="0" kern="1200" dirty="0" smtClean="0">
                <a:solidFill>
                  <a:schemeClr val="tx1"/>
                </a:solidFill>
                <a:effectLst/>
                <a:latin typeface="+mn-lt"/>
                <a:ea typeface="+mn-ea"/>
                <a:cs typeface="+mn-cs"/>
              </a:rPr>
              <a:t>esults from consultations, key reports and other processes in 2014 will feed into the </a:t>
            </a:r>
            <a:r>
              <a:rPr lang="en-GB" sz="1200" b="1" i="0" kern="1200" dirty="0" smtClean="0">
                <a:solidFill>
                  <a:schemeClr val="tx1"/>
                </a:solidFill>
                <a:effectLst/>
                <a:latin typeface="+mn-lt"/>
                <a:ea typeface="+mn-ea"/>
                <a:cs typeface="+mn-cs"/>
              </a:rPr>
              <a:t>Secretary-General’s Synthesis Report</a:t>
            </a:r>
            <a:r>
              <a:rPr lang="en-GB" sz="1200" b="0" i="0" kern="1200" dirty="0" smtClean="0">
                <a:solidFill>
                  <a:schemeClr val="tx1"/>
                </a:solidFill>
                <a:effectLst/>
                <a:latin typeface="+mn-lt"/>
                <a:ea typeface="+mn-ea"/>
                <a:cs typeface="+mn-cs"/>
              </a:rPr>
              <a:t>, which is expected by the end of 2014. The Secretary-General’s Synthesis Report will be presented to Member States to set the stage for negotiations leading up to the September 2015 summit</a:t>
            </a:r>
            <a:r>
              <a:rPr lang="en-GB" sz="1200" b="0" i="0" kern="1200" baseline="0" dirty="0" smtClean="0">
                <a:solidFill>
                  <a:schemeClr val="tx1"/>
                </a:solidFill>
                <a:effectLst/>
                <a:latin typeface="+mn-lt"/>
                <a:ea typeface="+mn-ea"/>
                <a:cs typeface="+mn-cs"/>
              </a:rPr>
              <a:t> and is most likely expected to also adopt lifelong learning for all as an overarching goal for education.</a:t>
            </a:r>
            <a:endParaRPr lang="en-GB"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6</a:t>
            </a:fld>
            <a:endParaRPr lang="fr-FR"/>
          </a:p>
        </p:txBody>
      </p:sp>
    </p:spTree>
    <p:extLst>
      <p:ext uri="{BB962C8B-B14F-4D97-AF65-F5344CB8AC3E}">
        <p14:creationId xmlns:p14="http://schemas.microsoft.com/office/powerpoint/2010/main" xmlns="" val="2831145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Lifelong learning’s main characteristics have implications on the models which can be envisaged for financing LLL</a:t>
            </a:r>
            <a:r>
              <a:rPr lang="en-US" sz="1200" kern="1200" baseline="0" dirty="0" smtClean="0">
                <a:solidFill>
                  <a:schemeClr val="tx1"/>
                </a:solidFill>
                <a:effectLst/>
                <a:latin typeface="+mn-lt"/>
                <a:ea typeface="+mn-ea"/>
                <a:cs typeface="+mn-cs"/>
              </a:rPr>
              <a:t> and therefore it is of interest to briefly review three key characteristics to the lifelong paradigm. </a:t>
            </a:r>
          </a:p>
          <a:p>
            <a:endParaRPr lang="en-GB" sz="1200" b="0" i="0" u="none" strike="noStrike" kern="1200" baseline="0" dirty="0" smtClean="0">
              <a:solidFill>
                <a:schemeClr val="tx1"/>
              </a:solidFill>
              <a:latin typeface="+mn-lt"/>
              <a:ea typeface="+mn-ea"/>
              <a:cs typeface="+mn-cs"/>
            </a:endParaRPr>
          </a:p>
          <a:p>
            <a:r>
              <a:rPr lang="en-GB" sz="1200" b="1" i="1" u="none" strike="noStrike" kern="1200" baseline="0" dirty="0" smtClean="0">
                <a:solidFill>
                  <a:schemeClr val="tx1"/>
                </a:solidFill>
                <a:latin typeface="+mn-lt"/>
                <a:ea typeface="+mn-ea"/>
                <a:cs typeface="+mn-cs"/>
              </a:rPr>
              <a:t>Life-long. </a:t>
            </a:r>
            <a:r>
              <a:rPr lang="en-GB" sz="1200" b="0" i="0" u="none" strike="noStrike" kern="1200" baseline="0" dirty="0" smtClean="0">
                <a:solidFill>
                  <a:schemeClr val="tx1"/>
                </a:solidFill>
                <a:latin typeface="+mn-lt"/>
                <a:ea typeface="+mn-ea"/>
                <a:cs typeface="+mn-cs"/>
              </a:rPr>
              <a:t>Lifelong learning implies that people should continue learning throughout their lives, not just in informal ways as everybody does anyway (‘everyday learning’), but also through organized learning in formal and non-formal settings. The lifelong aspect of learning raises questions about the structure and interrelationships between different sectors of the educational system. Since a crucial prerequisite for lifelong education is a system that allows and promotes smooth progression, which has multiple access and exit points, pathways and transitions, with no programmes leading to dead ends, this would require some fundamental reforms. Transitions do not only entail pathways between different parts of the education system but also mechanisms for the passage from school to work as well as, conversely, between work, and education and training.</a:t>
            </a:r>
          </a:p>
          <a:p>
            <a:endParaRPr lang="fr-FR" sz="1200" b="0" i="0" u="none" strike="noStrike" kern="1200" baseline="0" dirty="0" smtClean="0">
              <a:solidFill>
                <a:schemeClr val="tx1"/>
              </a:solidFill>
              <a:latin typeface="+mn-lt"/>
              <a:ea typeface="+mn-ea"/>
              <a:cs typeface="+mn-cs"/>
            </a:endParaRPr>
          </a:p>
          <a:p>
            <a:r>
              <a:rPr lang="en-GB" sz="1200" b="1" i="1" u="none" strike="noStrike" kern="1200" baseline="0" dirty="0" smtClean="0">
                <a:solidFill>
                  <a:schemeClr val="tx1"/>
                </a:solidFill>
                <a:latin typeface="+mn-lt"/>
                <a:ea typeface="+mn-ea"/>
                <a:cs typeface="+mn-cs"/>
              </a:rPr>
              <a:t>Life-wide. </a:t>
            </a:r>
            <a:r>
              <a:rPr lang="en-GB" sz="1200" b="0" i="0" u="none" strike="noStrike" kern="1200" baseline="0" dirty="0" smtClean="0">
                <a:solidFill>
                  <a:schemeClr val="tx1"/>
                </a:solidFill>
                <a:latin typeface="+mn-lt"/>
                <a:ea typeface="+mn-ea"/>
                <a:cs typeface="+mn-cs"/>
              </a:rPr>
              <a:t>Organized learning occurs not just in schools, colleges, universities and training institutions, but in a variety of forms and in many different settings, many of them outside the formal educational system. In a system of ‘life-wide’ learning the assessment and recognition of knowledge learned outside the formal education system become a fundamental necessity. If all forms and types of know-how are treated the same way no matter where and how they have been acquired, mechanisms are needed for assessing and recognizing skills and competencies. </a:t>
            </a:r>
          </a:p>
          <a:p>
            <a:r>
              <a:rPr lang="en-GB" sz="1200" b="0" i="0" u="none" strike="noStrike" kern="1200" baseline="0" dirty="0" smtClean="0">
                <a:solidFill>
                  <a:schemeClr val="tx1"/>
                </a:solidFill>
                <a:latin typeface="+mn-lt"/>
                <a:ea typeface="+mn-ea"/>
                <a:cs typeface="+mn-cs"/>
              </a:rPr>
              <a:t>From a policy perspective, the coordination of various programmes and institutions is a major challenge. If learning is to become ‘life-wide,’ the organization, regulation, financing and so on of learning activities do not fall exclusively into the domain of ministers of education. They are also the responsibility of other government departments such as culture, economic and social affairs, health and employment. Such a learning system requires a certain degree of consistency regarding policies, procedures, and standards of the various agencies concerned, and also efficient mechanisms of coordination. Neither is coordination required solely between public agencies. With much of non-formal learning occurring at the workplace and other places outside the formal education system, public and private responsibilities need to be defined and coordinated to a greater extent than in the past. It follows that the issue of financing must also be addressed differently within a perspective of lifelong learning and a more diversified system of learning opportunities for adults.</a:t>
            </a:r>
          </a:p>
          <a:p>
            <a:endParaRPr lang="fr-FR" sz="1200" b="0" i="0" u="none" strike="noStrike" kern="1200" baseline="0" dirty="0" smtClean="0">
              <a:solidFill>
                <a:schemeClr val="tx1"/>
              </a:solidFill>
              <a:latin typeface="+mn-lt"/>
              <a:ea typeface="+mn-ea"/>
              <a:cs typeface="+mn-cs"/>
            </a:endParaRPr>
          </a:p>
          <a:p>
            <a:r>
              <a:rPr lang="en-GB" sz="1200" b="1" i="1" u="none" strike="noStrike" kern="1200" baseline="0" dirty="0" smtClean="0">
                <a:solidFill>
                  <a:schemeClr val="tx1"/>
                </a:solidFill>
                <a:latin typeface="+mn-lt"/>
                <a:ea typeface="+mn-ea"/>
                <a:cs typeface="+mn-cs"/>
              </a:rPr>
              <a:t>Learning and learner-centred. </a:t>
            </a:r>
            <a:r>
              <a:rPr lang="en-GB" sz="1200" b="0" i="0" u="none" strike="noStrike" kern="1200" baseline="0" dirty="0" smtClean="0">
                <a:solidFill>
                  <a:schemeClr val="tx1"/>
                </a:solidFill>
                <a:latin typeface="+mn-lt"/>
                <a:ea typeface="+mn-ea"/>
                <a:cs typeface="+mn-cs"/>
              </a:rPr>
              <a:t>The third principle of lifelong learning, the change of perspective from ‘education’ and ‘schooling’ to ‘learning,’ entails an even more radical departure from the present system than the former two. The shift of perspective from ‘education’ to ‘learning’ has a couple of important consequences. The first of these is the recognition that in a system of lifelong learning there is little room for prescribed and rigidly structured and sequenced curricula or programmes that apply to every individual belonging to the same age group. With the exception of the early years of formal learning, </a:t>
            </a:r>
            <a:r>
              <a:rPr lang="en-GB" sz="1200" b="0" i="1" u="none" strike="noStrike" kern="1200" baseline="0" dirty="0" smtClean="0">
                <a:solidFill>
                  <a:schemeClr val="tx1"/>
                </a:solidFill>
                <a:latin typeface="+mn-lt"/>
                <a:ea typeface="+mn-ea"/>
                <a:cs typeface="+mn-cs"/>
              </a:rPr>
              <a:t>what </a:t>
            </a:r>
            <a:r>
              <a:rPr lang="en-GB" sz="1200" b="0" i="0" u="none" strike="noStrike" kern="1200" baseline="0" dirty="0" smtClean="0">
                <a:solidFill>
                  <a:schemeClr val="tx1"/>
                </a:solidFill>
                <a:latin typeface="+mn-lt"/>
                <a:ea typeface="+mn-ea"/>
                <a:cs typeface="+mn-cs"/>
              </a:rPr>
              <a:t>is learned and </a:t>
            </a:r>
            <a:r>
              <a:rPr lang="en-GB" sz="1200" b="0" i="1" u="none" strike="noStrike" kern="1200" baseline="0" dirty="0" smtClean="0">
                <a:solidFill>
                  <a:schemeClr val="tx1"/>
                </a:solidFill>
                <a:latin typeface="+mn-lt"/>
                <a:ea typeface="+mn-ea"/>
                <a:cs typeface="+mn-cs"/>
              </a:rPr>
              <a:t>when, where </a:t>
            </a:r>
            <a:r>
              <a:rPr lang="en-GB" sz="1200" b="0" i="0" u="none" strike="noStrike" kern="1200" baseline="0" dirty="0" smtClean="0">
                <a:solidFill>
                  <a:schemeClr val="tx1"/>
                </a:solidFill>
                <a:latin typeface="+mn-lt"/>
                <a:ea typeface="+mn-ea"/>
                <a:cs typeface="+mn-cs"/>
              </a:rPr>
              <a:t>and </a:t>
            </a:r>
            <a:r>
              <a:rPr lang="en-GB" sz="1200" b="0" i="1" u="none" strike="noStrike" kern="1200" baseline="0" dirty="0" smtClean="0">
                <a:solidFill>
                  <a:schemeClr val="tx1"/>
                </a:solidFill>
                <a:latin typeface="+mn-lt"/>
                <a:ea typeface="+mn-ea"/>
                <a:cs typeface="+mn-cs"/>
              </a:rPr>
              <a:t>how </a:t>
            </a:r>
            <a:r>
              <a:rPr lang="en-GB" sz="1200" b="0" i="0" u="none" strike="noStrike" kern="1200" baseline="0" dirty="0" smtClean="0">
                <a:solidFill>
                  <a:schemeClr val="tx1"/>
                </a:solidFill>
                <a:latin typeface="+mn-lt"/>
                <a:ea typeface="+mn-ea"/>
                <a:cs typeface="+mn-cs"/>
              </a:rPr>
              <a:t>it is learned, should be determined, in principle, by learners themselves – learning as a menu </a:t>
            </a:r>
            <a:r>
              <a:rPr lang="en-GB" sz="1200" b="0" i="1" u="none" strike="noStrike" kern="1200" baseline="0" dirty="0" smtClean="0">
                <a:solidFill>
                  <a:schemeClr val="tx1"/>
                </a:solidFill>
                <a:latin typeface="+mn-lt"/>
                <a:ea typeface="+mn-ea"/>
                <a:cs typeface="+mn-cs"/>
              </a:rPr>
              <a:t>à la carte </a:t>
            </a:r>
            <a:r>
              <a:rPr lang="en-GB" sz="1200" b="0" i="0" u="none" strike="noStrike" kern="1200" baseline="0" dirty="0" smtClean="0">
                <a:solidFill>
                  <a:schemeClr val="tx1"/>
                </a:solidFill>
                <a:latin typeface="+mn-lt"/>
                <a:ea typeface="+mn-ea"/>
                <a:cs typeface="+mn-cs"/>
              </a:rPr>
              <a:t>instead of a fixed meal. Secondly, in a learner-based system the individuals have not only much more choice but also a greater responsibility for taking action and making meaningful – often difficult – choices among the various options open to them. The shift from a supply-led to a demand-based system also entails major changes in the way learning activities are financed. </a:t>
            </a:r>
          </a:p>
          <a:p>
            <a:r>
              <a:rPr lang="fr-FR" sz="1200" b="0" i="0" u="none" strike="noStrike" kern="1200" baseline="0" dirty="0" smtClean="0">
                <a:solidFill>
                  <a:schemeClr val="tx1"/>
                </a:solidFill>
                <a:latin typeface="+mn-lt"/>
                <a:ea typeface="+mn-ea"/>
                <a:cs typeface="+mn-cs"/>
              </a:rPr>
              <a:t>(</a:t>
            </a:r>
            <a:r>
              <a:rPr lang="en-GB" sz="1200" kern="1200" dirty="0" err="1" smtClean="0">
                <a:solidFill>
                  <a:schemeClr val="tx1"/>
                </a:solidFill>
                <a:effectLst/>
                <a:latin typeface="+mn-lt"/>
                <a:ea typeface="+mn-ea"/>
                <a:cs typeface="+mn-cs"/>
              </a:rPr>
              <a:t>Schuetze</a:t>
            </a:r>
            <a:r>
              <a:rPr lang="en-GB" sz="1200" kern="1200" dirty="0" smtClean="0">
                <a:solidFill>
                  <a:schemeClr val="tx1"/>
                </a:solidFill>
                <a:effectLst/>
                <a:latin typeface="+mn-lt"/>
                <a:ea typeface="+mn-ea"/>
                <a:cs typeface="+mn-cs"/>
              </a:rPr>
              <a:t>, H., Individual Learning Accounts and other models of financing lifelong learning, International Journal of Lifelong Education, 2007)</a:t>
            </a:r>
            <a:endParaRPr lang="en-GB"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7</a:t>
            </a:fld>
            <a:endParaRPr lang="fr-FR"/>
          </a:p>
        </p:txBody>
      </p:sp>
    </p:spTree>
    <p:extLst>
      <p:ext uri="{BB962C8B-B14F-4D97-AF65-F5344CB8AC3E}">
        <p14:creationId xmlns:p14="http://schemas.microsoft.com/office/powerpoint/2010/main" xmlns="" val="1768933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effectLst/>
                <a:latin typeface="+mn-lt"/>
                <a:ea typeface="+mn-ea"/>
                <a:cs typeface="+mn-cs"/>
              </a:rPr>
              <a:t>Lifelong learning being marked by the life-long and life-wide dimensions of learning, and because of the vertical and horizontal progressions it implies, recent international conferences on education have thus stressed the importance of stronger partnerships and involvement of all stakeholders in the elaboration and implementation of education policies, which, besides affecting policy development’s frameworks, also concern governance structures, monitoring and evaluation processes and financing models. Such planning and action need to be addressed, vertically, among different parts of the educational system, but also at the horizontal level,</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among government departments at national and regional levels. The “life-wide” dimension of lifelong learning implies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that the organization, regulation, financing and so on of learning activities do not fall exclusively into the domain of ministers of education, but that they are also the responsibility of other government departments such as culture, economic and social affairs, health and employment. Besides the coordination between public authorities, given that much of non-formal learning occurs at the workplace and other places outside the formal education system, public and private responsibilities need to be defined and coordinated to a greater extent than in the past.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Efficient mechanisms</a:t>
            </a:r>
            <a:r>
              <a:rPr lang="en-GB" sz="1200" kern="1200" baseline="0" dirty="0" smtClean="0">
                <a:solidFill>
                  <a:schemeClr val="tx1"/>
                </a:solidFill>
                <a:effectLst/>
                <a:latin typeface="+mn-lt"/>
                <a:ea typeface="+mn-ea"/>
                <a:cs typeface="+mn-cs"/>
              </a:rPr>
              <a:t> of coordination in regards to financing learning activities is essential. </a:t>
            </a:r>
            <a:r>
              <a:rPr lang="en-US" dirty="0" smtClean="0"/>
              <a:t>Three types of models that can be envisaged for financing LLL . </a:t>
            </a:r>
            <a:r>
              <a:rPr lang="en-GB" sz="1200" b="0" i="0" u="none" strike="noStrike" kern="1200" baseline="0" dirty="0" smtClean="0">
                <a:solidFill>
                  <a:schemeClr val="tx1"/>
                </a:solidFill>
                <a:latin typeface="+mn-lt"/>
                <a:ea typeface="+mn-ea"/>
                <a:cs typeface="+mn-cs"/>
              </a:rPr>
              <a:t>Presently, financing systems for the different learning activities vary a great deal, depending not only on type of programme or institution, but also on factors such as personal background, geographical location and employment status. They thus</a:t>
            </a:r>
            <a:r>
              <a:rPr lang="en-GB" sz="1200" b="0" i="0" u="none" strike="noStrike" kern="1200" dirty="0" smtClean="0">
                <a:solidFill>
                  <a:schemeClr val="tx1"/>
                </a:solidFill>
                <a:latin typeface="+mn-lt"/>
                <a:ea typeface="+mn-ea"/>
                <a:cs typeface="+mn-cs"/>
              </a:rPr>
              <a:t> adop</a:t>
            </a:r>
            <a:r>
              <a:rPr lang="en-GB" dirty="0" smtClean="0"/>
              <a:t>t a </a:t>
            </a:r>
            <a:r>
              <a:rPr lang="en-US" dirty="0" smtClean="0"/>
              <a:t>complementary model, </a:t>
            </a:r>
            <a:r>
              <a:rPr lang="en-GB" dirty="0" smtClean="0"/>
              <a:t>single purpose or programme systems, which are unconnected to and complementing other models. This is the case , for example, for collective </a:t>
            </a:r>
            <a:r>
              <a:rPr lang="en-GB" dirty="0"/>
              <a:t>funds which are financed by contributions </a:t>
            </a:r>
            <a:r>
              <a:rPr lang="en-GB" dirty="0" smtClean="0"/>
              <a:t>from employers </a:t>
            </a:r>
            <a:r>
              <a:rPr lang="en-GB" dirty="0"/>
              <a:t>and workers, in some systems topped up by public funding</a:t>
            </a:r>
            <a:r>
              <a:rPr lang="en-GB" dirty="0" smtClean="0"/>
              <a:t>, designed for </a:t>
            </a:r>
            <a:r>
              <a:rPr lang="en-GB" dirty="0"/>
              <a:t>covering workplace related skill development but usually not general education.</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b="0" i="0" u="none" strike="noStrike" kern="1200" baseline="0" dirty="0" smtClean="0">
                <a:solidFill>
                  <a:schemeClr val="tx1"/>
                </a:solidFill>
                <a:latin typeface="+mn-lt"/>
                <a:ea typeface="+mn-ea"/>
                <a:cs typeface="+mn-cs"/>
              </a:rPr>
              <a:t>The question of whether a financing system for lifelong learning should be comprehensive in the sense that it includes all learning activities and learners, or allow for a variety of financing schemes so long as they</a:t>
            </a:r>
            <a:r>
              <a:rPr lang="en-GB" sz="1200" b="0" i="0" u="none" strike="noStrike" kern="1200" dirty="0" smtClean="0">
                <a:solidFill>
                  <a:schemeClr val="tx1"/>
                </a:solidFill>
                <a:latin typeface="+mn-lt"/>
                <a:ea typeface="+mn-ea"/>
                <a:cs typeface="+mn-cs"/>
              </a:rPr>
              <a:t> </a:t>
            </a:r>
            <a:r>
              <a:rPr lang="en-GB" sz="1200" b="0" i="0" u="none" strike="noStrike" kern="1200" baseline="0" dirty="0" smtClean="0">
                <a:solidFill>
                  <a:schemeClr val="tx1"/>
                </a:solidFill>
                <a:latin typeface="+mn-lt"/>
                <a:ea typeface="+mn-ea"/>
                <a:cs typeface="+mn-cs"/>
              </a:rPr>
              <a:t>are consistent and equitable</a:t>
            </a:r>
            <a:r>
              <a:rPr lang="en-GB" dirty="0" smtClean="0"/>
              <a:t>, doesn’t prevent the further development of a more coordinated system of the </a:t>
            </a:r>
            <a:r>
              <a:rPr lang="en-GB" dirty="0"/>
              <a:t>present variation of financing mechanisms </a:t>
            </a:r>
            <a:r>
              <a:rPr lang="en-GB" dirty="0" smtClean="0"/>
              <a:t>for </a:t>
            </a:r>
            <a:r>
              <a:rPr lang="en-GB" dirty="0"/>
              <a:t>all lifelong learning activities. </a:t>
            </a:r>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8</a:t>
            </a:fld>
            <a:endParaRPr lang="fr-FR" dirty="0"/>
          </a:p>
        </p:txBody>
      </p:sp>
    </p:spTree>
    <p:extLst>
      <p:ext uri="{BB962C8B-B14F-4D97-AF65-F5344CB8AC3E}">
        <p14:creationId xmlns:p14="http://schemas.microsoft.com/office/powerpoint/2010/main" xmlns="" val="2705592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Innovative systems for financing models for post-secondary education and training have emerged in the wake of the development of the LLL paradigm and reflect  characteristics of this paradigm, to begin with the focus on the learner.  </a:t>
            </a:r>
          </a:p>
          <a:p>
            <a:pPr marL="171450" indent="-171450">
              <a:buFont typeface="Arial" charset="0"/>
              <a:buChar char="•"/>
            </a:pPr>
            <a:r>
              <a:rPr lang="fr-FR" b="1" dirty="0" err="1" smtClean="0"/>
              <a:t>Individual</a:t>
            </a:r>
            <a:r>
              <a:rPr lang="fr-FR" b="1" dirty="0" smtClean="0"/>
              <a:t> Learning </a:t>
            </a:r>
            <a:r>
              <a:rPr lang="fr-FR" b="1" dirty="0" err="1" smtClean="0"/>
              <a:t>Accounts</a:t>
            </a:r>
            <a:r>
              <a:rPr lang="fr-FR" dirty="0" smtClean="0"/>
              <a:t>: </a:t>
            </a:r>
            <a:r>
              <a:rPr lang="en-GB" dirty="0"/>
              <a:t>Such </a:t>
            </a:r>
            <a:r>
              <a:rPr lang="en-GB" dirty="0" smtClean="0"/>
              <a:t>models have </a:t>
            </a:r>
            <a:r>
              <a:rPr lang="en-GB" dirty="0"/>
              <a:t>been presented as </a:t>
            </a:r>
            <a:r>
              <a:rPr lang="en-GB" dirty="0" smtClean="0"/>
              <a:t>reflecting the </a:t>
            </a:r>
            <a:r>
              <a:rPr lang="en-GB" dirty="0"/>
              <a:t>shift from a focus on ‘education’ and educational institutions to ‘learning’ and individuals</a:t>
            </a:r>
            <a:r>
              <a:rPr lang="en-GB" dirty="0" smtClean="0"/>
              <a:t>. </a:t>
            </a:r>
            <a:r>
              <a:rPr lang="en-GB" dirty="0"/>
              <a:t>The term </a:t>
            </a:r>
            <a:r>
              <a:rPr lang="en-GB" dirty="0" smtClean="0"/>
              <a:t>has </a:t>
            </a:r>
            <a:r>
              <a:rPr lang="en-GB" dirty="0"/>
              <a:t>been used to design various mechanisms. </a:t>
            </a:r>
            <a:r>
              <a:rPr lang="en-GB" dirty="0" smtClean="0"/>
              <a:t>The </a:t>
            </a:r>
            <a:r>
              <a:rPr lang="en-GB" dirty="0"/>
              <a:t>original definition given to the </a:t>
            </a:r>
            <a:r>
              <a:rPr lang="en-GB" dirty="0" smtClean="0"/>
              <a:t>concept</a:t>
            </a:r>
            <a:r>
              <a:rPr lang="en-GB" baseline="0" dirty="0" smtClean="0"/>
              <a:t> refers to</a:t>
            </a:r>
            <a:r>
              <a:rPr lang="en-GB" dirty="0" smtClean="0"/>
              <a:t> a </a:t>
            </a:r>
            <a:r>
              <a:rPr lang="en-GB" dirty="0"/>
              <a:t>bank account, in which to deposit and save money for education and training </a:t>
            </a:r>
            <a:r>
              <a:rPr lang="en-GB" dirty="0" smtClean="0"/>
              <a:t>purposes. The saving process is </a:t>
            </a:r>
            <a:r>
              <a:rPr lang="en-GB" dirty="0"/>
              <a:t>supported by the State, either by tax-reductions or increased interest payments</a:t>
            </a:r>
            <a:r>
              <a:rPr lang="en-GB" dirty="0" smtClean="0"/>
              <a:t>. In Austria for ex.,</a:t>
            </a:r>
            <a:r>
              <a:rPr lang="en-GB" baseline="0" dirty="0" smtClean="0"/>
              <a:t> a saving plan for education and training has been introduced. </a:t>
            </a:r>
            <a:r>
              <a:rPr lang="en-GB" sz="1200" b="0" i="0" u="none" strike="noStrike" kern="1200" baseline="0" dirty="0" smtClean="0">
                <a:solidFill>
                  <a:schemeClr val="tx1"/>
                </a:solidFill>
                <a:latin typeface="+mn-lt"/>
                <a:ea typeface="+mn-ea"/>
                <a:cs typeface="+mn-cs"/>
              </a:rPr>
              <a:t>The basic principle of the Austrian model is commensurate with saving for building purposes or the employee savings allowance. Money is to be saved for education and (further) training measures through linking participant investment with the corresponding training premium or interest. The government pays a bonus of 3 to 8 %, up to a maximum savings amount of EUR 1 000 annually. At the end of the six-year saving period the saver is entitled to spend the amount saved plus the training savings plan premium on training or for any other purpose. During this period, the saver can withdraw money from the bank account to use for education and training only.</a:t>
            </a:r>
            <a:r>
              <a:rPr lang="en-GB" dirty="0" smtClean="0"/>
              <a:t> These plans though have been said to </a:t>
            </a:r>
            <a:r>
              <a:rPr lang="en-GB" dirty="0"/>
              <a:t>be of </a:t>
            </a:r>
            <a:r>
              <a:rPr lang="en-GB" dirty="0" smtClean="0"/>
              <a:t>marginal importance, because amounts </a:t>
            </a:r>
            <a:r>
              <a:rPr lang="en-GB" dirty="0"/>
              <a:t>saved for further training are usually fairly small, so targeted saving is only necessary to a limited extend, in particular for those with low </a:t>
            </a:r>
            <a:r>
              <a:rPr lang="en-GB" dirty="0" smtClean="0"/>
              <a:t>incomes.</a:t>
            </a:r>
          </a:p>
          <a:p>
            <a:pPr marL="171450" indent="-171450">
              <a:buFont typeface="Arial" charset="0"/>
              <a:buChar char="•"/>
            </a:pPr>
            <a:endParaRPr lang="fr-FR" dirty="0" smtClean="0"/>
          </a:p>
          <a:p>
            <a:pPr marL="171450" marR="0" indent="-171450" algn="l" defTabSz="914400" rtl="0" eaLnBrk="0" fontAlgn="base" latinLnBrk="0" hangingPunct="0">
              <a:lnSpc>
                <a:spcPct val="100000"/>
              </a:lnSpc>
              <a:spcBef>
                <a:spcPct val="30000"/>
              </a:spcBef>
              <a:spcAft>
                <a:spcPct val="0"/>
              </a:spcAft>
              <a:buClrTx/>
              <a:buSzTx/>
              <a:buFont typeface="Arial" charset="0"/>
              <a:buChar char="•"/>
              <a:tabLst/>
              <a:defRPr/>
            </a:pPr>
            <a:r>
              <a:rPr lang="en-GB" sz="1200" b="1" kern="1200" dirty="0" smtClean="0">
                <a:solidFill>
                  <a:schemeClr val="tx1"/>
                </a:solidFill>
                <a:effectLst/>
                <a:latin typeface="+mn-lt"/>
                <a:ea typeface="+mn-ea"/>
                <a:cs typeface="+mn-cs"/>
              </a:rPr>
              <a:t>Individual entitlements</a:t>
            </a:r>
            <a:r>
              <a:rPr lang="en-GB" sz="1200" kern="1200" dirty="0" smtClean="0">
                <a:solidFill>
                  <a:schemeClr val="tx1"/>
                </a:solidFill>
                <a:effectLst/>
                <a:latin typeface="+mn-lt"/>
                <a:ea typeface="+mn-ea"/>
                <a:cs typeface="+mn-cs"/>
              </a:rPr>
              <a:t>. This can refer to various mechanisms,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’training’ or ‘development accounts’”, vouchers, etc., but</a:t>
            </a:r>
            <a:r>
              <a:rPr lang="en-GB" sz="1200" kern="1200" baseline="0" dirty="0" smtClean="0">
                <a:solidFill>
                  <a:schemeClr val="tx1"/>
                </a:solidFill>
                <a:effectLst/>
                <a:latin typeface="+mn-lt"/>
                <a:ea typeface="+mn-ea"/>
                <a:cs typeface="+mn-cs"/>
              </a:rPr>
              <a:t> they have in common the fact that they </a:t>
            </a:r>
            <a:r>
              <a:rPr lang="en-GB" sz="1200" kern="1200" dirty="0" smtClean="0">
                <a:solidFill>
                  <a:schemeClr val="tx1"/>
                </a:solidFill>
                <a:effectLst/>
                <a:latin typeface="+mn-lt"/>
                <a:ea typeface="+mn-ea"/>
                <a:cs typeface="+mn-cs"/>
              </a:rPr>
              <a:t>provide learners with money to pay for their learning activities or a credit of financed training hours, in view of giving the individuals more personal choice and ownership of their learning.</a:t>
            </a:r>
          </a:p>
          <a:p>
            <a:pPr marL="0" marR="0" indent="0" algn="l" defTabSz="914400" rtl="0" eaLnBrk="0" fontAlgn="base" latinLnBrk="0" hangingPunct="0">
              <a:lnSpc>
                <a:spcPct val="100000"/>
              </a:lnSpc>
              <a:spcBef>
                <a:spcPct val="30000"/>
              </a:spcBef>
              <a:spcAft>
                <a:spcPct val="0"/>
              </a:spcAft>
              <a:buClrTx/>
              <a:buSzTx/>
              <a:buFont typeface="Arial" charset="0"/>
              <a:buNone/>
              <a:tabLst/>
              <a:defRPr/>
            </a:pPr>
            <a:r>
              <a:rPr lang="en-GB" sz="1200" kern="1200" dirty="0" smtClean="0">
                <a:solidFill>
                  <a:schemeClr val="tx1"/>
                </a:solidFill>
                <a:effectLst/>
                <a:latin typeface="+mn-lt"/>
                <a:ea typeface="+mn-ea"/>
                <a:cs typeface="+mn-cs"/>
              </a:rPr>
              <a:t>In </a:t>
            </a:r>
            <a:r>
              <a:rPr lang="en-GB" sz="1200" b="1" kern="1200" dirty="0" smtClean="0">
                <a:solidFill>
                  <a:schemeClr val="tx1"/>
                </a:solidFill>
                <a:effectLst/>
                <a:latin typeface="+mn-lt"/>
                <a:ea typeface="+mn-ea"/>
                <a:cs typeface="+mn-cs"/>
              </a:rPr>
              <a:t>Italy, </a:t>
            </a:r>
            <a:r>
              <a:rPr lang="en-GB" sz="1200" kern="1200" dirty="0" smtClean="0">
                <a:solidFill>
                  <a:schemeClr val="tx1"/>
                </a:solidFill>
                <a:effectLst/>
                <a:latin typeface="+mn-lt"/>
                <a:ea typeface="+mn-ea"/>
                <a:cs typeface="+mn-cs"/>
              </a:rPr>
              <a:t>a “Carta di </a:t>
            </a:r>
            <a:r>
              <a:rPr lang="en-GB" sz="1200" kern="1200" dirty="0" err="1" smtClean="0">
                <a:solidFill>
                  <a:schemeClr val="tx1"/>
                </a:solidFill>
                <a:effectLst/>
                <a:latin typeface="+mn-lt"/>
                <a:ea typeface="+mn-ea"/>
                <a:cs typeface="+mn-cs"/>
              </a:rPr>
              <a:t>Credito</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Formativo</a:t>
            </a:r>
            <a:r>
              <a:rPr lang="en-GB" sz="1200" kern="1200" dirty="0" smtClean="0">
                <a:solidFill>
                  <a:schemeClr val="tx1"/>
                </a:solidFill>
                <a:effectLst/>
                <a:latin typeface="+mn-lt"/>
                <a:ea typeface="+mn-ea"/>
                <a:cs typeface="+mn-cs"/>
              </a:rPr>
              <a:t>”, Training Credit Card was activated in 2005 within an Interregional Project. It’s a direct public incentive through a credit card, the funds of which are guaranteed from the Ministry of Labour and Social Policies and distributed to the Regions. The regions delegate the mechanism</a:t>
            </a:r>
            <a:r>
              <a:rPr lang="en-GB" sz="1200" kern="1200" baseline="0" dirty="0" smtClean="0">
                <a:solidFill>
                  <a:schemeClr val="tx1"/>
                </a:solidFill>
                <a:effectLst/>
                <a:latin typeface="+mn-lt"/>
                <a:ea typeface="+mn-ea"/>
                <a:cs typeface="+mn-cs"/>
              </a:rPr>
              <a:t> to Local authorities who are authorised to open accounts with Banks of Post offices. A defined amount of money is set, that can be spent for formal and non formal training activities, chosen by the parties with the help of a counselling trainer near the Centres for employment. </a:t>
            </a:r>
          </a:p>
          <a:p>
            <a:pPr marL="0" marR="0" indent="0" algn="l" defTabSz="914400" rtl="0" eaLnBrk="0" fontAlgn="base" latinLnBrk="0" hangingPunct="0">
              <a:lnSpc>
                <a:spcPct val="100000"/>
              </a:lnSpc>
              <a:spcBef>
                <a:spcPct val="30000"/>
              </a:spcBef>
              <a:spcAft>
                <a:spcPct val="0"/>
              </a:spcAft>
              <a:buClrTx/>
              <a:buSzTx/>
              <a:buFont typeface="Arial" charset="0"/>
              <a:buNone/>
              <a:tabLst/>
              <a:defRPr/>
            </a:pPr>
            <a:r>
              <a:rPr lang="en-GB" sz="1200" b="1" kern="1200" baseline="0" dirty="0" smtClean="0">
                <a:solidFill>
                  <a:schemeClr val="tx1"/>
                </a:solidFill>
                <a:effectLst/>
                <a:latin typeface="+mn-lt"/>
                <a:ea typeface="+mn-ea"/>
                <a:cs typeface="+mn-cs"/>
              </a:rPr>
              <a:t>Australia</a:t>
            </a:r>
            <a:r>
              <a:rPr lang="en-GB" sz="1200" kern="1200" baseline="0" dirty="0" smtClean="0">
                <a:solidFill>
                  <a:schemeClr val="tx1"/>
                </a:solidFill>
                <a:effectLst/>
                <a:latin typeface="+mn-lt"/>
                <a:ea typeface="+mn-ea"/>
                <a:cs typeface="+mn-cs"/>
              </a:rPr>
              <a:t>, through its </a:t>
            </a:r>
            <a:r>
              <a:rPr lang="en-GB" sz="1200" kern="1200" dirty="0" smtClean="0">
                <a:solidFill>
                  <a:schemeClr val="tx1"/>
                </a:solidFill>
                <a:effectLst/>
                <a:latin typeface="+mn-lt"/>
                <a:ea typeface="+mn-ea"/>
                <a:cs typeface="+mn-cs"/>
              </a:rPr>
              <a:t>National Agreement for Skills and Workforce Development, introduced a national training entitlement for a government-subsidised training place to at least the first Certificate III qualification, with a view of ensuring that working age Australians without qualifications can get the skills they need to get higher skilled jobs.</a:t>
            </a:r>
            <a:r>
              <a:rPr lang="en-GB" sz="1200" kern="1200" baseline="30000" dirty="0" smtClean="0">
                <a:solidFill>
                  <a:schemeClr val="tx1"/>
                </a:solidFill>
                <a:effectLst/>
                <a:latin typeface="+mn-lt"/>
                <a:ea typeface="+mn-ea"/>
                <a:cs typeface="+mn-cs"/>
              </a:rPr>
              <a:t> </a:t>
            </a:r>
          </a:p>
          <a:p>
            <a:pPr marL="0" marR="0" indent="0" algn="l" defTabSz="914400" rtl="0" eaLnBrk="0" fontAlgn="base" latinLnBrk="0" hangingPunct="0">
              <a:lnSpc>
                <a:spcPct val="100000"/>
              </a:lnSpc>
              <a:spcBef>
                <a:spcPct val="30000"/>
              </a:spcBef>
              <a:spcAft>
                <a:spcPct val="0"/>
              </a:spcAft>
              <a:buClrTx/>
              <a:buSzTx/>
              <a:buFont typeface="Arial" charset="0"/>
              <a:buNone/>
              <a:tabLst/>
              <a:defRPr/>
            </a:pPr>
            <a:r>
              <a:rPr lang="en-GB" sz="1200" b="1" kern="1200" dirty="0" smtClean="0">
                <a:solidFill>
                  <a:schemeClr val="tx1"/>
                </a:solidFill>
                <a:effectLst/>
                <a:latin typeface="+mn-lt"/>
                <a:ea typeface="+mn-ea"/>
                <a:cs typeface="+mn-cs"/>
              </a:rPr>
              <a:t>France</a:t>
            </a:r>
            <a:r>
              <a:rPr lang="en-GB" sz="1200" kern="1200" dirty="0" smtClean="0">
                <a:solidFill>
                  <a:schemeClr val="tx1"/>
                </a:solidFill>
                <a:effectLst/>
                <a:latin typeface="+mn-lt"/>
                <a:ea typeface="+mn-ea"/>
                <a:cs typeface="+mn-cs"/>
              </a:rPr>
              <a:t>’s new law of March 2014 related to vocational training, employment and social democracy, created a “</a:t>
            </a:r>
            <a:r>
              <a:rPr lang="en-GB" sz="1200" i="1" kern="1200" dirty="0" err="1" smtClean="0">
                <a:solidFill>
                  <a:schemeClr val="tx1"/>
                </a:solidFill>
                <a:effectLst/>
                <a:latin typeface="+mn-lt"/>
                <a:ea typeface="+mn-ea"/>
                <a:cs typeface="+mn-cs"/>
              </a:rPr>
              <a:t>compte</a:t>
            </a:r>
            <a:r>
              <a:rPr lang="en-GB" sz="1200" i="1" kern="1200" dirty="0" smtClean="0">
                <a:solidFill>
                  <a:schemeClr val="tx1"/>
                </a:solidFill>
                <a:effectLst/>
                <a:latin typeface="+mn-lt"/>
                <a:ea typeface="+mn-ea"/>
                <a:cs typeface="+mn-cs"/>
              </a:rPr>
              <a:t> personnel de formation</a:t>
            </a:r>
            <a:r>
              <a:rPr lang="en-GB" sz="1200" kern="1200" dirty="0" smtClean="0">
                <a:solidFill>
                  <a:schemeClr val="tx1"/>
                </a:solidFill>
                <a:effectLst/>
                <a:latin typeface="+mn-lt"/>
                <a:ea typeface="+mn-ea"/>
                <a:cs typeface="+mn-cs"/>
              </a:rPr>
              <a:t>”, replacing the previous “</a:t>
            </a:r>
            <a:r>
              <a:rPr lang="en-GB" sz="1200" i="1" kern="1200" dirty="0" smtClean="0">
                <a:solidFill>
                  <a:schemeClr val="tx1"/>
                </a:solidFill>
                <a:effectLst/>
                <a:latin typeface="+mn-lt"/>
                <a:ea typeface="+mn-ea"/>
                <a:cs typeface="+mn-cs"/>
              </a:rPr>
              <a:t>droit </a:t>
            </a:r>
            <a:r>
              <a:rPr lang="en-GB" sz="1200" i="1" kern="1200" dirty="0" err="1" smtClean="0">
                <a:solidFill>
                  <a:schemeClr val="tx1"/>
                </a:solidFill>
                <a:effectLst/>
                <a:latin typeface="+mn-lt"/>
                <a:ea typeface="+mn-ea"/>
                <a:cs typeface="+mn-cs"/>
              </a:rPr>
              <a:t>individuel</a:t>
            </a:r>
            <a:r>
              <a:rPr lang="en-GB" sz="1200" i="1" kern="1200" dirty="0" smtClean="0">
                <a:solidFill>
                  <a:schemeClr val="tx1"/>
                </a:solidFill>
                <a:effectLst/>
                <a:latin typeface="+mn-lt"/>
                <a:ea typeface="+mn-ea"/>
                <a:cs typeface="+mn-cs"/>
              </a:rPr>
              <a:t> à la formation</a:t>
            </a:r>
            <a:r>
              <a:rPr lang="en-GB" sz="1200" kern="1200" dirty="0" smtClean="0">
                <a:solidFill>
                  <a:schemeClr val="tx1"/>
                </a:solidFill>
                <a:effectLst/>
                <a:latin typeface="+mn-lt"/>
                <a:ea typeface="+mn-ea"/>
                <a:cs typeface="+mn-cs"/>
              </a:rPr>
              <a:t>”. This scheme operates a shift from attaching the right to training to a work contract to being attached to the person. It can be opened starting at age 16, and follows the person even in times of unemployment or after a change of work. Every year the account is credited, up to a maximum of 150 hours over 9 years. The funding of this account is a shared investment between the State, regions and the social partners.</a:t>
            </a:r>
          </a:p>
          <a:p>
            <a:pPr marL="0" marR="0" indent="0" algn="l" defTabSz="914400" rtl="0" eaLnBrk="0" fontAlgn="base" latinLnBrk="0" hangingPunct="0">
              <a:lnSpc>
                <a:spcPct val="100000"/>
              </a:lnSpc>
              <a:spcBef>
                <a:spcPct val="30000"/>
              </a:spcBef>
              <a:spcAft>
                <a:spcPct val="0"/>
              </a:spcAft>
              <a:buClrTx/>
              <a:buSzTx/>
              <a:buFont typeface="Arial" charset="0"/>
              <a:buNone/>
              <a:tabLst/>
              <a:defRPr/>
            </a:pPr>
            <a:endParaRPr lang="fr-FR" sz="1200" kern="1200" dirty="0" smtClean="0">
              <a:solidFill>
                <a:schemeClr val="tx1"/>
              </a:solidFill>
              <a:effectLst/>
              <a:latin typeface="+mn-lt"/>
              <a:ea typeface="+mn-ea"/>
              <a:cs typeface="+mn-cs"/>
            </a:endParaRPr>
          </a:p>
          <a:p>
            <a:pPr marL="171450" indent="-171450">
              <a:buFont typeface="Arial" charset="0"/>
              <a:buChar char="•"/>
            </a:pPr>
            <a:r>
              <a:rPr lang="fr-FR" sz="1200" b="1" kern="1200" dirty="0" err="1" smtClean="0">
                <a:solidFill>
                  <a:schemeClr val="tx1"/>
                </a:solidFill>
                <a:effectLst/>
                <a:latin typeface="+mn-lt"/>
                <a:ea typeface="+mn-ea"/>
                <a:cs typeface="+mn-cs"/>
              </a:rPr>
              <a:t>Loan</a:t>
            </a:r>
            <a:r>
              <a:rPr lang="fr-FR" sz="1200" b="1" kern="1200" dirty="0" smtClean="0">
                <a:solidFill>
                  <a:schemeClr val="tx1"/>
                </a:solidFill>
                <a:effectLst/>
                <a:latin typeface="+mn-lt"/>
                <a:ea typeface="+mn-ea"/>
                <a:cs typeface="+mn-cs"/>
              </a:rPr>
              <a:t> </a:t>
            </a:r>
            <a:r>
              <a:rPr lang="fr-FR" sz="1200" b="1" kern="1200" dirty="0" err="1" smtClean="0">
                <a:solidFill>
                  <a:schemeClr val="tx1"/>
                </a:solidFill>
                <a:effectLst/>
                <a:latin typeface="+mn-lt"/>
                <a:ea typeface="+mn-ea"/>
                <a:cs typeface="+mn-cs"/>
              </a:rPr>
              <a:t>schemes</a:t>
            </a:r>
            <a:r>
              <a:rPr lang="fr-FR"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Loans can be either public or private, and allow</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individuals to borrow financial resources – often subsidised by the government – to cover their learning-related costs. Repayment is either in fixed instalments (mortgage-type or conventional loans), or dependent on the borrower’s income (income-contingent loans).</a:t>
            </a:r>
            <a:r>
              <a:rPr lang="en-GB" sz="1200" kern="1200" baseline="0" dirty="0" smtClean="0">
                <a:solidFill>
                  <a:schemeClr val="tx1"/>
                </a:solidFill>
                <a:effectLst/>
                <a:latin typeface="+mn-lt"/>
                <a:ea typeface="+mn-ea"/>
                <a:cs typeface="+mn-cs"/>
              </a:rPr>
              <a:t> </a:t>
            </a:r>
          </a:p>
          <a:p>
            <a:pPr marL="0" indent="0">
              <a:buFont typeface="Arial" charset="0"/>
              <a:buNone/>
            </a:pPr>
            <a:r>
              <a:rPr lang="fr-FR" sz="1200" b="1" kern="1200" baseline="0" dirty="0" err="1" smtClean="0">
                <a:solidFill>
                  <a:schemeClr val="tx1"/>
                </a:solidFill>
                <a:effectLst/>
                <a:latin typeface="+mn-lt"/>
                <a:ea typeface="+mn-ea"/>
                <a:cs typeface="+mn-cs"/>
              </a:rPr>
              <a:t>Example</a:t>
            </a:r>
            <a:r>
              <a:rPr lang="fr-FR" sz="1200" b="1" kern="1200" baseline="0" dirty="0" smtClean="0">
                <a:solidFill>
                  <a:schemeClr val="tx1"/>
                </a:solidFill>
                <a:effectLst/>
                <a:latin typeface="+mn-lt"/>
                <a:ea typeface="+mn-ea"/>
                <a:cs typeface="+mn-cs"/>
              </a:rPr>
              <a:t> of </a:t>
            </a:r>
            <a:r>
              <a:rPr lang="fr-FR" sz="1200" b="1" kern="1200" baseline="0" dirty="0" err="1" smtClean="0">
                <a:solidFill>
                  <a:schemeClr val="tx1"/>
                </a:solidFill>
                <a:effectLst/>
                <a:latin typeface="+mn-lt"/>
                <a:ea typeface="+mn-ea"/>
                <a:cs typeface="+mn-cs"/>
              </a:rPr>
              <a:t>fixed</a:t>
            </a:r>
            <a:r>
              <a:rPr lang="fr-FR" sz="1200" b="1" kern="1200" baseline="0" dirty="0" smtClean="0">
                <a:solidFill>
                  <a:schemeClr val="tx1"/>
                </a:solidFill>
                <a:effectLst/>
                <a:latin typeface="+mn-lt"/>
                <a:ea typeface="+mn-ea"/>
                <a:cs typeface="+mn-cs"/>
              </a:rPr>
              <a:t> </a:t>
            </a:r>
            <a:r>
              <a:rPr lang="fr-FR" sz="1200" b="1" kern="1200" baseline="0" dirty="0" err="1" smtClean="0">
                <a:solidFill>
                  <a:schemeClr val="tx1"/>
                </a:solidFill>
                <a:effectLst/>
                <a:latin typeface="+mn-lt"/>
                <a:ea typeface="+mn-ea"/>
                <a:cs typeface="+mn-cs"/>
              </a:rPr>
              <a:t>instalments</a:t>
            </a:r>
            <a:r>
              <a:rPr lang="fr-FR" sz="1200" b="1" kern="1200" baseline="0" dirty="0" smtClean="0">
                <a:solidFill>
                  <a:schemeClr val="tx1"/>
                </a:solidFill>
                <a:effectLst/>
                <a:latin typeface="+mn-lt"/>
                <a:ea typeface="+mn-ea"/>
                <a:cs typeface="+mn-cs"/>
              </a:rPr>
              <a:t> </a:t>
            </a:r>
            <a:r>
              <a:rPr lang="fr-FR" sz="1200" b="1" kern="1200" baseline="0" dirty="0" err="1" smtClean="0">
                <a:solidFill>
                  <a:schemeClr val="tx1"/>
                </a:solidFill>
                <a:effectLst/>
                <a:latin typeface="+mn-lt"/>
                <a:ea typeface="+mn-ea"/>
                <a:cs typeface="+mn-cs"/>
              </a:rPr>
              <a:t>loans</a:t>
            </a:r>
            <a:r>
              <a:rPr lang="fr-FR" sz="1200" kern="1200" baseline="0" dirty="0" smtClean="0">
                <a:solidFill>
                  <a:schemeClr val="tx1"/>
                </a:solidFill>
                <a:effectLst/>
                <a:latin typeface="+mn-lt"/>
                <a:ea typeface="+mn-ea"/>
                <a:cs typeface="+mn-cs"/>
              </a:rPr>
              <a:t>: « </a:t>
            </a:r>
            <a:r>
              <a:rPr lang="fr-FR" sz="1200" b="1" kern="1200" baseline="0" dirty="0" err="1" smtClean="0">
                <a:solidFill>
                  <a:schemeClr val="tx1"/>
                </a:solidFill>
                <a:effectLst/>
                <a:latin typeface="+mn-lt"/>
                <a:ea typeface="+mn-ea"/>
                <a:cs typeface="+mn-cs"/>
              </a:rPr>
              <a:t>Career</a:t>
            </a:r>
            <a:r>
              <a:rPr lang="fr-FR" sz="1200" b="1" kern="1200" baseline="0" dirty="0" smtClean="0">
                <a:solidFill>
                  <a:schemeClr val="tx1"/>
                </a:solidFill>
                <a:effectLst/>
                <a:latin typeface="+mn-lt"/>
                <a:ea typeface="+mn-ea"/>
                <a:cs typeface="+mn-cs"/>
              </a:rPr>
              <a:t> </a:t>
            </a:r>
            <a:r>
              <a:rPr lang="fr-FR" sz="1200" b="1" kern="1200" baseline="0" dirty="0" err="1" smtClean="0">
                <a:solidFill>
                  <a:schemeClr val="tx1"/>
                </a:solidFill>
                <a:effectLst/>
                <a:latin typeface="+mn-lt"/>
                <a:ea typeface="+mn-ea"/>
                <a:cs typeface="+mn-cs"/>
              </a:rPr>
              <a:t>development</a:t>
            </a:r>
            <a:r>
              <a:rPr lang="fr-FR" sz="1200" b="1" kern="1200" baseline="0" dirty="0" smtClean="0">
                <a:solidFill>
                  <a:schemeClr val="tx1"/>
                </a:solidFill>
                <a:effectLst/>
                <a:latin typeface="+mn-lt"/>
                <a:ea typeface="+mn-ea"/>
                <a:cs typeface="+mn-cs"/>
              </a:rPr>
              <a:t> </a:t>
            </a:r>
            <a:r>
              <a:rPr lang="fr-FR" sz="1200" b="1" kern="1200" baseline="0" dirty="0" err="1" smtClean="0">
                <a:solidFill>
                  <a:schemeClr val="tx1"/>
                </a:solidFill>
                <a:effectLst/>
                <a:latin typeface="+mn-lt"/>
                <a:ea typeface="+mn-ea"/>
                <a:cs typeface="+mn-cs"/>
              </a:rPr>
              <a:t>Loans</a:t>
            </a:r>
            <a:r>
              <a:rPr lang="fr-FR" sz="1200" b="1" kern="1200" baseline="0" dirty="0" smtClean="0">
                <a:solidFill>
                  <a:schemeClr val="tx1"/>
                </a:solidFill>
                <a:effectLst/>
                <a:latin typeface="+mn-lt"/>
                <a:ea typeface="+mn-ea"/>
                <a:cs typeface="+mn-cs"/>
              </a:rPr>
              <a:t> </a:t>
            </a:r>
            <a:r>
              <a:rPr lang="fr-FR" sz="1200" kern="1200" baseline="0" dirty="0" smtClean="0">
                <a:solidFill>
                  <a:schemeClr val="tx1"/>
                </a:solidFill>
                <a:effectLst/>
                <a:latin typeface="+mn-lt"/>
                <a:ea typeface="+mn-ea"/>
                <a:cs typeface="+mn-cs"/>
              </a:rPr>
              <a:t>» in the UK </a:t>
            </a:r>
            <a:r>
              <a:rPr lang="fr-FR" sz="1200" kern="1200" baseline="0" dirty="0" err="1" smtClean="0">
                <a:solidFill>
                  <a:schemeClr val="tx1"/>
                </a:solidFill>
                <a:effectLst/>
                <a:latin typeface="+mn-lt"/>
                <a:ea typeface="+mn-ea"/>
                <a:cs typeface="+mn-cs"/>
              </a:rPr>
              <a:t>is</a:t>
            </a:r>
            <a:r>
              <a:rPr lang="fr-FR" sz="1200" kern="1200" baseline="0" dirty="0" smtClean="0">
                <a:solidFill>
                  <a:schemeClr val="tx1"/>
                </a:solidFill>
                <a:effectLst/>
                <a:latin typeface="+mn-lt"/>
                <a:ea typeface="+mn-ea"/>
                <a:cs typeface="+mn-cs"/>
              </a:rPr>
              <a:t> a </a:t>
            </a:r>
            <a:r>
              <a:rPr lang="fr-FR" sz="1200" kern="1200" baseline="0" dirty="0" err="1" smtClean="0">
                <a:solidFill>
                  <a:schemeClr val="tx1"/>
                </a:solidFill>
                <a:effectLst/>
                <a:latin typeface="+mn-lt"/>
                <a:ea typeface="+mn-ea"/>
                <a:cs typeface="+mn-cs"/>
              </a:rPr>
              <a:t>mechanism</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where</a:t>
            </a:r>
            <a:r>
              <a:rPr lang="fr-FR" sz="1200" kern="1200" baseline="0" dirty="0" smtClean="0">
                <a:solidFill>
                  <a:schemeClr val="tx1"/>
                </a:solidFill>
                <a:effectLst/>
                <a:latin typeface="+mn-lt"/>
                <a:ea typeface="+mn-ea"/>
                <a:cs typeface="+mn-cs"/>
              </a:rPr>
              <a:t> an </a:t>
            </a:r>
            <a:r>
              <a:rPr lang="fr-FR" sz="1200" kern="1200" baseline="0" dirty="0" err="1" smtClean="0">
                <a:solidFill>
                  <a:schemeClr val="tx1"/>
                </a:solidFill>
                <a:effectLst/>
                <a:latin typeface="+mn-lt"/>
                <a:ea typeface="+mn-ea"/>
                <a:cs typeface="+mn-cs"/>
              </a:rPr>
              <a:t>individual</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asks</a:t>
            </a:r>
            <a:r>
              <a:rPr lang="fr-FR" sz="1200" kern="1200" baseline="0" dirty="0" smtClean="0">
                <a:solidFill>
                  <a:schemeClr val="tx1"/>
                </a:solidFill>
                <a:effectLst/>
                <a:latin typeface="+mn-lt"/>
                <a:ea typeface="+mn-ea"/>
                <a:cs typeface="+mn-cs"/>
              </a:rPr>
              <a:t> for a </a:t>
            </a:r>
            <a:r>
              <a:rPr lang="fr-FR" sz="1200" kern="1200" baseline="0" dirty="0" err="1" smtClean="0">
                <a:solidFill>
                  <a:schemeClr val="tx1"/>
                </a:solidFill>
                <a:effectLst/>
                <a:latin typeface="+mn-lt"/>
                <a:ea typeface="+mn-ea"/>
                <a:cs typeface="+mn-cs"/>
              </a:rPr>
              <a:t>loan</a:t>
            </a:r>
            <a:r>
              <a:rPr lang="fr-FR" sz="1200" kern="1200" baseline="0" dirty="0" smtClean="0">
                <a:solidFill>
                  <a:schemeClr val="tx1"/>
                </a:solidFill>
                <a:effectLst/>
                <a:latin typeface="+mn-lt"/>
                <a:ea typeface="+mn-ea"/>
                <a:cs typeface="+mn-cs"/>
              </a:rPr>
              <a:t> to the Bank </a:t>
            </a:r>
            <a:r>
              <a:rPr lang="fr-FR" sz="1200" kern="1200" baseline="0" dirty="0" err="1" smtClean="0">
                <a:solidFill>
                  <a:schemeClr val="tx1"/>
                </a:solidFill>
                <a:effectLst/>
                <a:latin typeface="+mn-lt"/>
                <a:ea typeface="+mn-ea"/>
                <a:cs typeface="+mn-cs"/>
              </a:rPr>
              <a:t>together</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with</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Government</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Derpartment</a:t>
            </a:r>
            <a:r>
              <a:rPr lang="fr-FR" sz="1200" kern="1200" baseline="0" dirty="0" smtClean="0">
                <a:solidFill>
                  <a:schemeClr val="tx1"/>
                </a:solidFill>
                <a:effectLst/>
                <a:latin typeface="+mn-lt"/>
                <a:ea typeface="+mn-ea"/>
                <a:cs typeface="+mn-cs"/>
              </a:rPr>
              <a:t> for Education and </a:t>
            </a:r>
            <a:r>
              <a:rPr lang="fr-FR" sz="1200" kern="1200" baseline="0" dirty="0" err="1" smtClean="0">
                <a:solidFill>
                  <a:schemeClr val="tx1"/>
                </a:solidFill>
                <a:effectLst/>
                <a:latin typeface="+mn-lt"/>
                <a:ea typeface="+mn-ea"/>
                <a:cs typeface="+mn-cs"/>
              </a:rPr>
              <a:t>Skills</a:t>
            </a:r>
            <a:r>
              <a:rPr lang="fr-FR" sz="1200" kern="1200" baseline="0" dirty="0" smtClean="0">
                <a:solidFill>
                  <a:schemeClr val="tx1"/>
                </a:solidFill>
                <a:effectLst/>
                <a:latin typeface="+mn-lt"/>
                <a:ea typeface="+mn-ea"/>
                <a:cs typeface="+mn-cs"/>
              </a:rPr>
              <a:t>) in </a:t>
            </a:r>
            <a:r>
              <a:rPr lang="fr-FR" sz="1200" kern="1200" baseline="0" dirty="0" err="1" smtClean="0">
                <a:solidFill>
                  <a:schemeClr val="tx1"/>
                </a:solidFill>
                <a:effectLst/>
                <a:latin typeface="+mn-lt"/>
                <a:ea typeface="+mn-ea"/>
                <a:cs typeface="+mn-cs"/>
              </a:rPr>
              <a:t>operation</a:t>
            </a:r>
            <a:r>
              <a:rPr lang="fr-FR" sz="1200" kern="1200" baseline="0" dirty="0" smtClean="0">
                <a:solidFill>
                  <a:schemeClr val="tx1"/>
                </a:solidFill>
                <a:effectLst/>
                <a:latin typeface="+mn-lt"/>
                <a:ea typeface="+mn-ea"/>
                <a:cs typeface="+mn-cs"/>
              </a:rPr>
              <a:t> of a </a:t>
            </a:r>
            <a:r>
              <a:rPr lang="fr-FR" sz="1200" kern="1200" baseline="0" dirty="0" err="1" smtClean="0">
                <a:solidFill>
                  <a:schemeClr val="tx1"/>
                </a:solidFill>
                <a:effectLst/>
                <a:latin typeface="+mn-lt"/>
                <a:ea typeface="+mn-ea"/>
                <a:cs typeface="+mn-cs"/>
              </a:rPr>
              <a:t>specific</a:t>
            </a:r>
            <a:r>
              <a:rPr lang="fr-FR" sz="1200" kern="1200" baseline="0" dirty="0" smtClean="0">
                <a:solidFill>
                  <a:schemeClr val="tx1"/>
                </a:solidFill>
                <a:effectLst/>
                <a:latin typeface="+mn-lt"/>
                <a:ea typeface="+mn-ea"/>
                <a:cs typeface="+mn-cs"/>
              </a:rPr>
              <a:t> formative </a:t>
            </a:r>
            <a:r>
              <a:rPr lang="fr-FR" sz="1200" kern="1200" baseline="0" dirty="0" err="1" smtClean="0">
                <a:solidFill>
                  <a:schemeClr val="tx1"/>
                </a:solidFill>
                <a:effectLst/>
                <a:latin typeface="+mn-lt"/>
                <a:ea typeface="+mn-ea"/>
                <a:cs typeface="+mn-cs"/>
              </a:rPr>
              <a:t>activity</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individual</a:t>
            </a:r>
            <a:r>
              <a:rPr lang="fr-FR" sz="1200" kern="1200" baseline="0" dirty="0" smtClean="0">
                <a:solidFill>
                  <a:schemeClr val="tx1"/>
                </a:solidFill>
                <a:effectLst/>
                <a:latin typeface="+mn-lt"/>
                <a:ea typeface="+mn-ea"/>
                <a:cs typeface="+mn-cs"/>
              </a:rPr>
              <a:t> proposes </a:t>
            </a:r>
            <a:r>
              <a:rPr lang="fr-FR" sz="1200" kern="1200" baseline="0" dirty="0" err="1" smtClean="0">
                <a:solidFill>
                  <a:schemeClr val="tx1"/>
                </a:solidFill>
                <a:effectLst/>
                <a:latin typeface="+mn-lt"/>
                <a:ea typeface="+mn-ea"/>
                <a:cs typeface="+mn-cs"/>
              </a:rPr>
              <a:t>his</a:t>
            </a:r>
            <a:r>
              <a:rPr lang="fr-FR" sz="1200" kern="1200" baseline="0" dirty="0" smtClean="0">
                <a:solidFill>
                  <a:schemeClr val="tx1"/>
                </a:solidFill>
                <a:effectLst/>
                <a:latin typeface="+mn-lt"/>
                <a:ea typeface="+mn-ea"/>
                <a:cs typeface="+mn-cs"/>
              </a:rPr>
              <a:t>/</a:t>
            </a:r>
            <a:r>
              <a:rPr lang="fr-FR" sz="1200" kern="1200" baseline="0" dirty="0" err="1" smtClean="0">
                <a:solidFill>
                  <a:schemeClr val="tx1"/>
                </a:solidFill>
                <a:effectLst/>
                <a:latin typeface="+mn-lt"/>
                <a:ea typeface="+mn-ea"/>
                <a:cs typeface="+mn-cs"/>
              </a:rPr>
              <a:t>her</a:t>
            </a:r>
            <a:r>
              <a:rPr lang="fr-FR" sz="1200" kern="1200" baseline="0" dirty="0" smtClean="0">
                <a:solidFill>
                  <a:schemeClr val="tx1"/>
                </a:solidFill>
                <a:effectLst/>
                <a:latin typeface="+mn-lt"/>
                <a:ea typeface="+mn-ea"/>
                <a:cs typeface="+mn-cs"/>
              </a:rPr>
              <a:t> formative </a:t>
            </a:r>
            <a:r>
              <a:rPr lang="fr-FR" sz="1200" kern="1200" baseline="0" dirty="0" err="1" smtClean="0">
                <a:solidFill>
                  <a:schemeClr val="tx1"/>
                </a:solidFill>
                <a:effectLst/>
                <a:latin typeface="+mn-lt"/>
                <a:ea typeface="+mn-ea"/>
                <a:cs typeface="+mn-cs"/>
              </a:rPr>
              <a:t>project</a:t>
            </a:r>
            <a:r>
              <a:rPr lang="fr-FR" sz="1200" kern="1200" baseline="0" dirty="0" smtClean="0">
                <a:solidFill>
                  <a:schemeClr val="tx1"/>
                </a:solidFill>
                <a:effectLst/>
                <a:latin typeface="+mn-lt"/>
                <a:ea typeface="+mn-ea"/>
                <a:cs typeface="+mn-cs"/>
              </a:rPr>
              <a:t> to a </a:t>
            </a:r>
            <a:r>
              <a:rPr lang="fr-FR" sz="1200" kern="1200" baseline="0" dirty="0" err="1" smtClean="0">
                <a:solidFill>
                  <a:schemeClr val="tx1"/>
                </a:solidFill>
                <a:effectLst/>
                <a:latin typeface="+mn-lt"/>
                <a:ea typeface="+mn-ea"/>
                <a:cs typeface="+mn-cs"/>
              </a:rPr>
              <a:t>counsellor</a:t>
            </a:r>
            <a:r>
              <a:rPr lang="fr-FR" sz="1200" kern="1200" baseline="0" dirty="0" smtClean="0">
                <a:solidFill>
                  <a:schemeClr val="tx1"/>
                </a:solidFill>
                <a:effectLst/>
                <a:latin typeface="+mn-lt"/>
                <a:ea typeface="+mn-ea"/>
                <a:cs typeface="+mn-cs"/>
              </a:rPr>
              <a:t> of the Local Learning and </a:t>
            </a:r>
            <a:r>
              <a:rPr lang="fr-FR" sz="1200" kern="1200" baseline="0" dirty="0" err="1" smtClean="0">
                <a:solidFill>
                  <a:schemeClr val="tx1"/>
                </a:solidFill>
                <a:effectLst/>
                <a:latin typeface="+mn-lt"/>
                <a:ea typeface="+mn-ea"/>
                <a:cs typeface="+mn-cs"/>
              </a:rPr>
              <a:t>Skills</a:t>
            </a:r>
            <a:r>
              <a:rPr lang="fr-FR" sz="1200" kern="1200" baseline="0" dirty="0" smtClean="0">
                <a:solidFill>
                  <a:schemeClr val="tx1"/>
                </a:solidFill>
                <a:effectLst/>
                <a:latin typeface="+mn-lt"/>
                <a:ea typeface="+mn-ea"/>
                <a:cs typeface="+mn-cs"/>
              </a:rPr>
              <a:t> Council </a:t>
            </a:r>
            <a:r>
              <a:rPr lang="fr-FR" sz="1200" kern="1200" baseline="0" dirty="0" err="1" smtClean="0">
                <a:solidFill>
                  <a:schemeClr val="tx1"/>
                </a:solidFill>
                <a:effectLst/>
                <a:latin typeface="+mn-lt"/>
                <a:ea typeface="+mn-ea"/>
                <a:cs typeface="+mn-cs"/>
              </a:rPr>
              <a:t>that</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also</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verifies</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reliability</a:t>
            </a:r>
            <a:r>
              <a:rPr lang="fr-FR" sz="1200" kern="1200" baseline="0" dirty="0" smtClean="0">
                <a:solidFill>
                  <a:schemeClr val="tx1"/>
                </a:solidFill>
                <a:effectLst/>
                <a:latin typeface="+mn-lt"/>
                <a:ea typeface="+mn-ea"/>
                <a:cs typeface="+mn-cs"/>
              </a:rPr>
              <a:t> of the </a:t>
            </a:r>
            <a:r>
              <a:rPr lang="fr-FR" sz="1200" kern="1200" baseline="0" dirty="0" err="1" smtClean="0">
                <a:solidFill>
                  <a:schemeClr val="tx1"/>
                </a:solidFill>
                <a:effectLst/>
                <a:latin typeface="+mn-lt"/>
                <a:ea typeface="+mn-ea"/>
                <a:cs typeface="+mn-cs"/>
              </a:rPr>
              <a:t>proposal</a:t>
            </a:r>
            <a:r>
              <a:rPr lang="fr-FR" sz="1200" kern="1200" baseline="0" dirty="0" smtClean="0">
                <a:solidFill>
                  <a:schemeClr val="tx1"/>
                </a:solidFill>
                <a:effectLst/>
                <a:latin typeface="+mn-lt"/>
                <a:ea typeface="+mn-ea"/>
                <a:cs typeface="+mn-cs"/>
              </a:rPr>
              <a:t> in </a:t>
            </a:r>
            <a:r>
              <a:rPr lang="fr-FR" sz="1200" kern="1200" baseline="0" dirty="0" err="1" smtClean="0">
                <a:solidFill>
                  <a:schemeClr val="tx1"/>
                </a:solidFill>
                <a:effectLst/>
                <a:latin typeface="+mn-lt"/>
                <a:ea typeface="+mn-ea"/>
                <a:cs typeface="+mn-cs"/>
              </a:rPr>
              <a:t>relationship</a:t>
            </a:r>
            <a:r>
              <a:rPr lang="fr-FR" sz="1200" kern="1200" baseline="0" dirty="0" smtClean="0">
                <a:solidFill>
                  <a:schemeClr val="tx1"/>
                </a:solidFill>
                <a:effectLst/>
                <a:latin typeface="+mn-lt"/>
                <a:ea typeface="+mn-ea"/>
                <a:cs typeface="+mn-cs"/>
              </a:rPr>
              <a:t> to </a:t>
            </a:r>
            <a:r>
              <a:rPr lang="fr-FR" sz="1200" kern="1200" baseline="0" dirty="0" err="1" smtClean="0">
                <a:solidFill>
                  <a:schemeClr val="tx1"/>
                </a:solidFill>
                <a:effectLst/>
                <a:latin typeface="+mn-lt"/>
                <a:ea typeface="+mn-ea"/>
                <a:cs typeface="+mn-cs"/>
              </a:rPr>
              <a:t>other</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opportunities</a:t>
            </a:r>
            <a:r>
              <a:rPr lang="fr-FR" sz="1200" kern="1200" baseline="0" dirty="0" smtClean="0">
                <a:solidFill>
                  <a:schemeClr val="tx1"/>
                </a:solidFill>
                <a:effectLst/>
                <a:latin typeface="+mn-lt"/>
                <a:ea typeface="+mn-ea"/>
                <a:cs typeface="+mn-cs"/>
              </a:rPr>
              <a:t> of </a:t>
            </a:r>
            <a:r>
              <a:rPr lang="fr-FR" sz="1200" kern="1200" baseline="0" dirty="0" err="1" smtClean="0">
                <a:solidFill>
                  <a:schemeClr val="tx1"/>
                </a:solidFill>
                <a:effectLst/>
                <a:latin typeface="+mn-lt"/>
                <a:ea typeface="+mn-ea"/>
                <a:cs typeface="+mn-cs"/>
              </a:rPr>
              <a:t>learning</a:t>
            </a:r>
            <a:r>
              <a:rPr lang="fr-FR" sz="1200" kern="1200" baseline="0" dirty="0" smtClean="0">
                <a:solidFill>
                  <a:schemeClr val="tx1"/>
                </a:solidFill>
                <a:effectLst/>
                <a:latin typeface="+mn-lt"/>
                <a:ea typeface="+mn-ea"/>
                <a:cs typeface="+mn-cs"/>
              </a:rPr>
              <a:t>. If the </a:t>
            </a:r>
            <a:r>
              <a:rPr lang="fr-FR" sz="1200" kern="1200" baseline="0" dirty="0" err="1" smtClean="0">
                <a:solidFill>
                  <a:schemeClr val="tx1"/>
                </a:solidFill>
                <a:effectLst/>
                <a:latin typeface="+mn-lt"/>
                <a:ea typeface="+mn-ea"/>
                <a:cs typeface="+mn-cs"/>
              </a:rPr>
              <a:t>proposal</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is</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held</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suitable</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individual</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through</a:t>
            </a:r>
            <a:r>
              <a:rPr lang="fr-FR" sz="1200" kern="1200" baseline="0" dirty="0" smtClean="0">
                <a:solidFill>
                  <a:schemeClr val="tx1"/>
                </a:solidFill>
                <a:effectLst/>
                <a:latin typeface="+mn-lt"/>
                <a:ea typeface="+mn-ea"/>
                <a:cs typeface="+mn-cs"/>
              </a:rPr>
              <a:t> the bureau, </a:t>
            </a:r>
            <a:r>
              <a:rPr lang="fr-FR" sz="1200" kern="1200" baseline="0" dirty="0" err="1" smtClean="0">
                <a:solidFill>
                  <a:schemeClr val="tx1"/>
                </a:solidFill>
                <a:effectLst/>
                <a:latin typeface="+mn-lt"/>
                <a:ea typeface="+mn-ea"/>
                <a:cs typeface="+mn-cs"/>
              </a:rPr>
              <a:t>asks</a:t>
            </a:r>
            <a:r>
              <a:rPr lang="fr-FR" sz="1200" kern="1200" baseline="0" dirty="0" smtClean="0">
                <a:solidFill>
                  <a:schemeClr val="tx1"/>
                </a:solidFill>
                <a:effectLst/>
                <a:latin typeface="+mn-lt"/>
                <a:ea typeface="+mn-ea"/>
                <a:cs typeface="+mn-cs"/>
              </a:rPr>
              <a:t> for the </a:t>
            </a:r>
            <a:r>
              <a:rPr lang="fr-FR" sz="1200" kern="1200" baseline="0" dirty="0" err="1" smtClean="0">
                <a:solidFill>
                  <a:schemeClr val="tx1"/>
                </a:solidFill>
                <a:effectLst/>
                <a:latin typeface="+mn-lt"/>
                <a:ea typeface="+mn-ea"/>
                <a:cs typeface="+mn-cs"/>
              </a:rPr>
              <a:t>loan</a:t>
            </a:r>
            <a:r>
              <a:rPr lang="fr-FR" sz="1200" kern="1200" baseline="0" dirty="0" smtClean="0">
                <a:solidFill>
                  <a:schemeClr val="tx1"/>
                </a:solidFill>
                <a:effectLst/>
                <a:latin typeface="+mn-lt"/>
                <a:ea typeface="+mn-ea"/>
                <a:cs typeface="+mn-cs"/>
              </a:rPr>
              <a:t> to a </a:t>
            </a:r>
            <a:r>
              <a:rPr lang="fr-FR" sz="1200" kern="1200" baseline="0" dirty="0" err="1" smtClean="0">
                <a:solidFill>
                  <a:schemeClr val="tx1"/>
                </a:solidFill>
                <a:effectLst/>
                <a:latin typeface="+mn-lt"/>
                <a:ea typeface="+mn-ea"/>
                <a:cs typeface="+mn-cs"/>
              </a:rPr>
              <a:t>settled</a:t>
            </a:r>
            <a:r>
              <a:rPr lang="fr-FR" sz="1200" kern="1200" baseline="0" dirty="0" smtClean="0">
                <a:solidFill>
                  <a:schemeClr val="tx1"/>
                </a:solidFill>
                <a:effectLst/>
                <a:latin typeface="+mn-lt"/>
                <a:ea typeface="+mn-ea"/>
                <a:cs typeface="+mn-cs"/>
              </a:rPr>
              <a:t> Bank, </a:t>
            </a:r>
            <a:r>
              <a:rPr lang="fr-FR" sz="1200" kern="1200" baseline="0" dirty="0" err="1" smtClean="0">
                <a:solidFill>
                  <a:schemeClr val="tx1"/>
                </a:solidFill>
                <a:effectLst/>
                <a:latin typeface="+mn-lt"/>
                <a:ea typeface="+mn-ea"/>
                <a:cs typeface="+mn-cs"/>
              </a:rPr>
              <a:t>hocking</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himself</a:t>
            </a:r>
            <a:r>
              <a:rPr lang="fr-FR" sz="1200" kern="1200" baseline="0" dirty="0" smtClean="0">
                <a:solidFill>
                  <a:schemeClr val="tx1"/>
                </a:solidFill>
                <a:effectLst/>
                <a:latin typeface="+mn-lt"/>
                <a:ea typeface="+mn-ea"/>
                <a:cs typeface="+mn-cs"/>
              </a:rPr>
              <a:t> to return the </a:t>
            </a:r>
            <a:r>
              <a:rPr lang="fr-FR" sz="1200" kern="1200" baseline="0" dirty="0" err="1" smtClean="0">
                <a:solidFill>
                  <a:schemeClr val="tx1"/>
                </a:solidFill>
                <a:effectLst/>
                <a:latin typeface="+mn-lt"/>
                <a:ea typeface="+mn-ea"/>
                <a:cs typeface="+mn-cs"/>
              </a:rPr>
              <a:t>amount</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within</a:t>
            </a:r>
            <a:r>
              <a:rPr lang="fr-FR" sz="1200" kern="1200" baseline="0" dirty="0" smtClean="0">
                <a:solidFill>
                  <a:schemeClr val="tx1"/>
                </a:solidFill>
                <a:effectLst/>
                <a:latin typeface="+mn-lt"/>
                <a:ea typeface="+mn-ea"/>
                <a:cs typeface="+mn-cs"/>
              </a:rPr>
              <a:t> a </a:t>
            </a:r>
            <a:r>
              <a:rPr lang="fr-FR" sz="1200" kern="1200" baseline="0" dirty="0" err="1" smtClean="0">
                <a:solidFill>
                  <a:schemeClr val="tx1"/>
                </a:solidFill>
                <a:effectLst/>
                <a:latin typeface="+mn-lt"/>
                <a:ea typeface="+mn-ea"/>
                <a:cs typeface="+mn-cs"/>
              </a:rPr>
              <a:t>determined</a:t>
            </a:r>
            <a:r>
              <a:rPr lang="fr-FR" sz="1200" kern="1200" baseline="0" dirty="0" smtClean="0">
                <a:solidFill>
                  <a:schemeClr val="tx1"/>
                </a:solidFill>
                <a:effectLst/>
                <a:latin typeface="+mn-lt"/>
                <a:ea typeface="+mn-ea"/>
                <a:cs typeface="+mn-cs"/>
              </a:rPr>
              <a:t> time </a:t>
            </a:r>
            <a:r>
              <a:rPr lang="fr-FR" sz="1200" kern="1200" baseline="0" dirty="0" err="1" smtClean="0">
                <a:solidFill>
                  <a:schemeClr val="tx1"/>
                </a:solidFill>
                <a:effectLst/>
                <a:latin typeface="+mn-lt"/>
                <a:ea typeface="+mn-ea"/>
                <a:cs typeface="+mn-cs"/>
              </a:rPr>
              <a:t>period</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while</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Government</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hocks</a:t>
            </a:r>
            <a:r>
              <a:rPr lang="fr-FR" sz="1200" kern="1200" baseline="0" dirty="0" smtClean="0">
                <a:solidFill>
                  <a:schemeClr val="tx1"/>
                </a:solidFill>
                <a:effectLst/>
                <a:latin typeface="+mn-lt"/>
                <a:ea typeface="+mn-ea"/>
                <a:cs typeface="+mn-cs"/>
              </a:rPr>
              <a:t> </a:t>
            </a:r>
            <a:r>
              <a:rPr lang="fr-FR" sz="1200" kern="1200" baseline="0" dirty="0" err="1" smtClean="0">
                <a:solidFill>
                  <a:schemeClr val="tx1"/>
                </a:solidFill>
                <a:effectLst/>
                <a:latin typeface="+mn-lt"/>
                <a:ea typeface="+mn-ea"/>
                <a:cs typeface="+mn-cs"/>
              </a:rPr>
              <a:t>him</a:t>
            </a:r>
            <a:r>
              <a:rPr lang="fr-FR" sz="1200" kern="1200" baseline="0" dirty="0" smtClean="0">
                <a:solidFill>
                  <a:schemeClr val="tx1"/>
                </a:solidFill>
                <a:effectLst/>
                <a:latin typeface="+mn-lt"/>
                <a:ea typeface="+mn-ea"/>
                <a:cs typeface="+mn-cs"/>
              </a:rPr>
              <a:t> to </a:t>
            </a:r>
            <a:r>
              <a:rPr lang="fr-FR" sz="1200" kern="1200" baseline="0" dirty="0" err="1" smtClean="0">
                <a:solidFill>
                  <a:schemeClr val="tx1"/>
                </a:solidFill>
                <a:effectLst/>
                <a:latin typeface="+mn-lt"/>
                <a:ea typeface="+mn-ea"/>
                <a:cs typeface="+mn-cs"/>
              </a:rPr>
              <a:t>pay</a:t>
            </a:r>
            <a:r>
              <a:rPr lang="fr-FR" sz="1200" kern="1200" baseline="0" dirty="0" smtClean="0">
                <a:solidFill>
                  <a:schemeClr val="tx1"/>
                </a:solidFill>
                <a:effectLst/>
                <a:latin typeface="+mn-lt"/>
                <a:ea typeface="+mn-ea"/>
                <a:cs typeface="+mn-cs"/>
              </a:rPr>
              <a:t> the </a:t>
            </a:r>
            <a:r>
              <a:rPr lang="fr-FR" sz="1200" kern="1200" baseline="0" dirty="0" err="1" smtClean="0">
                <a:solidFill>
                  <a:schemeClr val="tx1"/>
                </a:solidFill>
                <a:effectLst/>
                <a:latin typeface="+mn-lt"/>
                <a:ea typeface="+mn-ea"/>
                <a:cs typeface="+mn-cs"/>
              </a:rPr>
              <a:t>affairs</a:t>
            </a:r>
            <a:r>
              <a:rPr lang="fr-FR" sz="1200" kern="1200" baseline="0" dirty="0" smtClean="0">
                <a:solidFill>
                  <a:schemeClr val="tx1"/>
                </a:solidFill>
                <a:effectLst/>
                <a:latin typeface="+mn-lt"/>
                <a:ea typeface="+mn-ea"/>
                <a:cs typeface="+mn-cs"/>
              </a:rPr>
              <a:t> of the </a:t>
            </a:r>
            <a:r>
              <a:rPr lang="fr-FR" sz="1200" kern="1200" baseline="0" dirty="0" err="1" smtClean="0">
                <a:solidFill>
                  <a:schemeClr val="tx1"/>
                </a:solidFill>
                <a:effectLst/>
                <a:latin typeface="+mn-lt"/>
                <a:ea typeface="+mn-ea"/>
                <a:cs typeface="+mn-cs"/>
              </a:rPr>
              <a:t>loan</a:t>
            </a:r>
            <a:r>
              <a:rPr lang="fr-FR" sz="1200" kern="1200" baseline="0" dirty="0" smtClean="0">
                <a:solidFill>
                  <a:schemeClr val="tx1"/>
                </a:solidFill>
                <a:effectLst/>
                <a:latin typeface="+mn-lt"/>
                <a:ea typeface="+mn-ea"/>
                <a:cs typeface="+mn-cs"/>
              </a:rPr>
              <a:t>. </a:t>
            </a:r>
          </a:p>
          <a:p>
            <a:pPr marL="0" marR="0" lvl="0" indent="0" algn="l" defTabSz="914400" rtl="0" eaLnBrk="0" fontAlgn="base" latinLnBrk="0" hangingPunct="0">
              <a:lnSpc>
                <a:spcPct val="100000"/>
              </a:lnSpc>
              <a:spcBef>
                <a:spcPct val="30000"/>
              </a:spcBef>
              <a:spcAft>
                <a:spcPct val="0"/>
              </a:spcAft>
              <a:buClrTx/>
              <a:buSzTx/>
              <a:buFont typeface="Arial" charset="0"/>
              <a:buNone/>
              <a:tabLst/>
              <a:defRPr/>
            </a:pPr>
            <a:r>
              <a:rPr lang="fr-FR" sz="1200" b="1" kern="1200" baseline="0" dirty="0" err="1" smtClean="0">
                <a:solidFill>
                  <a:schemeClr val="tx1"/>
                </a:solidFill>
                <a:effectLst/>
                <a:latin typeface="+mn-lt"/>
                <a:ea typeface="+mn-ea"/>
                <a:cs typeface="+mn-cs"/>
              </a:rPr>
              <a:t>Example</a:t>
            </a:r>
            <a:r>
              <a:rPr lang="fr-FR" sz="1200" b="1" kern="1200" baseline="0" dirty="0" smtClean="0">
                <a:solidFill>
                  <a:schemeClr val="tx1"/>
                </a:solidFill>
                <a:effectLst/>
                <a:latin typeface="+mn-lt"/>
                <a:ea typeface="+mn-ea"/>
                <a:cs typeface="+mn-cs"/>
              </a:rPr>
              <a:t> of </a:t>
            </a:r>
            <a:r>
              <a:rPr lang="fr-FR" sz="1200" b="1" kern="1200" baseline="0" dirty="0" err="1" smtClean="0">
                <a:solidFill>
                  <a:schemeClr val="tx1"/>
                </a:solidFill>
                <a:effectLst/>
                <a:latin typeface="+mn-lt"/>
                <a:ea typeface="+mn-ea"/>
                <a:cs typeface="+mn-cs"/>
              </a:rPr>
              <a:t>i</a:t>
            </a:r>
            <a:r>
              <a:rPr lang="fr-FR" sz="1200" b="1" dirty="0" err="1" smtClean="0"/>
              <a:t>ncome</a:t>
            </a:r>
            <a:r>
              <a:rPr lang="fr-FR" sz="1200" b="1" dirty="0" smtClean="0"/>
              <a:t> contingent </a:t>
            </a:r>
            <a:r>
              <a:rPr lang="fr-FR" sz="1200" b="1" dirty="0" err="1" smtClean="0"/>
              <a:t>loans</a:t>
            </a:r>
            <a:r>
              <a:rPr lang="fr-FR" sz="1200" dirty="0" smtClean="0"/>
              <a:t>:</a:t>
            </a:r>
            <a:r>
              <a:rPr lang="fr-FR" sz="1200" baseline="0" dirty="0" smtClean="0"/>
              <a:t> The </a:t>
            </a:r>
            <a:r>
              <a:rPr lang="fr-FR" sz="1200" baseline="0" dirty="0" err="1" smtClean="0"/>
              <a:t>Australian</a:t>
            </a:r>
            <a:r>
              <a:rPr lang="fr-FR" sz="1200" baseline="0" dirty="0" smtClean="0"/>
              <a:t> </a:t>
            </a:r>
            <a:r>
              <a:rPr lang="en-GB" sz="1200" kern="1200" dirty="0" smtClean="0">
                <a:solidFill>
                  <a:schemeClr val="tx1"/>
                </a:solidFill>
                <a:effectLst/>
                <a:latin typeface="+mn-lt"/>
                <a:ea typeface="+mn-ea"/>
                <a:cs typeface="+mn-cs"/>
              </a:rPr>
              <a:t>National Agreement for Skills and Workforce Development</a:t>
            </a:r>
            <a:r>
              <a:rPr lang="fr-FR" sz="1200" baseline="0" dirty="0" smtClean="0"/>
              <a:t> </a:t>
            </a:r>
            <a:r>
              <a:rPr lang="en-GB" sz="1200" kern="1200" dirty="0" smtClean="0">
                <a:solidFill>
                  <a:schemeClr val="tx1"/>
                </a:solidFill>
                <a:effectLst/>
                <a:latin typeface="+mn-lt"/>
                <a:ea typeface="+mn-ea"/>
                <a:cs typeface="+mn-cs"/>
              </a:rPr>
              <a:t>provided for “policy reform directions aimed at delivering a productive and highly skilled workforce”, including the “increased availability of contingent loans”. Australia had already based its Higher Education Contribution System on income contingent loans. In this system, persons seeking to enrol in award courses at higher education institutions are required to complete and return to the institution a Payment Options Form. Such a form gives the option to registrants to defer their payment by asking the Commonwealth to pay their contribution for them. They are then required to begin repaying their loans when their ‘HEC repayment income’ reached the compulsory repayment threshold. It is furthermore possible to defer the compulsory repayment if it can be demonstrated that such payments would cause serious financial hardship. This system is thus to be</a:t>
            </a:r>
            <a:r>
              <a:rPr lang="en-GB" sz="1200" kern="1200" baseline="0" dirty="0" smtClean="0">
                <a:solidFill>
                  <a:schemeClr val="tx1"/>
                </a:solidFill>
                <a:effectLst/>
                <a:latin typeface="+mn-lt"/>
                <a:ea typeface="+mn-ea"/>
                <a:cs typeface="+mn-cs"/>
              </a:rPr>
              <a:t> extended to training schemes.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 </a:t>
            </a:r>
          </a:p>
          <a:p>
            <a:pPr marL="171450" indent="-171450">
              <a:buFont typeface="Arial" charset="0"/>
              <a:buChar char="•"/>
            </a:pPr>
            <a:r>
              <a:rPr lang="fr-FR" sz="1200" b="1" kern="1200" dirty="0" smtClean="0">
                <a:solidFill>
                  <a:schemeClr val="tx1"/>
                </a:solidFill>
                <a:effectLst/>
                <a:latin typeface="+mn-lt"/>
                <a:ea typeface="+mn-ea"/>
                <a:cs typeface="+mn-cs"/>
              </a:rPr>
              <a:t>Social </a:t>
            </a:r>
            <a:r>
              <a:rPr lang="fr-FR" sz="1200" b="1" kern="1200" dirty="0" err="1" smtClean="0">
                <a:solidFill>
                  <a:schemeClr val="tx1"/>
                </a:solidFill>
                <a:effectLst/>
                <a:latin typeface="+mn-lt"/>
                <a:ea typeface="+mn-ea"/>
                <a:cs typeface="+mn-cs"/>
              </a:rPr>
              <a:t>security</a:t>
            </a:r>
            <a:r>
              <a:rPr lang="fr-FR" sz="1200" b="1" kern="1200" dirty="0" smtClean="0">
                <a:solidFill>
                  <a:schemeClr val="tx1"/>
                </a:solidFill>
                <a:effectLst/>
                <a:latin typeface="+mn-lt"/>
                <a:ea typeface="+mn-ea"/>
                <a:cs typeface="+mn-cs"/>
              </a:rPr>
              <a:t> </a:t>
            </a:r>
            <a:r>
              <a:rPr lang="fr-FR" sz="1200" b="1" kern="1200" dirty="0" err="1" smtClean="0">
                <a:solidFill>
                  <a:schemeClr val="tx1"/>
                </a:solidFill>
                <a:effectLst/>
                <a:latin typeface="+mn-lt"/>
                <a:ea typeface="+mn-ea"/>
                <a:cs typeface="+mn-cs"/>
              </a:rPr>
              <a:t>schemes</a:t>
            </a:r>
            <a:r>
              <a:rPr lang="fr-FR" sz="1200" kern="1200" dirty="0" smtClean="0">
                <a:solidFill>
                  <a:schemeClr val="tx1"/>
                </a:solidFill>
                <a:effectLst/>
                <a:latin typeface="+mn-lt"/>
                <a:ea typeface="+mn-ea"/>
                <a:cs typeface="+mn-cs"/>
              </a:rPr>
              <a:t>. T</a:t>
            </a:r>
            <a:r>
              <a:rPr lang="en-GB" sz="1200" kern="1200" dirty="0" smtClean="0">
                <a:solidFill>
                  <a:schemeClr val="tx1"/>
                </a:solidFill>
                <a:effectLst/>
                <a:latin typeface="+mn-lt"/>
                <a:ea typeface="+mn-ea"/>
                <a:cs typeface="+mn-cs"/>
              </a:rPr>
              <a:t>he Malaysian’s proposal in its Blueprint on Enculturation of Lifelong Learning is an</a:t>
            </a:r>
            <a:r>
              <a:rPr lang="en-GB" sz="1200" kern="1200" baseline="0" dirty="0" smtClean="0">
                <a:solidFill>
                  <a:schemeClr val="tx1"/>
                </a:solidFill>
                <a:effectLst/>
                <a:latin typeface="+mn-lt"/>
                <a:ea typeface="+mn-ea"/>
                <a:cs typeface="+mn-cs"/>
              </a:rPr>
              <a:t> example of how social security schemes can be used to contribute to the financing of Lifelong learning activities. It consists in allowing an</a:t>
            </a:r>
            <a:r>
              <a:rPr lang="en-GB" sz="1200" kern="1200" dirty="0" smtClean="0">
                <a:solidFill>
                  <a:schemeClr val="tx1"/>
                </a:solidFill>
                <a:effectLst/>
                <a:latin typeface="+mn-lt"/>
                <a:ea typeface="+mn-ea"/>
                <a:cs typeface="+mn-cs"/>
              </a:rPr>
              <a:t> Account of the Employees Provident Fund , a social security organisation that provides retirement benefits to private sector's employees and non-pensionable public service employees, and which allows early withdrawal schemes, including for education purposes, to be used for formal, non-formal and informal lifelong learning activities.</a:t>
            </a:r>
          </a:p>
          <a:p>
            <a:pPr marL="0" indent="0">
              <a:buFont typeface="Arial" charset="0"/>
              <a:buNone/>
            </a:pPr>
            <a:endParaRPr lang="en-GB"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9</a:t>
            </a:fld>
            <a:endParaRPr lang="fr-FR" dirty="0"/>
          </a:p>
        </p:txBody>
      </p:sp>
    </p:spTree>
    <p:extLst>
      <p:ext uri="{BB962C8B-B14F-4D97-AF65-F5344CB8AC3E}">
        <p14:creationId xmlns:p14="http://schemas.microsoft.com/office/powerpoint/2010/main" xmlns="" val="1095347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a system of lifelong learning, the various activities, programmes, sectors and providers </a:t>
            </a:r>
            <a:r>
              <a:rPr lang="en-GB" dirty="0" smtClean="0"/>
              <a:t>need </a:t>
            </a:r>
            <a:r>
              <a:rPr lang="en-GB" dirty="0"/>
              <a:t>to be more clearly defined in relation to each other. They </a:t>
            </a:r>
            <a:r>
              <a:rPr lang="en-GB" dirty="0" smtClean="0"/>
              <a:t>also </a:t>
            </a:r>
            <a:r>
              <a:rPr lang="en-GB" dirty="0"/>
              <a:t>need a certain degree of coordination to allow lifelong learners to navigate through the system without encountering unexpected road blocks, major detours or dead </a:t>
            </a:r>
            <a:r>
              <a:rPr lang="en-GB" dirty="0" smtClean="0"/>
              <a:t>ends. </a:t>
            </a:r>
            <a:r>
              <a:rPr lang="en-GB" dirty="0"/>
              <a:t>In addition, it </a:t>
            </a:r>
            <a:r>
              <a:rPr lang="en-GB" dirty="0" smtClean="0"/>
              <a:t>is necessary </a:t>
            </a:r>
            <a:r>
              <a:rPr lang="en-GB" dirty="0"/>
              <a:t>to have a transparent system of reliable information which </a:t>
            </a:r>
            <a:r>
              <a:rPr lang="en-GB" dirty="0" smtClean="0"/>
              <a:t>enables </a:t>
            </a:r>
            <a:r>
              <a:rPr lang="en-GB" dirty="0"/>
              <a:t>the lifelong learner to find out about available options and make informed decisions. The ultimate aim of this articulation and coordination of the existing system is the establishment of an integrated system of lifelong learning. </a:t>
            </a:r>
            <a:endParaRPr lang="en-GB" dirty="0" smtClean="0"/>
          </a:p>
          <a:p>
            <a:endParaRPr lang="fr-FR"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fr-FR" dirty="0" smtClean="0"/>
              <a:t>It </a:t>
            </a:r>
            <a:r>
              <a:rPr lang="fr-FR" dirty="0" err="1" smtClean="0"/>
              <a:t>is</a:t>
            </a:r>
            <a:r>
              <a:rPr lang="fr-FR" dirty="0" smtClean="0"/>
              <a:t> </a:t>
            </a:r>
            <a:r>
              <a:rPr lang="fr-FR" dirty="0" err="1" smtClean="0"/>
              <a:t>therefore</a:t>
            </a:r>
            <a:r>
              <a:rPr lang="fr-FR" dirty="0" smtClean="0"/>
              <a:t> of </a:t>
            </a:r>
            <a:r>
              <a:rPr lang="fr-FR" dirty="0" err="1" smtClean="0"/>
              <a:t>interest</a:t>
            </a:r>
            <a:r>
              <a:rPr lang="fr-FR" dirty="0" smtClean="0"/>
              <a:t> to </a:t>
            </a:r>
            <a:r>
              <a:rPr lang="fr-FR" dirty="0" err="1" smtClean="0"/>
              <a:t>address</a:t>
            </a:r>
            <a:r>
              <a:rPr lang="fr-FR" dirty="0" smtClean="0"/>
              <a:t> the issue of the</a:t>
            </a:r>
            <a:r>
              <a:rPr lang="fr-FR" baseline="0" dirty="0" smtClean="0"/>
              <a:t> </a:t>
            </a:r>
            <a:r>
              <a:rPr lang="fr-FR" baseline="0" dirty="0" err="1" smtClean="0"/>
              <a:t>financing</a:t>
            </a:r>
            <a:r>
              <a:rPr lang="fr-FR" baseline="0" dirty="0" smtClean="0"/>
              <a:t> of </a:t>
            </a:r>
            <a:r>
              <a:rPr lang="fr-FR" dirty="0" err="1" smtClean="0"/>
              <a:t>schemes</a:t>
            </a:r>
            <a:r>
              <a:rPr lang="fr-FR" dirty="0" smtClean="0"/>
              <a:t> and services</a:t>
            </a:r>
            <a:r>
              <a:rPr lang="fr-FR" baseline="0" dirty="0" smtClean="0"/>
              <a:t> </a:t>
            </a:r>
            <a:r>
              <a:rPr lang="fr-FR" baseline="0" dirty="0" err="1" smtClean="0"/>
              <a:t>which</a:t>
            </a:r>
            <a:r>
              <a:rPr lang="fr-FR" baseline="0" dirty="0" smtClean="0"/>
              <a:t> </a:t>
            </a:r>
            <a:r>
              <a:rPr lang="fr-FR" baseline="0" dirty="0" err="1" smtClean="0"/>
              <a:t>enable</a:t>
            </a:r>
            <a:r>
              <a:rPr lang="fr-FR" baseline="0" dirty="0" smtClean="0"/>
              <a:t> </a:t>
            </a:r>
            <a:r>
              <a:rPr lang="fr-FR" baseline="0" dirty="0" err="1" smtClean="0"/>
              <a:t>smooth</a:t>
            </a:r>
            <a:r>
              <a:rPr lang="fr-FR" baseline="0" dirty="0" smtClean="0"/>
              <a:t> progression </a:t>
            </a:r>
            <a:r>
              <a:rPr lang="fr-FR" baseline="0" dirty="0" err="1" smtClean="0"/>
              <a:t>through</a:t>
            </a:r>
            <a:r>
              <a:rPr lang="fr-FR" baseline="0" dirty="0" smtClean="0"/>
              <a:t> the system.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fr-FR"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fr-FR" baseline="0" dirty="0" smtClean="0"/>
              <a:t>Central to </a:t>
            </a:r>
            <a:r>
              <a:rPr lang="fr-FR" baseline="0" dirty="0" err="1" smtClean="0"/>
              <a:t>such</a:t>
            </a:r>
            <a:r>
              <a:rPr lang="fr-FR" baseline="0" dirty="0" smtClean="0"/>
              <a:t> </a:t>
            </a:r>
            <a:r>
              <a:rPr lang="fr-FR" baseline="0" dirty="0" err="1" smtClean="0"/>
              <a:t>schemes</a:t>
            </a:r>
            <a:r>
              <a:rPr lang="fr-FR" baseline="0" dirty="0" smtClean="0"/>
              <a:t> </a:t>
            </a:r>
            <a:r>
              <a:rPr lang="fr-FR" baseline="0" dirty="0" err="1" smtClean="0"/>
              <a:t>is</a:t>
            </a:r>
            <a:r>
              <a:rPr lang="fr-FR" baseline="0" dirty="0" smtClean="0"/>
              <a:t> the </a:t>
            </a:r>
            <a:r>
              <a:rPr lang="fr-FR" b="1" baseline="0" dirty="0" err="1" smtClean="0"/>
              <a:t>f</a:t>
            </a:r>
            <a:r>
              <a:rPr lang="fr-FR" sz="1200" b="1" dirty="0" err="1" smtClean="0"/>
              <a:t>inancing</a:t>
            </a:r>
            <a:r>
              <a:rPr lang="fr-FR" sz="1200" b="1" dirty="0" smtClean="0"/>
              <a:t> of recognition and validation of </a:t>
            </a:r>
            <a:r>
              <a:rPr lang="fr-FR" sz="1200" b="1" dirty="0" err="1" smtClean="0"/>
              <a:t>learning</a:t>
            </a:r>
            <a:r>
              <a:rPr lang="fr-FR" sz="1200" dirty="0" smtClean="0"/>
              <a:t>. </a:t>
            </a:r>
            <a:r>
              <a:rPr lang="en-GB" sz="1200" kern="1200" dirty="0" smtClean="0">
                <a:solidFill>
                  <a:schemeClr val="tx1"/>
                </a:solidFill>
                <a:effectLst/>
                <a:latin typeface="+mn-lt"/>
                <a:ea typeface="+mn-ea"/>
                <a:cs typeface="+mn-cs"/>
              </a:rPr>
              <a:t>Learning to learn has been described as a basic skill that is of fundamental importance in a fast-changing knowledge economy, but a skill which is not sufficient, as individuals need to be sure that the new skills that they acquire are also reflected in the qualification systems that give them credit for the experience and knowledge they have gained, whether in the classroom, in the workplace or elsewhere. Identifying and understanding the ways in which national qualification systems deliver, or fail to deliver, lifelong</a:t>
            </a:r>
            <a:r>
              <a:rPr lang="en-GB" sz="1200" kern="1200" baseline="0" dirty="0" smtClean="0">
                <a:solidFill>
                  <a:schemeClr val="tx1"/>
                </a:solidFill>
                <a:effectLst/>
                <a:latin typeface="+mn-lt"/>
                <a:ea typeface="+mn-ea"/>
                <a:cs typeface="+mn-cs"/>
              </a:rPr>
              <a:t> learning</a:t>
            </a:r>
            <a:r>
              <a:rPr lang="en-GB" sz="1200" kern="1200" dirty="0" smtClean="0">
                <a:solidFill>
                  <a:schemeClr val="tx1"/>
                </a:solidFill>
                <a:effectLst/>
                <a:latin typeface="+mn-lt"/>
                <a:ea typeface="+mn-ea"/>
                <a:cs typeface="+mn-cs"/>
              </a:rPr>
              <a:t> would thus help policy makers in reforming qualification systems to the benefit of LLL, the ultimate goal being a qualification system that provides high-quality recognition of learning.</a:t>
            </a:r>
            <a:r>
              <a:rPr lang="en-GB" sz="1200" kern="1200" baseline="300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endParaRPr lang="fr-FR" dirty="0" smtClean="0"/>
          </a:p>
          <a:p>
            <a:r>
              <a:rPr lang="en-GB" sz="1200" kern="1200" dirty="0" smtClean="0">
                <a:solidFill>
                  <a:schemeClr val="tx1"/>
                </a:solidFill>
                <a:effectLst/>
                <a:latin typeface="+mn-lt"/>
                <a:ea typeface="+mn-ea"/>
                <a:cs typeface="+mn-cs"/>
              </a:rPr>
              <a:t>In </a:t>
            </a:r>
            <a:r>
              <a:rPr lang="en-GB" sz="1200" b="1" kern="1200" dirty="0" smtClean="0">
                <a:solidFill>
                  <a:schemeClr val="tx1"/>
                </a:solidFill>
                <a:effectLst/>
                <a:latin typeface="+mn-lt"/>
                <a:ea typeface="+mn-ea"/>
                <a:cs typeface="+mn-cs"/>
              </a:rPr>
              <a:t>Brazil</a:t>
            </a:r>
            <a:r>
              <a:rPr lang="en-GB" sz="1200" kern="1200" dirty="0" smtClean="0">
                <a:solidFill>
                  <a:schemeClr val="tx1"/>
                </a:solidFill>
                <a:effectLst/>
                <a:latin typeface="+mn-lt"/>
                <a:ea typeface="+mn-ea"/>
                <a:cs typeface="+mn-cs"/>
              </a:rPr>
              <a:t>, the National Qualification Plan, created in 2003, considers the social and professional qualifications of the worker as a right and an essential tool for their inclusion and to increase their permanence in the world of work. The operationalization of the Plan follows several principles, among which the fact that qualification should be considered as a right and the principle according to which promotes recognition of knowledge accumulated in life and work through professional certification. The National Network of Professional Certification (Network CERTIFIC) (</a:t>
            </a:r>
            <a:r>
              <a:rPr lang="en-GB" sz="1200" kern="1200" dirty="0" err="1" smtClean="0">
                <a:solidFill>
                  <a:schemeClr val="tx1"/>
                </a:solidFill>
                <a:effectLst/>
                <a:latin typeface="+mn-lt"/>
                <a:ea typeface="+mn-ea"/>
                <a:cs typeface="+mn-cs"/>
              </a:rPr>
              <a:t>Portaria</a:t>
            </a:r>
            <a:r>
              <a:rPr lang="en-GB" sz="1200" kern="1200" dirty="0" smtClean="0">
                <a:solidFill>
                  <a:schemeClr val="tx1"/>
                </a:solidFill>
                <a:effectLst/>
                <a:latin typeface="+mn-lt"/>
                <a:ea typeface="+mn-ea"/>
                <a:cs typeface="+mn-cs"/>
              </a:rPr>
              <a:t> </a:t>
            </a:r>
            <a:r>
              <a:rPr lang="en-GB" sz="1200" kern="1200" dirty="0" err="1" smtClean="0">
                <a:solidFill>
                  <a:schemeClr val="tx1"/>
                </a:solidFill>
                <a:effectLst/>
                <a:latin typeface="+mn-lt"/>
                <a:ea typeface="+mn-ea"/>
                <a:cs typeface="+mn-cs"/>
              </a:rPr>
              <a:t>Interministerial</a:t>
            </a:r>
            <a:r>
              <a:rPr lang="en-GB" sz="1200" kern="1200" dirty="0" smtClean="0">
                <a:solidFill>
                  <a:schemeClr val="tx1"/>
                </a:solidFill>
                <a:effectLst/>
                <a:latin typeface="+mn-lt"/>
                <a:ea typeface="+mn-ea"/>
                <a:cs typeface="+mn-cs"/>
              </a:rPr>
              <a:t> n. 5 of April 25, 2014)</a:t>
            </a:r>
            <a:r>
              <a:rPr lang="en-GB" sz="1200" kern="1200" baseline="300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is a TVET public policy tool of professional certification targeting workers seeking formal recognition of knowledge, professional knowledge and skills acquired in formal and non-formal settings and in their life and work paths, which was recently reorganized. </a:t>
            </a:r>
            <a:r>
              <a:rPr lang="en-GB" sz="1200" kern="1200" dirty="0" err="1" smtClean="0">
                <a:solidFill>
                  <a:schemeClr val="tx1"/>
                </a:solidFill>
                <a:effectLst/>
                <a:latin typeface="+mn-lt"/>
                <a:ea typeface="+mn-ea"/>
                <a:cs typeface="+mn-cs"/>
              </a:rPr>
              <a:t>Certific</a:t>
            </a:r>
            <a:r>
              <a:rPr lang="en-GB" sz="1200" kern="1200" dirty="0" smtClean="0">
                <a:solidFill>
                  <a:schemeClr val="tx1"/>
                </a:solidFill>
                <a:effectLst/>
                <a:latin typeface="+mn-lt"/>
                <a:ea typeface="+mn-ea"/>
                <a:cs typeface="+mn-cs"/>
              </a:rPr>
              <a:t> aims to offer free professional certification processes for the continuation of studies or the professional practice. At the end of the process, a certificate is issued regarding the demonstrated knowledge, skills and professional competences. If approved, the certificate leads to the appropriate diploma. Certificates or diplomas will be issued free of charge and will be equivalent to the respective courses. </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In </a:t>
            </a:r>
            <a:r>
              <a:rPr lang="en-GB" sz="1200" b="1" kern="1200" dirty="0" smtClean="0">
                <a:solidFill>
                  <a:schemeClr val="tx1"/>
                </a:solidFill>
                <a:effectLst/>
                <a:latin typeface="+mn-lt"/>
                <a:ea typeface="+mn-ea"/>
                <a:cs typeface="+mn-cs"/>
              </a:rPr>
              <a:t>Chile</a:t>
            </a:r>
            <a:r>
              <a:rPr lang="en-GB" sz="1200" kern="1200" dirty="0" smtClean="0">
                <a:solidFill>
                  <a:schemeClr val="tx1"/>
                </a:solidFill>
                <a:effectLst/>
                <a:latin typeface="+mn-lt"/>
                <a:ea typeface="+mn-ea"/>
                <a:cs typeface="+mn-cs"/>
              </a:rPr>
              <a:t>, a law on the National system of Certification of Labour competences and Improvement of the Statute for Training and Employment (Law No. 20.267.) was adopted in 2008, with the aim, amongst other things, “to increase inclusion by giving an opportunity of certification for many Chileans workers who have not gained a formal secondary school certificate.”</a:t>
            </a:r>
            <a:r>
              <a:rPr lang="en-GB" sz="1200" kern="1200" baseline="300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According to this law, the System would have as a purpose the formal recognition of the labour competences of people, independently of the way or means by which they had been acquired, and if they have or not a grade or an academic degree issued by the institutions of formal education; it would also favour the continuous learning opportunities of people, its recognition and value.</a:t>
            </a:r>
            <a:r>
              <a:rPr lang="en-GB" sz="1200" kern="1200" baseline="300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The law also provides that the funding of “the evaluation/certification process should be shared in order to gain legitimacy; 51 per cent will be paid by the private sector and 49 per cent by the State”.</a:t>
            </a:r>
          </a:p>
          <a:p>
            <a:endParaRPr lang="fr-FR" sz="1200" kern="1200" dirty="0" smtClean="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b="1" dirty="0" smtClean="0"/>
              <a:t>Documentation tools of qualifications, skills and learning experiences </a:t>
            </a:r>
            <a:r>
              <a:rPr lang="en-US" sz="1200" kern="1200" dirty="0" smtClean="0">
                <a:solidFill>
                  <a:schemeClr val="tx1"/>
                </a:solidFill>
                <a:effectLst/>
                <a:latin typeface="+mn-lt"/>
                <a:ea typeface="+mn-ea"/>
                <a:cs typeface="+mn-cs"/>
              </a:rPr>
              <a:t>have emerged and participate in the fostering of lifelong learning of individuals. Although mechanisms</a:t>
            </a:r>
            <a:r>
              <a:rPr lang="en-US" sz="1200" kern="1200" baseline="0" dirty="0" smtClean="0">
                <a:solidFill>
                  <a:schemeClr val="tx1"/>
                </a:solidFill>
                <a:effectLst/>
                <a:latin typeface="+mn-lt"/>
                <a:ea typeface="+mn-ea"/>
                <a:cs typeface="+mn-cs"/>
              </a:rPr>
              <a:t> such as </a:t>
            </a:r>
            <a:r>
              <a:rPr lang="en-US" sz="1200" kern="1200" dirty="0" smtClean="0">
                <a:solidFill>
                  <a:schemeClr val="tx1"/>
                </a:solidFill>
                <a:effectLst/>
                <a:latin typeface="+mn-lt"/>
                <a:ea typeface="+mn-ea"/>
                <a:cs typeface="+mn-cs"/>
              </a:rPr>
              <a:t>credit banks or learning accounts - here understood as the capitalization of learning credits- may contribute to certification, they can also be tools limited to the recording of learning outcomes, but in so doing enable </a:t>
            </a:r>
            <a:r>
              <a:rPr lang="en-US" sz="1200" kern="1200" dirty="0" err="1" smtClean="0">
                <a:solidFill>
                  <a:schemeClr val="tx1"/>
                </a:solidFill>
                <a:effectLst/>
                <a:latin typeface="+mn-lt"/>
                <a:ea typeface="+mn-ea"/>
                <a:cs typeface="+mn-cs"/>
              </a:rPr>
              <a:t>mobilities</a:t>
            </a:r>
            <a:r>
              <a:rPr lang="en-US" sz="1200" kern="120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In Shanghai, the </a:t>
            </a:r>
            <a:r>
              <a:rPr lang="en-GB" sz="1200" b="1" kern="1200" dirty="0" smtClean="0">
                <a:solidFill>
                  <a:schemeClr val="tx1"/>
                </a:solidFill>
                <a:effectLst/>
                <a:latin typeface="+mn-lt"/>
                <a:ea typeface="+mn-ea"/>
                <a:cs typeface="+mn-cs"/>
              </a:rPr>
              <a:t>Shanghai Academy Credit Transfer and Accumulation Bank for Lifelong Education </a:t>
            </a:r>
            <a:r>
              <a:rPr lang="en-GB" sz="1200" kern="1200" dirty="0" smtClean="0">
                <a:solidFill>
                  <a:schemeClr val="tx1"/>
                </a:solidFill>
                <a:effectLst/>
                <a:latin typeface="+mn-lt"/>
                <a:ea typeface="+mn-ea"/>
                <a:cs typeface="+mn-cs"/>
              </a:rPr>
              <a:t>(SHCB) is described as “a learning outcome recognition management centre and transfer platform with the function of credits recognition, accumulation and transfer for lifelong education, which is open to all the learners of Shanghai” and this is also in process op operationalization.</a:t>
            </a:r>
          </a:p>
          <a:p>
            <a:endParaRPr lang="fr-FR"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Digital badges, electronic passports, etc.</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are directly linked to the accelerated development of internet communication technologies, and these developments have a very direct bearing on our understanding of learning, recognition and levels.</a:t>
            </a:r>
            <a:r>
              <a:rPr lang="en-US" sz="1200" kern="1200" baseline="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good example of the move towards increased transparency is the </a:t>
            </a:r>
            <a:r>
              <a:rPr lang="en-US" sz="1200" b="1"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model implemented in Europe. The purpose of </a:t>
            </a:r>
            <a:r>
              <a:rPr lang="en-US" sz="1200"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is to make the skills and qualifications more understandable. The </a:t>
            </a:r>
            <a:r>
              <a:rPr lang="en-US" sz="1200"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consists of five documents, including the diploma supplement (for higher education qualifications), but also a certificate supplement (for TVET qualifications), a language passport (as a self-assessment tool), as well as the </a:t>
            </a:r>
            <a:r>
              <a:rPr lang="en-US" sz="1200"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CV which enables an individual to capture knowledge and skills acquired in another European country culminating in the </a:t>
            </a:r>
            <a:r>
              <a:rPr lang="en-US" sz="1200"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Skills Passport. The approach used is to enable the individual to take ownership of his/her own learning and it is an excellent example of how representation can be implemented. </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Online badges </a:t>
            </a:r>
            <a:r>
              <a:rPr lang="fr-FR" sz="1200" kern="1200" dirty="0" smtClean="0">
                <a:solidFill>
                  <a:schemeClr val="tx1"/>
                </a:solidFill>
                <a:effectLst/>
                <a:latin typeface="+mn-lt"/>
                <a:ea typeface="+mn-ea"/>
                <a:cs typeface="+mn-cs"/>
              </a:rPr>
              <a:t>a</a:t>
            </a:r>
            <a:r>
              <a:rPr lang="en-US" sz="1200" kern="1200" dirty="0" err="1" smtClean="0">
                <a:solidFill>
                  <a:schemeClr val="tx1"/>
                </a:solidFill>
                <a:effectLst/>
                <a:latin typeface="+mn-lt"/>
                <a:ea typeface="+mn-ea"/>
                <a:cs typeface="+mn-cs"/>
              </a:rPr>
              <a:t>llow</a:t>
            </a:r>
            <a:r>
              <a:rPr lang="en-US" sz="1200" kern="1200" dirty="0" smtClean="0">
                <a:solidFill>
                  <a:schemeClr val="tx1"/>
                </a:solidFill>
                <a:effectLst/>
                <a:latin typeface="+mn-lt"/>
                <a:ea typeface="+mn-ea"/>
                <a:cs typeface="+mn-cs"/>
              </a:rPr>
              <a:t> individuals to demonstrate job skills, educational accomplishments, online course completion or just about anything else that a badge creator decides. According to the Open Badges Working Paper (Mozilla Foundation and Peer 2 Peer University 2012) badges support: (i) capturing and translating the learning across contexts; (ii) encouraging and motivating participation and learning outcomes; (iii) formalizing and enhancing existing social aspects of informal and interest-driven learning. Online or digital badges are not dissimilar to the concept of the </a:t>
            </a:r>
            <a:r>
              <a:rPr lang="en-US" sz="1200" kern="1200" dirty="0" err="1" smtClean="0">
                <a:solidFill>
                  <a:schemeClr val="tx1"/>
                </a:solidFill>
                <a:effectLst/>
                <a:latin typeface="+mn-lt"/>
                <a:ea typeface="+mn-ea"/>
                <a:cs typeface="+mn-cs"/>
              </a:rPr>
              <a:t>Europass</a:t>
            </a:r>
            <a:r>
              <a:rPr lang="en-US" sz="1200" kern="1200" dirty="0" smtClean="0">
                <a:solidFill>
                  <a:schemeClr val="tx1"/>
                </a:solidFill>
                <a:effectLst/>
                <a:latin typeface="+mn-lt"/>
                <a:ea typeface="+mn-ea"/>
                <a:cs typeface="+mn-cs"/>
              </a:rPr>
              <a:t> CV as they are also a very good example of representation. Open badges do however challenge the existing practices in a more radical manner in that the process is much more decentralized and removed from the traditional quality assurance bodies.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key criticism against open badges, such as those developed by Mozilla, is that they lack a credible quality assurance component. On the positive side open badges are free and allow for the inclusion of various forms of learning, including non-formal and informal learning.</a:t>
            </a:r>
            <a:r>
              <a:rPr lang="en-US" sz="1200" kern="1200" baseline="0" dirty="0" smtClean="0">
                <a:solidFill>
                  <a:schemeClr val="tx1"/>
                </a:solidFill>
                <a:effectLst/>
                <a:latin typeface="+mn-lt"/>
                <a:ea typeface="+mn-ea"/>
                <a:cs typeface="+mn-cs"/>
              </a:rPr>
              <a:t> </a:t>
            </a:r>
            <a:endParaRPr lang="fr-FR" sz="1200" kern="1200" dirty="0" smtClean="0">
              <a:solidFill>
                <a:schemeClr val="tx1"/>
              </a:solidFill>
              <a:effectLst/>
              <a:latin typeface="+mn-lt"/>
              <a:ea typeface="+mn-ea"/>
              <a:cs typeface="+mn-cs"/>
            </a:endParaRPr>
          </a:p>
          <a:p>
            <a:endParaRPr lang="fr-FR"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Guidance</a:t>
            </a:r>
            <a:r>
              <a:rPr lang="en-GB" sz="1200" kern="1200" dirty="0" smtClean="0">
                <a:solidFill>
                  <a:schemeClr val="tx1"/>
                </a:solidFill>
                <a:effectLst/>
                <a:latin typeface="+mn-lt"/>
                <a:ea typeface="+mn-ea"/>
                <a:cs typeface="+mn-cs"/>
              </a:rPr>
              <a:t>, is another key element in the management by individuals of their life paths in learning, work and other settings, enabling them to identify and reflect on their capacities, competences and interests. France’s new law of March 2014 has made a professional interview compulsory every two years, to be dedicated to the prospects of professional development of the employee, with regards to his/her qualifications or position. Non-compliance by the employer with this obligation will be sanctioned. </a:t>
            </a:r>
          </a:p>
          <a:p>
            <a:endParaRPr lang="fr-FR" dirty="0" smtClean="0"/>
          </a:p>
          <a:p>
            <a:r>
              <a:rPr lang="en-GB" sz="1200" b="1" kern="1200" dirty="0" smtClean="0">
                <a:solidFill>
                  <a:schemeClr val="tx1"/>
                </a:solidFill>
                <a:effectLst/>
                <a:latin typeface="+mn-lt"/>
                <a:ea typeface="+mn-ea"/>
                <a:cs typeface="+mn-cs"/>
              </a:rPr>
              <a:t>Leave schemes</a:t>
            </a:r>
            <a:r>
              <a:rPr lang="en-GB" sz="1200" kern="1200" dirty="0" smtClean="0">
                <a:solidFill>
                  <a:schemeClr val="tx1"/>
                </a:solidFill>
                <a:effectLst/>
                <a:latin typeface="+mn-lt"/>
                <a:ea typeface="+mn-ea"/>
                <a:cs typeface="+mn-cs"/>
              </a:rPr>
              <a:t>, based on statutory rights and/or through collective agreements, are another type of entitlement to learning opportunities, as time constraints often represent one of the main reasons for not participating in learning. France’s labour law provides for the right to an individual training leave (“</a:t>
            </a:r>
            <a:r>
              <a:rPr lang="en-GB" sz="1200" i="1" kern="1200" dirty="0" err="1" smtClean="0">
                <a:solidFill>
                  <a:schemeClr val="tx1"/>
                </a:solidFill>
                <a:effectLst/>
                <a:latin typeface="+mn-lt"/>
                <a:ea typeface="+mn-ea"/>
                <a:cs typeface="+mn-cs"/>
              </a:rPr>
              <a:t>congé</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individuel</a:t>
            </a:r>
            <a:r>
              <a:rPr lang="en-GB" sz="1200" i="1" kern="1200" dirty="0" smtClean="0">
                <a:solidFill>
                  <a:schemeClr val="tx1"/>
                </a:solidFill>
                <a:effectLst/>
                <a:latin typeface="+mn-lt"/>
                <a:ea typeface="+mn-ea"/>
                <a:cs typeface="+mn-cs"/>
              </a:rPr>
              <a:t> de formation”, CIF</a:t>
            </a:r>
            <a:r>
              <a:rPr lang="en-GB" sz="1200" kern="1200" dirty="0" smtClean="0">
                <a:solidFill>
                  <a:schemeClr val="tx1"/>
                </a:solidFill>
                <a:effectLst/>
                <a:latin typeface="+mn-lt"/>
                <a:ea typeface="+mn-ea"/>
                <a:cs typeface="+mn-cs"/>
              </a:rPr>
              <a:t>). The entitlement to such a leave doesn’t necessarily equate with the financing of the employee’s wage during his/her absence, nor the funding of the training, but guarantees that, provided that the employee satisfies some determined criteria of seniority and procedure, and unless there is serious concern about the functioning of the enterprise in case of the employee’s absence, the employer won’t be able to oppose the request. The financing of the training can be covered by accredited fund collecting and distributing agencies (</a:t>
            </a:r>
            <a:r>
              <a:rPr lang="en-GB" sz="1200" i="1" kern="1200" dirty="0" smtClean="0">
                <a:solidFill>
                  <a:schemeClr val="tx1"/>
                </a:solidFill>
                <a:effectLst/>
                <a:latin typeface="+mn-lt"/>
                <a:ea typeface="+mn-ea"/>
                <a:cs typeface="+mn-cs"/>
              </a:rPr>
              <a:t>FONGECIF (</a:t>
            </a:r>
            <a:r>
              <a:rPr lang="en-GB" sz="1200" i="1" kern="1200" dirty="0" err="1" smtClean="0">
                <a:solidFill>
                  <a:schemeClr val="tx1"/>
                </a:solidFill>
                <a:effectLst/>
                <a:latin typeface="+mn-lt"/>
                <a:ea typeface="+mn-ea"/>
                <a:cs typeface="+mn-cs"/>
              </a:rPr>
              <a:t>Fonds</a:t>
            </a:r>
            <a:r>
              <a:rPr lang="en-GB" sz="1200" i="1" kern="1200" dirty="0" smtClean="0">
                <a:solidFill>
                  <a:schemeClr val="tx1"/>
                </a:solidFill>
                <a:effectLst/>
                <a:latin typeface="+mn-lt"/>
                <a:ea typeface="+mn-ea"/>
                <a:cs typeface="+mn-cs"/>
              </a:rPr>
              <a:t> de </a:t>
            </a:r>
            <a:r>
              <a:rPr lang="en-GB" sz="1200" i="1" kern="1200" dirty="0" err="1" smtClean="0">
                <a:solidFill>
                  <a:schemeClr val="tx1"/>
                </a:solidFill>
                <a:effectLst/>
                <a:latin typeface="+mn-lt"/>
                <a:ea typeface="+mn-ea"/>
                <a:cs typeface="+mn-cs"/>
              </a:rPr>
              <a:t>gestion</a:t>
            </a:r>
            <a:r>
              <a:rPr lang="en-GB" sz="1200" i="1" kern="1200" dirty="0" smtClean="0">
                <a:solidFill>
                  <a:schemeClr val="tx1"/>
                </a:solidFill>
                <a:effectLst/>
                <a:latin typeface="+mn-lt"/>
                <a:ea typeface="+mn-ea"/>
                <a:cs typeface="+mn-cs"/>
              </a:rPr>
              <a:t> du CIF) or OPCA (</a:t>
            </a:r>
            <a:r>
              <a:rPr lang="en-GB" sz="1200" i="1" kern="1200" dirty="0" err="1" smtClean="0">
                <a:solidFill>
                  <a:schemeClr val="tx1"/>
                </a:solidFill>
                <a:effectLst/>
                <a:latin typeface="+mn-lt"/>
                <a:ea typeface="+mn-ea"/>
                <a:cs typeface="+mn-cs"/>
              </a:rPr>
              <a:t>organismes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paritaires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collecteurs</a:t>
            </a:r>
            <a:r>
              <a:rPr lang="en-GB" sz="1200" i="1" kern="1200" dirty="0" smtClean="0">
                <a:solidFill>
                  <a:schemeClr val="tx1"/>
                </a:solidFill>
                <a:effectLst/>
                <a:latin typeface="+mn-lt"/>
                <a:ea typeface="+mn-ea"/>
                <a:cs typeface="+mn-cs"/>
              </a:rPr>
              <a:t> </a:t>
            </a:r>
            <a:r>
              <a:rPr lang="en-GB" sz="1200" i="1" kern="1200" dirty="0" err="1" smtClean="0">
                <a:solidFill>
                  <a:schemeClr val="tx1"/>
                </a:solidFill>
                <a:effectLst/>
                <a:latin typeface="+mn-lt"/>
                <a:ea typeface="+mn-ea"/>
                <a:cs typeface="+mn-cs"/>
              </a:rPr>
              <a:t>agréés</a:t>
            </a:r>
            <a:r>
              <a:rPr lang="en-GB" sz="1200" i="1" kern="1200" dirty="0" smtClean="0">
                <a:solidFill>
                  <a:schemeClr val="tx1"/>
                </a:solidFill>
                <a:effectLst/>
                <a:latin typeface="+mn-lt"/>
                <a:ea typeface="+mn-ea"/>
                <a:cs typeface="+mn-cs"/>
              </a:rPr>
              <a:t>) de </a:t>
            </a:r>
            <a:r>
              <a:rPr lang="en-GB" sz="1200" i="1" kern="1200" dirty="0" err="1" smtClean="0">
                <a:solidFill>
                  <a:schemeClr val="tx1"/>
                </a:solidFill>
                <a:effectLst/>
                <a:latin typeface="+mn-lt"/>
                <a:ea typeface="+mn-ea"/>
                <a:cs typeface="+mn-cs"/>
              </a:rPr>
              <a:t>branche</a:t>
            </a:r>
            <a:r>
              <a:rPr lang="en-GB" sz="1200" kern="1200" dirty="0" smtClean="0">
                <a:solidFill>
                  <a:schemeClr val="tx1"/>
                </a:solidFill>
                <a:effectLst/>
                <a:latin typeface="+mn-lt"/>
                <a:ea typeface="+mn-ea"/>
                <a:cs typeface="+mn-cs"/>
              </a:rPr>
              <a:t>), themselves receiving contributions of the companies. </a:t>
            </a:r>
            <a:endParaRPr lang="en-GB" dirty="0"/>
          </a:p>
        </p:txBody>
      </p:sp>
      <p:sp>
        <p:nvSpPr>
          <p:cNvPr id="4" name="Slide Number Placeholder 3"/>
          <p:cNvSpPr>
            <a:spLocks noGrp="1"/>
          </p:cNvSpPr>
          <p:nvPr>
            <p:ph type="sldNum" sz="quarter" idx="10"/>
          </p:nvPr>
        </p:nvSpPr>
        <p:spPr/>
        <p:txBody>
          <a:bodyPr/>
          <a:lstStyle/>
          <a:p>
            <a:pPr>
              <a:defRPr/>
            </a:pPr>
            <a:fld id="{1D8CC3B1-48B0-48B7-B067-CDB16635DC6B}" type="slidenum">
              <a:rPr lang="fr-FR" smtClean="0"/>
              <a:pPr>
                <a:defRPr/>
              </a:pPr>
              <a:t>10</a:t>
            </a:fld>
            <a:endParaRPr lang="fr-FR"/>
          </a:p>
        </p:txBody>
      </p:sp>
    </p:spTree>
    <p:extLst>
      <p:ext uri="{BB962C8B-B14F-4D97-AF65-F5344CB8AC3E}">
        <p14:creationId xmlns:p14="http://schemas.microsoft.com/office/powerpoint/2010/main" xmlns="" val="3340360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8AC50FF0-591C-43EC-B136-3B67A788BD23}" type="slidenum">
              <a:rPr lang="fr-FR" altLang="fr-FR" smtClean="0"/>
              <a:pPr>
                <a:defRPr/>
              </a:pPr>
              <a:t>‹N°›</a:t>
            </a:fld>
            <a:endParaRPr lang="fr-FR" alt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2668866D-68BA-47E1-8C7F-E2E0E8064529}" type="slidenum">
              <a:rPr lang="fr-FR" altLang="fr-FR" smtClean="0"/>
              <a:pPr>
                <a:defRPr/>
              </a:pPr>
              <a:t>‹N°›</a:t>
            </a:fld>
            <a:endParaRPr lang="fr-FR" alt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7F868892-60C9-445F-A41F-D8FA9BF7A634}" type="slidenum">
              <a:rPr lang="fr-FR" altLang="fr-FR" smtClean="0"/>
              <a:pPr>
                <a:defRPr/>
              </a:pPr>
              <a:t>‹N°›</a:t>
            </a:fld>
            <a:endParaRPr lang="fr-FR"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7346BAA1-0E35-40FE-9F9C-0B619CDC7051}" type="slidenum">
              <a:rPr lang="fr-FR" altLang="fr-FR" smtClean="0"/>
              <a:pPr>
                <a:defRPr/>
              </a:pPr>
              <a:t>‹N°›</a:t>
            </a:fld>
            <a:endParaRPr lang="fr-FR"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fr-FR" altLang="fr-FR"/>
          </a:p>
        </p:txBody>
      </p:sp>
      <p:sp>
        <p:nvSpPr>
          <p:cNvPr id="5" name="Footer Placeholder 4"/>
          <p:cNvSpPr>
            <a:spLocks noGrp="1"/>
          </p:cNvSpPr>
          <p:nvPr>
            <p:ph type="ftr" sz="quarter" idx="11"/>
          </p:nvPr>
        </p:nvSpPr>
        <p:spPr/>
        <p:txBody>
          <a:bodyPr/>
          <a:lstStyle/>
          <a:p>
            <a:pPr>
              <a:defRPr/>
            </a:pPr>
            <a:endParaRPr lang="fr-FR" altLang="fr-FR"/>
          </a:p>
        </p:txBody>
      </p:sp>
      <p:sp>
        <p:nvSpPr>
          <p:cNvPr id="6" name="Slide Number Placeholder 5"/>
          <p:cNvSpPr>
            <a:spLocks noGrp="1"/>
          </p:cNvSpPr>
          <p:nvPr>
            <p:ph type="sldNum" sz="quarter" idx="12"/>
          </p:nvPr>
        </p:nvSpPr>
        <p:spPr/>
        <p:txBody>
          <a:bodyPr/>
          <a:lstStyle/>
          <a:p>
            <a:pPr>
              <a:defRPr/>
            </a:pPr>
            <a:fld id="{53CF6A28-4D36-4663-BC9B-63064DC52497}" type="slidenum">
              <a:rPr lang="fr-FR" altLang="fr-FR" smtClean="0"/>
              <a:pPr>
                <a:defRPr/>
              </a:pPr>
              <a:t>‹N°›</a:t>
            </a:fld>
            <a:endParaRPr lang="fr-FR" alt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fr-FR" altLang="fr-FR"/>
          </a:p>
        </p:txBody>
      </p:sp>
      <p:sp>
        <p:nvSpPr>
          <p:cNvPr id="6" name="Footer Placeholder 5"/>
          <p:cNvSpPr>
            <a:spLocks noGrp="1"/>
          </p:cNvSpPr>
          <p:nvPr>
            <p:ph type="ftr" sz="quarter" idx="11"/>
          </p:nvPr>
        </p:nvSpPr>
        <p:spPr/>
        <p:txBody>
          <a:bodyPr/>
          <a:lstStyle/>
          <a:p>
            <a:pPr>
              <a:defRPr/>
            </a:pPr>
            <a:endParaRPr lang="fr-FR" altLang="fr-FR"/>
          </a:p>
        </p:txBody>
      </p:sp>
      <p:sp>
        <p:nvSpPr>
          <p:cNvPr id="7" name="Slide Number Placeholder 6"/>
          <p:cNvSpPr>
            <a:spLocks noGrp="1"/>
          </p:cNvSpPr>
          <p:nvPr>
            <p:ph type="sldNum" sz="quarter" idx="12"/>
          </p:nvPr>
        </p:nvSpPr>
        <p:spPr/>
        <p:txBody>
          <a:bodyPr/>
          <a:lstStyle/>
          <a:p>
            <a:pPr>
              <a:defRPr/>
            </a:pPr>
            <a:fld id="{A4B841B8-9F13-4A7C-B58F-6376BBB4E421}" type="slidenum">
              <a:rPr lang="fr-FR" altLang="fr-FR" smtClean="0"/>
              <a:pPr>
                <a:defRPr/>
              </a:pPr>
              <a:t>‹N°›</a:t>
            </a:fld>
            <a:endParaRPr lang="fr-FR"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fr-FR" altLang="fr-FR"/>
          </a:p>
        </p:txBody>
      </p:sp>
      <p:sp>
        <p:nvSpPr>
          <p:cNvPr id="8" name="Footer Placeholder 7"/>
          <p:cNvSpPr>
            <a:spLocks noGrp="1"/>
          </p:cNvSpPr>
          <p:nvPr>
            <p:ph type="ftr" sz="quarter" idx="11"/>
          </p:nvPr>
        </p:nvSpPr>
        <p:spPr/>
        <p:txBody>
          <a:bodyPr/>
          <a:lstStyle/>
          <a:p>
            <a:pPr>
              <a:defRPr/>
            </a:pPr>
            <a:endParaRPr lang="fr-FR" altLang="fr-FR"/>
          </a:p>
        </p:txBody>
      </p:sp>
      <p:sp>
        <p:nvSpPr>
          <p:cNvPr id="9" name="Slide Number Placeholder 8"/>
          <p:cNvSpPr>
            <a:spLocks noGrp="1"/>
          </p:cNvSpPr>
          <p:nvPr>
            <p:ph type="sldNum" sz="quarter" idx="12"/>
          </p:nvPr>
        </p:nvSpPr>
        <p:spPr/>
        <p:txBody>
          <a:bodyPr/>
          <a:lstStyle/>
          <a:p>
            <a:pPr>
              <a:defRPr/>
            </a:pPr>
            <a:fld id="{9F9A2917-2FF9-4ABB-A75B-7FE3575EE7A4}" type="slidenum">
              <a:rPr lang="fr-FR" altLang="fr-FR" smtClean="0"/>
              <a:pPr>
                <a:defRPr/>
              </a:pPr>
              <a:t>‹N°›</a:t>
            </a:fld>
            <a:endParaRPr lang="fr-FR"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fr-FR" altLang="fr-FR"/>
          </a:p>
        </p:txBody>
      </p:sp>
      <p:sp>
        <p:nvSpPr>
          <p:cNvPr id="4" name="Footer Placeholder 3"/>
          <p:cNvSpPr>
            <a:spLocks noGrp="1"/>
          </p:cNvSpPr>
          <p:nvPr>
            <p:ph type="ftr" sz="quarter" idx="11"/>
          </p:nvPr>
        </p:nvSpPr>
        <p:spPr/>
        <p:txBody>
          <a:bodyPr/>
          <a:lstStyle/>
          <a:p>
            <a:pPr>
              <a:defRPr/>
            </a:pPr>
            <a:endParaRPr lang="fr-FR" altLang="fr-FR"/>
          </a:p>
        </p:txBody>
      </p:sp>
      <p:sp>
        <p:nvSpPr>
          <p:cNvPr id="5" name="Slide Number Placeholder 4"/>
          <p:cNvSpPr>
            <a:spLocks noGrp="1"/>
          </p:cNvSpPr>
          <p:nvPr>
            <p:ph type="sldNum" sz="quarter" idx="12"/>
          </p:nvPr>
        </p:nvSpPr>
        <p:spPr/>
        <p:txBody>
          <a:bodyPr/>
          <a:lstStyle/>
          <a:p>
            <a:pPr>
              <a:defRPr/>
            </a:pPr>
            <a:fld id="{311A58F0-DE35-407D-A5C6-B87FE7581546}" type="slidenum">
              <a:rPr lang="fr-FR" altLang="fr-FR" smtClean="0"/>
              <a:pPr>
                <a:defRPr/>
              </a:pPr>
              <a:t>‹N°›</a:t>
            </a:fld>
            <a:endParaRPr lang="fr-FR"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fr-FR" altLang="fr-FR"/>
          </a:p>
        </p:txBody>
      </p:sp>
      <p:sp>
        <p:nvSpPr>
          <p:cNvPr id="3" name="Footer Placeholder 2"/>
          <p:cNvSpPr>
            <a:spLocks noGrp="1"/>
          </p:cNvSpPr>
          <p:nvPr>
            <p:ph type="ftr" sz="quarter" idx="11"/>
          </p:nvPr>
        </p:nvSpPr>
        <p:spPr/>
        <p:txBody>
          <a:bodyPr/>
          <a:lstStyle/>
          <a:p>
            <a:pPr>
              <a:defRPr/>
            </a:pPr>
            <a:endParaRPr lang="fr-FR" altLang="fr-FR"/>
          </a:p>
        </p:txBody>
      </p:sp>
      <p:sp>
        <p:nvSpPr>
          <p:cNvPr id="4" name="Slide Number Placeholder 3"/>
          <p:cNvSpPr>
            <a:spLocks noGrp="1"/>
          </p:cNvSpPr>
          <p:nvPr>
            <p:ph type="sldNum" sz="quarter" idx="12"/>
          </p:nvPr>
        </p:nvSpPr>
        <p:spPr/>
        <p:txBody>
          <a:bodyPr/>
          <a:lstStyle/>
          <a:p>
            <a:pPr>
              <a:defRPr/>
            </a:pPr>
            <a:fld id="{39FF88E8-E416-4F90-9844-90D676E8B5CD}" type="slidenum">
              <a:rPr lang="fr-FR" altLang="fr-FR" smtClean="0"/>
              <a:pPr>
                <a:defRPr/>
              </a:pPr>
              <a:t>‹N°›</a:t>
            </a:fld>
            <a:endParaRPr lang="fr-FR"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fr-FR" altLang="fr-FR"/>
          </a:p>
        </p:txBody>
      </p:sp>
      <p:sp>
        <p:nvSpPr>
          <p:cNvPr id="6" name="Footer Placeholder 5"/>
          <p:cNvSpPr>
            <a:spLocks noGrp="1"/>
          </p:cNvSpPr>
          <p:nvPr>
            <p:ph type="ftr" sz="quarter" idx="11"/>
          </p:nvPr>
        </p:nvSpPr>
        <p:spPr/>
        <p:txBody>
          <a:bodyPr/>
          <a:lstStyle/>
          <a:p>
            <a:pPr>
              <a:defRPr/>
            </a:pPr>
            <a:endParaRPr lang="fr-FR" altLang="fr-FR"/>
          </a:p>
        </p:txBody>
      </p:sp>
      <p:sp>
        <p:nvSpPr>
          <p:cNvPr id="7" name="Slide Number Placeholder 6"/>
          <p:cNvSpPr>
            <a:spLocks noGrp="1"/>
          </p:cNvSpPr>
          <p:nvPr>
            <p:ph type="sldNum" sz="quarter" idx="12"/>
          </p:nvPr>
        </p:nvSpPr>
        <p:spPr/>
        <p:txBody>
          <a:bodyPr/>
          <a:lstStyle/>
          <a:p>
            <a:pPr>
              <a:defRPr/>
            </a:pPr>
            <a:fld id="{8CCBBF9C-684F-4F7E-B852-A18C673CD277}" type="slidenum">
              <a:rPr lang="fr-FR" altLang="fr-FR" smtClean="0"/>
              <a:pPr>
                <a:defRPr/>
              </a:pPr>
              <a:t>‹N°›</a:t>
            </a:fld>
            <a:endParaRPr lang="fr-FR" altLang="fr-F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endParaRPr lang="fr-FR" altLang="fr-FR"/>
          </a:p>
        </p:txBody>
      </p:sp>
      <p:sp>
        <p:nvSpPr>
          <p:cNvPr id="9" name="Slide Number Placeholder 8"/>
          <p:cNvSpPr>
            <a:spLocks noGrp="1"/>
          </p:cNvSpPr>
          <p:nvPr>
            <p:ph type="sldNum" sz="quarter" idx="11"/>
          </p:nvPr>
        </p:nvSpPr>
        <p:spPr/>
        <p:txBody>
          <a:bodyPr/>
          <a:lstStyle/>
          <a:p>
            <a:pPr>
              <a:defRPr/>
            </a:pPr>
            <a:fld id="{C4480191-D252-4488-BA4F-3F3C08E2CD96}" type="slidenum">
              <a:rPr lang="fr-FR" altLang="fr-FR" smtClean="0"/>
              <a:pPr>
                <a:defRPr/>
              </a:pPr>
              <a:t>‹N°›</a:t>
            </a:fld>
            <a:endParaRPr lang="fr-FR" altLang="fr-FR"/>
          </a:p>
        </p:txBody>
      </p:sp>
      <p:sp>
        <p:nvSpPr>
          <p:cNvPr id="10" name="Footer Placeholder 9"/>
          <p:cNvSpPr>
            <a:spLocks noGrp="1"/>
          </p:cNvSpPr>
          <p:nvPr>
            <p:ph type="ftr" sz="quarter" idx="12"/>
          </p:nvPr>
        </p:nvSpPr>
        <p:spPr/>
        <p:txBody>
          <a:bodyPr/>
          <a:lstStyle/>
          <a:p>
            <a:pPr>
              <a:defRPr/>
            </a:pPr>
            <a:endParaRPr lang="fr-FR" alt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28087282-50F0-4EE2-8AF1-7FEB6255B7D0}" type="slidenum">
              <a:rPr lang="fr-FR" altLang="fr-FR" smtClean="0"/>
              <a:pPr>
                <a:defRPr/>
              </a:pPr>
              <a:t>‹N°›</a:t>
            </a:fld>
            <a:endParaRPr lang="fr-FR" alt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fr-FR" alt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fr-FR" alt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2362200" y="457200"/>
            <a:ext cx="5867400" cy="5638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pPr algn="ctr" fontAlgn="auto">
              <a:spcAft>
                <a:spcPts val="0"/>
              </a:spcAft>
            </a:pPr>
            <a:endParaRPr lang="en-US" sz="3500" b="1" dirty="0" smtClean="0">
              <a:solidFill>
                <a:schemeClr val="accent2">
                  <a:lumMod val="75000"/>
                </a:schemeClr>
              </a:solidFill>
              <a:latin typeface="+mj-lt"/>
            </a:endParaRPr>
          </a:p>
          <a:p>
            <a:pPr algn="ctr" fontAlgn="auto">
              <a:spcAft>
                <a:spcPts val="0"/>
              </a:spcAft>
            </a:pPr>
            <a:r>
              <a:rPr lang="en-US" sz="2800" b="1" dirty="0" smtClean="0">
                <a:solidFill>
                  <a:schemeClr val="accent2">
                    <a:lumMod val="75000"/>
                  </a:schemeClr>
                </a:solidFill>
                <a:latin typeface="+mj-lt"/>
              </a:rPr>
              <a:t>Designing </a:t>
            </a:r>
            <a:r>
              <a:rPr lang="en-US" sz="2800" b="1" dirty="0">
                <a:solidFill>
                  <a:schemeClr val="accent2">
                    <a:lumMod val="75000"/>
                  </a:schemeClr>
                </a:solidFill>
                <a:latin typeface="+mj-lt"/>
              </a:rPr>
              <a:t>Financing </a:t>
            </a:r>
            <a:r>
              <a:rPr lang="en-US" sz="2800" b="1" dirty="0" smtClean="0">
                <a:solidFill>
                  <a:schemeClr val="accent2">
                    <a:lumMod val="75000"/>
                  </a:schemeClr>
                </a:solidFill>
                <a:latin typeface="+mj-lt"/>
              </a:rPr>
              <a:t>Systems </a:t>
            </a:r>
            <a:r>
              <a:rPr lang="en-US" sz="2800" b="1" dirty="0">
                <a:solidFill>
                  <a:schemeClr val="accent2">
                    <a:lumMod val="75000"/>
                  </a:schemeClr>
                </a:solidFill>
                <a:latin typeface="+mj-lt"/>
              </a:rPr>
              <a:t>for </a:t>
            </a:r>
            <a:r>
              <a:rPr lang="en-US" sz="2800" b="1" dirty="0" smtClean="0">
                <a:solidFill>
                  <a:schemeClr val="accent2">
                    <a:lumMod val="75000"/>
                  </a:schemeClr>
                </a:solidFill>
                <a:latin typeface="+mj-lt"/>
              </a:rPr>
              <a:t>Lifelong Learning</a:t>
            </a:r>
            <a:r>
              <a:rPr lang="en-US" sz="2800" b="1" dirty="0">
                <a:solidFill>
                  <a:schemeClr val="accent2">
                    <a:lumMod val="75000"/>
                  </a:schemeClr>
                </a:solidFill>
                <a:latin typeface="+mj-lt"/>
              </a:rPr>
              <a:t> : </a:t>
            </a:r>
            <a:endParaRPr lang="en-US" sz="2800" b="1" dirty="0" smtClean="0">
              <a:solidFill>
                <a:schemeClr val="accent2">
                  <a:lumMod val="75000"/>
                </a:schemeClr>
              </a:solidFill>
              <a:latin typeface="+mj-lt"/>
            </a:endParaRPr>
          </a:p>
          <a:p>
            <a:pPr algn="ctr" fontAlgn="auto">
              <a:spcAft>
                <a:spcPts val="0"/>
              </a:spcAft>
            </a:pPr>
            <a:r>
              <a:rPr lang="en-US" sz="2800" b="1" dirty="0" smtClean="0">
                <a:solidFill>
                  <a:schemeClr val="accent2">
                    <a:lumMod val="75000"/>
                  </a:schemeClr>
                </a:solidFill>
                <a:latin typeface="+mj-lt"/>
              </a:rPr>
              <a:t>Financing </a:t>
            </a:r>
            <a:r>
              <a:rPr lang="en-US" sz="2800" b="1" dirty="0">
                <a:solidFill>
                  <a:schemeClr val="accent2">
                    <a:lumMod val="75000"/>
                  </a:schemeClr>
                </a:solidFill>
                <a:latin typeface="+mj-lt"/>
              </a:rPr>
              <a:t>what ? and by whom?</a:t>
            </a:r>
            <a:r>
              <a:rPr lang="en-GB" sz="2200" b="1" dirty="0" smtClean="0">
                <a:solidFill>
                  <a:schemeClr val="accent2">
                    <a:lumMod val="75000"/>
                  </a:schemeClr>
                </a:solidFill>
                <a:latin typeface="+mj-lt"/>
              </a:rPr>
              <a:t>	 </a:t>
            </a:r>
          </a:p>
          <a:p>
            <a:pPr algn="ctr" fontAlgn="auto">
              <a:spcAft>
                <a:spcPts val="0"/>
              </a:spcAft>
            </a:pPr>
            <a:r>
              <a:rPr lang="en-GB" sz="3500" b="1" dirty="0" smtClean="0">
                <a:solidFill>
                  <a:schemeClr val="accent2">
                    <a:lumMod val="75000"/>
                  </a:schemeClr>
                </a:solidFill>
                <a:latin typeface="+mj-lt"/>
              </a:rPr>
              <a:t>		</a:t>
            </a:r>
            <a:endParaRPr lang="en-GB" sz="3200" b="1" dirty="0"/>
          </a:p>
          <a:p>
            <a:pPr algn="ctr" fontAlgn="auto">
              <a:spcAft>
                <a:spcPts val="0"/>
              </a:spcAft>
            </a:pPr>
            <a:r>
              <a:rPr lang="en-GB" sz="2800" b="1" dirty="0" smtClean="0">
                <a:solidFill>
                  <a:schemeClr val="accent6"/>
                </a:solidFill>
              </a:rPr>
              <a:t> David Atchoarena</a:t>
            </a:r>
            <a:r>
              <a:rPr lang="en-GB" sz="3900" b="1" dirty="0" smtClean="0">
                <a:solidFill>
                  <a:schemeClr val="accent6"/>
                </a:solidFill>
              </a:rPr>
              <a:t>	</a:t>
            </a:r>
          </a:p>
          <a:p>
            <a:pPr algn="ctr" fontAlgn="auto">
              <a:spcAft>
                <a:spcPts val="0"/>
              </a:spcAft>
            </a:pPr>
            <a:r>
              <a:rPr lang="en-GB" sz="2200" b="1" dirty="0" smtClean="0">
                <a:solidFill>
                  <a:schemeClr val="accent6"/>
                </a:solidFill>
              </a:rPr>
              <a:t>November 2014</a:t>
            </a:r>
          </a:p>
          <a:p>
            <a:pPr algn="ctr" fontAlgn="auto">
              <a:spcAft>
                <a:spcPts val="0"/>
              </a:spcAft>
            </a:pPr>
            <a:r>
              <a:rPr lang="en-GB" sz="2400" b="1" dirty="0" smtClean="0">
                <a:solidFill>
                  <a:schemeClr val="accent6"/>
                </a:solidFill>
              </a:rPr>
              <a:t>		</a:t>
            </a:r>
          </a:p>
        </p:txBody>
      </p:sp>
      <p:pic>
        <p:nvPicPr>
          <p:cNvPr id="5" name="Picture 2052" descr="untitle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3400" y="609600"/>
            <a:ext cx="1708150" cy="2667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pPr>
              <a:defRPr/>
            </a:pPr>
            <a:fld id="{8AC50FF0-591C-43EC-B136-3B67A788BD23}" type="slidenum">
              <a:rPr lang="fr-FR" altLang="fr-FR" smtClean="0"/>
              <a:pPr>
                <a:defRPr/>
              </a:pPr>
              <a:t>1</a:t>
            </a:fld>
            <a:endParaRPr lang="fr-FR" altLang="fr-FR" dirty="0"/>
          </a:p>
        </p:txBody>
      </p:sp>
    </p:spTree>
    <p:extLst>
      <p:ext uri="{BB962C8B-B14F-4D97-AF65-F5344CB8AC3E}">
        <p14:creationId xmlns:p14="http://schemas.microsoft.com/office/powerpoint/2010/main" xmlns="" val="39485788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xmlns="" val="1738092216"/>
              </p:ext>
            </p:extLst>
          </p:nvPr>
        </p:nvGraphicFramePr>
        <p:xfrm>
          <a:off x="304800" y="2133600"/>
          <a:ext cx="7696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10</a:t>
            </a:fld>
            <a:endParaRPr lang="fr-FR" altLang="fr-FR"/>
          </a:p>
        </p:txBody>
      </p:sp>
      <p:sp>
        <p:nvSpPr>
          <p:cNvPr id="5" name="Title 1"/>
          <p:cNvSpPr txBox="1">
            <a:spLocks/>
          </p:cNvSpPr>
          <p:nvPr/>
        </p:nvSpPr>
        <p:spPr>
          <a:xfrm>
            <a:off x="457200" y="0"/>
            <a:ext cx="7620000" cy="1143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fontAlgn="auto">
              <a:spcAft>
                <a:spcPts val="0"/>
              </a:spcAft>
            </a:pPr>
            <a:r>
              <a:rPr lang="fr-FR" sz="3200" smtClean="0"/>
              <a:t>Promising approaches for the financing of LLL</a:t>
            </a:r>
            <a:endParaRPr lang="en-GB" sz="3200" dirty="0"/>
          </a:p>
        </p:txBody>
      </p:sp>
      <p:graphicFrame>
        <p:nvGraphicFramePr>
          <p:cNvPr id="10" name="Diagram 9"/>
          <p:cNvGraphicFramePr/>
          <p:nvPr>
            <p:extLst>
              <p:ext uri="{D42A27DB-BD31-4B8C-83A1-F6EECF244321}">
                <p14:modId xmlns:p14="http://schemas.microsoft.com/office/powerpoint/2010/main" xmlns="" val="3607287798"/>
              </p:ext>
            </p:extLst>
          </p:nvPr>
        </p:nvGraphicFramePr>
        <p:xfrm>
          <a:off x="304800" y="1143000"/>
          <a:ext cx="8077200" cy="762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xmlns="" val="291892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err="1" smtClean="0"/>
              <a:t>UNESCO’s</a:t>
            </a:r>
            <a:r>
              <a:rPr lang="fr-FR" dirty="0" smtClean="0"/>
              <a:t> </a:t>
            </a:r>
            <a:r>
              <a:rPr lang="fr-FR" dirty="0" err="1" smtClean="0"/>
              <a:t>strands</a:t>
            </a:r>
            <a:r>
              <a:rPr lang="fr-FR" dirty="0" smtClean="0"/>
              <a:t> of </a:t>
            </a:r>
            <a:r>
              <a:rPr lang="fr-FR" dirty="0" err="1" smtClean="0"/>
              <a:t>work</a:t>
            </a:r>
            <a:endParaRPr lang="en-GB" dirty="0"/>
          </a:p>
        </p:txBody>
      </p:sp>
      <p:sp>
        <p:nvSpPr>
          <p:cNvPr id="3" name="Content Placeholder 2"/>
          <p:cNvSpPr>
            <a:spLocks noGrp="1"/>
          </p:cNvSpPr>
          <p:nvPr>
            <p:ph idx="1"/>
          </p:nvPr>
        </p:nvSpPr>
        <p:spPr>
          <a:xfrm>
            <a:off x="304800" y="1371600"/>
            <a:ext cx="8001000" cy="5029200"/>
          </a:xfrm>
        </p:spPr>
        <p:txBody>
          <a:bodyPr>
            <a:normAutofit fontScale="85000" lnSpcReduction="20000"/>
          </a:bodyPr>
          <a:lstStyle/>
          <a:p>
            <a:pPr marL="114300" indent="0">
              <a:buNone/>
            </a:pPr>
            <a:r>
              <a:rPr lang="en-GB" b="1" dirty="0" smtClean="0"/>
              <a:t>Policy review and capacity building</a:t>
            </a:r>
          </a:p>
          <a:p>
            <a:r>
              <a:rPr lang="en-GB" dirty="0" smtClean="0"/>
              <a:t>UNESCO guidelines for TVET policy review: 15 conducted and ongoing reviews </a:t>
            </a:r>
          </a:p>
          <a:p>
            <a:r>
              <a:rPr lang="en-GB" dirty="0" smtClean="0"/>
              <a:t>Capacity building programmes in Malawi, Madagascar, Benin, Afghanistan</a:t>
            </a:r>
          </a:p>
          <a:p>
            <a:pPr marL="114300" indent="0">
              <a:buNone/>
            </a:pPr>
            <a:endParaRPr lang="en-GB" b="1" dirty="0" smtClean="0"/>
          </a:p>
          <a:p>
            <a:pPr marL="114300" indent="0">
              <a:buNone/>
            </a:pPr>
            <a:r>
              <a:rPr lang="en-GB" b="1" dirty="0" smtClean="0"/>
              <a:t>Publications</a:t>
            </a:r>
          </a:p>
          <a:p>
            <a:r>
              <a:rPr lang="en-GB" dirty="0" smtClean="0"/>
              <a:t>UNESCO </a:t>
            </a:r>
            <a:r>
              <a:rPr lang="en-GB" dirty="0"/>
              <a:t>publication </a:t>
            </a:r>
            <a:r>
              <a:rPr lang="en-GB" dirty="0" smtClean="0"/>
              <a:t>“Unleashing </a:t>
            </a:r>
            <a:r>
              <a:rPr lang="en-GB" dirty="0"/>
              <a:t>TVET </a:t>
            </a:r>
            <a:r>
              <a:rPr lang="en-GB" dirty="0" smtClean="0"/>
              <a:t>potential” </a:t>
            </a:r>
            <a:r>
              <a:rPr lang="en-GB" dirty="0"/>
              <a:t>(forthcoming): </a:t>
            </a:r>
            <a:r>
              <a:rPr lang="en-GB" dirty="0" smtClean="0"/>
              <a:t>Review of international experience in funding TVET</a:t>
            </a:r>
          </a:p>
          <a:p>
            <a:r>
              <a:rPr lang="en-GB" dirty="0"/>
              <a:t>UNESCO publication </a:t>
            </a:r>
            <a:r>
              <a:rPr lang="en-GB" dirty="0" smtClean="0"/>
              <a:t>“BRICS Education for the future”: Review of BRICS skills development strategies</a:t>
            </a:r>
          </a:p>
          <a:p>
            <a:pPr marL="114300" indent="0">
              <a:buNone/>
            </a:pPr>
            <a:r>
              <a:rPr lang="en-GB" b="1" dirty="0" smtClean="0"/>
              <a:t>Normative work</a:t>
            </a:r>
            <a:endParaRPr lang="en-GB" b="1" dirty="0"/>
          </a:p>
          <a:p>
            <a:r>
              <a:rPr lang="en-GB" dirty="0" smtClean="0"/>
              <a:t>Revision of the 2001 TVET Recommendation: Defining key principles</a:t>
            </a:r>
          </a:p>
          <a:p>
            <a:r>
              <a:rPr lang="en-GB" dirty="0" smtClean="0"/>
              <a:t>Examining LLL from a right perspective</a:t>
            </a:r>
          </a:p>
          <a:p>
            <a:pPr marL="114300" indent="0">
              <a:buNone/>
            </a:pPr>
            <a:r>
              <a:rPr lang="en-GB" b="1" dirty="0" smtClean="0"/>
              <a:t>Research</a:t>
            </a:r>
            <a:r>
              <a:rPr lang="en-GB" dirty="0" smtClean="0"/>
              <a:t> </a:t>
            </a:r>
            <a:endParaRPr lang="en-GB" dirty="0"/>
          </a:p>
          <a:p>
            <a:r>
              <a:rPr lang="en-GB" dirty="0"/>
              <a:t>UNESCO-UNEVOC: Reviewing Return on investment in TVET (Economic, social and sustainability</a:t>
            </a:r>
            <a:r>
              <a:rPr lang="en-GB" dirty="0" smtClean="0"/>
              <a:t>)</a:t>
            </a:r>
            <a:endParaRPr lang="en-GB" dirty="0"/>
          </a:p>
          <a:p>
            <a:r>
              <a:rPr lang="en-GB" dirty="0"/>
              <a:t>Pole de Dakar &amp; TVET Section: Exploring private investment in skills development through LFS and </a:t>
            </a:r>
            <a:r>
              <a:rPr lang="en-GB" dirty="0" smtClean="0"/>
              <a:t>HHS data</a:t>
            </a:r>
            <a:endParaRPr lang="en-GB" dirty="0"/>
          </a:p>
          <a:p>
            <a:endParaRPr lang="en-GB" dirty="0"/>
          </a:p>
        </p:txBody>
      </p:sp>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11</a:t>
            </a:fld>
            <a:endParaRPr lang="fr-FR" altLang="fr-FR"/>
          </a:p>
        </p:txBody>
      </p:sp>
    </p:spTree>
    <p:extLst>
      <p:ext uri="{BB962C8B-B14F-4D97-AF65-F5344CB8AC3E}">
        <p14:creationId xmlns:p14="http://schemas.microsoft.com/office/powerpoint/2010/main" xmlns="" val="31334412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r-FR"/>
          </a:p>
        </p:txBody>
      </p:sp>
      <p:sp>
        <p:nvSpPr>
          <p:cNvPr id="3" name="Content Placeholder 2"/>
          <p:cNvSpPr>
            <a:spLocks noGrp="1"/>
          </p:cNvSpPr>
          <p:nvPr>
            <p:ph idx="1"/>
          </p:nvPr>
        </p:nvSpPr>
        <p:spPr/>
        <p:txBody>
          <a:bodyPr/>
          <a:lstStyle/>
          <a:p>
            <a:endParaRPr lang="fr-FR" dirty="0" smtClean="0"/>
          </a:p>
          <a:p>
            <a:endParaRPr lang="fr-FR" dirty="0"/>
          </a:p>
          <a:p>
            <a:endParaRPr lang="fr-FR" dirty="0" smtClean="0"/>
          </a:p>
          <a:p>
            <a:pPr marL="114300" indent="0" algn="ctr">
              <a:buNone/>
            </a:pPr>
            <a:r>
              <a:rPr lang="fr-FR" sz="3600" b="1" dirty="0" err="1" smtClean="0">
                <a:solidFill>
                  <a:schemeClr val="accent2">
                    <a:lumMod val="75000"/>
                  </a:schemeClr>
                </a:solidFill>
              </a:rPr>
              <a:t>Thank</a:t>
            </a:r>
            <a:r>
              <a:rPr lang="fr-FR" sz="3600" b="1" dirty="0" smtClean="0">
                <a:solidFill>
                  <a:schemeClr val="accent2">
                    <a:lumMod val="75000"/>
                  </a:schemeClr>
                </a:solidFill>
              </a:rPr>
              <a:t> </a:t>
            </a:r>
            <a:r>
              <a:rPr lang="fr-FR" sz="3600" b="1" dirty="0" err="1" smtClean="0">
                <a:solidFill>
                  <a:schemeClr val="accent2">
                    <a:lumMod val="75000"/>
                  </a:schemeClr>
                </a:solidFill>
              </a:rPr>
              <a:t>you</a:t>
            </a:r>
            <a:r>
              <a:rPr lang="fr-FR" sz="3600" b="1" dirty="0" smtClean="0">
                <a:solidFill>
                  <a:schemeClr val="accent2">
                    <a:lumMod val="75000"/>
                  </a:schemeClr>
                </a:solidFill>
              </a:rPr>
              <a:t> !</a:t>
            </a:r>
            <a:endParaRPr lang="fr-FR" sz="3600" b="1" dirty="0">
              <a:solidFill>
                <a:schemeClr val="accent2">
                  <a:lumMod val="75000"/>
                </a:schemeClr>
              </a:solidFill>
            </a:endParaRPr>
          </a:p>
        </p:txBody>
      </p:sp>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12</a:t>
            </a:fld>
            <a:endParaRPr lang="fr-FR" altLang="fr-FR"/>
          </a:p>
        </p:txBody>
      </p:sp>
    </p:spTree>
    <p:extLst>
      <p:ext uri="{BB962C8B-B14F-4D97-AF65-F5344CB8AC3E}">
        <p14:creationId xmlns:p14="http://schemas.microsoft.com/office/powerpoint/2010/main" xmlns="" val="315720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200" dirty="0" smtClean="0"/>
              <a:t>TVET Funding: Key building block of TVET reform</a:t>
            </a:r>
            <a:endParaRPr lang="en-GB" sz="3200"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During last decade, TVET reforms aimed at responding </a:t>
            </a:r>
            <a:r>
              <a:rPr lang="en-US" dirty="0"/>
              <a:t>to contextual factors </a:t>
            </a:r>
            <a:r>
              <a:rPr lang="en-US" dirty="0" smtClean="0"/>
              <a:t>and were driven by following rationales:</a:t>
            </a:r>
          </a:p>
          <a:p>
            <a:endParaRPr lang="en-US" dirty="0" smtClean="0"/>
          </a:p>
          <a:p>
            <a:r>
              <a:rPr lang="en-US" b="1" dirty="0" smtClean="0"/>
              <a:t>Economic growth rationale (mainly): S</a:t>
            </a:r>
            <a:r>
              <a:rPr lang="en-US" dirty="0" smtClean="0"/>
              <a:t>hift </a:t>
            </a:r>
            <a:r>
              <a:rPr lang="en-US" dirty="0"/>
              <a:t>from a supply-driven mode to one that is driven by economic demand</a:t>
            </a:r>
            <a:endParaRPr lang="en-US" b="1" dirty="0" smtClean="0"/>
          </a:p>
          <a:p>
            <a:pPr marL="114300" indent="0">
              <a:buNone/>
            </a:pPr>
            <a:r>
              <a:rPr lang="en-US" dirty="0" smtClean="0"/>
              <a:t> </a:t>
            </a:r>
          </a:p>
          <a:p>
            <a:r>
              <a:rPr lang="en-US" b="1" dirty="0"/>
              <a:t>S</a:t>
            </a:r>
            <a:r>
              <a:rPr lang="en-US" b="1" dirty="0" smtClean="0"/>
              <a:t>ocial equity rationale (increasingly):  </a:t>
            </a:r>
            <a:r>
              <a:rPr lang="en-US" b="1" dirty="0"/>
              <a:t>E</a:t>
            </a:r>
            <a:r>
              <a:rPr lang="en-US" dirty="0" smtClean="0"/>
              <a:t>xpand to include </a:t>
            </a:r>
            <a:r>
              <a:rPr lang="en-US" dirty="0"/>
              <a:t>social objective that have sought to expand access to TVET learning opportunities especially for marginalized groups</a:t>
            </a:r>
            <a:endParaRPr lang="en-US" b="1" dirty="0" smtClean="0"/>
          </a:p>
          <a:p>
            <a:pPr marL="114300" indent="0">
              <a:buNone/>
            </a:pPr>
            <a:endParaRPr lang="en-US" dirty="0" smtClean="0"/>
          </a:p>
          <a:p>
            <a:r>
              <a:rPr lang="en-US" b="1" dirty="0"/>
              <a:t>S</a:t>
            </a:r>
            <a:r>
              <a:rPr lang="en-US" b="1" dirty="0" smtClean="0"/>
              <a:t>ustainable development rationale (more recent): b</a:t>
            </a:r>
            <a:r>
              <a:rPr lang="en-US" dirty="0" smtClean="0"/>
              <a:t>roader objective related to sustainability of societies, green economies and lifelong learning</a:t>
            </a:r>
            <a:endParaRPr lang="en-GB" dirty="0"/>
          </a:p>
        </p:txBody>
      </p:sp>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2</a:t>
            </a:fld>
            <a:endParaRPr lang="fr-FR" altLang="fr-FR"/>
          </a:p>
        </p:txBody>
      </p:sp>
    </p:spTree>
    <p:extLst>
      <p:ext uri="{BB962C8B-B14F-4D97-AF65-F5344CB8AC3E}">
        <p14:creationId xmlns:p14="http://schemas.microsoft.com/office/powerpoint/2010/main" xmlns="" val="3320376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533400" y="76200"/>
            <a:ext cx="7620000" cy="1143000"/>
          </a:xfrm>
        </p:spPr>
        <p:txBody>
          <a:bodyPr/>
          <a:lstStyle/>
          <a:p>
            <a:pPr algn="ctr"/>
            <a:r>
              <a:rPr lang="en-GB" sz="4400" dirty="0"/>
              <a:t> </a:t>
            </a:r>
            <a:r>
              <a:rPr lang="en-US" sz="3200" dirty="0"/>
              <a:t>P</a:t>
            </a:r>
            <a:r>
              <a:rPr lang="en-US" sz="3200" dirty="0" smtClean="0"/>
              <a:t>revailing </a:t>
            </a:r>
            <a:r>
              <a:rPr lang="en-US" sz="3200" dirty="0"/>
              <a:t>TVET funding </a:t>
            </a:r>
            <a:r>
              <a:rPr lang="en-US" sz="3200" dirty="0" smtClean="0"/>
              <a:t>models: Meeting the economic and social equity rationales </a:t>
            </a:r>
            <a:endParaRPr lang="en-GB" altLang="fr-FR" sz="3200" b="1" dirty="0" smtClean="0">
              <a:solidFill>
                <a:schemeClr val="accent2">
                  <a:lumMod val="75000"/>
                </a:schemeClr>
              </a:solidFill>
            </a:endParaRPr>
          </a:p>
        </p:txBody>
      </p:sp>
      <p:sp>
        <p:nvSpPr>
          <p:cNvPr id="3075" name="Content Placeholder 2"/>
          <p:cNvSpPr>
            <a:spLocks noGrp="1"/>
          </p:cNvSpPr>
          <p:nvPr>
            <p:ph idx="1"/>
          </p:nvPr>
        </p:nvSpPr>
        <p:spPr>
          <a:xfrm>
            <a:off x="457200" y="1371600"/>
            <a:ext cx="7620000" cy="5334000"/>
          </a:xfrm>
        </p:spPr>
        <p:txBody>
          <a:bodyPr>
            <a:normAutofit fontScale="92500" lnSpcReduction="20000"/>
          </a:bodyPr>
          <a:lstStyle/>
          <a:p>
            <a:pPr>
              <a:defRPr/>
            </a:pPr>
            <a:r>
              <a:rPr lang="en-US" dirty="0"/>
              <a:t>Funding mechanisms and methodologies for allocation and use were considered as integral parts of TVET steering</a:t>
            </a:r>
            <a:r>
              <a:rPr lang="en-US" dirty="0" smtClean="0"/>
              <a:t>.</a:t>
            </a:r>
          </a:p>
          <a:p>
            <a:pPr>
              <a:defRPr/>
            </a:pPr>
            <a:r>
              <a:rPr lang="en-US" dirty="0" smtClean="0"/>
              <a:t>Diversified </a:t>
            </a:r>
            <a:r>
              <a:rPr lang="en-US" dirty="0"/>
              <a:t>financing of TVET </a:t>
            </a:r>
            <a:r>
              <a:rPr lang="en-US" dirty="0" smtClean="0"/>
              <a:t>was </a:t>
            </a:r>
            <a:r>
              <a:rPr lang="en-US" dirty="0"/>
              <a:t>considered crucial for a successful transition from policy formation to long-term policy implementation. </a:t>
            </a:r>
            <a:endParaRPr lang="en-US" dirty="0" smtClean="0"/>
          </a:p>
          <a:p>
            <a:pPr>
              <a:defRPr/>
            </a:pPr>
            <a:r>
              <a:rPr lang="en-US" dirty="0" smtClean="0"/>
              <a:t>Financing </a:t>
            </a:r>
            <a:r>
              <a:rPr lang="en-US" dirty="0"/>
              <a:t>policies </a:t>
            </a:r>
            <a:r>
              <a:rPr lang="en-US" dirty="0" smtClean="0"/>
              <a:t>were </a:t>
            </a:r>
            <a:r>
              <a:rPr lang="en-US" dirty="0"/>
              <a:t>expected to ensure both the stability of funding needed to develop the capacity for policy implementation as well as the level of financing to improve TVET outcomes. </a:t>
            </a:r>
            <a:endParaRPr lang="en-US" dirty="0" smtClean="0"/>
          </a:p>
          <a:p>
            <a:pPr>
              <a:defRPr/>
            </a:pPr>
            <a:endParaRPr lang="en-US" dirty="0" smtClean="0"/>
          </a:p>
          <a:p>
            <a:pPr>
              <a:defRPr/>
            </a:pPr>
            <a:r>
              <a:rPr lang="en-US" dirty="0" smtClean="0"/>
              <a:t>Key </a:t>
            </a:r>
            <a:r>
              <a:rPr lang="en-US" dirty="0"/>
              <a:t>examples of policy measures that have been used </a:t>
            </a:r>
            <a:r>
              <a:rPr lang="en-US" dirty="0" smtClean="0"/>
              <a:t>include:</a:t>
            </a:r>
          </a:p>
          <a:p>
            <a:pPr lvl="1">
              <a:buFont typeface="Wingdings" panose="05000000000000000000" pitchFamily="2" charset="2"/>
              <a:buChar char="Ø"/>
              <a:defRPr/>
            </a:pPr>
            <a:r>
              <a:rPr lang="en-US" dirty="0" smtClean="0"/>
              <a:t> </a:t>
            </a:r>
            <a:r>
              <a:rPr lang="en-US" dirty="0"/>
              <a:t>the establishment of </a:t>
            </a:r>
            <a:r>
              <a:rPr lang="en-US" dirty="0" smtClean="0"/>
              <a:t>sustainable funding source:  Training funds </a:t>
            </a:r>
            <a:r>
              <a:rPr lang="en-US" dirty="0"/>
              <a:t>over sixty countries </a:t>
            </a:r>
            <a:r>
              <a:rPr lang="en-US" dirty="0" smtClean="0"/>
              <a:t>mostly in Africa, Latin America and Europe (Johansen, 2009 &amp; CEDEFOP, 2008)</a:t>
            </a:r>
          </a:p>
          <a:p>
            <a:pPr lvl="1">
              <a:buFont typeface="Wingdings" panose="05000000000000000000" pitchFamily="2" charset="2"/>
              <a:buChar char="Ø"/>
              <a:defRPr/>
            </a:pPr>
            <a:r>
              <a:rPr lang="en-US" dirty="0" smtClean="0"/>
              <a:t>the </a:t>
            </a:r>
            <a:r>
              <a:rPr lang="en-US" dirty="0"/>
              <a:t>improvement of effectiveness, efficiency, equity and accountability of TVET </a:t>
            </a:r>
            <a:r>
              <a:rPr lang="en-US" dirty="0" smtClean="0"/>
              <a:t>funding: Performance-based formula in Scotland</a:t>
            </a:r>
          </a:p>
          <a:p>
            <a:pPr lvl="1">
              <a:buFont typeface="Wingdings" panose="05000000000000000000" pitchFamily="2" charset="2"/>
              <a:buChar char="Ø"/>
              <a:defRPr/>
            </a:pPr>
            <a:r>
              <a:rPr lang="en-US" dirty="0" smtClean="0"/>
              <a:t>Increase TVET attractiveness through funding: TVET in Tertiary education in Chile</a:t>
            </a:r>
          </a:p>
          <a:p>
            <a:pPr marL="114300" indent="0">
              <a:buNone/>
              <a:defRPr/>
            </a:pPr>
            <a:r>
              <a:rPr lang="en-US" dirty="0" smtClean="0"/>
              <a:t> </a:t>
            </a:r>
            <a:endParaRPr lang="fr-FR" altLang="fr-FR" dirty="0" smtClean="0"/>
          </a:p>
        </p:txBody>
      </p:sp>
      <p:sp>
        <p:nvSpPr>
          <p:cNvPr id="2" name="Slide Number Placeholder 1"/>
          <p:cNvSpPr>
            <a:spLocks noGrp="1"/>
          </p:cNvSpPr>
          <p:nvPr>
            <p:ph type="sldNum" sz="quarter" idx="12"/>
          </p:nvPr>
        </p:nvSpPr>
        <p:spPr/>
        <p:txBody>
          <a:bodyPr/>
          <a:lstStyle/>
          <a:p>
            <a:pPr>
              <a:defRPr/>
            </a:pPr>
            <a:fld id="{7346BAA1-0E35-40FE-9F9C-0B619CDC7051}" type="slidenum">
              <a:rPr lang="fr-FR" altLang="fr-FR" smtClean="0"/>
              <a:pPr>
                <a:defRPr/>
              </a:pPr>
              <a:t>3</a:t>
            </a:fld>
            <a:endParaRPr lang="fr-FR" altLang="fr-FR"/>
          </a:p>
        </p:txBody>
      </p:sp>
    </p:spTree>
    <p:extLst>
      <p:ext uri="{BB962C8B-B14F-4D97-AF65-F5344CB8AC3E}">
        <p14:creationId xmlns:p14="http://schemas.microsoft.com/office/powerpoint/2010/main" xmlns="" val="2649038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
            <a:ext cx="7620000" cy="1143000"/>
          </a:xfrm>
        </p:spPr>
        <p:txBody>
          <a:bodyPr/>
          <a:lstStyle/>
          <a:p>
            <a:pPr algn="ctr"/>
            <a:r>
              <a:rPr lang="en-GB" dirty="0" smtClean="0"/>
              <a:t>Typology of training funds</a:t>
            </a:r>
            <a:endParaRPr lang="en-GB" dirty="0"/>
          </a:p>
        </p:txBody>
      </p:sp>
      <p:sp>
        <p:nvSpPr>
          <p:cNvPr id="3" name="Content Placeholder 2"/>
          <p:cNvSpPr>
            <a:spLocks noGrp="1"/>
          </p:cNvSpPr>
          <p:nvPr>
            <p:ph idx="1"/>
          </p:nvPr>
        </p:nvSpPr>
        <p:spPr>
          <a:xfrm>
            <a:off x="457200" y="1295400"/>
            <a:ext cx="7620000" cy="5105400"/>
          </a:xfrm>
        </p:spPr>
        <p:txBody>
          <a:bodyPr>
            <a:normAutofit fontScale="92500"/>
          </a:bodyPr>
          <a:lstStyle/>
          <a:p>
            <a:r>
              <a:rPr lang="en-US" dirty="0"/>
              <a:t>(</a:t>
            </a:r>
            <a:r>
              <a:rPr lang="en-US" dirty="0" err="1"/>
              <a:t>i</a:t>
            </a:r>
            <a:r>
              <a:rPr lang="en-US" dirty="0"/>
              <a:t>) </a:t>
            </a:r>
            <a:r>
              <a:rPr lang="en-US" b="1" u="sng" dirty="0"/>
              <a:t>pre-employment training </a:t>
            </a:r>
            <a:r>
              <a:rPr lang="en-US" b="1" u="sng" dirty="0" smtClean="0"/>
              <a:t>fund</a:t>
            </a:r>
            <a:r>
              <a:rPr lang="en-US" dirty="0" smtClean="0"/>
              <a:t>: build </a:t>
            </a:r>
            <a:r>
              <a:rPr lang="en-US" dirty="0"/>
              <a:t>national training capacities and </a:t>
            </a:r>
            <a:r>
              <a:rPr lang="en-US" dirty="0" smtClean="0"/>
              <a:t>increase </a:t>
            </a:r>
            <a:r>
              <a:rPr lang="en-US" dirty="0"/>
              <a:t>training </a:t>
            </a:r>
            <a:r>
              <a:rPr lang="en-US" dirty="0" smtClean="0"/>
              <a:t>provision to meet </a:t>
            </a:r>
            <a:r>
              <a:rPr lang="en-US" dirty="0" err="1" smtClean="0"/>
              <a:t>labour</a:t>
            </a:r>
            <a:r>
              <a:rPr lang="en-US" dirty="0" smtClean="0"/>
              <a:t> market needs. </a:t>
            </a:r>
            <a:r>
              <a:rPr lang="en-US" dirty="0"/>
              <a:t>For example, SENAI in Brazil trains 2.8 million people per annum and has accounted for over 30 million trainees since its </a:t>
            </a:r>
            <a:r>
              <a:rPr lang="en-US" dirty="0" smtClean="0"/>
              <a:t>creation</a:t>
            </a:r>
            <a:r>
              <a:rPr lang="en-US" dirty="0"/>
              <a:t> </a:t>
            </a:r>
            <a:r>
              <a:rPr lang="en-US" dirty="0" smtClean="0"/>
              <a:t>(Source: UNESCO, 2014)</a:t>
            </a:r>
          </a:p>
          <a:p>
            <a:r>
              <a:rPr lang="en-US" dirty="0" smtClean="0"/>
              <a:t>(ii) </a:t>
            </a:r>
            <a:r>
              <a:rPr lang="en-US" b="1" u="sng" dirty="0"/>
              <a:t>enterprise training </a:t>
            </a:r>
            <a:r>
              <a:rPr lang="en-US" b="1" u="sng" dirty="0" smtClean="0"/>
              <a:t>fund: </a:t>
            </a:r>
            <a:r>
              <a:rPr lang="en-US" dirty="0" smtClean="0"/>
              <a:t>increase </a:t>
            </a:r>
            <a:r>
              <a:rPr lang="en-US" dirty="0"/>
              <a:t>the productivity and competitiveness of firms by raising the skills of </a:t>
            </a:r>
            <a:r>
              <a:rPr lang="en-US" dirty="0" smtClean="0"/>
              <a:t>workers. </a:t>
            </a:r>
            <a:r>
              <a:rPr lang="en-US" dirty="0"/>
              <a:t>T</a:t>
            </a:r>
            <a:r>
              <a:rPr lang="en-US" dirty="0" smtClean="0"/>
              <a:t>he </a:t>
            </a:r>
            <a:r>
              <a:rPr lang="en-US" dirty="0"/>
              <a:t>Special Training Contracts Fund in Morocco supports enterprises in defining their skills needs and in investing in employees </a:t>
            </a:r>
            <a:r>
              <a:rPr lang="en-US" dirty="0" smtClean="0"/>
              <a:t>training. </a:t>
            </a:r>
          </a:p>
          <a:p>
            <a:r>
              <a:rPr lang="en-US" dirty="0"/>
              <a:t>(</a:t>
            </a:r>
            <a:r>
              <a:rPr lang="en-US" dirty="0" smtClean="0"/>
              <a:t>iii) </a:t>
            </a:r>
            <a:r>
              <a:rPr lang="en-US" b="1" u="sng" dirty="0"/>
              <a:t>equity training fund</a:t>
            </a:r>
            <a:r>
              <a:rPr lang="en-US" dirty="0"/>
              <a:t>: raise the incomes of disadvantaged groups by providing skills development opportunities. An example is the Cambodian Training Fund which was established to support community-based training initiatives in particular in rural areas (Source: UNESCO, 2013).</a:t>
            </a:r>
          </a:p>
          <a:p>
            <a:pPr marL="114300" indent="0">
              <a:buNone/>
            </a:pPr>
            <a:r>
              <a:rPr lang="en-GB" b="1" u="sng" dirty="0" smtClean="0"/>
              <a:t>Source: </a:t>
            </a:r>
            <a:r>
              <a:rPr lang="en-GB" dirty="0" smtClean="0"/>
              <a:t>Johansen 2009</a:t>
            </a:r>
            <a:endParaRPr lang="en-GB" b="1" u="sng" dirty="0"/>
          </a:p>
        </p:txBody>
      </p:sp>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4</a:t>
            </a:fld>
            <a:endParaRPr lang="fr-FR" altLang="fr-FR"/>
          </a:p>
        </p:txBody>
      </p:sp>
    </p:spTree>
    <p:extLst>
      <p:ext uri="{BB962C8B-B14F-4D97-AF65-F5344CB8AC3E}">
        <p14:creationId xmlns:p14="http://schemas.microsoft.com/office/powerpoint/2010/main" xmlns="" val="3657906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153400" cy="1143000"/>
          </a:xfrm>
        </p:spPr>
        <p:txBody>
          <a:bodyPr/>
          <a:lstStyle/>
          <a:p>
            <a:pPr algn="ctr"/>
            <a:r>
              <a:rPr lang="en-GB" dirty="0" smtClean="0"/>
              <a:t>Other important Funding Sources</a:t>
            </a:r>
            <a:endParaRPr lang="en-GB" dirty="0"/>
          </a:p>
        </p:txBody>
      </p:sp>
      <p:sp>
        <p:nvSpPr>
          <p:cNvPr id="3" name="Content Placeholder 2"/>
          <p:cNvSpPr>
            <a:spLocks noGrp="1"/>
          </p:cNvSpPr>
          <p:nvPr>
            <p:ph idx="1"/>
          </p:nvPr>
        </p:nvSpPr>
        <p:spPr/>
        <p:txBody>
          <a:bodyPr/>
          <a:lstStyle/>
          <a:p>
            <a:r>
              <a:rPr lang="en-GB" sz="3200" dirty="0" smtClean="0"/>
              <a:t>Employment Funds (Tunisia, Algeria)</a:t>
            </a:r>
          </a:p>
          <a:p>
            <a:endParaRPr lang="en-GB" sz="3200" dirty="0"/>
          </a:p>
          <a:p>
            <a:r>
              <a:rPr lang="en-GB" sz="3200" dirty="0" smtClean="0"/>
              <a:t>Poverty reduction Funds (Laos)</a:t>
            </a:r>
          </a:p>
          <a:p>
            <a:endParaRPr lang="en-GB" sz="3200" dirty="0"/>
          </a:p>
          <a:p>
            <a:r>
              <a:rPr lang="en-GB" sz="3200" dirty="0" smtClean="0"/>
              <a:t>Social Funds (Egypt)</a:t>
            </a:r>
          </a:p>
          <a:p>
            <a:endParaRPr lang="en-GB" dirty="0"/>
          </a:p>
          <a:p>
            <a:endParaRPr lang="en-GB" dirty="0"/>
          </a:p>
        </p:txBody>
      </p:sp>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5</a:t>
            </a:fld>
            <a:endParaRPr lang="fr-FR" altLang="fr-FR"/>
          </a:p>
        </p:txBody>
      </p:sp>
    </p:spTree>
    <p:extLst>
      <p:ext uri="{BB962C8B-B14F-4D97-AF65-F5344CB8AC3E}">
        <p14:creationId xmlns:p14="http://schemas.microsoft.com/office/powerpoint/2010/main" xmlns="" val="1218260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lstStyle/>
          <a:p>
            <a:pPr algn="ctr"/>
            <a:r>
              <a:rPr lang="en-US" sz="3200" dirty="0" smtClean="0"/>
              <a:t>Lifelong Learning at the forefront of the international development discourse</a:t>
            </a:r>
            <a:endParaRPr lang="en-GB"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3539735074"/>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6</a:t>
            </a:fld>
            <a:endParaRPr lang="fr-FR" altLang="fr-FR"/>
          </a:p>
        </p:txBody>
      </p:sp>
    </p:spTree>
    <p:extLst>
      <p:ext uri="{BB962C8B-B14F-4D97-AF65-F5344CB8AC3E}">
        <p14:creationId xmlns:p14="http://schemas.microsoft.com/office/powerpoint/2010/main" xmlns="" val="4057307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smtClean="0"/>
              <a:t>Main features of lifelong learning and implications</a:t>
            </a:r>
            <a:endParaRPr lang="en-GB"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2161883391"/>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7</a:t>
            </a:fld>
            <a:endParaRPr lang="fr-FR" altLang="fr-FR"/>
          </a:p>
        </p:txBody>
      </p:sp>
      <p:sp>
        <p:nvSpPr>
          <p:cNvPr id="6" name="Down Arrow 5"/>
          <p:cNvSpPr/>
          <p:nvPr/>
        </p:nvSpPr>
        <p:spPr>
          <a:xfrm>
            <a:off x="1524000" y="4495800"/>
            <a:ext cx="304800" cy="381000"/>
          </a:xfrm>
          <a:prstGeom prst="down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Down Arrow 6"/>
          <p:cNvSpPr/>
          <p:nvPr/>
        </p:nvSpPr>
        <p:spPr>
          <a:xfrm>
            <a:off x="4114800" y="4495800"/>
            <a:ext cx="228600" cy="304800"/>
          </a:xfrm>
          <a:prstGeom prst="down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Down Arrow 7"/>
          <p:cNvSpPr/>
          <p:nvPr/>
        </p:nvSpPr>
        <p:spPr>
          <a:xfrm>
            <a:off x="6705600" y="4495800"/>
            <a:ext cx="304800" cy="381000"/>
          </a:xfrm>
          <a:prstGeom prst="down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38200" y="6386439"/>
            <a:ext cx="7010400" cy="461665"/>
          </a:xfrm>
          <a:prstGeom prst="rect">
            <a:avLst/>
          </a:prstGeom>
          <a:noFill/>
        </p:spPr>
        <p:txBody>
          <a:bodyPr wrap="square" rtlCol="0">
            <a:spAutoFit/>
          </a:bodyPr>
          <a:lstStyle/>
          <a:p>
            <a:r>
              <a:rPr lang="fr-FR" sz="1200" dirty="0" smtClean="0"/>
              <a:t>Source: </a:t>
            </a:r>
            <a:r>
              <a:rPr lang="en-GB" sz="1200" dirty="0"/>
              <a:t>Hans G. </a:t>
            </a:r>
            <a:r>
              <a:rPr lang="en-GB" sz="1200" dirty="0" err="1"/>
              <a:t>Schuetze</a:t>
            </a:r>
            <a:r>
              <a:rPr lang="en-GB" sz="1200" dirty="0"/>
              <a:t> (2007) Individual Learning Accounts and other models </a:t>
            </a:r>
            <a:r>
              <a:rPr lang="en-GB" sz="1200" dirty="0" smtClean="0"/>
              <a:t>of financing </a:t>
            </a:r>
            <a:r>
              <a:rPr lang="en-GB" sz="1200" dirty="0"/>
              <a:t>lifelong learning, International Journal of Lifelong Education, 26:1, 5-23</a:t>
            </a:r>
          </a:p>
        </p:txBody>
      </p:sp>
    </p:spTree>
    <p:extLst>
      <p:ext uri="{BB962C8B-B14F-4D97-AF65-F5344CB8AC3E}">
        <p14:creationId xmlns:p14="http://schemas.microsoft.com/office/powerpoint/2010/main" xmlns="" val="426189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dirty="0" err="1" smtClean="0"/>
              <a:t>Different</a:t>
            </a:r>
            <a:r>
              <a:rPr lang="fr-FR" dirty="0" smtClean="0"/>
              <a:t> </a:t>
            </a:r>
            <a:r>
              <a:rPr lang="fr-FR" dirty="0" err="1" smtClean="0"/>
              <a:t>financing</a:t>
            </a:r>
            <a:r>
              <a:rPr lang="fr-FR" dirty="0" smtClean="0"/>
              <a:t> </a:t>
            </a:r>
            <a:r>
              <a:rPr lang="fr-FR" dirty="0" err="1" smtClean="0"/>
              <a:t>models</a:t>
            </a:r>
            <a:r>
              <a:rPr lang="fr-FR" dirty="0" smtClean="0"/>
              <a:t> for LLL </a:t>
            </a:r>
            <a:r>
              <a:rPr lang="fr-FR" dirty="0" err="1" smtClean="0"/>
              <a:t>systems</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3637354184"/>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8</a:t>
            </a:fld>
            <a:endParaRPr lang="fr-FR" altLang="fr-FR"/>
          </a:p>
        </p:txBody>
      </p:sp>
      <p:sp>
        <p:nvSpPr>
          <p:cNvPr id="6" name="TextBox 5"/>
          <p:cNvSpPr txBox="1"/>
          <p:nvPr/>
        </p:nvSpPr>
        <p:spPr>
          <a:xfrm>
            <a:off x="1320140" y="6169967"/>
            <a:ext cx="7010400" cy="461665"/>
          </a:xfrm>
          <a:prstGeom prst="rect">
            <a:avLst/>
          </a:prstGeom>
          <a:noFill/>
        </p:spPr>
        <p:txBody>
          <a:bodyPr wrap="square" rtlCol="0">
            <a:spAutoFit/>
          </a:bodyPr>
          <a:lstStyle/>
          <a:p>
            <a:r>
              <a:rPr lang="fr-FR" sz="1200" dirty="0" smtClean="0"/>
              <a:t>Source: </a:t>
            </a:r>
            <a:r>
              <a:rPr lang="en-GB" sz="1200" dirty="0"/>
              <a:t>Hans G. </a:t>
            </a:r>
            <a:r>
              <a:rPr lang="en-GB" sz="1200" dirty="0" err="1"/>
              <a:t>Schuetze</a:t>
            </a:r>
            <a:r>
              <a:rPr lang="en-GB" sz="1200" dirty="0"/>
              <a:t> (2007) Individual Learning Accounts and other models </a:t>
            </a:r>
            <a:r>
              <a:rPr lang="en-GB" sz="1200" dirty="0" smtClean="0"/>
              <a:t>of financing </a:t>
            </a:r>
            <a:r>
              <a:rPr lang="en-GB" sz="1200" dirty="0"/>
              <a:t>lifelong learning, International Journal of Lifelong Education, 26:1, 5-23</a:t>
            </a:r>
          </a:p>
        </p:txBody>
      </p:sp>
    </p:spTree>
    <p:extLst>
      <p:ext uri="{BB962C8B-B14F-4D97-AF65-F5344CB8AC3E}">
        <p14:creationId xmlns:p14="http://schemas.microsoft.com/office/powerpoint/2010/main" xmlns="" val="481863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620000" cy="1143000"/>
          </a:xfrm>
        </p:spPr>
        <p:txBody>
          <a:bodyPr/>
          <a:lstStyle/>
          <a:p>
            <a:pPr algn="ctr"/>
            <a:r>
              <a:rPr lang="fr-FR" sz="3200" dirty="0" err="1" smtClean="0"/>
              <a:t>Promising</a:t>
            </a:r>
            <a:r>
              <a:rPr lang="fr-FR" sz="3200" dirty="0" smtClean="0"/>
              <a:t> </a:t>
            </a:r>
            <a:r>
              <a:rPr lang="fr-FR" sz="3200" dirty="0" err="1" smtClean="0"/>
              <a:t>approaches</a:t>
            </a:r>
            <a:r>
              <a:rPr lang="fr-FR" sz="3200" dirty="0" smtClean="0"/>
              <a:t> for the </a:t>
            </a:r>
            <a:r>
              <a:rPr lang="fr-FR" sz="3200" dirty="0" err="1" smtClean="0"/>
              <a:t>financing</a:t>
            </a:r>
            <a:r>
              <a:rPr lang="fr-FR" sz="3200" dirty="0" smtClean="0"/>
              <a:t> of LLL</a:t>
            </a:r>
            <a:endParaRPr lang="en-GB"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1190696620"/>
              </p:ext>
            </p:extLst>
          </p:nvPr>
        </p:nvGraphicFramePr>
        <p:xfrm>
          <a:off x="304800" y="2057400"/>
          <a:ext cx="80010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pPr>
              <a:defRPr/>
            </a:pPr>
            <a:fld id="{7346BAA1-0E35-40FE-9F9C-0B619CDC7051}" type="slidenum">
              <a:rPr lang="fr-FR" altLang="fr-FR" smtClean="0"/>
              <a:pPr>
                <a:defRPr/>
              </a:pPr>
              <a:t>9</a:t>
            </a:fld>
            <a:endParaRPr lang="fr-FR" altLang="fr-FR"/>
          </a:p>
        </p:txBody>
      </p:sp>
      <p:graphicFrame>
        <p:nvGraphicFramePr>
          <p:cNvPr id="7" name="Diagram 6"/>
          <p:cNvGraphicFramePr/>
          <p:nvPr>
            <p:extLst>
              <p:ext uri="{D42A27DB-BD31-4B8C-83A1-F6EECF244321}">
                <p14:modId xmlns:p14="http://schemas.microsoft.com/office/powerpoint/2010/main" xmlns="" val="2415562450"/>
              </p:ext>
            </p:extLst>
          </p:nvPr>
        </p:nvGraphicFramePr>
        <p:xfrm>
          <a:off x="304800" y="1143000"/>
          <a:ext cx="8077200" cy="762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xmlns="" val="1428432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6479</TotalTime>
  <Words>4562</Words>
  <Application>Microsoft Office PowerPoint</Application>
  <PresentationFormat>Affichage à l'écran (4:3)</PresentationFormat>
  <Paragraphs>183</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Adjacency</vt:lpstr>
      <vt:lpstr>Diapositive 1</vt:lpstr>
      <vt:lpstr>TVET Funding: Key building block of TVET reform</vt:lpstr>
      <vt:lpstr> Prevailing TVET funding models: Meeting the economic and social equity rationales </vt:lpstr>
      <vt:lpstr>Typology of training funds</vt:lpstr>
      <vt:lpstr>Other important Funding Sources</vt:lpstr>
      <vt:lpstr>Lifelong Learning at the forefront of the international development discourse</vt:lpstr>
      <vt:lpstr>Main features of lifelong learning and implications</vt:lpstr>
      <vt:lpstr>Different financing models for LLL systems</vt:lpstr>
      <vt:lpstr>Promising approaches for the financing of LLL</vt:lpstr>
      <vt:lpstr>Diapositive 10</vt:lpstr>
      <vt:lpstr>UNESCO’s strands of work</vt:lpstr>
      <vt:lpstr>Diapositive 12</vt:lpstr>
    </vt:vector>
  </TitlesOfParts>
  <Company>UNESCO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UNESCO’S NORMATIVE ACTION IN THE FIELD OF EDUCATION</dc:title>
  <dc:creator>unesco</dc:creator>
  <cp:lastModifiedBy>uhder_c</cp:lastModifiedBy>
  <cp:revision>263</cp:revision>
  <cp:lastPrinted>2014-11-21T14:19:37Z</cp:lastPrinted>
  <dcterms:created xsi:type="dcterms:W3CDTF">2011-06-08T13:09:34Z</dcterms:created>
  <dcterms:modified xsi:type="dcterms:W3CDTF">2014-11-26T19:40:22Z</dcterms:modified>
</cp:coreProperties>
</file>