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82" r:id="rId3"/>
    <p:sldId id="268" r:id="rId4"/>
    <p:sldId id="269" r:id="rId5"/>
    <p:sldId id="270" r:id="rId6"/>
    <p:sldId id="296" r:id="rId7"/>
    <p:sldId id="285" r:id="rId8"/>
    <p:sldId id="287" r:id="rId9"/>
    <p:sldId id="289" r:id="rId10"/>
    <p:sldId id="293" r:id="rId11"/>
    <p:sldId id="297" r:id="rId12"/>
    <p:sldId id="291" r:id="rId13"/>
  </p:sldIdLst>
  <p:sldSz cx="9144000" cy="6858000" type="screen4x3"/>
  <p:notesSz cx="7102475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246" y="12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0B7DA8-3810-40EC-ABA6-BE4734ADF1A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A5ED97A-4E89-4C96-A3B3-E1A0A2846964}">
      <dgm:prSet/>
      <dgm:spPr/>
      <dgm:t>
        <a:bodyPr/>
        <a:lstStyle/>
        <a:p>
          <a:pPr rtl="0"/>
          <a:r>
            <a:rPr lang="fr-FR" dirty="0" smtClean="0"/>
            <a:t>To Link </a:t>
          </a:r>
          <a:r>
            <a:rPr lang="fr-FR" dirty="0" err="1" smtClean="0"/>
            <a:t>efficiency</a:t>
          </a:r>
          <a:r>
            <a:rPr lang="fr-FR" dirty="0" smtClean="0"/>
            <a:t> and </a:t>
          </a:r>
          <a:r>
            <a:rPr lang="fr-FR" dirty="0" err="1" smtClean="0"/>
            <a:t>effectiveness</a:t>
          </a:r>
          <a:r>
            <a:rPr lang="fr-FR" dirty="0" smtClean="0"/>
            <a:t> </a:t>
          </a:r>
          <a:br>
            <a:rPr lang="fr-FR" dirty="0" smtClean="0"/>
          </a:br>
          <a:r>
            <a:rPr lang="fr-FR" dirty="0" smtClean="0"/>
            <a:t/>
          </a:r>
          <a:br>
            <a:rPr lang="fr-FR" dirty="0" smtClean="0"/>
          </a:br>
          <a:r>
            <a:rPr lang="fr-FR" dirty="0" smtClean="0"/>
            <a:t>• </a:t>
          </a:r>
          <a:r>
            <a:rPr lang="fr-FR" dirty="0" err="1" smtClean="0"/>
            <a:t>Consider</a:t>
          </a:r>
          <a:r>
            <a:rPr lang="fr-FR" dirty="0" smtClean="0"/>
            <a:t> all </a:t>
          </a:r>
          <a:r>
            <a:rPr lang="fr-FR" dirty="0" err="1" smtClean="0"/>
            <a:t>costs</a:t>
          </a:r>
          <a:r>
            <a:rPr lang="fr-FR" dirty="0" smtClean="0"/>
            <a:t>: </a:t>
          </a:r>
          <a:r>
            <a:rPr lang="fr-FR" dirty="0" err="1" smtClean="0"/>
            <a:t>investment</a:t>
          </a:r>
          <a:r>
            <a:rPr lang="fr-FR" dirty="0" smtClean="0"/>
            <a:t> </a:t>
          </a:r>
          <a:r>
            <a:rPr lang="fr-FR" dirty="0" err="1" smtClean="0"/>
            <a:t>costs</a:t>
          </a:r>
          <a:r>
            <a:rPr lang="fr-FR" dirty="0" smtClean="0"/>
            <a:t> and operating </a:t>
          </a:r>
          <a:r>
            <a:rPr lang="fr-FR" dirty="0" err="1" smtClean="0"/>
            <a:t>costs</a:t>
          </a:r>
          <a:endParaRPr lang="fr-FR" dirty="0" smtClean="0"/>
        </a:p>
        <a:p>
          <a:pPr rtl="0"/>
          <a:r>
            <a:rPr lang="fr-FR" dirty="0" err="1" smtClean="0"/>
            <a:t>Investment</a:t>
          </a:r>
          <a:r>
            <a:rPr lang="fr-FR" dirty="0" smtClean="0"/>
            <a:t> </a:t>
          </a:r>
          <a:r>
            <a:rPr lang="fr-FR" dirty="0" err="1" smtClean="0"/>
            <a:t>costs</a:t>
          </a:r>
          <a:r>
            <a:rPr lang="fr-FR" dirty="0" smtClean="0"/>
            <a:t> must </a:t>
          </a:r>
          <a:r>
            <a:rPr lang="fr-FR" dirty="0" err="1" smtClean="0"/>
            <a:t>take</a:t>
          </a:r>
          <a:r>
            <a:rPr lang="fr-FR" dirty="0" smtClean="0"/>
            <a:t> </a:t>
          </a:r>
          <a:r>
            <a:rPr lang="fr-FR" dirty="0" err="1" smtClean="0"/>
            <a:t>into</a:t>
          </a:r>
          <a:r>
            <a:rPr lang="fr-FR" dirty="0" smtClean="0"/>
            <a:t> </a:t>
          </a:r>
          <a:r>
            <a:rPr lang="fr-FR" dirty="0" err="1" smtClean="0"/>
            <a:t>account</a:t>
          </a:r>
          <a:r>
            <a:rPr lang="fr-FR" dirty="0" smtClean="0"/>
            <a:t> the investigation and innovation </a:t>
          </a:r>
          <a:r>
            <a:rPr lang="fr-FR" dirty="0" err="1" smtClean="0"/>
            <a:t>costs</a:t>
          </a:r>
          <a:r>
            <a:rPr lang="fr-FR" dirty="0" smtClean="0"/>
            <a:t> of the </a:t>
          </a:r>
          <a:r>
            <a:rPr lang="fr-FR" dirty="0" smtClean="0"/>
            <a:t>system</a:t>
          </a:r>
          <a:endParaRPr lang="fr-FR" dirty="0"/>
        </a:p>
      </dgm:t>
    </dgm:pt>
    <dgm:pt modelId="{2A31A88C-08A9-4253-89CB-A97E8DE5BA8E}" type="parTrans" cxnId="{8FEF3AE5-1CE5-453E-9329-1E83113B60D7}">
      <dgm:prSet/>
      <dgm:spPr/>
      <dgm:t>
        <a:bodyPr/>
        <a:lstStyle/>
        <a:p>
          <a:endParaRPr lang="fr-FR"/>
        </a:p>
      </dgm:t>
    </dgm:pt>
    <dgm:pt modelId="{F17782FD-589F-4474-BE0C-ADA476347878}" type="sibTrans" cxnId="{8FEF3AE5-1CE5-453E-9329-1E83113B60D7}">
      <dgm:prSet/>
      <dgm:spPr/>
      <dgm:t>
        <a:bodyPr/>
        <a:lstStyle/>
        <a:p>
          <a:endParaRPr lang="fr-FR"/>
        </a:p>
      </dgm:t>
    </dgm:pt>
    <dgm:pt modelId="{EB6E31FD-0843-4785-9023-EA5BDF2125CD}" type="pres">
      <dgm:prSet presAssocID="{440B7DA8-3810-40EC-ABA6-BE4734ADF1A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687C56D-F38B-4658-8576-70A9CA57C53C}" type="pres">
      <dgm:prSet presAssocID="{EA5ED97A-4E89-4C96-A3B3-E1A0A2846964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29AEB2F-563A-495F-9BE0-721E3CB113B3}" type="presOf" srcId="{EA5ED97A-4E89-4C96-A3B3-E1A0A2846964}" destId="{C687C56D-F38B-4658-8576-70A9CA57C53C}" srcOrd="0" destOrd="0" presId="urn:microsoft.com/office/officeart/2005/8/layout/process1"/>
    <dgm:cxn modelId="{C163CAD1-0237-4793-B9E1-4666BA358711}" type="presOf" srcId="{440B7DA8-3810-40EC-ABA6-BE4734ADF1A1}" destId="{EB6E31FD-0843-4785-9023-EA5BDF2125CD}" srcOrd="0" destOrd="0" presId="urn:microsoft.com/office/officeart/2005/8/layout/process1"/>
    <dgm:cxn modelId="{8FEF3AE5-1CE5-453E-9329-1E83113B60D7}" srcId="{440B7DA8-3810-40EC-ABA6-BE4734ADF1A1}" destId="{EA5ED97A-4E89-4C96-A3B3-E1A0A2846964}" srcOrd="0" destOrd="0" parTransId="{2A31A88C-08A9-4253-89CB-A97E8DE5BA8E}" sibTransId="{F17782FD-589F-4474-BE0C-ADA476347878}"/>
    <dgm:cxn modelId="{0F222FE9-DEF6-44CD-BB3C-56812977AFD7}" type="presParOf" srcId="{EB6E31FD-0843-4785-9023-EA5BDF2125CD}" destId="{C687C56D-F38B-4658-8576-70A9CA57C53C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87C56D-F38B-4658-8576-70A9CA57C53C}">
      <dsp:nvSpPr>
        <dsp:cNvPr id="0" name=""/>
        <dsp:cNvSpPr/>
      </dsp:nvSpPr>
      <dsp:spPr>
        <a:xfrm>
          <a:off x="4116" y="0"/>
          <a:ext cx="8421451" cy="48817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 smtClean="0"/>
            <a:t>To Link </a:t>
          </a:r>
          <a:r>
            <a:rPr lang="fr-FR" sz="4100" kern="1200" dirty="0" err="1" smtClean="0"/>
            <a:t>efficiency</a:t>
          </a:r>
          <a:r>
            <a:rPr lang="fr-FR" sz="4100" kern="1200" dirty="0" smtClean="0"/>
            <a:t> and </a:t>
          </a:r>
          <a:r>
            <a:rPr lang="fr-FR" sz="4100" kern="1200" dirty="0" err="1" smtClean="0"/>
            <a:t>effectiveness</a:t>
          </a:r>
          <a:r>
            <a:rPr lang="fr-FR" sz="4100" kern="1200" dirty="0" smtClean="0"/>
            <a:t> </a:t>
          </a:r>
          <a:br>
            <a:rPr lang="fr-FR" sz="4100" kern="1200" dirty="0" smtClean="0"/>
          </a:br>
          <a:r>
            <a:rPr lang="fr-FR" sz="4100" kern="1200" dirty="0" smtClean="0"/>
            <a:t/>
          </a:r>
          <a:br>
            <a:rPr lang="fr-FR" sz="4100" kern="1200" dirty="0" smtClean="0"/>
          </a:br>
          <a:r>
            <a:rPr lang="fr-FR" sz="4100" kern="1200" dirty="0" smtClean="0"/>
            <a:t>• </a:t>
          </a:r>
          <a:r>
            <a:rPr lang="fr-FR" sz="4100" kern="1200" dirty="0" err="1" smtClean="0"/>
            <a:t>Consider</a:t>
          </a:r>
          <a:r>
            <a:rPr lang="fr-FR" sz="4100" kern="1200" dirty="0" smtClean="0"/>
            <a:t> all </a:t>
          </a:r>
          <a:r>
            <a:rPr lang="fr-FR" sz="4100" kern="1200" dirty="0" err="1" smtClean="0"/>
            <a:t>costs</a:t>
          </a:r>
          <a:r>
            <a:rPr lang="fr-FR" sz="4100" kern="1200" dirty="0" smtClean="0"/>
            <a:t>: </a:t>
          </a:r>
          <a:r>
            <a:rPr lang="fr-FR" sz="4100" kern="1200" dirty="0" err="1" smtClean="0"/>
            <a:t>investment</a:t>
          </a:r>
          <a:r>
            <a:rPr lang="fr-FR" sz="4100" kern="1200" dirty="0" smtClean="0"/>
            <a:t> </a:t>
          </a:r>
          <a:r>
            <a:rPr lang="fr-FR" sz="4100" kern="1200" dirty="0" err="1" smtClean="0"/>
            <a:t>costs</a:t>
          </a:r>
          <a:r>
            <a:rPr lang="fr-FR" sz="4100" kern="1200" dirty="0" smtClean="0"/>
            <a:t> and operating </a:t>
          </a:r>
          <a:r>
            <a:rPr lang="fr-FR" sz="4100" kern="1200" dirty="0" err="1" smtClean="0"/>
            <a:t>costs</a:t>
          </a:r>
          <a:endParaRPr lang="fr-FR" sz="4100" kern="1200" dirty="0" smtClean="0"/>
        </a:p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 err="1" smtClean="0"/>
            <a:t>Investment</a:t>
          </a:r>
          <a:r>
            <a:rPr lang="fr-FR" sz="4100" kern="1200" dirty="0" smtClean="0"/>
            <a:t> </a:t>
          </a:r>
          <a:r>
            <a:rPr lang="fr-FR" sz="4100" kern="1200" dirty="0" err="1" smtClean="0"/>
            <a:t>costs</a:t>
          </a:r>
          <a:r>
            <a:rPr lang="fr-FR" sz="4100" kern="1200" dirty="0" smtClean="0"/>
            <a:t> must </a:t>
          </a:r>
          <a:r>
            <a:rPr lang="fr-FR" sz="4100" kern="1200" dirty="0" err="1" smtClean="0"/>
            <a:t>take</a:t>
          </a:r>
          <a:r>
            <a:rPr lang="fr-FR" sz="4100" kern="1200" dirty="0" smtClean="0"/>
            <a:t> </a:t>
          </a:r>
          <a:r>
            <a:rPr lang="fr-FR" sz="4100" kern="1200" dirty="0" err="1" smtClean="0"/>
            <a:t>into</a:t>
          </a:r>
          <a:r>
            <a:rPr lang="fr-FR" sz="4100" kern="1200" dirty="0" smtClean="0"/>
            <a:t> </a:t>
          </a:r>
          <a:r>
            <a:rPr lang="fr-FR" sz="4100" kern="1200" dirty="0" err="1" smtClean="0"/>
            <a:t>account</a:t>
          </a:r>
          <a:r>
            <a:rPr lang="fr-FR" sz="4100" kern="1200" dirty="0" smtClean="0"/>
            <a:t> the investigation and innovation </a:t>
          </a:r>
          <a:r>
            <a:rPr lang="fr-FR" sz="4100" kern="1200" dirty="0" err="1" smtClean="0"/>
            <a:t>costs</a:t>
          </a:r>
          <a:r>
            <a:rPr lang="fr-FR" sz="4100" kern="1200" dirty="0" smtClean="0"/>
            <a:t> of the </a:t>
          </a:r>
          <a:r>
            <a:rPr lang="fr-FR" sz="4100" kern="1200" dirty="0" smtClean="0"/>
            <a:t>system</a:t>
          </a:r>
          <a:endParaRPr lang="fr-FR" sz="4100" kern="1200" dirty="0"/>
        </a:p>
      </dsp:txBody>
      <dsp:txXfrm>
        <a:off x="4116" y="0"/>
        <a:ext cx="8421451" cy="48817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A995B350-5E49-40C5-A1D5-8BC6012355EE}" type="datetimeFigureOut">
              <a:rPr lang="es-ES" smtClean="0"/>
              <a:pPr/>
              <a:t>27/11/2014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66" tIns="49533" rIns="99066" bIns="49533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AEF3F655-73D9-49A6-B75B-7E33596E5EF5}" type="slidenum">
              <a:rPr lang="es-ES" smtClean="0"/>
              <a:pPr/>
              <a:t>‹N°›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dirty="0" smtClean="0"/>
          </a:p>
        </p:txBody>
      </p:sp>
      <p:sp>
        <p:nvSpPr>
          <p:cNvPr id="1331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5883C34-6603-452F-A5A6-01E7F3AAE8E0}" type="slidenum">
              <a:rPr lang="en-GB" smtClean="0">
                <a:latin typeface="Arial" pitchFamily="34" charset="0"/>
              </a:rPr>
              <a:pPr/>
              <a:t>2</a:t>
            </a:fld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‹N°›</a:t>
            </a:fld>
            <a:endParaRPr kumimoji="0" lang="en-US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C3F416CD-67A3-4CF0-A210-F6AF31AC147F}" type="datetimeFigureOut">
              <a:rPr lang="en-US" smtClean="0"/>
              <a:pPr algn="l" eaLnBrk="1" latinLnBrk="0" hangingPunct="1"/>
              <a:t>11/27/2014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‹N°›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11/27/2014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fld id="{C3F416CD-67A3-4CF0-A210-F6AF31AC147F}" type="datetimeFigureOut">
              <a:rPr lang="en-US" smtClean="0"/>
              <a:pPr algn="l" eaLnBrk="1" latinLnBrk="0" hangingPunct="1"/>
              <a:t>11/27/2014</a:t>
            </a:fld>
            <a:endParaRPr lang="en-US" sz="800" dirty="0">
              <a:solidFill>
                <a:schemeClr val="accent2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sz="800" dirty="0">
              <a:solidFill>
                <a:schemeClr val="accent2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‹N°›</a:t>
            </a:fld>
            <a:endParaRPr kumimoji="0" lang="en-US" sz="18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Walther.richard@orange.fr" TargetMode="External"/><Relationship Id="rId2" Type="http://schemas.openxmlformats.org/officeDocument/2006/relationships/hyperlink" Target="mailto:bsavadogo@yahoo.f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186766" cy="2600896"/>
          </a:xfrm>
        </p:spPr>
        <p:txBody>
          <a:bodyPr>
            <a:normAutofit/>
          </a:bodyPr>
          <a:lstStyle/>
          <a:p>
            <a:pPr algn="l"/>
            <a:endParaRPr lang="fr-FR" dirty="0" smtClean="0"/>
          </a:p>
          <a:p>
            <a:pPr algn="l"/>
            <a:r>
              <a:rPr lang="fr-FR" dirty="0" smtClean="0"/>
              <a:t>Boubakar SAVADOGO. </a:t>
            </a:r>
            <a:r>
              <a:rPr lang="fr-FR" u="sng" dirty="0" smtClean="0">
                <a:hlinkClick r:id="rId2"/>
              </a:rPr>
              <a:t>bsavadogo@yahoo.fr</a:t>
            </a:r>
            <a:endParaRPr lang="fr-FR" u="sng" dirty="0" smtClean="0"/>
          </a:p>
          <a:p>
            <a:pPr algn="l"/>
            <a:endParaRPr lang="fr-FR" u="sng" dirty="0" smtClean="0"/>
          </a:p>
          <a:p>
            <a:pPr algn="l"/>
            <a:r>
              <a:rPr lang="fr-FR" u="sng" dirty="0" smtClean="0"/>
              <a:t>Richard WALTHER. w</a:t>
            </a:r>
            <a:r>
              <a:rPr lang="fr-FR" u="sng" dirty="0" smtClean="0">
                <a:hlinkClick r:id="rId3"/>
              </a:rPr>
              <a:t>alther.richard@orange.fr</a:t>
            </a:r>
            <a:r>
              <a:rPr lang="fr-FR" u="sng" dirty="0" smtClean="0"/>
              <a:t> 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683568" y="1670943"/>
            <a:ext cx="7772400" cy="147002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b="1" dirty="0" smtClean="0"/>
              <a:t>Training and professional integration costing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dirty="0" err="1" smtClean="0"/>
              <a:t>Parameters</a:t>
            </a:r>
            <a:r>
              <a:rPr lang="fr-FR" dirty="0" smtClean="0"/>
              <a:t> of facilitation of first </a:t>
            </a:r>
            <a:r>
              <a:rPr lang="fr-FR" dirty="0" err="1" smtClean="0"/>
              <a:t>professional</a:t>
            </a:r>
            <a:r>
              <a:rPr lang="fr-FR" dirty="0" smtClean="0"/>
              <a:t> </a:t>
            </a:r>
            <a:r>
              <a:rPr lang="fr-FR" dirty="0" err="1" smtClean="0"/>
              <a:t>integration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424936" cy="4997152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/>
            <a:r>
              <a:rPr lang="fr-FR" sz="2400" dirty="0" err="1" smtClean="0"/>
              <a:t>Costs</a:t>
            </a:r>
            <a:r>
              <a:rPr lang="fr-FR" sz="2400" dirty="0" smtClean="0"/>
              <a:t> of </a:t>
            </a:r>
            <a:r>
              <a:rPr lang="fr-FR" sz="2400" dirty="0" err="1" smtClean="0"/>
              <a:t>tracking</a:t>
            </a:r>
            <a:r>
              <a:rPr lang="fr-FR" sz="2400" dirty="0" smtClean="0"/>
              <a:t> </a:t>
            </a:r>
            <a:r>
              <a:rPr lang="fr-FR" sz="2400" dirty="0" err="1" smtClean="0"/>
              <a:t>graduates</a:t>
            </a:r>
            <a:r>
              <a:rPr lang="fr-FR" sz="2400" dirty="0" smtClean="0"/>
              <a:t> ;</a:t>
            </a:r>
          </a:p>
          <a:p>
            <a:pPr lvl="0"/>
            <a:endParaRPr lang="fr-FR" sz="2400" dirty="0" smtClean="0"/>
          </a:p>
          <a:p>
            <a:r>
              <a:rPr lang="fr-FR" sz="2400" dirty="0" smtClean="0"/>
              <a:t> </a:t>
            </a:r>
            <a:r>
              <a:rPr lang="fr-FR" sz="2400" dirty="0" err="1" smtClean="0"/>
              <a:t>costs</a:t>
            </a:r>
            <a:r>
              <a:rPr lang="fr-FR" sz="2400" dirty="0" smtClean="0"/>
              <a:t> of workshops or </a:t>
            </a:r>
            <a:r>
              <a:rPr lang="fr-FR" sz="2400" dirty="0" err="1" smtClean="0"/>
              <a:t>seminar</a:t>
            </a:r>
            <a:r>
              <a:rPr lang="fr-FR" sz="2400" dirty="0" smtClean="0"/>
              <a:t> </a:t>
            </a:r>
            <a:r>
              <a:rPr lang="fr-FR" sz="2400" dirty="0" err="1" smtClean="0"/>
              <a:t>with</a:t>
            </a:r>
            <a:r>
              <a:rPr lang="fr-FR" sz="2400" dirty="0" smtClean="0"/>
              <a:t> </a:t>
            </a:r>
            <a:r>
              <a:rPr lang="fr-FR" sz="2400" dirty="0" err="1" smtClean="0"/>
              <a:t>employers</a:t>
            </a:r>
            <a:r>
              <a:rPr lang="fr-FR" sz="2400" dirty="0" smtClean="0"/>
              <a:t>;</a:t>
            </a:r>
          </a:p>
          <a:p>
            <a:pPr lvl="0"/>
            <a:r>
              <a:rPr lang="fr-FR" sz="2400" dirty="0" err="1" smtClean="0"/>
              <a:t>Costs</a:t>
            </a:r>
            <a:r>
              <a:rPr lang="fr-FR" sz="2400" dirty="0" smtClean="0"/>
              <a:t> of </a:t>
            </a:r>
            <a:r>
              <a:rPr lang="fr-FR" sz="2400" dirty="0" err="1" smtClean="0"/>
              <a:t>complementary</a:t>
            </a:r>
            <a:r>
              <a:rPr lang="fr-FR" sz="2400" dirty="0" smtClean="0"/>
              <a:t> courses</a:t>
            </a:r>
          </a:p>
          <a:p>
            <a:pPr lvl="0"/>
            <a:r>
              <a:rPr lang="fr-FR" sz="2400" dirty="0" err="1" smtClean="0"/>
              <a:t>Cost</a:t>
            </a:r>
            <a:r>
              <a:rPr lang="fr-FR" sz="2400" dirty="0" smtClean="0"/>
              <a:t> of business plan </a:t>
            </a:r>
          </a:p>
          <a:p>
            <a:pPr lvl="0"/>
            <a:r>
              <a:rPr lang="fr-FR" sz="2400" dirty="0" err="1" smtClean="0"/>
              <a:t>Cost</a:t>
            </a:r>
            <a:r>
              <a:rPr lang="fr-FR" sz="2400" dirty="0" smtClean="0"/>
              <a:t> of </a:t>
            </a:r>
            <a:r>
              <a:rPr lang="fr-FR" sz="2400" dirty="0" err="1" smtClean="0"/>
              <a:t>grants</a:t>
            </a:r>
            <a:r>
              <a:rPr lang="fr-FR" sz="2400" dirty="0" smtClean="0"/>
              <a:t> program to </a:t>
            </a:r>
          </a:p>
          <a:p>
            <a:pPr lvl="1"/>
            <a:r>
              <a:rPr lang="fr-FR" sz="2000" dirty="0" err="1" smtClean="0"/>
              <a:t>buy</a:t>
            </a:r>
            <a:r>
              <a:rPr lang="fr-FR" sz="2000" dirty="0" smtClean="0"/>
              <a:t> </a:t>
            </a:r>
            <a:r>
              <a:rPr lang="fr-FR" sz="2000" dirty="0" err="1" smtClean="0"/>
              <a:t>equipement</a:t>
            </a:r>
            <a:r>
              <a:rPr lang="fr-FR" sz="2000" dirty="0" smtClean="0"/>
              <a:t> for </a:t>
            </a:r>
            <a:r>
              <a:rPr lang="fr-FR" sz="2000" dirty="0" err="1" smtClean="0"/>
              <a:t>starting</a:t>
            </a:r>
            <a:r>
              <a:rPr lang="fr-FR" sz="2000" dirty="0" smtClean="0"/>
              <a:t> </a:t>
            </a:r>
            <a:r>
              <a:rPr lang="fr-FR" sz="2000" dirty="0" err="1" smtClean="0"/>
              <a:t>small</a:t>
            </a:r>
            <a:r>
              <a:rPr lang="fr-FR" sz="2000" dirty="0" smtClean="0"/>
              <a:t> </a:t>
            </a:r>
            <a:r>
              <a:rPr lang="fr-FR" sz="2000" dirty="0" err="1" smtClean="0"/>
              <a:t>enterprise</a:t>
            </a:r>
            <a:endParaRPr lang="fr-FR" sz="2000" dirty="0" smtClean="0"/>
          </a:p>
          <a:p>
            <a:pPr lvl="1"/>
            <a:r>
              <a:rPr lang="fr-FR" sz="2000" dirty="0" err="1" smtClean="0"/>
              <a:t>Allow</a:t>
            </a:r>
            <a:r>
              <a:rPr lang="fr-FR" sz="2000" dirty="0" smtClean="0"/>
              <a:t> </a:t>
            </a:r>
            <a:r>
              <a:rPr lang="fr-FR" sz="2000" dirty="0" err="1" smtClean="0"/>
              <a:t>Credit</a:t>
            </a:r>
            <a:r>
              <a:rPr lang="fr-FR" sz="2000" dirty="0" smtClean="0"/>
              <a:t> </a:t>
            </a:r>
            <a:r>
              <a:rPr lang="fr-FR" sz="2000" dirty="0" err="1" smtClean="0"/>
              <a:t>access</a:t>
            </a:r>
            <a:endParaRPr lang="fr-FR" sz="2000" dirty="0" smtClean="0"/>
          </a:p>
          <a:p>
            <a:pPr lvl="1"/>
            <a:r>
              <a:rPr lang="fr-FR" sz="2000" dirty="0" err="1" smtClean="0"/>
              <a:t>Pay</a:t>
            </a:r>
            <a:r>
              <a:rPr lang="fr-FR" sz="2000" dirty="0" smtClean="0"/>
              <a:t> </a:t>
            </a:r>
            <a:r>
              <a:rPr lang="fr-FR" sz="2000" dirty="0" err="1" smtClean="0"/>
              <a:t>employer’s</a:t>
            </a:r>
            <a:r>
              <a:rPr lang="fr-FR" sz="2000" dirty="0" smtClean="0"/>
              <a:t> taxes</a:t>
            </a:r>
          </a:p>
          <a:p>
            <a:pPr lvl="0"/>
            <a:r>
              <a:rPr lang="fr-FR" sz="2400" dirty="0" smtClean="0"/>
              <a:t>Etc.</a:t>
            </a:r>
          </a:p>
          <a:p>
            <a:pPr lvl="0"/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dirty="0" smtClean="0"/>
              <a:t>COSTS IN SOME COUNTRIES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683568" y="2708920"/>
          <a:ext cx="5472609" cy="3874204"/>
        </p:xfrm>
        <a:graphic>
          <a:graphicData uri="http://schemas.openxmlformats.org/drawingml/2006/table">
            <a:tbl>
              <a:tblPr>
                <a:tableStyleId>{E929F9F4-4A8F-4326-A1B4-22849713DDAB}</a:tableStyleId>
              </a:tblPr>
              <a:tblGrid>
                <a:gridCol w="1769340"/>
                <a:gridCol w="1234423"/>
                <a:gridCol w="1234423"/>
                <a:gridCol w="1234423"/>
              </a:tblGrid>
              <a:tr h="733440">
                <a:tc>
                  <a:txBody>
                    <a:bodyPr/>
                    <a:lstStyle/>
                    <a:p>
                      <a:pPr algn="ctr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latin typeface="Arial Black" pitchFamily="34" charset="0"/>
                        </a:rPr>
                        <a:t>BT FoRes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latin typeface="Arial Black" pitchFamily="34" charset="0"/>
                        </a:rPr>
                        <a:t>BTS </a:t>
                      </a:r>
                      <a:r>
                        <a:rPr lang="fr-FR" sz="1400" u="none" strike="noStrike" dirty="0" err="1">
                          <a:latin typeface="Arial Black" pitchFamily="34" charset="0"/>
                        </a:rPr>
                        <a:t>FoRes</a:t>
                      </a:r>
                      <a:r>
                        <a:rPr lang="fr-FR" sz="1400" u="none" strike="noStrike" dirty="0">
                          <a:latin typeface="Arial Black" pitchFamily="34" charset="0"/>
                        </a:rPr>
                        <a:t> </a:t>
                      </a:r>
                      <a:r>
                        <a:rPr lang="fr-FR" sz="1400" u="none" strike="noStrike" dirty="0" err="1" smtClean="0">
                          <a:latin typeface="Arial Black" pitchFamily="34" charset="0"/>
                        </a:rPr>
                        <a:t>with</a:t>
                      </a:r>
                      <a:r>
                        <a:rPr lang="fr-FR" sz="1400" u="none" strike="noStrike" dirty="0" smtClean="0">
                          <a:latin typeface="Arial Black" pitchFamily="34" charset="0"/>
                        </a:rPr>
                        <a:t> </a:t>
                      </a:r>
                      <a:r>
                        <a:rPr lang="fr-FR" sz="1400" u="none" strike="noStrike" dirty="0">
                          <a:latin typeface="Arial Black" pitchFamily="34" charset="0"/>
                        </a:rPr>
                        <a:t>BAC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latin typeface="Arial Black" pitchFamily="34" charset="0"/>
                        </a:rPr>
                        <a:t>BTS </a:t>
                      </a:r>
                      <a:r>
                        <a:rPr lang="fr-FR" sz="1400" u="none" strike="noStrike" dirty="0" err="1">
                          <a:latin typeface="Arial Black" pitchFamily="34" charset="0"/>
                        </a:rPr>
                        <a:t>FoRes</a:t>
                      </a:r>
                      <a:r>
                        <a:rPr lang="fr-FR" sz="1400" u="none" strike="noStrike" dirty="0">
                          <a:latin typeface="Arial Black" pitchFamily="34" charset="0"/>
                        </a:rPr>
                        <a:t> </a:t>
                      </a:r>
                      <a:r>
                        <a:rPr lang="fr-FR" sz="1400" u="none" strike="noStrike" dirty="0" err="1" smtClean="0">
                          <a:latin typeface="Arial Black" pitchFamily="34" charset="0"/>
                        </a:rPr>
                        <a:t>without</a:t>
                      </a:r>
                      <a:r>
                        <a:rPr lang="fr-FR" sz="1400" u="none" strike="noStrike" baseline="0" dirty="0" smtClean="0">
                          <a:latin typeface="Arial Black" pitchFamily="34" charset="0"/>
                        </a:rPr>
                        <a:t> </a:t>
                      </a:r>
                      <a:r>
                        <a:rPr lang="fr-FR" sz="1400" u="none" strike="noStrike" dirty="0" smtClean="0">
                          <a:latin typeface="Arial Black" pitchFamily="34" charset="0"/>
                        </a:rPr>
                        <a:t>BAC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</a:tr>
              <a:tr h="73344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 err="1" smtClean="0">
                          <a:latin typeface="Arial Black" pitchFamily="34" charset="0"/>
                        </a:rPr>
                        <a:t>Average</a:t>
                      </a:r>
                      <a:r>
                        <a:rPr lang="fr-FR" sz="1400" u="none" strike="noStrike" dirty="0" smtClean="0">
                          <a:latin typeface="Arial Black" pitchFamily="34" charset="0"/>
                        </a:rPr>
                        <a:t> </a:t>
                      </a:r>
                      <a:r>
                        <a:rPr lang="fr-FR" sz="1400" u="none" strike="noStrike" dirty="0" err="1" smtClean="0">
                          <a:latin typeface="Arial Black" pitchFamily="34" charset="0"/>
                        </a:rPr>
                        <a:t>cost</a:t>
                      </a:r>
                      <a:r>
                        <a:rPr lang="fr-FR" sz="1400" u="none" strike="noStrike" dirty="0" smtClean="0">
                          <a:latin typeface="Arial Black" pitchFamily="34" charset="0"/>
                        </a:rPr>
                        <a:t> per unit </a:t>
                      </a:r>
                      <a:r>
                        <a:rPr lang="fr-FR" sz="1400" u="none" strike="noStrike" dirty="0">
                          <a:latin typeface="Arial Black" pitchFamily="34" charset="0"/>
                        </a:rPr>
                        <a:t>CBCG </a:t>
                      </a:r>
                      <a:r>
                        <a:rPr lang="fr-FR" sz="1400" u="none" strike="noStrike" dirty="0" err="1">
                          <a:latin typeface="Arial Black" pitchFamily="34" charset="0"/>
                        </a:rPr>
                        <a:t>Cocody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latin typeface="Arial Black" pitchFamily="34" charset="0"/>
                        </a:rPr>
                        <a:t>           1 144   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latin typeface="Arial Black" pitchFamily="34" charset="0"/>
                        </a:rPr>
                        <a:t>                  -     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latin typeface="Arial Black" pitchFamily="34" charset="0"/>
                        </a:rPr>
                        <a:t>                  -     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</a:tr>
              <a:tr h="48982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latin typeface="Arial Black" pitchFamily="34" charset="0"/>
                        </a:rPr>
                        <a:t>TRANSIT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latin typeface="Arial Black" pitchFamily="34" charset="0"/>
                        </a:rPr>
                        <a:t>           1 049   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latin typeface="Arial Black" pitchFamily="34" charset="0"/>
                        </a:rPr>
                        <a:t>           1 237   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latin typeface="Arial Black" pitchFamily="34" charset="0"/>
                        </a:rPr>
                        <a:t>               898   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</a:tr>
              <a:tr h="48982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 err="1" smtClean="0">
                          <a:latin typeface="Arial Black" pitchFamily="34" charset="0"/>
                        </a:rPr>
                        <a:t>Accounting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latin typeface="Arial Black" pitchFamily="34" charset="0"/>
                        </a:rPr>
                        <a:t>           1 071   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latin typeface="Arial Black" pitchFamily="34" charset="0"/>
                        </a:rPr>
                        <a:t>           1 271   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latin typeface="Arial Black" pitchFamily="34" charset="0"/>
                        </a:rPr>
                        <a:t>               943   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</a:tr>
              <a:tr h="48982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 smtClean="0">
                          <a:latin typeface="Arial Black" pitchFamily="34" charset="0"/>
                        </a:rPr>
                        <a:t>Business management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latin typeface="Arial Black" pitchFamily="34" charset="0"/>
                        </a:rPr>
                        <a:t>                  -     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latin typeface="Arial Black" pitchFamily="34" charset="0"/>
                        </a:rPr>
                        <a:t>           1 158   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latin typeface="Arial Black" pitchFamily="34" charset="0"/>
                        </a:rPr>
                        <a:t>               830   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</a:tr>
              <a:tr h="44801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latin typeface="Arial Black" pitchFamily="34" charset="0"/>
                        </a:rPr>
                        <a:t>SECRETARIAT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latin typeface="Arial Black" pitchFamily="34" charset="0"/>
                        </a:rPr>
                        <a:t>           1 202   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latin typeface="Arial Black" pitchFamily="34" charset="0"/>
                        </a:rPr>
                        <a:t>           1 296   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latin typeface="Arial Black" pitchFamily="34" charset="0"/>
                        </a:rPr>
                        <a:t>           1 124   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</a:tr>
              <a:tr h="48982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 err="1" smtClean="0">
                          <a:latin typeface="Arial Black" pitchFamily="34" charset="0"/>
                        </a:rPr>
                        <a:t>Tourism</a:t>
                      </a:r>
                      <a:r>
                        <a:rPr lang="fr-FR" sz="1400" u="none" strike="noStrike" dirty="0" smtClean="0">
                          <a:latin typeface="Arial Black" pitchFamily="34" charset="0"/>
                        </a:rPr>
                        <a:t> and </a:t>
                      </a:r>
                      <a:r>
                        <a:rPr lang="fr-FR" sz="1400" u="none" strike="noStrike" dirty="0" err="1" smtClean="0">
                          <a:latin typeface="Arial Black" pitchFamily="34" charset="0"/>
                        </a:rPr>
                        <a:t>hotels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latin typeface="Arial Black" pitchFamily="34" charset="0"/>
                        </a:rPr>
                        <a:t>                  -     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latin typeface="Arial Black" pitchFamily="34" charset="0"/>
                        </a:rPr>
                        <a:t>           1 317   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latin typeface="Arial Black" pitchFamily="34" charset="0"/>
                        </a:rPr>
                        <a:t>           1 034   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2280" marR="2280" marT="2280" marB="0" anchor="ctr"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827584" y="1484784"/>
            <a:ext cx="4608512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Cote d’ivoire (€) </a:t>
            </a:r>
            <a:r>
              <a:rPr lang="fr-FR" sz="2800" b="1" dirty="0" err="1" smtClean="0"/>
              <a:t>cost</a:t>
            </a:r>
            <a:r>
              <a:rPr lang="fr-FR" sz="2800" b="1" dirty="0" smtClean="0"/>
              <a:t> in the training center</a:t>
            </a:r>
            <a:endParaRPr lang="fr-F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424936" cy="4997152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ctr"/>
            <a:endParaRPr lang="fr-FR" sz="7200" dirty="0" smtClean="0"/>
          </a:p>
          <a:p>
            <a:pPr lvl="0" algn="ctr"/>
            <a:r>
              <a:rPr lang="fr-FR" sz="7200" dirty="0" smtClean="0"/>
              <a:t>END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numéro de diapositive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A1430ECA-EBD3-4511-91E5-094B6E51A042}" type="slidenum">
              <a:rPr lang="en-GB"/>
              <a:pPr/>
              <a:t>2</a:t>
            </a:fld>
            <a:endParaRPr lang="en-GB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51520" y="1556792"/>
          <a:ext cx="8424936" cy="4774691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1432980"/>
                <a:gridCol w="1219315"/>
                <a:gridCol w="1236137"/>
                <a:gridCol w="1500491"/>
                <a:gridCol w="1059489"/>
                <a:gridCol w="988262"/>
                <a:gridCol w="988262"/>
              </a:tblGrid>
              <a:tr h="158417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u="none" strike="noStrike" noProof="0" smtClean="0"/>
                        <a:t> </a:t>
                      </a:r>
                      <a:endParaRPr lang="en-GB" sz="16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47" marR="8947" marT="894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noProof="0" dirty="0" smtClean="0"/>
                        <a:t>% of young Population</a:t>
                      </a:r>
                    </a:p>
                    <a:p>
                      <a:pPr algn="ctr" fontAlgn="ctr"/>
                      <a:r>
                        <a:rPr lang="en-GB" sz="1400" b="0" i="0" u="none" strike="noStrike" noProof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(less than 25 years)</a:t>
                      </a:r>
                      <a:endParaRPr lang="en-GB" sz="1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47" marR="8947" marT="89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noProof="0" smtClean="0"/>
                        <a:t>% of</a:t>
                      </a:r>
                      <a:r>
                        <a:rPr lang="en-GB" sz="1400" u="none" strike="noStrike" baseline="0" noProof="0" smtClean="0"/>
                        <a:t> completion for</a:t>
                      </a:r>
                      <a:r>
                        <a:rPr lang="en-GB" sz="1400" u="none" strike="noStrike" noProof="0" smtClean="0"/>
                        <a:t> primary school</a:t>
                      </a:r>
                      <a:endParaRPr lang="en-GB" sz="14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47" marR="8947" marT="89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noProof="0" dirty="0" smtClean="0"/>
                        <a:t>Literacy rate</a:t>
                      </a:r>
                      <a:endParaRPr lang="en-GB" sz="1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47" marR="8947" marT="89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noProof="0" dirty="0" smtClean="0"/>
                        <a:t>enrolment rate in secondary education</a:t>
                      </a:r>
                      <a:endParaRPr lang="en-GB" sz="1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47" marR="8947" marT="89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noProof="0" dirty="0" smtClean="0"/>
                        <a:t>Enrolment rate in TVET</a:t>
                      </a:r>
                      <a:endParaRPr lang="en-GB" sz="1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47" marR="8947" marT="89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noProof="0" dirty="0" smtClean="0"/>
                        <a:t>Part of TVET in national education budget</a:t>
                      </a:r>
                      <a:endParaRPr lang="en-GB" sz="1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47" marR="8947" marT="8947" marB="0" anchor="ctr"/>
                </a:tc>
              </a:tr>
              <a:tr h="39881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noProof="0" smtClean="0"/>
                        <a:t>Benin</a:t>
                      </a:r>
                      <a:endParaRPr lang="en-GB" sz="1600" b="1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47" marR="8947" marT="8947" marB="0" anchor="b"/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en-GB" sz="1500" b="1" u="none" strike="noStrike" noProof="0" dirty="0" smtClean="0"/>
                        <a:t>55 – 65%</a:t>
                      </a:r>
                      <a:endParaRPr lang="en-GB" sz="1500" b="1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47" marR="8947" marT="8947" marB="0" anchor="ctr"/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en-GB" sz="1500" b="1" u="none" strike="noStrike" noProof="0" smtClean="0"/>
                        <a:t>40 - 60%</a:t>
                      </a:r>
                      <a:endParaRPr lang="en-GB" sz="1500" b="1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47" marR="8947" marT="8947" marB="0" anchor="ctr"/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en-GB" sz="1500" b="1" u="none" strike="noStrike" noProof="0" dirty="0" smtClean="0"/>
                        <a:t>20 - 70% for adults (15 - 60 years) and 25 - 85% for young (15 - 25 years)</a:t>
                      </a:r>
                      <a:endParaRPr lang="en-GB" sz="1500" b="1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47" marR="8947" marT="8947" marB="0" anchor="ctr"/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en-GB" sz="1500" b="1" u="none" strike="noStrike" noProof="0" smtClean="0"/>
                        <a:t>15 - 35%</a:t>
                      </a:r>
                      <a:endParaRPr lang="en-GB" sz="1500" b="1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47" marR="8947" marT="8947" marB="0" anchor="ctr"/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en-GB" sz="1500" b="1" u="none" strike="noStrike" noProof="0" smtClean="0"/>
                        <a:t>2 - 8%</a:t>
                      </a:r>
                      <a:endParaRPr lang="en-GB" sz="1500" b="1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47" marR="8947" marT="8947" marB="0" anchor="ctr"/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en-GB" sz="1500" b="1" u="none" strike="noStrike" noProof="0" smtClean="0"/>
                        <a:t>3 - 10%</a:t>
                      </a:r>
                      <a:endParaRPr lang="en-GB" sz="1500" b="1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47" marR="8947" marT="8947" marB="0" anchor="ctr"/>
                </a:tc>
              </a:tr>
              <a:tr h="39881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noProof="0" smtClean="0"/>
                        <a:t>Burkina Faso</a:t>
                      </a:r>
                      <a:endParaRPr lang="en-GB" sz="1600" b="1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47" marR="8947" marT="8947" marB="0" anchor="b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881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noProof="0" smtClean="0"/>
                        <a:t>Côte d'Ivoire</a:t>
                      </a:r>
                      <a:endParaRPr lang="en-GB" sz="1600" b="1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47" marR="8947" marT="8947" marB="0" anchor="b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881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noProof="0" smtClean="0"/>
                        <a:t>Guinée Bissau</a:t>
                      </a:r>
                      <a:endParaRPr lang="en-GB" sz="1600" b="1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47" marR="8947" marT="8947" marB="0" anchor="b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881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noProof="0" smtClean="0"/>
                        <a:t>Mali</a:t>
                      </a:r>
                      <a:endParaRPr lang="en-GB" sz="1600" b="1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47" marR="8947" marT="8947" marB="0" anchor="b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881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noProof="0" smtClean="0"/>
                        <a:t>Niger</a:t>
                      </a:r>
                      <a:endParaRPr lang="en-GB" sz="1600" b="1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47" marR="8947" marT="8947" marB="0" anchor="b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881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noProof="0" smtClean="0"/>
                        <a:t>Sénégal</a:t>
                      </a:r>
                      <a:endParaRPr lang="en-GB" sz="1600" b="1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47" marR="8947" marT="8947" marB="0" anchor="b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881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noProof="0" dirty="0" smtClean="0"/>
                        <a:t>Togo</a:t>
                      </a:r>
                      <a:endParaRPr lang="en-GB" sz="1600" b="1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947" marR="8947" marT="8947" marB="0" anchor="b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066800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s-E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Background</a:t>
            </a:r>
            <a:endParaRPr lang="es-E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066800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s-E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Background</a:t>
            </a:r>
            <a:endParaRPr lang="es-E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1857364"/>
            <a:ext cx="8572560" cy="4714884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s-ES" sz="4000" b="1" i="1" dirty="0" err="1" smtClean="0">
                <a:latin typeface="Arial Narrow" pitchFamily="34" charset="0"/>
              </a:rPr>
              <a:t>Governments</a:t>
            </a:r>
            <a:r>
              <a:rPr lang="es-ES" sz="4000" b="1" i="1" dirty="0" smtClean="0">
                <a:latin typeface="Arial Narrow" pitchFamily="34" charset="0"/>
              </a:rPr>
              <a:t> </a:t>
            </a:r>
            <a:r>
              <a:rPr lang="es-ES" sz="4000" b="1" i="1" dirty="0" err="1" smtClean="0">
                <a:latin typeface="Arial Narrow" pitchFamily="34" charset="0"/>
              </a:rPr>
              <a:t>want</a:t>
            </a:r>
            <a:r>
              <a:rPr lang="es-ES" sz="4000" b="1" i="1" dirty="0" smtClean="0">
                <a:latin typeface="Arial Narrow" pitchFamily="34" charset="0"/>
              </a:rPr>
              <a:t> </a:t>
            </a:r>
            <a:r>
              <a:rPr lang="es-ES" sz="4000" b="1" i="1" dirty="0" err="1" smtClean="0">
                <a:latin typeface="Arial Narrow" pitchFamily="34" charset="0"/>
              </a:rPr>
              <a:t>to</a:t>
            </a:r>
            <a:r>
              <a:rPr lang="es-ES" sz="4000" b="1" i="1" dirty="0" smtClean="0">
                <a:latin typeface="Arial Narrow" pitchFamily="34" charset="0"/>
              </a:rPr>
              <a:t> </a:t>
            </a:r>
            <a:r>
              <a:rPr lang="es-ES" sz="4000" b="1" i="1" dirty="0" err="1" smtClean="0">
                <a:latin typeface="Arial Narrow" pitchFamily="34" charset="0"/>
              </a:rPr>
              <a:t>expand</a:t>
            </a:r>
            <a:r>
              <a:rPr lang="es-ES" sz="4000" b="1" i="1" dirty="0" smtClean="0">
                <a:latin typeface="Arial Narrow" pitchFamily="34" charset="0"/>
              </a:rPr>
              <a:t> </a:t>
            </a:r>
            <a:r>
              <a:rPr lang="es-ES" sz="4000" b="1" i="1" dirty="0" err="1" smtClean="0">
                <a:latin typeface="Arial Narrow" pitchFamily="34" charset="0"/>
              </a:rPr>
              <a:t>the</a:t>
            </a:r>
            <a:r>
              <a:rPr lang="es-ES" sz="4000" b="1" i="1" dirty="0" smtClean="0">
                <a:latin typeface="Arial Narrow" pitchFamily="34" charset="0"/>
              </a:rPr>
              <a:t> </a:t>
            </a:r>
            <a:r>
              <a:rPr lang="es-ES" sz="4000" b="1" i="1" dirty="0" err="1" smtClean="0">
                <a:latin typeface="Arial Narrow" pitchFamily="34" charset="0"/>
              </a:rPr>
              <a:t>rate</a:t>
            </a:r>
            <a:r>
              <a:rPr lang="es-ES" sz="4000" b="1" i="1" dirty="0" smtClean="0">
                <a:latin typeface="Arial Narrow" pitchFamily="34" charset="0"/>
              </a:rPr>
              <a:t> of </a:t>
            </a:r>
            <a:r>
              <a:rPr lang="es-ES" sz="4000" b="1" i="1" dirty="0" err="1" smtClean="0">
                <a:latin typeface="Arial Narrow" pitchFamily="34" charset="0"/>
              </a:rPr>
              <a:t>access</a:t>
            </a:r>
            <a:r>
              <a:rPr lang="es-ES" sz="4000" b="1" i="1" dirty="0" smtClean="0">
                <a:latin typeface="Arial Narrow" pitchFamily="34" charset="0"/>
              </a:rPr>
              <a:t> </a:t>
            </a:r>
            <a:r>
              <a:rPr lang="es-ES" sz="4000" b="1" i="1" dirty="0" err="1" smtClean="0">
                <a:latin typeface="Arial Narrow" pitchFamily="34" charset="0"/>
              </a:rPr>
              <a:t>to</a:t>
            </a:r>
            <a:r>
              <a:rPr lang="es-ES" sz="4000" b="1" i="1" dirty="0" smtClean="0">
                <a:latin typeface="Arial Narrow" pitchFamily="34" charset="0"/>
              </a:rPr>
              <a:t> TVET </a:t>
            </a:r>
            <a:r>
              <a:rPr lang="es-ES" sz="4000" b="1" i="1" dirty="0" err="1" smtClean="0">
                <a:latin typeface="Arial Narrow" pitchFamily="34" charset="0"/>
              </a:rPr>
              <a:t>from</a:t>
            </a:r>
            <a:r>
              <a:rPr lang="es-ES" sz="4000" b="1" i="1" dirty="0" smtClean="0">
                <a:latin typeface="Arial Narrow" pitchFamily="34" charset="0"/>
              </a:rPr>
              <a:t> 10% </a:t>
            </a:r>
            <a:r>
              <a:rPr lang="es-ES" sz="4000" b="1" i="1" dirty="0" err="1" smtClean="0">
                <a:latin typeface="Arial Narrow" pitchFamily="34" charset="0"/>
              </a:rPr>
              <a:t>to</a:t>
            </a:r>
            <a:r>
              <a:rPr lang="es-ES" sz="4000" b="1" i="1" dirty="0" smtClean="0">
                <a:latin typeface="Arial Narrow" pitchFamily="34" charset="0"/>
              </a:rPr>
              <a:t> 50% in </a:t>
            </a:r>
            <a:r>
              <a:rPr lang="es-ES" sz="4000" b="1" i="1" dirty="0" err="1" smtClean="0">
                <a:latin typeface="Arial Narrow" pitchFamily="34" charset="0"/>
              </a:rPr>
              <a:t>the</a:t>
            </a:r>
            <a:r>
              <a:rPr lang="es-ES" sz="4000" b="1" i="1" dirty="0" smtClean="0">
                <a:latin typeface="Arial Narrow" pitchFamily="34" charset="0"/>
              </a:rPr>
              <a:t> </a:t>
            </a:r>
            <a:r>
              <a:rPr lang="es-ES" sz="4000" b="1" i="1" dirty="0" err="1" smtClean="0">
                <a:latin typeface="Arial Narrow" pitchFamily="34" charset="0"/>
              </a:rPr>
              <a:t>next</a:t>
            </a:r>
            <a:r>
              <a:rPr lang="es-ES" sz="4000" b="1" i="1" dirty="0" smtClean="0">
                <a:latin typeface="Arial Narrow" pitchFamily="34" charset="0"/>
              </a:rPr>
              <a:t> 5 </a:t>
            </a:r>
            <a:r>
              <a:rPr lang="es-ES" sz="4000" b="1" i="1" dirty="0" err="1" smtClean="0">
                <a:latin typeface="Arial Narrow" pitchFamily="34" charset="0"/>
              </a:rPr>
              <a:t>or</a:t>
            </a:r>
            <a:r>
              <a:rPr lang="es-ES" sz="4000" b="1" i="1" dirty="0" smtClean="0">
                <a:latin typeface="Arial Narrow" pitchFamily="34" charset="0"/>
              </a:rPr>
              <a:t> 10 </a:t>
            </a:r>
            <a:r>
              <a:rPr lang="es-ES" sz="4000" b="1" i="1" dirty="0" err="1" smtClean="0">
                <a:latin typeface="Arial Narrow" pitchFamily="34" charset="0"/>
              </a:rPr>
              <a:t>years</a:t>
            </a:r>
            <a:endParaRPr lang="es-ES" sz="4000" dirty="0">
              <a:latin typeface="Arial Narrow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066800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s-ES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Background</a:t>
            </a:r>
            <a:endParaRPr lang="es-E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1785926"/>
            <a:ext cx="8572560" cy="4786346"/>
          </a:xfrm>
        </p:spPr>
        <p:txBody>
          <a:bodyPr>
            <a:normAutofit/>
          </a:bodyPr>
          <a:lstStyle/>
          <a:p>
            <a:pPr lvl="0"/>
            <a:r>
              <a:rPr lang="fr-FR" sz="2400" dirty="0" smtClean="0">
                <a:latin typeface="Arial Narrow" pitchFamily="34" charset="0"/>
              </a:rPr>
              <a:t>How </a:t>
            </a:r>
            <a:r>
              <a:rPr lang="fr-FR" sz="2400" dirty="0" err="1" smtClean="0">
                <a:latin typeface="Arial Narrow" pitchFamily="34" charset="0"/>
              </a:rPr>
              <a:t>much</a:t>
            </a:r>
            <a:r>
              <a:rPr lang="fr-FR" sz="2400" dirty="0" smtClean="0">
                <a:latin typeface="Arial Narrow" pitchFamily="34" charset="0"/>
              </a:rPr>
              <a:t> </a:t>
            </a:r>
            <a:r>
              <a:rPr lang="fr-FR" sz="2400" dirty="0" err="1" smtClean="0">
                <a:latin typeface="Arial Narrow" pitchFamily="34" charset="0"/>
              </a:rPr>
              <a:t>these</a:t>
            </a:r>
            <a:r>
              <a:rPr lang="fr-FR" sz="2400" dirty="0" smtClean="0">
                <a:latin typeface="Arial Narrow" pitchFamily="34" charset="0"/>
              </a:rPr>
              <a:t> </a:t>
            </a:r>
            <a:r>
              <a:rPr lang="fr-FR" sz="2400" dirty="0" err="1" smtClean="0">
                <a:latin typeface="Arial Narrow" pitchFamily="34" charset="0"/>
              </a:rPr>
              <a:t>ambitious</a:t>
            </a:r>
            <a:r>
              <a:rPr lang="fr-FR" sz="2400" dirty="0" smtClean="0">
                <a:latin typeface="Arial Narrow" pitchFamily="34" charset="0"/>
              </a:rPr>
              <a:t> </a:t>
            </a:r>
            <a:r>
              <a:rPr lang="fr-FR" sz="2400" dirty="0" err="1" smtClean="0">
                <a:latin typeface="Arial Narrow" pitchFamily="34" charset="0"/>
              </a:rPr>
              <a:t>reforms</a:t>
            </a:r>
            <a:r>
              <a:rPr lang="fr-FR" sz="2400" dirty="0" smtClean="0">
                <a:latin typeface="Arial Narrow" pitchFamily="34" charset="0"/>
              </a:rPr>
              <a:t> </a:t>
            </a:r>
            <a:r>
              <a:rPr lang="fr-FR" sz="2400" dirty="0" err="1" smtClean="0">
                <a:latin typeface="Arial Narrow" pitchFamily="34" charset="0"/>
              </a:rPr>
              <a:t>will</a:t>
            </a:r>
            <a:r>
              <a:rPr lang="fr-FR" sz="2400" dirty="0" smtClean="0">
                <a:latin typeface="Arial Narrow" pitchFamily="34" charset="0"/>
              </a:rPr>
              <a:t> </a:t>
            </a:r>
            <a:r>
              <a:rPr lang="fr-FR" sz="2400" dirty="0" err="1" smtClean="0">
                <a:latin typeface="Arial Narrow" pitchFamily="34" charset="0"/>
              </a:rPr>
              <a:t>cost</a:t>
            </a:r>
            <a:r>
              <a:rPr lang="fr-FR" sz="2400" dirty="0" smtClean="0">
                <a:latin typeface="Arial Narrow" pitchFamily="34" charset="0"/>
              </a:rPr>
              <a:t> ?</a:t>
            </a:r>
          </a:p>
          <a:p>
            <a:pPr lvl="0"/>
            <a:endParaRPr lang="es-ES" sz="2400" dirty="0" smtClean="0">
              <a:latin typeface="Arial Narrow" pitchFamily="34" charset="0"/>
            </a:endParaRPr>
          </a:p>
          <a:p>
            <a:pPr lvl="0"/>
            <a:r>
              <a:rPr lang="fr-FR" sz="2400" dirty="0" smtClean="0">
                <a:latin typeface="Arial Narrow" pitchFamily="34" charset="0"/>
              </a:rPr>
              <a:t>How to finance </a:t>
            </a:r>
            <a:r>
              <a:rPr lang="fr-FR" sz="2400" dirty="0" err="1" smtClean="0">
                <a:latin typeface="Arial Narrow" pitchFamily="34" charset="0"/>
              </a:rPr>
              <a:t>these</a:t>
            </a:r>
            <a:r>
              <a:rPr lang="fr-FR" sz="2400" dirty="0" smtClean="0">
                <a:latin typeface="Arial Narrow" pitchFamily="34" charset="0"/>
              </a:rPr>
              <a:t> </a:t>
            </a:r>
            <a:r>
              <a:rPr lang="fr-FR" sz="2400" dirty="0" err="1" smtClean="0">
                <a:latin typeface="Arial Narrow" pitchFamily="34" charset="0"/>
              </a:rPr>
              <a:t>ambitious</a:t>
            </a:r>
            <a:r>
              <a:rPr lang="fr-FR" sz="2400" dirty="0" smtClean="0">
                <a:latin typeface="Arial Narrow" pitchFamily="34" charset="0"/>
              </a:rPr>
              <a:t> </a:t>
            </a:r>
            <a:r>
              <a:rPr lang="fr-FR" sz="2400" dirty="0" err="1" smtClean="0">
                <a:latin typeface="Arial Narrow" pitchFamily="34" charset="0"/>
              </a:rPr>
              <a:t>reforms</a:t>
            </a:r>
            <a:r>
              <a:rPr lang="fr-FR" sz="2400" dirty="0" smtClean="0">
                <a:latin typeface="Arial Narrow" pitchFamily="34" charset="0"/>
              </a:rPr>
              <a:t>?</a:t>
            </a:r>
            <a:endParaRPr lang="es-ES" sz="2400" dirty="0" smtClean="0">
              <a:latin typeface="Arial Narrow" pitchFamily="34" charset="0"/>
            </a:endParaRPr>
          </a:p>
          <a:p>
            <a:endParaRPr lang="fr-FR" sz="2400" dirty="0" smtClean="0">
              <a:latin typeface="Arial Narrow" pitchFamily="34" charset="0"/>
            </a:endParaRPr>
          </a:p>
          <a:p>
            <a:pPr algn="ctr"/>
            <a:r>
              <a:rPr lang="fr-FR" sz="2400" b="1" dirty="0" err="1" smtClean="0">
                <a:latin typeface="Arial Narrow" pitchFamily="34" charset="0"/>
              </a:rPr>
              <a:t>What</a:t>
            </a:r>
            <a:r>
              <a:rPr lang="fr-FR" sz="2400" b="1" dirty="0" smtClean="0">
                <a:latin typeface="Arial Narrow" pitchFamily="34" charset="0"/>
              </a:rPr>
              <a:t> </a:t>
            </a:r>
            <a:r>
              <a:rPr lang="fr-FR" sz="2400" b="1" dirty="0" err="1" smtClean="0">
                <a:latin typeface="Arial Narrow" pitchFamily="34" charset="0"/>
              </a:rPr>
              <a:t>cost</a:t>
            </a:r>
            <a:r>
              <a:rPr lang="fr-FR" sz="2400" b="1" dirty="0" smtClean="0">
                <a:latin typeface="Arial Narrow" pitchFamily="34" charset="0"/>
              </a:rPr>
              <a:t> do </a:t>
            </a:r>
            <a:r>
              <a:rPr lang="fr-FR" sz="2400" b="1" dirty="0" err="1" smtClean="0">
                <a:latin typeface="Arial Narrow" pitchFamily="34" charset="0"/>
              </a:rPr>
              <a:t>we</a:t>
            </a:r>
            <a:r>
              <a:rPr lang="fr-FR" sz="2400" b="1" dirty="0" smtClean="0">
                <a:latin typeface="Arial Narrow" pitchFamily="34" charset="0"/>
              </a:rPr>
              <a:t> </a:t>
            </a:r>
            <a:r>
              <a:rPr lang="fr-FR" sz="2400" b="1" dirty="0" err="1" smtClean="0">
                <a:latin typeface="Arial Narrow" pitchFamily="34" charset="0"/>
              </a:rPr>
              <a:t>calculate</a:t>
            </a:r>
            <a:r>
              <a:rPr lang="fr-FR" sz="2400" b="1" dirty="0" smtClean="0">
                <a:latin typeface="Arial Narrow" pitchFamily="34" charset="0"/>
              </a:rPr>
              <a:t> ? </a:t>
            </a:r>
          </a:p>
          <a:p>
            <a:r>
              <a:rPr lang="fr-FR" sz="2400" dirty="0" err="1" smtClean="0">
                <a:latin typeface="Arial Narrow" pitchFamily="34" charset="0"/>
              </a:rPr>
              <a:t>Cost</a:t>
            </a:r>
            <a:r>
              <a:rPr lang="fr-FR" sz="2400" dirty="0" smtClean="0">
                <a:latin typeface="Arial Narrow" pitchFamily="34" charset="0"/>
              </a:rPr>
              <a:t> of the training ? </a:t>
            </a:r>
          </a:p>
          <a:p>
            <a:r>
              <a:rPr lang="fr-FR" sz="2400" dirty="0" err="1" smtClean="0">
                <a:latin typeface="Arial Narrow" pitchFamily="34" charset="0"/>
              </a:rPr>
              <a:t>Cost</a:t>
            </a:r>
            <a:r>
              <a:rPr lang="fr-FR" sz="2400" dirty="0" smtClean="0">
                <a:latin typeface="Arial Narrow" pitchFamily="34" charset="0"/>
              </a:rPr>
              <a:t> of the training </a:t>
            </a:r>
            <a:r>
              <a:rPr lang="fr-FR" sz="2400" dirty="0" err="1" smtClean="0">
                <a:latin typeface="Arial Narrow" pitchFamily="34" charset="0"/>
              </a:rPr>
              <a:t>mechanisms</a:t>
            </a:r>
            <a:r>
              <a:rPr lang="fr-FR" sz="2400" dirty="0" smtClean="0">
                <a:latin typeface="Arial Narrow" pitchFamily="34" charset="0"/>
              </a:rPr>
              <a:t> </a:t>
            </a:r>
            <a:r>
              <a:rPr lang="fr-FR" sz="2400" dirty="0" smtClean="0">
                <a:latin typeface="Arial Narrow" pitchFamily="34" charset="0"/>
              </a:rPr>
              <a:t>? </a:t>
            </a:r>
          </a:p>
          <a:p>
            <a:r>
              <a:rPr lang="fr-FR" sz="2400" dirty="0" err="1" smtClean="0">
                <a:latin typeface="Arial Narrow" pitchFamily="34" charset="0"/>
              </a:rPr>
              <a:t>Cost</a:t>
            </a:r>
            <a:r>
              <a:rPr lang="fr-FR" sz="2400" dirty="0" smtClean="0">
                <a:latin typeface="Arial Narrow" pitchFamily="34" charset="0"/>
              </a:rPr>
              <a:t> of the training and the training </a:t>
            </a:r>
            <a:r>
              <a:rPr lang="fr-FR" sz="2400" dirty="0" smtClean="0">
                <a:latin typeface="Arial Narrow" pitchFamily="34" charset="0"/>
              </a:rPr>
              <a:t>institutions</a:t>
            </a:r>
            <a:r>
              <a:rPr lang="fr-FR" sz="2400" dirty="0" smtClean="0">
                <a:latin typeface="Arial Narrow" pitchFamily="34" charset="0"/>
              </a:rPr>
              <a:t> ? </a:t>
            </a:r>
          </a:p>
          <a:p>
            <a:r>
              <a:rPr lang="fr-FR" sz="2400" dirty="0" err="1" smtClean="0">
                <a:latin typeface="Arial Narrow" pitchFamily="34" charset="0"/>
              </a:rPr>
              <a:t>Cost</a:t>
            </a:r>
            <a:r>
              <a:rPr lang="fr-FR" sz="2400" dirty="0" smtClean="0">
                <a:latin typeface="Arial Narrow" pitchFamily="34" charset="0"/>
              </a:rPr>
              <a:t> of the global training system and the first </a:t>
            </a:r>
            <a:r>
              <a:rPr lang="fr-FR" sz="2400" dirty="0" err="1" smtClean="0">
                <a:latin typeface="Arial Narrow" pitchFamily="34" charset="0"/>
              </a:rPr>
              <a:t>professional</a:t>
            </a:r>
            <a:r>
              <a:rPr lang="fr-FR" sz="2400" dirty="0" smtClean="0">
                <a:latin typeface="Arial Narrow" pitchFamily="34" charset="0"/>
              </a:rPr>
              <a:t> </a:t>
            </a:r>
            <a:r>
              <a:rPr lang="fr-FR" sz="2400" dirty="0" err="1" smtClean="0">
                <a:latin typeface="Arial Narrow" pitchFamily="34" charset="0"/>
              </a:rPr>
              <a:t>integration</a:t>
            </a:r>
            <a:r>
              <a:rPr lang="fr-FR" sz="2400" dirty="0" smtClean="0">
                <a:latin typeface="Arial Narrow" pitchFamily="34" charset="0"/>
              </a:rPr>
              <a:t> ?</a:t>
            </a:r>
            <a:endParaRPr lang="es-ES" sz="2400" dirty="0" smtClean="0">
              <a:latin typeface="Arial Narrow" pitchFamily="34" charset="0"/>
            </a:endParaRPr>
          </a:p>
          <a:p>
            <a:endParaRPr lang="es-ES" sz="24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/>
        </p:nvGraphicFramePr>
        <p:xfrm>
          <a:off x="285720" y="1571612"/>
          <a:ext cx="8429684" cy="4881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43269" y="406354"/>
            <a:ext cx="6997406" cy="71761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55" tIns="51178" rIns="102355" bIns="51178">
            <a:spAutoFit/>
          </a:bodyPr>
          <a:lstStyle/>
          <a:p>
            <a:r>
              <a:rPr lang="fr-FR" sz="4000" dirty="0" smtClean="0">
                <a:solidFill>
                  <a:srgbClr val="72003C"/>
                </a:solidFill>
                <a:latin typeface="Arial" charset="0"/>
              </a:rPr>
              <a:t>Original </a:t>
            </a:r>
            <a:r>
              <a:rPr lang="fr-FR" sz="4000" dirty="0" err="1" smtClean="0">
                <a:solidFill>
                  <a:srgbClr val="72003C"/>
                </a:solidFill>
                <a:latin typeface="Arial" charset="0"/>
              </a:rPr>
              <a:t>assumption</a:t>
            </a:r>
            <a:endParaRPr lang="fr-FR" sz="4000" dirty="0">
              <a:solidFill>
                <a:srgbClr val="72003C"/>
              </a:solidFill>
              <a:latin typeface="Arial Bold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b="1" dirty="0" err="1" smtClean="0">
                <a:solidFill>
                  <a:srgbClr val="C00000"/>
                </a:solidFill>
              </a:rPr>
              <a:t>Methodology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2800" dirty="0" smtClean="0"/>
              <a:t>Data </a:t>
            </a:r>
            <a:r>
              <a:rPr lang="fr-FR" sz="2800" dirty="0" err="1" smtClean="0"/>
              <a:t>collected</a:t>
            </a:r>
            <a:r>
              <a:rPr lang="fr-FR" sz="2800" dirty="0" smtClean="0"/>
              <a:t> are </a:t>
            </a:r>
            <a:r>
              <a:rPr lang="fr-FR" sz="2800" dirty="0" err="1" smtClean="0"/>
              <a:t>classified</a:t>
            </a:r>
            <a:r>
              <a:rPr lang="fr-FR" sz="2800" dirty="0" smtClean="0"/>
              <a:t> </a:t>
            </a:r>
            <a:r>
              <a:rPr lang="fr-FR" sz="2800" dirty="0" err="1" smtClean="0"/>
              <a:t>into</a:t>
            </a:r>
            <a:endParaRPr lang="fr-FR" sz="2800" dirty="0" smtClean="0"/>
          </a:p>
          <a:p>
            <a:endParaRPr lang="fr-FR" sz="2800" dirty="0" smtClean="0"/>
          </a:p>
          <a:p>
            <a:pPr lvl="1"/>
            <a:r>
              <a:rPr lang="fr-FR" sz="2400" dirty="0" smtClean="0"/>
              <a:t>Operating </a:t>
            </a:r>
            <a:r>
              <a:rPr lang="fr-FR" sz="2400" dirty="0" err="1" smtClean="0"/>
              <a:t>costs</a:t>
            </a:r>
            <a:endParaRPr lang="fr-FR" sz="2400" dirty="0" smtClean="0"/>
          </a:p>
          <a:p>
            <a:pPr lvl="1"/>
            <a:r>
              <a:rPr lang="fr-FR" sz="2400" dirty="0" err="1" smtClean="0"/>
              <a:t>Physical</a:t>
            </a:r>
            <a:r>
              <a:rPr lang="fr-FR" sz="2400" dirty="0" smtClean="0"/>
              <a:t> (hardware) </a:t>
            </a:r>
            <a:r>
              <a:rPr lang="fr-FR" sz="2400" dirty="0" err="1" smtClean="0"/>
              <a:t>investment</a:t>
            </a:r>
            <a:r>
              <a:rPr lang="fr-FR" sz="2400" dirty="0" smtClean="0"/>
              <a:t> </a:t>
            </a:r>
            <a:r>
              <a:rPr lang="fr-FR" sz="2400" dirty="0" err="1" smtClean="0"/>
              <a:t>costs</a:t>
            </a:r>
            <a:endParaRPr lang="fr-FR" sz="2400" dirty="0" smtClean="0"/>
          </a:p>
          <a:p>
            <a:pPr lvl="1"/>
            <a:r>
              <a:rPr lang="fr-FR" sz="2400" dirty="0" smtClean="0"/>
              <a:t>Software ( </a:t>
            </a:r>
            <a:r>
              <a:rPr lang="fr-FR" sz="2400" dirty="0" err="1" smtClean="0"/>
              <a:t>Research</a:t>
            </a:r>
            <a:r>
              <a:rPr lang="fr-FR" sz="2400" dirty="0" smtClean="0"/>
              <a:t> – </a:t>
            </a:r>
            <a:r>
              <a:rPr lang="fr-FR" sz="2400" dirty="0" err="1" smtClean="0"/>
              <a:t>development</a:t>
            </a:r>
            <a:r>
              <a:rPr lang="fr-FR" sz="2400" dirty="0" smtClean="0"/>
              <a:t> and innovation) </a:t>
            </a:r>
            <a:r>
              <a:rPr lang="fr-FR" sz="2400" dirty="0" err="1" smtClean="0"/>
              <a:t>investment</a:t>
            </a:r>
            <a:r>
              <a:rPr lang="fr-FR" sz="2400" dirty="0" smtClean="0"/>
              <a:t> </a:t>
            </a:r>
            <a:r>
              <a:rPr lang="fr-FR" sz="2400" dirty="0" err="1" smtClean="0"/>
              <a:t>costs</a:t>
            </a:r>
            <a:endParaRPr lang="fr-FR" sz="2400" dirty="0" smtClean="0"/>
          </a:p>
          <a:p>
            <a:pPr lvl="1"/>
            <a:r>
              <a:rPr lang="fr-FR" sz="2400" dirty="0" smtClean="0"/>
              <a:t>Facilitation of first Professional </a:t>
            </a:r>
            <a:r>
              <a:rPr lang="fr-FR" sz="2400" dirty="0" err="1" smtClean="0"/>
              <a:t>integration</a:t>
            </a:r>
            <a:r>
              <a:rPr lang="fr-FR" sz="2400" dirty="0" smtClean="0"/>
              <a:t> </a:t>
            </a:r>
            <a:r>
              <a:rPr lang="fr-FR" sz="2400" dirty="0" err="1" smtClean="0"/>
              <a:t>costs</a:t>
            </a: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dirty="0" err="1" smtClean="0"/>
              <a:t>Parameters</a:t>
            </a:r>
            <a:r>
              <a:rPr lang="fr-FR" dirty="0" smtClean="0"/>
              <a:t> of</a:t>
            </a:r>
            <a:br>
              <a:rPr lang="fr-FR" dirty="0" smtClean="0"/>
            </a:br>
            <a:r>
              <a:rPr lang="fr-FR" dirty="0" smtClean="0"/>
              <a:t>Operating </a:t>
            </a:r>
            <a:r>
              <a:rPr lang="fr-FR" dirty="0" err="1" smtClean="0"/>
              <a:t>costs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997152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/>
            <a:r>
              <a:rPr lang="fr-FR" sz="2400" dirty="0" smtClean="0"/>
              <a:t>Staff salaries ;</a:t>
            </a:r>
          </a:p>
          <a:p>
            <a:pPr lvl="0"/>
            <a:endParaRPr lang="fr-FR" sz="2400" dirty="0" smtClean="0"/>
          </a:p>
          <a:p>
            <a:pPr lvl="0"/>
            <a:r>
              <a:rPr lang="fr-FR" sz="2400" dirty="0" smtClean="0"/>
              <a:t>Social </a:t>
            </a:r>
            <a:r>
              <a:rPr lang="fr-FR" sz="2400" dirty="0" err="1" smtClean="0"/>
              <a:t>ex</a:t>
            </a:r>
            <a:r>
              <a:rPr lang="fr-FR" sz="2400" dirty="0" err="1" smtClean="0"/>
              <a:t>pendures</a:t>
            </a:r>
            <a:r>
              <a:rPr lang="fr-FR" sz="2400" dirty="0" smtClean="0"/>
              <a:t> ;</a:t>
            </a:r>
          </a:p>
          <a:p>
            <a:pPr lvl="0"/>
            <a:endParaRPr lang="fr-FR" sz="2400" dirty="0" smtClean="0"/>
          </a:p>
          <a:p>
            <a:pPr lvl="0"/>
            <a:r>
              <a:rPr lang="fr-FR" sz="2400" dirty="0" err="1" smtClean="0"/>
              <a:t>Stored</a:t>
            </a:r>
            <a:r>
              <a:rPr lang="fr-FR" sz="2400" dirty="0" smtClean="0"/>
              <a:t> </a:t>
            </a:r>
            <a:r>
              <a:rPr lang="fr-FR" sz="2400" dirty="0" err="1" smtClean="0"/>
              <a:t>expendable</a:t>
            </a:r>
            <a:r>
              <a:rPr lang="fr-FR" sz="2400" dirty="0" smtClean="0"/>
              <a:t> (training input)</a:t>
            </a:r>
            <a:r>
              <a:rPr lang="fr-FR" sz="2400" dirty="0" smtClean="0"/>
              <a:t> ;</a:t>
            </a:r>
          </a:p>
          <a:p>
            <a:pPr lvl="0"/>
            <a:endParaRPr lang="fr-FR" sz="2400" dirty="0" smtClean="0"/>
          </a:p>
          <a:p>
            <a:pPr lvl="0"/>
            <a:r>
              <a:rPr lang="fr-FR" sz="2400" dirty="0" smtClean="0"/>
              <a:t>Non </a:t>
            </a:r>
            <a:r>
              <a:rPr lang="fr-FR" sz="2400" dirty="0" err="1" smtClean="0"/>
              <a:t>stored</a:t>
            </a:r>
            <a:r>
              <a:rPr lang="fr-FR" sz="2400" dirty="0" smtClean="0"/>
              <a:t> </a:t>
            </a:r>
            <a:r>
              <a:rPr lang="fr-FR" sz="2400" dirty="0" err="1" smtClean="0"/>
              <a:t>expendable</a:t>
            </a:r>
            <a:r>
              <a:rPr lang="fr-FR" sz="2400" dirty="0" smtClean="0"/>
              <a:t> (</a:t>
            </a:r>
            <a:r>
              <a:rPr lang="fr-FR" sz="2400" dirty="0" err="1" smtClean="0"/>
              <a:t>electricity</a:t>
            </a:r>
            <a:r>
              <a:rPr lang="fr-FR" sz="2400" dirty="0" smtClean="0"/>
              <a:t>, water, etc.)</a:t>
            </a:r>
            <a:r>
              <a:rPr lang="fr-FR" sz="2400" dirty="0" smtClean="0"/>
              <a:t> ;</a:t>
            </a:r>
          </a:p>
          <a:p>
            <a:pPr lvl="0"/>
            <a:endParaRPr lang="fr-FR" sz="2400" dirty="0" smtClean="0"/>
          </a:p>
          <a:p>
            <a:pPr lvl="0"/>
            <a:r>
              <a:rPr lang="fr-FR" sz="2400" dirty="0" smtClean="0"/>
              <a:t>Communication </a:t>
            </a:r>
            <a:r>
              <a:rPr lang="fr-FR" sz="2400" dirty="0" err="1" smtClean="0"/>
              <a:t>costs</a:t>
            </a:r>
            <a:r>
              <a:rPr lang="fr-FR" sz="2400" dirty="0" smtClean="0"/>
              <a:t> ;</a:t>
            </a:r>
          </a:p>
          <a:p>
            <a:pPr lvl="0"/>
            <a:endParaRPr lang="fr-FR" sz="2400" dirty="0" smtClean="0"/>
          </a:p>
          <a:p>
            <a:pPr lvl="0"/>
            <a:r>
              <a:rPr lang="fr-FR" sz="2400" dirty="0" err="1" smtClean="0"/>
              <a:t>Cost</a:t>
            </a:r>
            <a:r>
              <a:rPr lang="fr-FR" sz="2400" dirty="0" smtClean="0"/>
              <a:t> of Maintenance </a:t>
            </a:r>
            <a:r>
              <a:rPr lang="fr-FR" sz="2400" dirty="0" smtClean="0"/>
              <a:t>and </a:t>
            </a:r>
            <a:r>
              <a:rPr lang="fr-FR" sz="2400" dirty="0" err="1" smtClean="0"/>
              <a:t>repair</a:t>
            </a:r>
            <a:r>
              <a:rPr lang="fr-FR" sz="2400" dirty="0" smtClean="0"/>
              <a:t> of </a:t>
            </a:r>
            <a:r>
              <a:rPr lang="fr-FR" sz="2400" dirty="0" err="1" smtClean="0"/>
              <a:t>installatation</a:t>
            </a:r>
            <a:r>
              <a:rPr lang="fr-FR" sz="2400" dirty="0" smtClean="0"/>
              <a:t> </a:t>
            </a:r>
            <a:r>
              <a:rPr lang="fr-FR" sz="2400" dirty="0" smtClean="0"/>
              <a:t>and </a:t>
            </a:r>
            <a:r>
              <a:rPr lang="fr-FR" sz="2400" dirty="0" err="1" smtClean="0"/>
              <a:t>equipement</a:t>
            </a: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dirty="0" err="1" smtClean="0"/>
              <a:t>Parameters</a:t>
            </a:r>
            <a:r>
              <a:rPr lang="fr-FR" dirty="0" smtClean="0"/>
              <a:t> of </a:t>
            </a:r>
            <a:r>
              <a:rPr lang="fr-FR" dirty="0" err="1" smtClean="0"/>
              <a:t>physical</a:t>
            </a:r>
            <a:r>
              <a:rPr lang="fr-FR" dirty="0" smtClean="0"/>
              <a:t> </a:t>
            </a:r>
            <a:r>
              <a:rPr lang="fr-FR" dirty="0" err="1" smtClean="0"/>
              <a:t>investment</a:t>
            </a:r>
            <a:r>
              <a:rPr lang="fr-FR" dirty="0" smtClean="0"/>
              <a:t> </a:t>
            </a:r>
            <a:r>
              <a:rPr lang="fr-FR" dirty="0" err="1" smtClean="0"/>
              <a:t>costs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424936" cy="4997152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/>
            <a:endParaRPr lang="fr-FR" sz="2400" dirty="0" smtClean="0"/>
          </a:p>
          <a:p>
            <a:pPr lvl="0"/>
            <a:r>
              <a:rPr lang="fr-FR" sz="2400" dirty="0" smtClean="0"/>
              <a:t>Infrastructure (</a:t>
            </a:r>
            <a:r>
              <a:rPr lang="fr-FR" sz="2400" dirty="0" err="1" smtClean="0"/>
              <a:t>depreciation</a:t>
            </a:r>
            <a:r>
              <a:rPr lang="fr-FR" sz="2400" dirty="0" smtClean="0"/>
              <a:t>/</a:t>
            </a:r>
            <a:r>
              <a:rPr lang="fr-FR" sz="2400" dirty="0" err="1" smtClean="0"/>
              <a:t>amortisation</a:t>
            </a:r>
            <a:r>
              <a:rPr lang="fr-FR" sz="2400" dirty="0" smtClean="0"/>
              <a:t>, </a:t>
            </a:r>
            <a:r>
              <a:rPr lang="fr-FR" sz="2400" dirty="0" smtClean="0"/>
              <a:t>new </a:t>
            </a:r>
            <a:r>
              <a:rPr lang="fr-FR" sz="2400" dirty="0" err="1" smtClean="0"/>
              <a:t>investment</a:t>
            </a:r>
            <a:r>
              <a:rPr lang="fr-FR" sz="2400" dirty="0" smtClean="0"/>
              <a:t>) ;</a:t>
            </a:r>
          </a:p>
          <a:p>
            <a:pPr lvl="0"/>
            <a:endParaRPr lang="fr-FR" sz="2400" dirty="0" smtClean="0"/>
          </a:p>
          <a:p>
            <a:pPr lvl="0"/>
            <a:r>
              <a:rPr lang="fr-FR" sz="2400" dirty="0" smtClean="0"/>
              <a:t>Equipement  (</a:t>
            </a:r>
            <a:r>
              <a:rPr lang="fr-FR" sz="2400" dirty="0" err="1" smtClean="0"/>
              <a:t>depreciation</a:t>
            </a:r>
            <a:r>
              <a:rPr lang="fr-FR" sz="2400" dirty="0" smtClean="0"/>
              <a:t>/</a:t>
            </a:r>
            <a:r>
              <a:rPr lang="fr-FR" sz="2400" dirty="0" err="1" smtClean="0"/>
              <a:t>amortisation</a:t>
            </a:r>
            <a:r>
              <a:rPr lang="fr-FR" sz="2400" dirty="0" smtClean="0"/>
              <a:t>, </a:t>
            </a:r>
            <a:r>
              <a:rPr lang="fr-FR" sz="2400" dirty="0" smtClean="0"/>
              <a:t>new </a:t>
            </a:r>
            <a:r>
              <a:rPr lang="fr-FR" sz="2400" dirty="0" err="1" smtClean="0"/>
              <a:t>investment</a:t>
            </a:r>
            <a:r>
              <a:rPr lang="fr-FR" sz="2400" dirty="0" smtClean="0"/>
              <a:t>) ;</a:t>
            </a:r>
          </a:p>
          <a:p>
            <a:pPr lvl="0"/>
            <a:endParaRPr lang="fr-FR" sz="2400" dirty="0" smtClean="0"/>
          </a:p>
          <a:p>
            <a:r>
              <a:rPr lang="fr-FR" sz="2400" dirty="0" err="1" smtClean="0"/>
              <a:t>Rolling</a:t>
            </a:r>
            <a:r>
              <a:rPr lang="fr-FR" sz="2400" dirty="0" smtClean="0"/>
              <a:t> stock (</a:t>
            </a:r>
            <a:r>
              <a:rPr lang="fr-FR" sz="2400" dirty="0" err="1" smtClean="0"/>
              <a:t>depreciation</a:t>
            </a:r>
            <a:r>
              <a:rPr lang="fr-FR" sz="2400" dirty="0" smtClean="0"/>
              <a:t>/</a:t>
            </a:r>
            <a:r>
              <a:rPr lang="fr-FR" sz="2400" dirty="0" err="1" smtClean="0"/>
              <a:t>amortisation</a:t>
            </a:r>
            <a:r>
              <a:rPr lang="fr-FR" sz="2400" dirty="0" smtClean="0"/>
              <a:t>, </a:t>
            </a:r>
            <a:r>
              <a:rPr lang="fr-FR" sz="2400" dirty="0" smtClean="0"/>
              <a:t>new </a:t>
            </a:r>
            <a:r>
              <a:rPr lang="fr-FR" sz="2400" dirty="0" err="1" smtClean="0"/>
              <a:t>investment</a:t>
            </a:r>
            <a:r>
              <a:rPr lang="fr-FR" sz="24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dirty="0" err="1" smtClean="0"/>
              <a:t>Parameters</a:t>
            </a:r>
            <a:r>
              <a:rPr lang="fr-FR" dirty="0" smtClean="0"/>
              <a:t> of R§D </a:t>
            </a:r>
            <a:r>
              <a:rPr lang="fr-FR" dirty="0" err="1" smtClean="0"/>
              <a:t>investment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424936" cy="4997152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/>
            <a:endParaRPr lang="fr-FR" sz="2400" dirty="0" smtClean="0"/>
          </a:p>
          <a:p>
            <a:pPr lvl="0"/>
            <a:r>
              <a:rPr lang="fr-FR" sz="2400" dirty="0" err="1" smtClean="0"/>
              <a:t>Costs</a:t>
            </a:r>
            <a:r>
              <a:rPr lang="fr-FR" sz="2400" dirty="0" smtClean="0"/>
              <a:t> of curriculum and training </a:t>
            </a:r>
            <a:r>
              <a:rPr lang="fr-FR" sz="2400" dirty="0" err="1" smtClean="0"/>
              <a:t>materials</a:t>
            </a:r>
            <a:r>
              <a:rPr lang="fr-FR" sz="2400" dirty="0" smtClean="0"/>
              <a:t> </a:t>
            </a:r>
            <a:r>
              <a:rPr lang="fr-FR" sz="2400" dirty="0" err="1" smtClean="0"/>
              <a:t>development</a:t>
            </a:r>
            <a:r>
              <a:rPr lang="fr-FR" sz="2400" dirty="0" smtClean="0"/>
              <a:t> ;</a:t>
            </a:r>
          </a:p>
          <a:p>
            <a:pPr lvl="0"/>
            <a:endParaRPr lang="fr-FR" sz="2400" dirty="0" smtClean="0"/>
          </a:p>
          <a:p>
            <a:pPr lvl="0"/>
            <a:r>
              <a:rPr lang="fr-FR" sz="2400" dirty="0" err="1" smtClean="0"/>
              <a:t>Costs</a:t>
            </a:r>
            <a:r>
              <a:rPr lang="fr-FR" sz="2400" dirty="0" smtClean="0"/>
              <a:t> of Training of </a:t>
            </a:r>
            <a:r>
              <a:rPr lang="fr-FR" sz="2400" dirty="0" err="1" smtClean="0"/>
              <a:t>trainers</a:t>
            </a:r>
            <a:r>
              <a:rPr lang="fr-FR" sz="2400" dirty="0" smtClean="0"/>
              <a:t> and </a:t>
            </a:r>
            <a:r>
              <a:rPr lang="fr-FR" sz="2400" dirty="0" err="1" smtClean="0"/>
              <a:t>other</a:t>
            </a:r>
            <a:r>
              <a:rPr lang="fr-FR" sz="2400" dirty="0" smtClean="0"/>
              <a:t> </a:t>
            </a:r>
            <a:r>
              <a:rPr lang="fr-FR" sz="2400" dirty="0" err="1" smtClean="0"/>
              <a:t>members</a:t>
            </a:r>
            <a:r>
              <a:rPr lang="fr-FR" sz="2400" dirty="0" smtClean="0"/>
              <a:t> of staff ;</a:t>
            </a:r>
          </a:p>
          <a:p>
            <a:pPr lvl="0"/>
            <a:endParaRPr lang="fr-FR" sz="2400" dirty="0" smtClean="0"/>
          </a:p>
          <a:p>
            <a:r>
              <a:rPr lang="fr-FR" sz="2400" dirty="0" err="1" smtClean="0"/>
              <a:t>Costs</a:t>
            </a:r>
            <a:r>
              <a:rPr lang="fr-FR" sz="2400" dirty="0" smtClean="0"/>
              <a:t> of </a:t>
            </a:r>
            <a:r>
              <a:rPr lang="fr-FR" sz="2400" dirty="0" err="1" smtClean="0"/>
              <a:t>Research</a:t>
            </a:r>
            <a:r>
              <a:rPr lang="fr-FR" sz="2400" dirty="0" smtClean="0"/>
              <a:t> – </a:t>
            </a:r>
            <a:r>
              <a:rPr lang="fr-FR" sz="2400" dirty="0" err="1" smtClean="0"/>
              <a:t>development</a:t>
            </a:r>
            <a:r>
              <a:rPr lang="fr-FR" sz="2400" dirty="0" smtClean="0"/>
              <a:t> and innovation of the global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</TotalTime>
  <Words>299</Words>
  <Application>Microsoft Office PowerPoint</Application>
  <PresentationFormat>Affichage à l'écran (4:3)</PresentationFormat>
  <Paragraphs>120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Tema de Office</vt:lpstr>
      <vt:lpstr>Training and professional integration costing</vt:lpstr>
      <vt:lpstr>Background</vt:lpstr>
      <vt:lpstr>Background</vt:lpstr>
      <vt:lpstr>Background</vt:lpstr>
      <vt:lpstr>Diapositive 5</vt:lpstr>
      <vt:lpstr>Methodology</vt:lpstr>
      <vt:lpstr>Parameters of Operating costs</vt:lpstr>
      <vt:lpstr>Parameters of physical investment costs</vt:lpstr>
      <vt:lpstr>Parameters of R§D investment</vt:lpstr>
      <vt:lpstr>Parameters of facilitation of first professional integration</vt:lpstr>
      <vt:lpstr>COSTS IN SOME COUNTRIES</vt:lpstr>
      <vt:lpstr>Diapositive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Organisations professionnelles et formation des populations agricoles et rurales.  Bamako, 25 au 27 Novembre 2010</dc:title>
  <dc:creator>Boubakar</dc:creator>
  <cp:lastModifiedBy>Boubakar SAVADOGO</cp:lastModifiedBy>
  <cp:revision>47</cp:revision>
  <dcterms:created xsi:type="dcterms:W3CDTF">2010-11-26T08:24:01Z</dcterms:created>
  <dcterms:modified xsi:type="dcterms:W3CDTF">2014-11-27T10:41:20Z</dcterms:modified>
</cp:coreProperties>
</file>