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9" r:id="rId2"/>
  </p:sldMasterIdLst>
  <p:notesMasterIdLst>
    <p:notesMasterId r:id="rId13"/>
  </p:notesMasterIdLst>
  <p:handoutMasterIdLst>
    <p:handoutMasterId r:id="rId14"/>
  </p:handoutMasterIdLst>
  <p:sldIdLst>
    <p:sldId id="361" r:id="rId3"/>
    <p:sldId id="369" r:id="rId4"/>
    <p:sldId id="371" r:id="rId5"/>
    <p:sldId id="359" r:id="rId6"/>
    <p:sldId id="372" r:id="rId7"/>
    <p:sldId id="373" r:id="rId8"/>
    <p:sldId id="374" r:id="rId9"/>
    <p:sldId id="377" r:id="rId10"/>
    <p:sldId id="376" r:id="rId11"/>
    <p:sldId id="375" r:id="rId12"/>
  </p:sldIdLst>
  <p:sldSz cx="9144000" cy="6858000" type="screen4x3"/>
  <p:notesSz cx="6797675" cy="9874250"/>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0000FF"/>
    <a:srgbClr val="AAC2D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4" autoAdjust="0"/>
    <p:restoredTop sz="99645" autoAdjust="0"/>
  </p:normalViewPr>
  <p:slideViewPr>
    <p:cSldViewPr>
      <p:cViewPr>
        <p:scale>
          <a:sx n="70" d="100"/>
          <a:sy n="70" d="100"/>
        </p:scale>
        <p:origin x="-1164" y="-94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60" cy="49371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60" cy="493713"/>
          </a:xfrm>
          <a:prstGeom prst="rect">
            <a:avLst/>
          </a:prstGeom>
        </p:spPr>
        <p:txBody>
          <a:bodyPr vert="horz" lIns="91440" tIns="45720" rIns="91440" bIns="45720" rtlCol="0"/>
          <a:lstStyle>
            <a:lvl1pPr algn="r">
              <a:defRPr sz="1200"/>
            </a:lvl1pPr>
          </a:lstStyle>
          <a:p>
            <a:fld id="{28039FD7-E0FE-43F7-B01B-1957AE9A52B6}" type="datetimeFigureOut">
              <a:rPr lang="en-GB" smtClean="0"/>
              <a:t>03/12/2014</a:t>
            </a:fld>
            <a:endParaRPr lang="en-GB"/>
          </a:p>
        </p:txBody>
      </p:sp>
      <p:sp>
        <p:nvSpPr>
          <p:cNvPr id="4" name="Footer Placeholder 3"/>
          <p:cNvSpPr>
            <a:spLocks noGrp="1"/>
          </p:cNvSpPr>
          <p:nvPr>
            <p:ph type="ftr" sz="quarter" idx="2"/>
          </p:nvPr>
        </p:nvSpPr>
        <p:spPr>
          <a:xfrm>
            <a:off x="0" y="9378824"/>
            <a:ext cx="2945660" cy="493713"/>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378824"/>
            <a:ext cx="2945660" cy="493713"/>
          </a:xfrm>
          <a:prstGeom prst="rect">
            <a:avLst/>
          </a:prstGeom>
        </p:spPr>
        <p:txBody>
          <a:bodyPr vert="horz" lIns="91440" tIns="45720" rIns="91440" bIns="45720" rtlCol="0" anchor="b"/>
          <a:lstStyle>
            <a:lvl1pPr algn="r">
              <a:defRPr sz="1200"/>
            </a:lvl1pPr>
          </a:lstStyle>
          <a:p>
            <a:fld id="{FCAD9D58-28B7-44D4-A4E9-BF62FE961585}" type="slidenum">
              <a:rPr lang="en-GB" smtClean="0"/>
              <a:t>‹#›</a:t>
            </a:fld>
            <a:endParaRPr lang="en-GB"/>
          </a:p>
        </p:txBody>
      </p:sp>
    </p:spTree>
    <p:extLst>
      <p:ext uri="{BB962C8B-B14F-4D97-AF65-F5344CB8AC3E}">
        <p14:creationId xmlns:p14="http://schemas.microsoft.com/office/powerpoint/2010/main" val="33552200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60" cy="49371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60" cy="493713"/>
          </a:xfrm>
          <a:prstGeom prst="rect">
            <a:avLst/>
          </a:prstGeom>
        </p:spPr>
        <p:txBody>
          <a:bodyPr vert="horz" lIns="91440" tIns="45720" rIns="91440" bIns="45720" rtlCol="0"/>
          <a:lstStyle>
            <a:lvl1pPr algn="r">
              <a:defRPr sz="1200"/>
            </a:lvl1pPr>
          </a:lstStyle>
          <a:p>
            <a:fld id="{7AF15F4D-AE58-49FC-9DBA-600A87E55FB6}" type="datetimeFigureOut">
              <a:rPr lang="en-GB" smtClean="0"/>
              <a:t>03/12/2014</a:t>
            </a:fld>
            <a:endParaRPr lang="en-GB"/>
          </a:p>
        </p:txBody>
      </p:sp>
      <p:sp>
        <p:nvSpPr>
          <p:cNvPr id="4" name="Slide Image Placeholder 3"/>
          <p:cNvSpPr>
            <a:spLocks noGrp="1" noRot="1" noChangeAspect="1"/>
          </p:cNvSpPr>
          <p:nvPr>
            <p:ph type="sldImg" idx="2"/>
          </p:nvPr>
        </p:nvSpPr>
        <p:spPr>
          <a:xfrm>
            <a:off x="930275" y="741363"/>
            <a:ext cx="4937125" cy="37020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690269"/>
            <a:ext cx="5438140" cy="444341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378824"/>
            <a:ext cx="2945660" cy="493713"/>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378824"/>
            <a:ext cx="2945660" cy="493713"/>
          </a:xfrm>
          <a:prstGeom prst="rect">
            <a:avLst/>
          </a:prstGeom>
        </p:spPr>
        <p:txBody>
          <a:bodyPr vert="horz" lIns="91440" tIns="45720" rIns="91440" bIns="45720" rtlCol="0" anchor="b"/>
          <a:lstStyle>
            <a:lvl1pPr algn="r">
              <a:defRPr sz="1200"/>
            </a:lvl1pPr>
          </a:lstStyle>
          <a:p>
            <a:fld id="{C125FB9A-699D-491B-8C20-FCEEE37D3F29}" type="slidenum">
              <a:rPr lang="en-GB" smtClean="0"/>
              <a:t>‹#›</a:t>
            </a:fld>
            <a:endParaRPr lang="en-GB"/>
          </a:p>
        </p:txBody>
      </p:sp>
    </p:spTree>
    <p:extLst>
      <p:ext uri="{BB962C8B-B14F-4D97-AF65-F5344CB8AC3E}">
        <p14:creationId xmlns:p14="http://schemas.microsoft.com/office/powerpoint/2010/main" val="1691249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p:spPr>
        <p:txBody>
          <a:bodyPr/>
          <a:lstStyle/>
          <a:p>
            <a:endParaRPr lang="en-US"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1F76361-5F73-459A-BDF5-AC26B2832352}" type="datetimeFigureOut">
              <a:rPr lang="en-GB" smtClean="0"/>
              <a:t>03/12/2014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689C56-5220-41FB-86F5-886D4951D433}" type="slidenum">
              <a:rPr lang="en-GB" smtClean="0"/>
              <a:t>‹#›</a:t>
            </a:fld>
            <a:endParaRPr lang="en-GB"/>
          </a:p>
        </p:txBody>
      </p:sp>
      <p:grpSp>
        <p:nvGrpSpPr>
          <p:cNvPr id="7" name="Group 6"/>
          <p:cNvGrpSpPr/>
          <p:nvPr userDrawn="1"/>
        </p:nvGrpSpPr>
        <p:grpSpPr>
          <a:xfrm>
            <a:off x="7620000" y="0"/>
            <a:ext cx="1524000" cy="958662"/>
            <a:chOff x="7620000" y="0"/>
            <a:chExt cx="1524000" cy="958662"/>
          </a:xfrm>
        </p:grpSpPr>
        <p:sp>
          <p:nvSpPr>
            <p:cNvPr id="8" name="Freeform 8"/>
            <p:cNvSpPr>
              <a:spLocks/>
            </p:cNvSpPr>
            <p:nvPr/>
          </p:nvSpPr>
          <p:spPr bwMode="gray">
            <a:xfrm>
              <a:off x="7740352" y="707505"/>
              <a:ext cx="178760" cy="166640"/>
            </a:xfrm>
            <a:custGeom>
              <a:avLst/>
              <a:gdLst>
                <a:gd name="T0" fmla="*/ 69 w 141"/>
                <a:gd name="T1" fmla="*/ 95 h 131"/>
                <a:gd name="T2" fmla="*/ 67 w 141"/>
                <a:gd name="T3" fmla="*/ 98 h 131"/>
                <a:gd name="T4" fmla="*/ 31 w 141"/>
                <a:gd name="T5" fmla="*/ 131 h 131"/>
                <a:gd name="T6" fmla="*/ 0 w 141"/>
                <a:gd name="T7" fmla="*/ 105 h 131"/>
                <a:gd name="T8" fmla="*/ 3 w 141"/>
                <a:gd name="T9" fmla="*/ 105 h 131"/>
                <a:gd name="T10" fmla="*/ 44 w 141"/>
                <a:gd name="T11" fmla="*/ 77 h 131"/>
                <a:gd name="T12" fmla="*/ 47 w 141"/>
                <a:gd name="T13" fmla="*/ 72 h 131"/>
                <a:gd name="T14" fmla="*/ 43 w 141"/>
                <a:gd name="T15" fmla="*/ 67 h 131"/>
                <a:gd name="T16" fmla="*/ 22 w 141"/>
                <a:gd name="T17" fmla="*/ 29 h 131"/>
                <a:gd name="T18" fmla="*/ 44 w 141"/>
                <a:gd name="T19" fmla="*/ 0 h 131"/>
                <a:gd name="T20" fmla="*/ 64 w 141"/>
                <a:gd name="T21" fmla="*/ 42 h 131"/>
                <a:gd name="T22" fmla="*/ 68 w 141"/>
                <a:gd name="T23" fmla="*/ 48 h 131"/>
                <a:gd name="T24" fmla="*/ 71 w 141"/>
                <a:gd name="T25" fmla="*/ 43 h 131"/>
                <a:gd name="T26" fmla="*/ 114 w 141"/>
                <a:gd name="T27" fmla="*/ 13 h 131"/>
                <a:gd name="T28" fmla="*/ 136 w 141"/>
                <a:gd name="T29" fmla="*/ 36 h 131"/>
                <a:gd name="T30" fmla="*/ 133 w 141"/>
                <a:gd name="T31" fmla="*/ 36 h 131"/>
                <a:gd name="T32" fmla="*/ 114 w 141"/>
                <a:gd name="T33" fmla="*/ 45 h 131"/>
                <a:gd name="T34" fmla="*/ 94 w 141"/>
                <a:gd name="T35" fmla="*/ 65 h 131"/>
                <a:gd name="T36" fmla="*/ 89 w 141"/>
                <a:gd name="T37" fmla="*/ 71 h 131"/>
                <a:gd name="T38" fmla="*/ 93 w 141"/>
                <a:gd name="T39" fmla="*/ 75 h 131"/>
                <a:gd name="T40" fmla="*/ 141 w 141"/>
                <a:gd name="T41" fmla="*/ 97 h 131"/>
                <a:gd name="T42" fmla="*/ 113 w 141"/>
                <a:gd name="T43" fmla="*/ 123 h 131"/>
                <a:gd name="T44" fmla="*/ 76 w 141"/>
                <a:gd name="T45" fmla="*/ 101 h 131"/>
                <a:gd name="T46" fmla="*/ 69 w 141"/>
                <a:gd name="T47" fmla="*/ 95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41" h="131">
                  <a:moveTo>
                    <a:pt x="69" y="95"/>
                  </a:moveTo>
                  <a:cubicBezTo>
                    <a:pt x="67" y="98"/>
                    <a:pt x="67" y="98"/>
                    <a:pt x="67" y="98"/>
                  </a:cubicBezTo>
                  <a:cubicBezTo>
                    <a:pt x="53" y="120"/>
                    <a:pt x="41" y="131"/>
                    <a:pt x="31" y="131"/>
                  </a:cubicBezTo>
                  <a:cubicBezTo>
                    <a:pt x="21" y="131"/>
                    <a:pt x="10" y="122"/>
                    <a:pt x="0" y="105"/>
                  </a:cubicBezTo>
                  <a:cubicBezTo>
                    <a:pt x="1" y="105"/>
                    <a:pt x="2" y="105"/>
                    <a:pt x="3" y="105"/>
                  </a:cubicBezTo>
                  <a:cubicBezTo>
                    <a:pt x="15" y="105"/>
                    <a:pt x="29" y="96"/>
                    <a:pt x="44" y="77"/>
                  </a:cubicBezTo>
                  <a:cubicBezTo>
                    <a:pt x="47" y="72"/>
                    <a:pt x="47" y="72"/>
                    <a:pt x="47" y="72"/>
                  </a:cubicBezTo>
                  <a:cubicBezTo>
                    <a:pt x="43" y="67"/>
                    <a:pt x="43" y="67"/>
                    <a:pt x="43" y="67"/>
                  </a:cubicBezTo>
                  <a:cubicBezTo>
                    <a:pt x="29" y="52"/>
                    <a:pt x="22" y="40"/>
                    <a:pt x="22" y="29"/>
                  </a:cubicBezTo>
                  <a:cubicBezTo>
                    <a:pt x="22" y="21"/>
                    <a:pt x="30" y="11"/>
                    <a:pt x="44" y="0"/>
                  </a:cubicBezTo>
                  <a:cubicBezTo>
                    <a:pt x="47" y="14"/>
                    <a:pt x="53" y="29"/>
                    <a:pt x="64" y="42"/>
                  </a:cubicBezTo>
                  <a:cubicBezTo>
                    <a:pt x="68" y="48"/>
                    <a:pt x="68" y="48"/>
                    <a:pt x="68" y="48"/>
                  </a:cubicBezTo>
                  <a:cubicBezTo>
                    <a:pt x="71" y="43"/>
                    <a:pt x="71" y="43"/>
                    <a:pt x="71" y="43"/>
                  </a:cubicBezTo>
                  <a:cubicBezTo>
                    <a:pt x="87" y="23"/>
                    <a:pt x="101" y="13"/>
                    <a:pt x="114" y="13"/>
                  </a:cubicBezTo>
                  <a:cubicBezTo>
                    <a:pt x="124" y="13"/>
                    <a:pt x="131" y="21"/>
                    <a:pt x="136" y="36"/>
                  </a:cubicBezTo>
                  <a:cubicBezTo>
                    <a:pt x="135" y="36"/>
                    <a:pt x="134" y="36"/>
                    <a:pt x="133" y="36"/>
                  </a:cubicBezTo>
                  <a:cubicBezTo>
                    <a:pt x="129" y="36"/>
                    <a:pt x="122" y="39"/>
                    <a:pt x="114" y="45"/>
                  </a:cubicBezTo>
                  <a:cubicBezTo>
                    <a:pt x="106" y="51"/>
                    <a:pt x="99" y="58"/>
                    <a:pt x="94" y="65"/>
                  </a:cubicBezTo>
                  <a:cubicBezTo>
                    <a:pt x="89" y="71"/>
                    <a:pt x="89" y="71"/>
                    <a:pt x="89" y="71"/>
                  </a:cubicBezTo>
                  <a:cubicBezTo>
                    <a:pt x="93" y="75"/>
                    <a:pt x="93" y="75"/>
                    <a:pt x="93" y="75"/>
                  </a:cubicBezTo>
                  <a:cubicBezTo>
                    <a:pt x="108" y="90"/>
                    <a:pt x="124" y="97"/>
                    <a:pt x="141" y="97"/>
                  </a:cubicBezTo>
                  <a:cubicBezTo>
                    <a:pt x="132" y="114"/>
                    <a:pt x="123" y="123"/>
                    <a:pt x="113" y="123"/>
                  </a:cubicBezTo>
                  <a:cubicBezTo>
                    <a:pt x="104" y="123"/>
                    <a:pt x="92" y="116"/>
                    <a:pt x="76" y="101"/>
                  </a:cubicBezTo>
                  <a:lnTo>
                    <a:pt x="69" y="95"/>
                  </a:lnTo>
                  <a:close/>
                </a:path>
              </a:pathLst>
            </a:cu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 name="TextBox 8"/>
            <p:cNvSpPr txBox="1"/>
            <p:nvPr>
              <p:custDataLst>
                <p:tags r:id="rId1"/>
              </p:custDataLst>
            </p:nvPr>
          </p:nvSpPr>
          <p:spPr>
            <a:xfrm>
              <a:off x="7620000" y="0"/>
              <a:ext cx="1524000" cy="958662"/>
            </a:xfrm>
            <a:prstGeom prst="rect">
              <a:avLst/>
            </a:prstGeom>
            <a:solidFill>
              <a:schemeClr val="accent1"/>
            </a:solidFill>
            <a:ln>
              <a:solidFill>
                <a:srgbClr val="FFFFFF"/>
              </a:solidFill>
            </a:ln>
          </p:spPr>
          <p:txBody>
            <a:bodyPr vert="horz" lIns="76200" tIns="76200" rIns="76200" bIns="76200" rtlCol="0" anchor="t" anchorCtr="0">
              <a:noAutofit/>
            </a:bodyPr>
            <a:lstStyle>
              <a:lvl1pPr marL="342900" lvl="0" indent="-342900">
                <a:spcBef>
                  <a:spcPct val="20000"/>
                </a:spcBef>
                <a:buFont typeface="Arial" panose="020B0604020202020204" pitchFamily="34" charset="0"/>
                <a:buChar char="•"/>
                <a:defRPr sz="3200"/>
              </a:lvl1pPr>
              <a:lvl2pPr marL="742950" indent="-285750">
                <a:spcBef>
                  <a:spcPct val="20000"/>
                </a:spcBef>
                <a:buFont typeface="Arial" panose="020B0604020202020204" pitchFamily="34" charset="0"/>
                <a:buChar char="–"/>
                <a:defRPr sz="2800"/>
              </a:lvl2pPr>
              <a:lvl3pPr marL="1143000" indent="-228600">
                <a:spcBef>
                  <a:spcPct val="20000"/>
                </a:spcBef>
                <a:buFont typeface="Arial" panose="020B0604020202020204" pitchFamily="34" charset="0"/>
                <a:buChar char="•"/>
                <a:defRPr sz="2400"/>
              </a:lvl3pPr>
              <a:lvl4pPr marL="1600200" indent="-228600">
                <a:spcBef>
                  <a:spcPct val="20000"/>
                </a:spcBef>
                <a:buFont typeface="Arial" panose="020B0604020202020204" pitchFamily="34" charset="0"/>
                <a:buChar char="–"/>
                <a:defRPr sz="2000"/>
              </a:lvl4pPr>
              <a:lvl5pPr marL="2057400" indent="-228600">
                <a:spcBef>
                  <a:spcPct val="20000"/>
                </a:spcBef>
                <a:buFont typeface="Arial" panose="020B0604020202020204" pitchFamily="34" charset="0"/>
                <a:buChar char="»"/>
                <a:defRPr sz="2000"/>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pPr marL="0" indent="0" algn="ctr">
                <a:buNone/>
              </a:pPr>
              <a:r>
                <a:rPr lang="en-US" sz="1800" dirty="0" smtClean="0">
                  <a:solidFill>
                    <a:schemeClr val="bg1"/>
                  </a:solidFill>
                </a:rPr>
                <a:t>October 16</a:t>
              </a:r>
              <a:endParaRPr lang="en-US" sz="1800" dirty="0">
                <a:solidFill>
                  <a:schemeClr val="bg1"/>
                </a:solidFill>
              </a:endParaRPr>
            </a:p>
          </p:txBody>
        </p:sp>
        <p:sp>
          <p:nvSpPr>
            <p:cNvPr id="10" name="Rectangle 8"/>
            <p:cNvSpPr txBox="1"/>
            <p:nvPr/>
          </p:nvSpPr>
          <p:spPr>
            <a:xfrm>
              <a:off x="7710772" y="404664"/>
              <a:ext cx="1325724" cy="553998"/>
            </a:xfrm>
            <a:prstGeom prst="rect">
              <a:avLst/>
            </a:prstGeom>
          </p:spPr>
          <p:txBody>
            <a:bodyPr vert="horz" wrap="square" lIns="91440" tIns="45720" rIns="91440" bIns="45720" rtlCol="0">
              <a:spAutoFit/>
            </a:bodyPr>
            <a:lstStyle>
              <a:lvl1pPr marL="342900" lvl="0" indent="-342900">
                <a:spcBef>
                  <a:spcPct val="20000"/>
                </a:spcBef>
                <a:buFont typeface="Arial" panose="020B0604020202020204" pitchFamily="34" charset="0"/>
                <a:buChar char="•"/>
                <a:defRPr sz="3200"/>
              </a:lvl1pPr>
              <a:lvl2pPr marL="742950" indent="-285750">
                <a:spcBef>
                  <a:spcPct val="20000"/>
                </a:spcBef>
                <a:buFont typeface="Arial" panose="020B0604020202020204" pitchFamily="34" charset="0"/>
                <a:buChar char="–"/>
                <a:defRPr sz="2800"/>
              </a:lvl2pPr>
              <a:lvl3pPr marL="1143000" indent="-228600">
                <a:spcBef>
                  <a:spcPct val="20000"/>
                </a:spcBef>
                <a:buFont typeface="Arial" panose="020B0604020202020204" pitchFamily="34" charset="0"/>
                <a:buChar char="•"/>
                <a:defRPr sz="2400"/>
              </a:lvl3pPr>
              <a:lvl4pPr marL="1600200" indent="-228600">
                <a:spcBef>
                  <a:spcPct val="20000"/>
                </a:spcBef>
                <a:buFont typeface="Arial" panose="020B0604020202020204" pitchFamily="34" charset="0"/>
                <a:buChar char="–"/>
                <a:defRPr sz="2000"/>
              </a:lvl4pPr>
              <a:lvl5pPr marL="2057400" indent="-228600">
                <a:spcBef>
                  <a:spcPct val="20000"/>
                </a:spcBef>
                <a:buFont typeface="Arial" panose="020B0604020202020204" pitchFamily="34" charset="0"/>
                <a:buChar char="»"/>
                <a:defRPr sz="2000"/>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pPr marL="0" indent="0" algn="ctr">
                <a:buNone/>
              </a:pPr>
              <a:r>
                <a:rPr lang="en-US" sz="3000" dirty="0" smtClean="0">
                  <a:solidFill>
                    <a:schemeClr val="bg1"/>
                  </a:solidFill>
                </a:rPr>
                <a:t>Day 16</a:t>
              </a:r>
              <a:endParaRPr lang="en-US" sz="3000" dirty="0">
                <a:solidFill>
                  <a:schemeClr val="bg1"/>
                </a:solidFill>
              </a:endParaRPr>
            </a:p>
          </p:txBody>
        </p:sp>
      </p:grpSp>
    </p:spTree>
    <p:extLst>
      <p:ext uri="{BB962C8B-B14F-4D97-AF65-F5344CB8AC3E}">
        <p14:creationId xmlns:p14="http://schemas.microsoft.com/office/powerpoint/2010/main" val="35442116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F76361-5F73-459A-BDF5-AC26B2832352}" type="datetimeFigureOut">
              <a:rPr lang="en-GB" smtClean="0"/>
              <a:t>03/12/2014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E689C56-5220-41FB-86F5-886D4951D433}" type="slidenum">
              <a:rPr lang="en-GB" smtClean="0"/>
              <a:t>‹#›</a:t>
            </a:fld>
            <a:endParaRPr lang="en-GB"/>
          </a:p>
        </p:txBody>
      </p:sp>
    </p:spTree>
    <p:extLst>
      <p:ext uri="{BB962C8B-B14F-4D97-AF65-F5344CB8AC3E}">
        <p14:creationId xmlns:p14="http://schemas.microsoft.com/office/powerpoint/2010/main" val="148045600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1F76361-5F73-459A-BDF5-AC26B2832352}" type="datetimeFigureOut">
              <a:rPr lang="en-GB" smtClean="0"/>
              <a:t>03/12/2014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689C56-5220-41FB-86F5-886D4951D433}" type="slidenum">
              <a:rPr lang="en-GB" smtClean="0"/>
              <a:t>‹#›</a:t>
            </a:fld>
            <a:endParaRPr lang="en-GB"/>
          </a:p>
        </p:txBody>
      </p:sp>
    </p:spTree>
    <p:extLst>
      <p:ext uri="{BB962C8B-B14F-4D97-AF65-F5344CB8AC3E}">
        <p14:creationId xmlns:p14="http://schemas.microsoft.com/office/powerpoint/2010/main" val="3750835283"/>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1F76361-5F73-459A-BDF5-AC26B2832352}" type="datetimeFigureOut">
              <a:rPr lang="en-GB" smtClean="0"/>
              <a:t>03/12/2014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689C56-5220-41FB-86F5-886D4951D433}" type="slidenum">
              <a:rPr lang="en-GB" smtClean="0"/>
              <a:t>‹#›</a:t>
            </a:fld>
            <a:endParaRPr lang="en-GB"/>
          </a:p>
        </p:txBody>
      </p:sp>
    </p:spTree>
    <p:extLst>
      <p:ext uri="{BB962C8B-B14F-4D97-AF65-F5344CB8AC3E}">
        <p14:creationId xmlns:p14="http://schemas.microsoft.com/office/powerpoint/2010/main" val="311768561"/>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1F76361-5F73-459A-BDF5-AC26B2832352}" type="datetimeFigureOut">
              <a:rPr lang="en-GB" smtClean="0"/>
              <a:t>03/12/2014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E689C56-5220-41FB-86F5-886D4951D433}" type="slidenum">
              <a:rPr lang="en-GB" smtClean="0"/>
              <a:t>‹#›</a:t>
            </a:fld>
            <a:endParaRPr lang="en-GB"/>
          </a:p>
        </p:txBody>
      </p:sp>
    </p:spTree>
    <p:extLst>
      <p:ext uri="{BB962C8B-B14F-4D97-AF65-F5344CB8AC3E}">
        <p14:creationId xmlns:p14="http://schemas.microsoft.com/office/powerpoint/2010/main" val="2726729555"/>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1F76361-5F73-459A-BDF5-AC26B2832352}" type="datetimeFigureOut">
              <a:rPr lang="en-GB" smtClean="0"/>
              <a:t>03/12/2014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E689C56-5220-41FB-86F5-886D4951D433}" type="slidenum">
              <a:rPr lang="en-GB" smtClean="0"/>
              <a:t>‹#›</a:t>
            </a:fld>
            <a:endParaRPr lang="en-GB"/>
          </a:p>
        </p:txBody>
      </p:sp>
    </p:spTree>
    <p:extLst>
      <p:ext uri="{BB962C8B-B14F-4D97-AF65-F5344CB8AC3E}">
        <p14:creationId xmlns:p14="http://schemas.microsoft.com/office/powerpoint/2010/main" val="2948470567"/>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Tree>
    <p:extLst>
      <p:ext uri="{BB962C8B-B14F-4D97-AF65-F5344CB8AC3E}">
        <p14:creationId xmlns:p14="http://schemas.microsoft.com/office/powerpoint/2010/main" val="1805849397"/>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56528377"/>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01369795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81000" y="1295400"/>
            <a:ext cx="41148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295400"/>
            <a:ext cx="41148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1656543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491150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1F76361-5F73-459A-BDF5-AC26B2832352}" type="datetimeFigureOut">
              <a:rPr lang="en-GB" smtClean="0"/>
              <a:t>03/12/2014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689C56-5220-41FB-86F5-886D4951D433}" type="slidenum">
              <a:rPr lang="en-GB" smtClean="0"/>
              <a:t>‹#›</a:t>
            </a:fld>
            <a:endParaRPr lang="en-GB"/>
          </a:p>
        </p:txBody>
      </p:sp>
    </p:spTree>
    <p:extLst>
      <p:ext uri="{BB962C8B-B14F-4D97-AF65-F5344CB8AC3E}">
        <p14:creationId xmlns:p14="http://schemas.microsoft.com/office/powerpoint/2010/main" val="9522910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13915777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800148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1391330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2933517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57896621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228600"/>
            <a:ext cx="2095500" cy="60198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81000" y="228600"/>
            <a:ext cx="6134100" cy="601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54125788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381000" y="228600"/>
            <a:ext cx="8001000" cy="914400"/>
          </a:xfrm>
        </p:spPr>
        <p:txBody>
          <a:bodyPr/>
          <a:lstStyle/>
          <a:p>
            <a:r>
              <a:rPr lang="en-US" smtClean="0"/>
              <a:t>Click to edit Master title style</a:t>
            </a:r>
            <a:endParaRPr lang="en-GB"/>
          </a:p>
        </p:txBody>
      </p:sp>
      <p:sp>
        <p:nvSpPr>
          <p:cNvPr id="3" name="Content Placeholder 2"/>
          <p:cNvSpPr>
            <a:spLocks noGrp="1"/>
          </p:cNvSpPr>
          <p:nvPr>
            <p:ph sz="quarter" idx="1"/>
          </p:nvPr>
        </p:nvSpPr>
        <p:spPr>
          <a:xfrm>
            <a:off x="381000" y="1295400"/>
            <a:ext cx="4114800" cy="2400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4648200" y="1295400"/>
            <a:ext cx="4114800" cy="2400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ontent Placeholder 4"/>
          <p:cNvSpPr>
            <a:spLocks noGrp="1"/>
          </p:cNvSpPr>
          <p:nvPr>
            <p:ph sz="quarter" idx="3"/>
          </p:nvPr>
        </p:nvSpPr>
        <p:spPr>
          <a:xfrm>
            <a:off x="381000" y="3848100"/>
            <a:ext cx="4114800" cy="2400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Content Placeholder 5"/>
          <p:cNvSpPr>
            <a:spLocks noGrp="1"/>
          </p:cNvSpPr>
          <p:nvPr>
            <p:ph sz="quarter" idx="4"/>
          </p:nvPr>
        </p:nvSpPr>
        <p:spPr>
          <a:xfrm>
            <a:off x="4648200" y="3848100"/>
            <a:ext cx="4114800" cy="2400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5427026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F76361-5F73-459A-BDF5-AC26B2832352}" type="datetimeFigureOut">
              <a:rPr lang="en-GB" smtClean="0"/>
              <a:t>03/12/2014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689C56-5220-41FB-86F5-886D4951D433}" type="slidenum">
              <a:rPr lang="en-GB" smtClean="0"/>
              <a:t>‹#›</a:t>
            </a:fld>
            <a:endParaRPr lang="en-GB"/>
          </a:p>
        </p:txBody>
      </p:sp>
    </p:spTree>
    <p:extLst>
      <p:ext uri="{BB962C8B-B14F-4D97-AF65-F5344CB8AC3E}">
        <p14:creationId xmlns:p14="http://schemas.microsoft.com/office/powerpoint/2010/main" val="9856566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1F76361-5F73-459A-BDF5-AC26B2832352}" type="datetimeFigureOut">
              <a:rPr lang="en-GB" smtClean="0"/>
              <a:t>03/12/2014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E689C56-5220-41FB-86F5-886D4951D433}" type="slidenum">
              <a:rPr lang="en-GB" smtClean="0"/>
              <a:t>‹#›</a:t>
            </a:fld>
            <a:endParaRPr lang="en-GB"/>
          </a:p>
        </p:txBody>
      </p:sp>
    </p:spTree>
    <p:extLst>
      <p:ext uri="{BB962C8B-B14F-4D97-AF65-F5344CB8AC3E}">
        <p14:creationId xmlns:p14="http://schemas.microsoft.com/office/powerpoint/2010/main" val="349208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1F76361-5F73-459A-BDF5-AC26B2832352}" type="datetimeFigureOut">
              <a:rPr lang="en-GB" smtClean="0"/>
              <a:t>03/12/2014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E689C56-5220-41FB-86F5-886D4951D433}" type="slidenum">
              <a:rPr lang="en-GB" smtClean="0"/>
              <a:t>‹#›</a:t>
            </a:fld>
            <a:endParaRPr lang="en-GB"/>
          </a:p>
        </p:txBody>
      </p:sp>
    </p:spTree>
    <p:extLst>
      <p:ext uri="{BB962C8B-B14F-4D97-AF65-F5344CB8AC3E}">
        <p14:creationId xmlns:p14="http://schemas.microsoft.com/office/powerpoint/2010/main" val="1825200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Date Placeholder 2"/>
          <p:cNvSpPr>
            <a:spLocks noGrp="1"/>
          </p:cNvSpPr>
          <p:nvPr>
            <p:ph type="dt" sz="half" idx="10"/>
          </p:nvPr>
        </p:nvSpPr>
        <p:spPr/>
        <p:txBody>
          <a:bodyPr/>
          <a:lstStyle/>
          <a:p>
            <a:fld id="{51F76361-5F73-459A-BDF5-AC26B2832352}" type="datetimeFigureOut">
              <a:rPr lang="en-GB" smtClean="0"/>
              <a:t>03/12/2014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E689C56-5220-41FB-86F5-886D4951D433}" type="slidenum">
              <a:rPr lang="en-GB" smtClean="0"/>
              <a:t>‹#›</a:t>
            </a:fld>
            <a:endParaRPr lang="en-GB"/>
          </a:p>
        </p:txBody>
      </p:sp>
    </p:spTree>
    <p:extLst>
      <p:ext uri="{BB962C8B-B14F-4D97-AF65-F5344CB8AC3E}">
        <p14:creationId xmlns:p14="http://schemas.microsoft.com/office/powerpoint/2010/main" val="1993555522"/>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F76361-5F73-459A-BDF5-AC26B2832352}" type="datetimeFigureOut">
              <a:rPr lang="en-GB" smtClean="0"/>
              <a:t>03/12/2014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E689C56-5220-41FB-86F5-886D4951D433}" type="slidenum">
              <a:rPr lang="en-GB" smtClean="0"/>
              <a:t>‹#›</a:t>
            </a:fld>
            <a:endParaRPr lang="en-GB"/>
          </a:p>
        </p:txBody>
      </p:sp>
      <p:grpSp>
        <p:nvGrpSpPr>
          <p:cNvPr id="5" name="Group 4"/>
          <p:cNvGrpSpPr/>
          <p:nvPr userDrawn="1"/>
        </p:nvGrpSpPr>
        <p:grpSpPr>
          <a:xfrm>
            <a:off x="7620000" y="0"/>
            <a:ext cx="1524000" cy="958662"/>
            <a:chOff x="7620000" y="0"/>
            <a:chExt cx="1524000" cy="958662"/>
          </a:xfrm>
        </p:grpSpPr>
        <p:sp>
          <p:nvSpPr>
            <p:cNvPr id="6" name="Freeform 8"/>
            <p:cNvSpPr>
              <a:spLocks/>
            </p:cNvSpPr>
            <p:nvPr/>
          </p:nvSpPr>
          <p:spPr bwMode="gray">
            <a:xfrm>
              <a:off x="7740352" y="707505"/>
              <a:ext cx="178760" cy="166640"/>
            </a:xfrm>
            <a:custGeom>
              <a:avLst/>
              <a:gdLst>
                <a:gd name="T0" fmla="*/ 69 w 141"/>
                <a:gd name="T1" fmla="*/ 95 h 131"/>
                <a:gd name="T2" fmla="*/ 67 w 141"/>
                <a:gd name="T3" fmla="*/ 98 h 131"/>
                <a:gd name="T4" fmla="*/ 31 w 141"/>
                <a:gd name="T5" fmla="*/ 131 h 131"/>
                <a:gd name="T6" fmla="*/ 0 w 141"/>
                <a:gd name="T7" fmla="*/ 105 h 131"/>
                <a:gd name="T8" fmla="*/ 3 w 141"/>
                <a:gd name="T9" fmla="*/ 105 h 131"/>
                <a:gd name="T10" fmla="*/ 44 w 141"/>
                <a:gd name="T11" fmla="*/ 77 h 131"/>
                <a:gd name="T12" fmla="*/ 47 w 141"/>
                <a:gd name="T13" fmla="*/ 72 h 131"/>
                <a:gd name="T14" fmla="*/ 43 w 141"/>
                <a:gd name="T15" fmla="*/ 67 h 131"/>
                <a:gd name="T16" fmla="*/ 22 w 141"/>
                <a:gd name="T17" fmla="*/ 29 h 131"/>
                <a:gd name="T18" fmla="*/ 44 w 141"/>
                <a:gd name="T19" fmla="*/ 0 h 131"/>
                <a:gd name="T20" fmla="*/ 64 w 141"/>
                <a:gd name="T21" fmla="*/ 42 h 131"/>
                <a:gd name="T22" fmla="*/ 68 w 141"/>
                <a:gd name="T23" fmla="*/ 48 h 131"/>
                <a:gd name="T24" fmla="*/ 71 w 141"/>
                <a:gd name="T25" fmla="*/ 43 h 131"/>
                <a:gd name="T26" fmla="*/ 114 w 141"/>
                <a:gd name="T27" fmla="*/ 13 h 131"/>
                <a:gd name="T28" fmla="*/ 136 w 141"/>
                <a:gd name="T29" fmla="*/ 36 h 131"/>
                <a:gd name="T30" fmla="*/ 133 w 141"/>
                <a:gd name="T31" fmla="*/ 36 h 131"/>
                <a:gd name="T32" fmla="*/ 114 w 141"/>
                <a:gd name="T33" fmla="*/ 45 h 131"/>
                <a:gd name="T34" fmla="*/ 94 w 141"/>
                <a:gd name="T35" fmla="*/ 65 h 131"/>
                <a:gd name="T36" fmla="*/ 89 w 141"/>
                <a:gd name="T37" fmla="*/ 71 h 131"/>
                <a:gd name="T38" fmla="*/ 93 w 141"/>
                <a:gd name="T39" fmla="*/ 75 h 131"/>
                <a:gd name="T40" fmla="*/ 141 w 141"/>
                <a:gd name="T41" fmla="*/ 97 h 131"/>
                <a:gd name="T42" fmla="*/ 113 w 141"/>
                <a:gd name="T43" fmla="*/ 123 h 131"/>
                <a:gd name="T44" fmla="*/ 76 w 141"/>
                <a:gd name="T45" fmla="*/ 101 h 131"/>
                <a:gd name="T46" fmla="*/ 69 w 141"/>
                <a:gd name="T47" fmla="*/ 95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41" h="131">
                  <a:moveTo>
                    <a:pt x="69" y="95"/>
                  </a:moveTo>
                  <a:cubicBezTo>
                    <a:pt x="67" y="98"/>
                    <a:pt x="67" y="98"/>
                    <a:pt x="67" y="98"/>
                  </a:cubicBezTo>
                  <a:cubicBezTo>
                    <a:pt x="53" y="120"/>
                    <a:pt x="41" y="131"/>
                    <a:pt x="31" y="131"/>
                  </a:cubicBezTo>
                  <a:cubicBezTo>
                    <a:pt x="21" y="131"/>
                    <a:pt x="10" y="122"/>
                    <a:pt x="0" y="105"/>
                  </a:cubicBezTo>
                  <a:cubicBezTo>
                    <a:pt x="1" y="105"/>
                    <a:pt x="2" y="105"/>
                    <a:pt x="3" y="105"/>
                  </a:cubicBezTo>
                  <a:cubicBezTo>
                    <a:pt x="15" y="105"/>
                    <a:pt x="29" y="96"/>
                    <a:pt x="44" y="77"/>
                  </a:cubicBezTo>
                  <a:cubicBezTo>
                    <a:pt x="47" y="72"/>
                    <a:pt x="47" y="72"/>
                    <a:pt x="47" y="72"/>
                  </a:cubicBezTo>
                  <a:cubicBezTo>
                    <a:pt x="43" y="67"/>
                    <a:pt x="43" y="67"/>
                    <a:pt x="43" y="67"/>
                  </a:cubicBezTo>
                  <a:cubicBezTo>
                    <a:pt x="29" y="52"/>
                    <a:pt x="22" y="40"/>
                    <a:pt x="22" y="29"/>
                  </a:cubicBezTo>
                  <a:cubicBezTo>
                    <a:pt x="22" y="21"/>
                    <a:pt x="30" y="11"/>
                    <a:pt x="44" y="0"/>
                  </a:cubicBezTo>
                  <a:cubicBezTo>
                    <a:pt x="47" y="14"/>
                    <a:pt x="53" y="29"/>
                    <a:pt x="64" y="42"/>
                  </a:cubicBezTo>
                  <a:cubicBezTo>
                    <a:pt x="68" y="48"/>
                    <a:pt x="68" y="48"/>
                    <a:pt x="68" y="48"/>
                  </a:cubicBezTo>
                  <a:cubicBezTo>
                    <a:pt x="71" y="43"/>
                    <a:pt x="71" y="43"/>
                    <a:pt x="71" y="43"/>
                  </a:cubicBezTo>
                  <a:cubicBezTo>
                    <a:pt x="87" y="23"/>
                    <a:pt x="101" y="13"/>
                    <a:pt x="114" y="13"/>
                  </a:cubicBezTo>
                  <a:cubicBezTo>
                    <a:pt x="124" y="13"/>
                    <a:pt x="131" y="21"/>
                    <a:pt x="136" y="36"/>
                  </a:cubicBezTo>
                  <a:cubicBezTo>
                    <a:pt x="135" y="36"/>
                    <a:pt x="134" y="36"/>
                    <a:pt x="133" y="36"/>
                  </a:cubicBezTo>
                  <a:cubicBezTo>
                    <a:pt x="129" y="36"/>
                    <a:pt x="122" y="39"/>
                    <a:pt x="114" y="45"/>
                  </a:cubicBezTo>
                  <a:cubicBezTo>
                    <a:pt x="106" y="51"/>
                    <a:pt x="99" y="58"/>
                    <a:pt x="94" y="65"/>
                  </a:cubicBezTo>
                  <a:cubicBezTo>
                    <a:pt x="89" y="71"/>
                    <a:pt x="89" y="71"/>
                    <a:pt x="89" y="71"/>
                  </a:cubicBezTo>
                  <a:cubicBezTo>
                    <a:pt x="93" y="75"/>
                    <a:pt x="93" y="75"/>
                    <a:pt x="93" y="75"/>
                  </a:cubicBezTo>
                  <a:cubicBezTo>
                    <a:pt x="108" y="90"/>
                    <a:pt x="124" y="97"/>
                    <a:pt x="141" y="97"/>
                  </a:cubicBezTo>
                  <a:cubicBezTo>
                    <a:pt x="132" y="114"/>
                    <a:pt x="123" y="123"/>
                    <a:pt x="113" y="123"/>
                  </a:cubicBezTo>
                  <a:cubicBezTo>
                    <a:pt x="104" y="123"/>
                    <a:pt x="92" y="116"/>
                    <a:pt x="76" y="101"/>
                  </a:cubicBezTo>
                  <a:lnTo>
                    <a:pt x="69" y="95"/>
                  </a:lnTo>
                  <a:close/>
                </a:path>
              </a:pathLst>
            </a:cu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 name="TextBox 6"/>
            <p:cNvSpPr txBox="1"/>
            <p:nvPr>
              <p:custDataLst>
                <p:tags r:id="rId1"/>
              </p:custDataLst>
            </p:nvPr>
          </p:nvSpPr>
          <p:spPr>
            <a:xfrm>
              <a:off x="7620000" y="0"/>
              <a:ext cx="1524000" cy="958662"/>
            </a:xfrm>
            <a:prstGeom prst="rect">
              <a:avLst/>
            </a:prstGeom>
            <a:solidFill>
              <a:schemeClr val="accent1"/>
            </a:solidFill>
            <a:ln>
              <a:solidFill>
                <a:srgbClr val="FFFFFF"/>
              </a:solidFill>
            </a:ln>
          </p:spPr>
          <p:txBody>
            <a:bodyPr vert="horz" lIns="76200" tIns="76200" rIns="76200" bIns="76200" rtlCol="0" anchor="t" anchorCtr="0">
              <a:noAutofit/>
            </a:bodyPr>
            <a:lstStyle>
              <a:lvl1pPr marL="342900" lvl="0" indent="-342900">
                <a:spcBef>
                  <a:spcPct val="20000"/>
                </a:spcBef>
                <a:buFont typeface="Arial" panose="020B0604020202020204" pitchFamily="34" charset="0"/>
                <a:buChar char="•"/>
                <a:defRPr sz="3200"/>
              </a:lvl1pPr>
              <a:lvl2pPr marL="742950" indent="-285750">
                <a:spcBef>
                  <a:spcPct val="20000"/>
                </a:spcBef>
                <a:buFont typeface="Arial" panose="020B0604020202020204" pitchFamily="34" charset="0"/>
                <a:buChar char="–"/>
                <a:defRPr sz="2800"/>
              </a:lvl2pPr>
              <a:lvl3pPr marL="1143000" indent="-228600">
                <a:spcBef>
                  <a:spcPct val="20000"/>
                </a:spcBef>
                <a:buFont typeface="Arial" panose="020B0604020202020204" pitchFamily="34" charset="0"/>
                <a:buChar char="•"/>
                <a:defRPr sz="2400"/>
              </a:lvl3pPr>
              <a:lvl4pPr marL="1600200" indent="-228600">
                <a:spcBef>
                  <a:spcPct val="20000"/>
                </a:spcBef>
                <a:buFont typeface="Arial" panose="020B0604020202020204" pitchFamily="34" charset="0"/>
                <a:buChar char="–"/>
                <a:defRPr sz="2000"/>
              </a:lvl4pPr>
              <a:lvl5pPr marL="2057400" indent="-228600">
                <a:spcBef>
                  <a:spcPct val="20000"/>
                </a:spcBef>
                <a:buFont typeface="Arial" panose="020B0604020202020204" pitchFamily="34" charset="0"/>
                <a:buChar char="»"/>
                <a:defRPr sz="2000"/>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pPr marL="0" indent="0" algn="ctr">
                <a:buNone/>
              </a:pPr>
              <a:r>
                <a:rPr lang="en-US" sz="1800" dirty="0" smtClean="0">
                  <a:solidFill>
                    <a:schemeClr val="bg1"/>
                  </a:solidFill>
                </a:rPr>
                <a:t>October 16</a:t>
              </a:r>
              <a:endParaRPr lang="en-US" sz="1800" dirty="0">
                <a:solidFill>
                  <a:schemeClr val="bg1"/>
                </a:solidFill>
              </a:endParaRPr>
            </a:p>
          </p:txBody>
        </p:sp>
        <p:sp>
          <p:nvSpPr>
            <p:cNvPr id="8" name="Rectangle 8"/>
            <p:cNvSpPr txBox="1"/>
            <p:nvPr/>
          </p:nvSpPr>
          <p:spPr>
            <a:xfrm>
              <a:off x="7710772" y="404664"/>
              <a:ext cx="1325724" cy="553998"/>
            </a:xfrm>
            <a:prstGeom prst="rect">
              <a:avLst/>
            </a:prstGeom>
          </p:spPr>
          <p:txBody>
            <a:bodyPr vert="horz" wrap="square" lIns="91440" tIns="45720" rIns="91440" bIns="45720" rtlCol="0">
              <a:spAutoFit/>
            </a:bodyPr>
            <a:lstStyle>
              <a:lvl1pPr marL="342900" lvl="0" indent="-342900">
                <a:spcBef>
                  <a:spcPct val="20000"/>
                </a:spcBef>
                <a:buFont typeface="Arial" panose="020B0604020202020204" pitchFamily="34" charset="0"/>
                <a:buChar char="•"/>
                <a:defRPr sz="3200"/>
              </a:lvl1pPr>
              <a:lvl2pPr marL="742950" indent="-285750">
                <a:spcBef>
                  <a:spcPct val="20000"/>
                </a:spcBef>
                <a:buFont typeface="Arial" panose="020B0604020202020204" pitchFamily="34" charset="0"/>
                <a:buChar char="–"/>
                <a:defRPr sz="2800"/>
              </a:lvl2pPr>
              <a:lvl3pPr marL="1143000" indent="-228600">
                <a:spcBef>
                  <a:spcPct val="20000"/>
                </a:spcBef>
                <a:buFont typeface="Arial" panose="020B0604020202020204" pitchFamily="34" charset="0"/>
                <a:buChar char="•"/>
                <a:defRPr sz="2400"/>
              </a:lvl3pPr>
              <a:lvl4pPr marL="1600200" indent="-228600">
                <a:spcBef>
                  <a:spcPct val="20000"/>
                </a:spcBef>
                <a:buFont typeface="Arial" panose="020B0604020202020204" pitchFamily="34" charset="0"/>
                <a:buChar char="–"/>
                <a:defRPr sz="2000"/>
              </a:lvl4pPr>
              <a:lvl5pPr marL="2057400" indent="-228600">
                <a:spcBef>
                  <a:spcPct val="20000"/>
                </a:spcBef>
                <a:buFont typeface="Arial" panose="020B0604020202020204" pitchFamily="34" charset="0"/>
                <a:buChar char="»"/>
                <a:defRPr sz="2000"/>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pPr marL="0" indent="0" algn="ctr">
                <a:buNone/>
              </a:pPr>
              <a:r>
                <a:rPr lang="en-US" sz="3000" dirty="0" smtClean="0">
                  <a:solidFill>
                    <a:schemeClr val="bg1"/>
                  </a:solidFill>
                </a:rPr>
                <a:t>Day 16</a:t>
              </a:r>
              <a:endParaRPr lang="en-US" sz="3000" dirty="0">
                <a:solidFill>
                  <a:schemeClr val="bg1"/>
                </a:solidFill>
              </a:endParaRPr>
            </a:p>
          </p:txBody>
        </p:sp>
      </p:grpSp>
    </p:spTree>
    <p:extLst>
      <p:ext uri="{BB962C8B-B14F-4D97-AF65-F5344CB8AC3E}">
        <p14:creationId xmlns:p14="http://schemas.microsoft.com/office/powerpoint/2010/main" val="2331691571"/>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000"/>
            </a:lvl1p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p>
            <a:fld id="{51F76361-5F73-459A-BDF5-AC26B2832352}" type="datetimeFigureOut">
              <a:rPr lang="en-GB" smtClean="0"/>
              <a:t>03/12/2014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E689C56-5220-41FB-86F5-886D4951D433}" type="slidenum">
              <a:rPr lang="en-GB" smtClean="0"/>
              <a:t>‹#›</a:t>
            </a:fld>
            <a:endParaRPr lang="en-GB"/>
          </a:p>
        </p:txBody>
      </p:sp>
      <p:grpSp>
        <p:nvGrpSpPr>
          <p:cNvPr id="6" name="Group 5"/>
          <p:cNvGrpSpPr/>
          <p:nvPr userDrawn="1"/>
        </p:nvGrpSpPr>
        <p:grpSpPr>
          <a:xfrm>
            <a:off x="7620000" y="0"/>
            <a:ext cx="1524000" cy="958662"/>
            <a:chOff x="7620000" y="0"/>
            <a:chExt cx="1524000" cy="958662"/>
          </a:xfrm>
        </p:grpSpPr>
        <p:sp>
          <p:nvSpPr>
            <p:cNvPr id="7" name="Freeform 8"/>
            <p:cNvSpPr>
              <a:spLocks/>
            </p:cNvSpPr>
            <p:nvPr/>
          </p:nvSpPr>
          <p:spPr bwMode="gray">
            <a:xfrm>
              <a:off x="7740352" y="707505"/>
              <a:ext cx="178760" cy="166640"/>
            </a:xfrm>
            <a:custGeom>
              <a:avLst/>
              <a:gdLst>
                <a:gd name="T0" fmla="*/ 69 w 141"/>
                <a:gd name="T1" fmla="*/ 95 h 131"/>
                <a:gd name="T2" fmla="*/ 67 w 141"/>
                <a:gd name="T3" fmla="*/ 98 h 131"/>
                <a:gd name="T4" fmla="*/ 31 w 141"/>
                <a:gd name="T5" fmla="*/ 131 h 131"/>
                <a:gd name="T6" fmla="*/ 0 w 141"/>
                <a:gd name="T7" fmla="*/ 105 h 131"/>
                <a:gd name="T8" fmla="*/ 3 w 141"/>
                <a:gd name="T9" fmla="*/ 105 h 131"/>
                <a:gd name="T10" fmla="*/ 44 w 141"/>
                <a:gd name="T11" fmla="*/ 77 h 131"/>
                <a:gd name="T12" fmla="*/ 47 w 141"/>
                <a:gd name="T13" fmla="*/ 72 h 131"/>
                <a:gd name="T14" fmla="*/ 43 w 141"/>
                <a:gd name="T15" fmla="*/ 67 h 131"/>
                <a:gd name="T16" fmla="*/ 22 w 141"/>
                <a:gd name="T17" fmla="*/ 29 h 131"/>
                <a:gd name="T18" fmla="*/ 44 w 141"/>
                <a:gd name="T19" fmla="*/ 0 h 131"/>
                <a:gd name="T20" fmla="*/ 64 w 141"/>
                <a:gd name="T21" fmla="*/ 42 h 131"/>
                <a:gd name="T22" fmla="*/ 68 w 141"/>
                <a:gd name="T23" fmla="*/ 48 h 131"/>
                <a:gd name="T24" fmla="*/ 71 w 141"/>
                <a:gd name="T25" fmla="*/ 43 h 131"/>
                <a:gd name="T26" fmla="*/ 114 w 141"/>
                <a:gd name="T27" fmla="*/ 13 h 131"/>
                <a:gd name="T28" fmla="*/ 136 w 141"/>
                <a:gd name="T29" fmla="*/ 36 h 131"/>
                <a:gd name="T30" fmla="*/ 133 w 141"/>
                <a:gd name="T31" fmla="*/ 36 h 131"/>
                <a:gd name="T32" fmla="*/ 114 w 141"/>
                <a:gd name="T33" fmla="*/ 45 h 131"/>
                <a:gd name="T34" fmla="*/ 94 w 141"/>
                <a:gd name="T35" fmla="*/ 65 h 131"/>
                <a:gd name="T36" fmla="*/ 89 w 141"/>
                <a:gd name="T37" fmla="*/ 71 h 131"/>
                <a:gd name="T38" fmla="*/ 93 w 141"/>
                <a:gd name="T39" fmla="*/ 75 h 131"/>
                <a:gd name="T40" fmla="*/ 141 w 141"/>
                <a:gd name="T41" fmla="*/ 97 h 131"/>
                <a:gd name="T42" fmla="*/ 113 w 141"/>
                <a:gd name="T43" fmla="*/ 123 h 131"/>
                <a:gd name="T44" fmla="*/ 76 w 141"/>
                <a:gd name="T45" fmla="*/ 101 h 131"/>
                <a:gd name="T46" fmla="*/ 69 w 141"/>
                <a:gd name="T47" fmla="*/ 95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41" h="131">
                  <a:moveTo>
                    <a:pt x="69" y="95"/>
                  </a:moveTo>
                  <a:cubicBezTo>
                    <a:pt x="67" y="98"/>
                    <a:pt x="67" y="98"/>
                    <a:pt x="67" y="98"/>
                  </a:cubicBezTo>
                  <a:cubicBezTo>
                    <a:pt x="53" y="120"/>
                    <a:pt x="41" y="131"/>
                    <a:pt x="31" y="131"/>
                  </a:cubicBezTo>
                  <a:cubicBezTo>
                    <a:pt x="21" y="131"/>
                    <a:pt x="10" y="122"/>
                    <a:pt x="0" y="105"/>
                  </a:cubicBezTo>
                  <a:cubicBezTo>
                    <a:pt x="1" y="105"/>
                    <a:pt x="2" y="105"/>
                    <a:pt x="3" y="105"/>
                  </a:cubicBezTo>
                  <a:cubicBezTo>
                    <a:pt x="15" y="105"/>
                    <a:pt x="29" y="96"/>
                    <a:pt x="44" y="77"/>
                  </a:cubicBezTo>
                  <a:cubicBezTo>
                    <a:pt x="47" y="72"/>
                    <a:pt x="47" y="72"/>
                    <a:pt x="47" y="72"/>
                  </a:cubicBezTo>
                  <a:cubicBezTo>
                    <a:pt x="43" y="67"/>
                    <a:pt x="43" y="67"/>
                    <a:pt x="43" y="67"/>
                  </a:cubicBezTo>
                  <a:cubicBezTo>
                    <a:pt x="29" y="52"/>
                    <a:pt x="22" y="40"/>
                    <a:pt x="22" y="29"/>
                  </a:cubicBezTo>
                  <a:cubicBezTo>
                    <a:pt x="22" y="21"/>
                    <a:pt x="30" y="11"/>
                    <a:pt x="44" y="0"/>
                  </a:cubicBezTo>
                  <a:cubicBezTo>
                    <a:pt x="47" y="14"/>
                    <a:pt x="53" y="29"/>
                    <a:pt x="64" y="42"/>
                  </a:cubicBezTo>
                  <a:cubicBezTo>
                    <a:pt x="68" y="48"/>
                    <a:pt x="68" y="48"/>
                    <a:pt x="68" y="48"/>
                  </a:cubicBezTo>
                  <a:cubicBezTo>
                    <a:pt x="71" y="43"/>
                    <a:pt x="71" y="43"/>
                    <a:pt x="71" y="43"/>
                  </a:cubicBezTo>
                  <a:cubicBezTo>
                    <a:pt x="87" y="23"/>
                    <a:pt x="101" y="13"/>
                    <a:pt x="114" y="13"/>
                  </a:cubicBezTo>
                  <a:cubicBezTo>
                    <a:pt x="124" y="13"/>
                    <a:pt x="131" y="21"/>
                    <a:pt x="136" y="36"/>
                  </a:cubicBezTo>
                  <a:cubicBezTo>
                    <a:pt x="135" y="36"/>
                    <a:pt x="134" y="36"/>
                    <a:pt x="133" y="36"/>
                  </a:cubicBezTo>
                  <a:cubicBezTo>
                    <a:pt x="129" y="36"/>
                    <a:pt x="122" y="39"/>
                    <a:pt x="114" y="45"/>
                  </a:cubicBezTo>
                  <a:cubicBezTo>
                    <a:pt x="106" y="51"/>
                    <a:pt x="99" y="58"/>
                    <a:pt x="94" y="65"/>
                  </a:cubicBezTo>
                  <a:cubicBezTo>
                    <a:pt x="89" y="71"/>
                    <a:pt x="89" y="71"/>
                    <a:pt x="89" y="71"/>
                  </a:cubicBezTo>
                  <a:cubicBezTo>
                    <a:pt x="93" y="75"/>
                    <a:pt x="93" y="75"/>
                    <a:pt x="93" y="75"/>
                  </a:cubicBezTo>
                  <a:cubicBezTo>
                    <a:pt x="108" y="90"/>
                    <a:pt x="124" y="97"/>
                    <a:pt x="141" y="97"/>
                  </a:cubicBezTo>
                  <a:cubicBezTo>
                    <a:pt x="132" y="114"/>
                    <a:pt x="123" y="123"/>
                    <a:pt x="113" y="123"/>
                  </a:cubicBezTo>
                  <a:cubicBezTo>
                    <a:pt x="104" y="123"/>
                    <a:pt x="92" y="116"/>
                    <a:pt x="76" y="101"/>
                  </a:cubicBezTo>
                  <a:lnTo>
                    <a:pt x="69" y="95"/>
                  </a:lnTo>
                  <a:close/>
                </a:path>
              </a:pathLst>
            </a:custGeom>
            <a:solidFill>
              <a:srgbClr val="CC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TextBox 7"/>
            <p:cNvSpPr txBox="1"/>
            <p:nvPr>
              <p:custDataLst>
                <p:tags r:id="rId1"/>
              </p:custDataLst>
            </p:nvPr>
          </p:nvSpPr>
          <p:spPr>
            <a:xfrm>
              <a:off x="7620000" y="0"/>
              <a:ext cx="1524000" cy="958662"/>
            </a:xfrm>
            <a:prstGeom prst="rect">
              <a:avLst/>
            </a:prstGeom>
            <a:solidFill>
              <a:schemeClr val="accent1"/>
            </a:solidFill>
            <a:ln>
              <a:solidFill>
                <a:srgbClr val="FFFFFF"/>
              </a:solidFill>
            </a:ln>
          </p:spPr>
          <p:txBody>
            <a:bodyPr vert="horz" lIns="76200" tIns="76200" rIns="76200" bIns="76200" rtlCol="0" anchor="t" anchorCtr="0">
              <a:noAutofit/>
            </a:bodyPr>
            <a:lstStyle>
              <a:lvl1pPr marL="342900" lvl="0" indent="-342900">
                <a:spcBef>
                  <a:spcPct val="20000"/>
                </a:spcBef>
                <a:buFont typeface="Arial" panose="020B0604020202020204" pitchFamily="34" charset="0"/>
                <a:buChar char="•"/>
                <a:defRPr sz="3200"/>
              </a:lvl1pPr>
              <a:lvl2pPr marL="742950" indent="-285750">
                <a:spcBef>
                  <a:spcPct val="20000"/>
                </a:spcBef>
                <a:buFont typeface="Arial" panose="020B0604020202020204" pitchFamily="34" charset="0"/>
                <a:buChar char="–"/>
                <a:defRPr sz="2800"/>
              </a:lvl2pPr>
              <a:lvl3pPr marL="1143000" indent="-228600">
                <a:spcBef>
                  <a:spcPct val="20000"/>
                </a:spcBef>
                <a:buFont typeface="Arial" panose="020B0604020202020204" pitchFamily="34" charset="0"/>
                <a:buChar char="•"/>
                <a:defRPr sz="2400"/>
              </a:lvl3pPr>
              <a:lvl4pPr marL="1600200" indent="-228600">
                <a:spcBef>
                  <a:spcPct val="20000"/>
                </a:spcBef>
                <a:buFont typeface="Arial" panose="020B0604020202020204" pitchFamily="34" charset="0"/>
                <a:buChar char="–"/>
                <a:defRPr sz="2000"/>
              </a:lvl4pPr>
              <a:lvl5pPr marL="2057400" indent="-228600">
                <a:spcBef>
                  <a:spcPct val="20000"/>
                </a:spcBef>
                <a:buFont typeface="Arial" panose="020B0604020202020204" pitchFamily="34" charset="0"/>
                <a:buChar char="»"/>
                <a:defRPr sz="2000"/>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pPr marL="0" indent="0" algn="ctr">
                <a:buNone/>
              </a:pPr>
              <a:r>
                <a:rPr lang="en-US" sz="1800" dirty="0" smtClean="0">
                  <a:solidFill>
                    <a:schemeClr val="bg1"/>
                  </a:solidFill>
                </a:rPr>
                <a:t>October 16</a:t>
              </a:r>
              <a:endParaRPr lang="en-US" sz="1800" dirty="0">
                <a:solidFill>
                  <a:schemeClr val="bg1"/>
                </a:solidFill>
              </a:endParaRPr>
            </a:p>
          </p:txBody>
        </p:sp>
        <p:sp>
          <p:nvSpPr>
            <p:cNvPr id="9" name="Rectangle 8"/>
            <p:cNvSpPr txBox="1"/>
            <p:nvPr/>
          </p:nvSpPr>
          <p:spPr>
            <a:xfrm>
              <a:off x="7710772" y="404664"/>
              <a:ext cx="1325724" cy="553998"/>
            </a:xfrm>
            <a:prstGeom prst="rect">
              <a:avLst/>
            </a:prstGeom>
          </p:spPr>
          <p:txBody>
            <a:bodyPr vert="horz" wrap="square" lIns="91440" tIns="45720" rIns="91440" bIns="45720" rtlCol="0">
              <a:spAutoFit/>
            </a:bodyPr>
            <a:lstStyle>
              <a:lvl1pPr marL="342900" lvl="0" indent="-342900">
                <a:spcBef>
                  <a:spcPct val="20000"/>
                </a:spcBef>
                <a:buFont typeface="Arial" panose="020B0604020202020204" pitchFamily="34" charset="0"/>
                <a:buChar char="•"/>
                <a:defRPr sz="3200"/>
              </a:lvl1pPr>
              <a:lvl2pPr marL="742950" indent="-285750">
                <a:spcBef>
                  <a:spcPct val="20000"/>
                </a:spcBef>
                <a:buFont typeface="Arial" panose="020B0604020202020204" pitchFamily="34" charset="0"/>
                <a:buChar char="–"/>
                <a:defRPr sz="2800"/>
              </a:lvl2pPr>
              <a:lvl3pPr marL="1143000" indent="-228600">
                <a:spcBef>
                  <a:spcPct val="20000"/>
                </a:spcBef>
                <a:buFont typeface="Arial" panose="020B0604020202020204" pitchFamily="34" charset="0"/>
                <a:buChar char="•"/>
                <a:defRPr sz="2400"/>
              </a:lvl3pPr>
              <a:lvl4pPr marL="1600200" indent="-228600">
                <a:spcBef>
                  <a:spcPct val="20000"/>
                </a:spcBef>
                <a:buFont typeface="Arial" panose="020B0604020202020204" pitchFamily="34" charset="0"/>
                <a:buChar char="–"/>
                <a:defRPr sz="2000"/>
              </a:lvl4pPr>
              <a:lvl5pPr marL="2057400" indent="-228600">
                <a:spcBef>
                  <a:spcPct val="20000"/>
                </a:spcBef>
                <a:buFont typeface="Arial" panose="020B0604020202020204" pitchFamily="34" charset="0"/>
                <a:buChar char="»"/>
                <a:defRPr sz="2000"/>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pPr marL="0" indent="0" algn="ctr">
                <a:buNone/>
              </a:pPr>
              <a:r>
                <a:rPr lang="en-US" sz="3000" dirty="0" smtClean="0">
                  <a:solidFill>
                    <a:schemeClr val="bg1"/>
                  </a:solidFill>
                </a:rPr>
                <a:t>Day 16</a:t>
              </a:r>
              <a:endParaRPr lang="en-US" sz="3000" dirty="0">
                <a:solidFill>
                  <a:schemeClr val="bg1"/>
                </a:solidFill>
              </a:endParaRPr>
            </a:p>
          </p:txBody>
        </p:sp>
      </p:grpSp>
    </p:spTree>
    <p:extLst>
      <p:ext uri="{BB962C8B-B14F-4D97-AF65-F5344CB8AC3E}">
        <p14:creationId xmlns:p14="http://schemas.microsoft.com/office/powerpoint/2010/main" val="129120181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F76361-5F73-459A-BDF5-AC26B2832352}" type="datetimeFigureOut">
              <a:rPr lang="en-GB" smtClean="0"/>
              <a:t>03/12/2014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E689C56-5220-41FB-86F5-886D4951D433}" type="slidenum">
              <a:rPr lang="en-GB" smtClean="0"/>
              <a:t>‹#›</a:t>
            </a:fld>
            <a:endParaRPr lang="en-GB"/>
          </a:p>
        </p:txBody>
      </p:sp>
    </p:spTree>
    <p:extLst>
      <p:ext uri="{BB962C8B-B14F-4D97-AF65-F5344CB8AC3E}">
        <p14:creationId xmlns:p14="http://schemas.microsoft.com/office/powerpoint/2010/main" val="227206396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oleObject" Target="../embeddings/oleObject1.bin"/><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2.xml"/><Relationship Id="rId2" Type="http://schemas.openxmlformats.org/officeDocument/2006/relationships/slideLayout" Target="../slideLayouts/slideLayout2.xml"/><Relationship Id="rId16" Type="http://schemas.openxmlformats.org/officeDocument/2006/relationships/vmlDrawing" Target="../drawings/vmlDrawing1.v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theme" Target="../theme/theme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7"/>
            </p:custDataLst>
            <p:extLst>
              <p:ext uri="{D42A27DB-BD31-4B8C-83A1-F6EECF244321}">
                <p14:modId xmlns:p14="http://schemas.microsoft.com/office/powerpoint/2010/main" val="95573319"/>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325" name="think-cell Slide" r:id="rId18" imgW="270" imgH="270" progId="TCLayout.ActiveDocument.1">
                  <p:embed/>
                </p:oleObj>
              </mc:Choice>
              <mc:Fallback>
                <p:oleObj name="think-cell Slide" r:id="rId18" imgW="270" imgH="270" progId="TCLayout.ActiveDocument.1">
                  <p:embed/>
                  <p:pic>
                    <p:nvPicPr>
                      <p:cNvPr id="0" name=""/>
                      <p:cNvPicPr/>
                      <p:nvPr/>
                    </p:nvPicPr>
                    <p:blipFill>
                      <a:blip r:embed="rId19"/>
                      <a:stretch>
                        <a:fillRect/>
                      </a:stretch>
                    </p:blipFill>
                    <p:spPr>
                      <a:xfrm>
                        <a:off x="1588" y="1588"/>
                        <a:ext cx="1587" cy="1587"/>
                      </a:xfrm>
                      <a:prstGeom prst="rect">
                        <a:avLst/>
                      </a:prstGeom>
                    </p:spPr>
                  </p:pic>
                </p:oleObj>
              </mc:Fallback>
            </mc:AlternateContent>
          </a:graphicData>
        </a:graphic>
      </p:graphicFrame>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Text</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F76361-5F73-459A-BDF5-AC26B2832352}" type="datetimeFigureOut">
              <a:rPr lang="en-GB" smtClean="0"/>
              <a:t>03/12/2014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689C56-5220-41FB-86F5-886D4951D433}" type="slidenum">
              <a:rPr lang="en-GB" smtClean="0"/>
              <a:t>‹#›</a:t>
            </a:fld>
            <a:endParaRPr lang="en-GB"/>
          </a:p>
        </p:txBody>
      </p:sp>
    </p:spTree>
    <p:extLst>
      <p:ext uri="{BB962C8B-B14F-4D97-AF65-F5344CB8AC3E}">
        <p14:creationId xmlns:p14="http://schemas.microsoft.com/office/powerpoint/2010/main" val="32239022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2" r:id="rId8"/>
    <p:sldLayoutId id="2147483656" r:id="rId9"/>
    <p:sldLayoutId id="2147483657" r:id="rId10"/>
    <p:sldLayoutId id="2147483658" r:id="rId11"/>
    <p:sldLayoutId id="2147483659" r:id="rId12"/>
    <p:sldLayoutId id="2147483661" r:id="rId13"/>
    <p:sldLayoutId id="2147483664" r:id="rId1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title"/>
          </p:nvPr>
        </p:nvSpPr>
        <p:spPr bwMode="auto">
          <a:xfrm>
            <a:off x="381000" y="228600"/>
            <a:ext cx="8001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50000"/>
                    </a:schemeClr>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4"/>
          <p:cNvSpPr>
            <a:spLocks noGrp="1" noChangeArrowheads="1"/>
          </p:cNvSpPr>
          <p:nvPr>
            <p:ph type="body" idx="1"/>
          </p:nvPr>
        </p:nvSpPr>
        <p:spPr bwMode="auto">
          <a:xfrm>
            <a:off x="381000" y="1295400"/>
            <a:ext cx="8382000" cy="495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8"/>
          <p:cNvSpPr>
            <a:spLocks noChangeArrowheads="1"/>
          </p:cNvSpPr>
          <p:nvPr userDrawn="1"/>
        </p:nvSpPr>
        <p:spPr bwMode="auto">
          <a:xfrm>
            <a:off x="0" y="6573838"/>
            <a:ext cx="9144000" cy="288925"/>
          </a:xfrm>
          <a:prstGeom prst="rect">
            <a:avLst/>
          </a:prstGeom>
          <a:solidFill>
            <a:srgbClr val="1E7FB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buFontTx/>
              <a:buChar char="•"/>
            </a:pPr>
            <a:endParaRPr lang="en-GB" sz="2000" smtClean="0">
              <a:solidFill>
                <a:srgbClr val="EAEAEA"/>
              </a:solidFill>
            </a:endParaRPr>
          </a:p>
        </p:txBody>
      </p:sp>
      <p:sp>
        <p:nvSpPr>
          <p:cNvPr id="1030" name="Rectangle 11"/>
          <p:cNvSpPr>
            <a:spLocks noChangeArrowheads="1"/>
          </p:cNvSpPr>
          <p:nvPr userDrawn="1"/>
        </p:nvSpPr>
        <p:spPr bwMode="auto">
          <a:xfrm>
            <a:off x="152400" y="6618288"/>
            <a:ext cx="8993188" cy="258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p>
            <a:pPr defTabSz="1042988" fontAlgn="base">
              <a:spcBef>
                <a:spcPct val="0"/>
              </a:spcBef>
              <a:spcAft>
                <a:spcPct val="0"/>
              </a:spcAft>
            </a:pPr>
            <a:r>
              <a:rPr lang="fr-FR" sz="1100" b="1" dirty="0" smtClean="0">
                <a:solidFill>
                  <a:srgbClr val="FFFFFF"/>
                </a:solidFill>
                <a:latin typeface="Arial" pitchFamily="34" charset="0"/>
                <a:cs typeface="Arial" pitchFamily="34" charset="0"/>
              </a:rPr>
              <a:t>     EVD </a:t>
            </a:r>
            <a:r>
              <a:rPr lang="fr-FR" sz="1100" b="1" dirty="0" err="1" smtClean="0">
                <a:solidFill>
                  <a:srgbClr val="FFFFFF"/>
                </a:solidFill>
                <a:latin typeface="Arial" pitchFamily="34" charset="0"/>
                <a:cs typeface="Arial" pitchFamily="34" charset="0"/>
              </a:rPr>
              <a:t>Preparedness</a:t>
            </a:r>
            <a:r>
              <a:rPr lang="fr-FR" sz="1100" b="1" dirty="0" smtClean="0">
                <a:solidFill>
                  <a:srgbClr val="FFFFFF"/>
                </a:solidFill>
                <a:latin typeface="Arial" pitchFamily="34" charset="0"/>
                <a:cs typeface="Arial" pitchFamily="34" charset="0"/>
              </a:rPr>
              <a:t>							   </a:t>
            </a:r>
            <a:fld id="{BE5316B7-2DA4-4FCB-B75C-90646DFFCC40}" type="slidenum">
              <a:rPr lang="fr-FR" sz="1100" b="1" smtClean="0">
                <a:solidFill>
                  <a:srgbClr val="FFFFFF"/>
                </a:solidFill>
                <a:latin typeface="Arial" pitchFamily="34" charset="0"/>
                <a:cs typeface="Arial" pitchFamily="34" charset="0"/>
              </a:rPr>
              <a:pPr defTabSz="1042988" fontAlgn="base">
                <a:spcBef>
                  <a:spcPct val="0"/>
                </a:spcBef>
                <a:spcAft>
                  <a:spcPct val="0"/>
                </a:spcAft>
              </a:pPr>
              <a:t>‹#›</a:t>
            </a:fld>
            <a:r>
              <a:rPr lang="fr-FR" sz="1100" b="1" dirty="0" smtClean="0">
                <a:solidFill>
                  <a:srgbClr val="FFFFFF"/>
                </a:solidFill>
                <a:latin typeface="Arial" pitchFamily="34" charset="0"/>
                <a:cs typeface="Arial" pitchFamily="34" charset="0"/>
              </a:rPr>
              <a:t>			</a:t>
            </a:r>
            <a:endParaRPr lang="en-GB" sz="1100" b="1" dirty="0" smtClean="0">
              <a:solidFill>
                <a:srgbClr val="FFFFFF"/>
              </a:solidFill>
              <a:latin typeface="Arial" pitchFamily="34" charset="0"/>
              <a:cs typeface="Arial" pitchFamily="34" charset="0"/>
            </a:endParaRPr>
          </a:p>
        </p:txBody>
      </p:sp>
    </p:spTree>
    <p:extLst>
      <p:ext uri="{BB962C8B-B14F-4D97-AF65-F5344CB8AC3E}">
        <p14:creationId xmlns:p14="http://schemas.microsoft.com/office/powerpoint/2010/main" val="1399408060"/>
      </p:ext>
    </p:extLst>
  </p:cSld>
  <p:clrMap bg1="dk2" tx1="lt1" bg2="dk1"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Lst>
  <p:timing>
    <p:tnLst>
      <p:par>
        <p:cTn id="1" dur="indefinite" restart="never" nodeType="tmRoot"/>
      </p:par>
    </p:tnLst>
  </p:timing>
  <p:hf hdr="0" ftr="0"/>
  <p:txStyles>
    <p:titleStyle>
      <a:lvl1pPr algn="l" rtl="0" eaLnBrk="0" fontAlgn="base" hangingPunct="0">
        <a:spcBef>
          <a:spcPct val="0"/>
        </a:spcBef>
        <a:spcAft>
          <a:spcPct val="0"/>
        </a:spcAft>
        <a:defRPr sz="4000">
          <a:solidFill>
            <a:srgbClr val="4A4743"/>
          </a:solidFill>
          <a:latin typeface="+mj-lt"/>
          <a:ea typeface="+mj-ea"/>
          <a:cs typeface="+mj-cs"/>
        </a:defRPr>
      </a:lvl1pPr>
      <a:lvl2pPr algn="l" rtl="0" eaLnBrk="0" fontAlgn="base" hangingPunct="0">
        <a:spcBef>
          <a:spcPct val="0"/>
        </a:spcBef>
        <a:spcAft>
          <a:spcPct val="0"/>
        </a:spcAft>
        <a:defRPr sz="4000">
          <a:solidFill>
            <a:srgbClr val="4A4743"/>
          </a:solidFill>
          <a:latin typeface="Tahoma" pitchFamily="34" charset="0"/>
        </a:defRPr>
      </a:lvl2pPr>
      <a:lvl3pPr algn="l" rtl="0" eaLnBrk="0" fontAlgn="base" hangingPunct="0">
        <a:spcBef>
          <a:spcPct val="0"/>
        </a:spcBef>
        <a:spcAft>
          <a:spcPct val="0"/>
        </a:spcAft>
        <a:defRPr sz="4000">
          <a:solidFill>
            <a:srgbClr val="4A4743"/>
          </a:solidFill>
          <a:latin typeface="Tahoma" pitchFamily="34" charset="0"/>
        </a:defRPr>
      </a:lvl3pPr>
      <a:lvl4pPr algn="l" rtl="0" eaLnBrk="0" fontAlgn="base" hangingPunct="0">
        <a:spcBef>
          <a:spcPct val="0"/>
        </a:spcBef>
        <a:spcAft>
          <a:spcPct val="0"/>
        </a:spcAft>
        <a:defRPr sz="4000">
          <a:solidFill>
            <a:srgbClr val="4A4743"/>
          </a:solidFill>
          <a:latin typeface="Tahoma" pitchFamily="34" charset="0"/>
        </a:defRPr>
      </a:lvl4pPr>
      <a:lvl5pPr algn="l" rtl="0" eaLnBrk="0" fontAlgn="base" hangingPunct="0">
        <a:spcBef>
          <a:spcPct val="0"/>
        </a:spcBef>
        <a:spcAft>
          <a:spcPct val="0"/>
        </a:spcAft>
        <a:defRPr sz="4000">
          <a:solidFill>
            <a:srgbClr val="4A4743"/>
          </a:solidFill>
          <a:latin typeface="Tahoma" pitchFamily="34" charset="0"/>
        </a:defRPr>
      </a:lvl5pPr>
      <a:lvl6pPr marL="457200" algn="l" rtl="0" fontAlgn="base">
        <a:spcBef>
          <a:spcPct val="0"/>
        </a:spcBef>
        <a:spcAft>
          <a:spcPct val="0"/>
        </a:spcAft>
        <a:defRPr sz="4000">
          <a:solidFill>
            <a:srgbClr val="4A4743"/>
          </a:solidFill>
          <a:latin typeface="Tahoma" pitchFamily="34" charset="0"/>
        </a:defRPr>
      </a:lvl6pPr>
      <a:lvl7pPr marL="914400" algn="l" rtl="0" fontAlgn="base">
        <a:spcBef>
          <a:spcPct val="0"/>
        </a:spcBef>
        <a:spcAft>
          <a:spcPct val="0"/>
        </a:spcAft>
        <a:defRPr sz="4000">
          <a:solidFill>
            <a:srgbClr val="4A4743"/>
          </a:solidFill>
          <a:latin typeface="Tahoma" pitchFamily="34" charset="0"/>
        </a:defRPr>
      </a:lvl7pPr>
      <a:lvl8pPr marL="1371600" algn="l" rtl="0" fontAlgn="base">
        <a:spcBef>
          <a:spcPct val="0"/>
        </a:spcBef>
        <a:spcAft>
          <a:spcPct val="0"/>
        </a:spcAft>
        <a:defRPr sz="4000">
          <a:solidFill>
            <a:srgbClr val="4A4743"/>
          </a:solidFill>
          <a:latin typeface="Tahoma" pitchFamily="34" charset="0"/>
        </a:defRPr>
      </a:lvl8pPr>
      <a:lvl9pPr marL="1828800" algn="l" rtl="0" fontAlgn="base">
        <a:spcBef>
          <a:spcPct val="0"/>
        </a:spcBef>
        <a:spcAft>
          <a:spcPct val="0"/>
        </a:spcAft>
        <a:defRPr sz="4000">
          <a:solidFill>
            <a:srgbClr val="4A4743"/>
          </a:solidFill>
          <a:latin typeface="Tahoma" pitchFamily="34" charset="0"/>
        </a:defRPr>
      </a:lvl9pPr>
    </p:titleStyle>
    <p:bodyStyle>
      <a:lvl1pPr marL="342900" indent="-342900" algn="l" rtl="0" eaLnBrk="0" fontAlgn="base" hangingPunct="0">
        <a:spcBef>
          <a:spcPct val="20000"/>
        </a:spcBef>
        <a:spcAft>
          <a:spcPct val="0"/>
        </a:spcAft>
        <a:buChar char="•"/>
        <a:defRPr sz="2800">
          <a:solidFill>
            <a:srgbClr val="4A4743"/>
          </a:solidFill>
          <a:latin typeface="+mn-lt"/>
          <a:ea typeface="+mn-ea"/>
          <a:cs typeface="+mn-cs"/>
        </a:defRPr>
      </a:lvl1pPr>
      <a:lvl2pPr marL="742950" indent="-285750" algn="l" rtl="0" eaLnBrk="0" fontAlgn="base" hangingPunct="0">
        <a:spcBef>
          <a:spcPct val="20000"/>
        </a:spcBef>
        <a:spcAft>
          <a:spcPct val="0"/>
        </a:spcAft>
        <a:buChar char="•"/>
        <a:defRPr sz="2800">
          <a:solidFill>
            <a:srgbClr val="4A4743"/>
          </a:solidFill>
          <a:latin typeface="+mn-lt"/>
        </a:defRPr>
      </a:lvl2pPr>
      <a:lvl3pPr marL="1143000" indent="-228600" algn="l" rtl="0" eaLnBrk="0" fontAlgn="base" hangingPunct="0">
        <a:spcBef>
          <a:spcPct val="20000"/>
        </a:spcBef>
        <a:spcAft>
          <a:spcPct val="0"/>
        </a:spcAft>
        <a:buChar char="•"/>
        <a:defRPr sz="2800">
          <a:solidFill>
            <a:srgbClr val="4A4743"/>
          </a:solidFill>
          <a:latin typeface="+mn-lt"/>
        </a:defRPr>
      </a:lvl3pPr>
      <a:lvl4pPr marL="1600200" indent="-228600" algn="l" rtl="0" eaLnBrk="0" fontAlgn="base" hangingPunct="0">
        <a:spcBef>
          <a:spcPct val="20000"/>
        </a:spcBef>
        <a:spcAft>
          <a:spcPct val="0"/>
        </a:spcAft>
        <a:buChar char="•"/>
        <a:defRPr sz="2800">
          <a:solidFill>
            <a:srgbClr val="4A4743"/>
          </a:solidFill>
          <a:latin typeface="+mn-lt"/>
        </a:defRPr>
      </a:lvl4pPr>
      <a:lvl5pPr marL="2057400" indent="-228600" algn="l" rtl="0" eaLnBrk="0" fontAlgn="base" hangingPunct="0">
        <a:spcBef>
          <a:spcPct val="20000"/>
        </a:spcBef>
        <a:spcAft>
          <a:spcPct val="0"/>
        </a:spcAft>
        <a:buClr>
          <a:schemeClr val="tx2"/>
        </a:buClr>
        <a:buChar char="•"/>
        <a:defRPr sz="2800">
          <a:solidFill>
            <a:srgbClr val="4A4743"/>
          </a:solidFill>
          <a:latin typeface="+mn-lt"/>
        </a:defRPr>
      </a:lvl5pPr>
      <a:lvl6pPr marL="2514600" indent="-228600" algn="l" rtl="0" fontAlgn="base">
        <a:spcBef>
          <a:spcPct val="20000"/>
        </a:spcBef>
        <a:spcAft>
          <a:spcPct val="0"/>
        </a:spcAft>
        <a:buClr>
          <a:schemeClr val="tx2"/>
        </a:buClr>
        <a:buChar char="•"/>
        <a:defRPr sz="2800">
          <a:solidFill>
            <a:srgbClr val="4A4743"/>
          </a:solidFill>
          <a:latin typeface="+mn-lt"/>
        </a:defRPr>
      </a:lvl6pPr>
      <a:lvl7pPr marL="2971800" indent="-228600" algn="l" rtl="0" fontAlgn="base">
        <a:spcBef>
          <a:spcPct val="20000"/>
        </a:spcBef>
        <a:spcAft>
          <a:spcPct val="0"/>
        </a:spcAft>
        <a:buClr>
          <a:schemeClr val="tx2"/>
        </a:buClr>
        <a:buChar char="•"/>
        <a:defRPr sz="2800">
          <a:solidFill>
            <a:srgbClr val="4A4743"/>
          </a:solidFill>
          <a:latin typeface="+mn-lt"/>
        </a:defRPr>
      </a:lvl7pPr>
      <a:lvl8pPr marL="3429000" indent="-228600" algn="l" rtl="0" fontAlgn="base">
        <a:spcBef>
          <a:spcPct val="20000"/>
        </a:spcBef>
        <a:spcAft>
          <a:spcPct val="0"/>
        </a:spcAft>
        <a:buClr>
          <a:schemeClr val="tx2"/>
        </a:buClr>
        <a:buChar char="•"/>
        <a:defRPr sz="2800">
          <a:solidFill>
            <a:srgbClr val="4A4743"/>
          </a:solidFill>
          <a:latin typeface="+mn-lt"/>
        </a:defRPr>
      </a:lvl8pPr>
      <a:lvl9pPr marL="3886200" indent="-228600" algn="l" rtl="0" fontAlgn="base">
        <a:spcBef>
          <a:spcPct val="20000"/>
        </a:spcBef>
        <a:spcAft>
          <a:spcPct val="0"/>
        </a:spcAft>
        <a:buClr>
          <a:schemeClr val="tx2"/>
        </a:buClr>
        <a:buChar char="•"/>
        <a:defRPr sz="2800">
          <a:solidFill>
            <a:srgbClr val="4A4743"/>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hyperlink" Target="http://www.who.int/csr/resources/publications/ebola/preparedness/en/"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ChangeArrowheads="1"/>
          </p:cNvSpPr>
          <p:nvPr/>
        </p:nvSpPr>
        <p:spPr bwMode="auto">
          <a:xfrm>
            <a:off x="0" y="0"/>
            <a:ext cx="9144000" cy="6858000"/>
          </a:xfrm>
          <a:prstGeom prst="rect">
            <a:avLst/>
          </a:prstGeom>
          <a:solidFill>
            <a:srgbClr val="1E7FB8"/>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fontAlgn="base">
              <a:spcBef>
                <a:spcPct val="0"/>
              </a:spcBef>
              <a:spcAft>
                <a:spcPct val="0"/>
              </a:spcAft>
              <a:buFontTx/>
              <a:buChar char="•"/>
            </a:pPr>
            <a:endParaRPr lang="en-US" sz="2000" smtClean="0">
              <a:solidFill>
                <a:srgbClr val="EAEAEA"/>
              </a:solidFill>
            </a:endParaRPr>
          </a:p>
        </p:txBody>
      </p:sp>
      <p:pic>
        <p:nvPicPr>
          <p:cNvPr id="2051" name="Picture 3" descr="WHO-EN-BW-H"/>
          <p:cNvPicPr>
            <a:picLocks noChangeAspect="1" noChangeArrowheads="1"/>
          </p:cNvPicPr>
          <p:nvPr/>
        </p:nvPicPr>
        <p:blipFill>
          <a:blip r:embed="rId3" cstate="print">
            <a:lum contrast="12000"/>
            <a:grayscl/>
            <a:biLevel thresh="50000"/>
            <a:extLst>
              <a:ext uri="{28A0092B-C50C-407E-A947-70E740481C1C}">
                <a14:useLocalDpi xmlns:a14="http://schemas.microsoft.com/office/drawing/2010/main" val="0"/>
              </a:ext>
            </a:extLst>
          </a:blip>
          <a:srcRect/>
          <a:stretch>
            <a:fillRect/>
          </a:stretch>
        </p:blipFill>
        <p:spPr bwMode="auto">
          <a:xfrm>
            <a:off x="3200400" y="4191000"/>
            <a:ext cx="2819400" cy="919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Rectangle 4"/>
          <p:cNvSpPr>
            <a:spLocks noChangeArrowheads="1"/>
          </p:cNvSpPr>
          <p:nvPr/>
        </p:nvSpPr>
        <p:spPr bwMode="auto">
          <a:xfrm>
            <a:off x="0" y="6324600"/>
            <a:ext cx="91440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147" tIns="40074" rIns="80147" bIns="40074"/>
          <a:lstStyle/>
          <a:p>
            <a:pPr algn="ctr" fontAlgn="base">
              <a:spcBef>
                <a:spcPct val="20000"/>
              </a:spcBef>
              <a:spcAft>
                <a:spcPct val="0"/>
              </a:spcAft>
            </a:pPr>
            <a:endParaRPr lang="en-GB" altLang="ja-JP" b="1" smtClean="0">
              <a:solidFill>
                <a:srgbClr val="000000"/>
              </a:solidFill>
              <a:ea typeface="MS PGothic" pitchFamily="34" charset="-128"/>
            </a:endParaRPr>
          </a:p>
        </p:txBody>
      </p:sp>
      <p:sp>
        <p:nvSpPr>
          <p:cNvPr id="2053" name="Rectangle 5"/>
          <p:cNvSpPr>
            <a:spLocks noChangeArrowheads="1"/>
          </p:cNvSpPr>
          <p:nvPr/>
        </p:nvSpPr>
        <p:spPr bwMode="auto">
          <a:xfrm>
            <a:off x="327025" y="890588"/>
            <a:ext cx="8520113" cy="1589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147" tIns="40074" rIns="80147" bIns="40074" anchor="ctr"/>
          <a:lstStyle/>
          <a:p>
            <a:pPr algn="ctr" fontAlgn="base">
              <a:spcBef>
                <a:spcPct val="0"/>
              </a:spcBef>
              <a:spcAft>
                <a:spcPct val="0"/>
              </a:spcAft>
            </a:pPr>
            <a:r>
              <a:rPr lang="en-US" altLang="zh-CN" sz="4400" dirty="0" smtClean="0">
                <a:ea typeface="SimSun" pitchFamily="2" charset="-122"/>
              </a:rPr>
              <a:t>Update on</a:t>
            </a:r>
            <a:endParaRPr lang="en-US" sz="4400" dirty="0">
              <a:solidFill>
                <a:srgbClr val="4A4743"/>
              </a:solidFill>
              <a:ea typeface="SimSun" pitchFamily="2" charset="-122"/>
            </a:endParaRPr>
          </a:p>
          <a:p>
            <a:pPr algn="ctr" fontAlgn="base">
              <a:spcBef>
                <a:spcPct val="0"/>
              </a:spcBef>
              <a:spcAft>
                <a:spcPct val="0"/>
              </a:spcAft>
            </a:pPr>
            <a:r>
              <a:rPr lang="en-US" altLang="zh-CN" sz="4400" dirty="0" smtClean="0">
                <a:ea typeface="SimSun" pitchFamily="2" charset="-122"/>
              </a:rPr>
              <a:t>Ebola Preparedness missions in Africa</a:t>
            </a:r>
          </a:p>
        </p:txBody>
      </p:sp>
      <p:sp>
        <p:nvSpPr>
          <p:cNvPr id="2054" name="Rectangle 6"/>
          <p:cNvSpPr>
            <a:spLocks noChangeArrowheads="1"/>
          </p:cNvSpPr>
          <p:nvPr/>
        </p:nvSpPr>
        <p:spPr bwMode="auto">
          <a:xfrm>
            <a:off x="0" y="3048000"/>
            <a:ext cx="91440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147" tIns="40074" rIns="80147" bIns="40074"/>
          <a:lstStyle/>
          <a:p>
            <a:pPr algn="ctr" fontAlgn="base">
              <a:spcBef>
                <a:spcPct val="20000"/>
              </a:spcBef>
              <a:spcAft>
                <a:spcPct val="0"/>
              </a:spcAft>
            </a:pPr>
            <a:r>
              <a:rPr lang="en-US" altLang="ja-JP" sz="1000" b="1" dirty="0" smtClean="0">
                <a:solidFill>
                  <a:srgbClr val="FFFFFF"/>
                </a:solidFill>
                <a:ea typeface="MS PGothic" pitchFamily="34" charset="-128"/>
              </a:rPr>
              <a:t/>
            </a:r>
            <a:br>
              <a:rPr lang="en-US" altLang="ja-JP" sz="1000" b="1" dirty="0" smtClean="0">
                <a:solidFill>
                  <a:srgbClr val="FFFFFF"/>
                </a:solidFill>
                <a:ea typeface="MS PGothic" pitchFamily="34" charset="-128"/>
              </a:rPr>
            </a:br>
            <a:r>
              <a:rPr lang="en-US" altLang="ja-JP" b="1" dirty="0" smtClean="0">
                <a:solidFill>
                  <a:srgbClr val="FFFFFF"/>
                </a:solidFill>
                <a:ea typeface="MS PGothic" pitchFamily="34" charset="-128"/>
              </a:rPr>
              <a:t>2 December 2014</a:t>
            </a:r>
            <a:r>
              <a:rPr lang="en-US" altLang="ja-JP" sz="2400" b="1" dirty="0" smtClean="0">
                <a:solidFill>
                  <a:srgbClr val="FFFFFF"/>
                </a:solidFill>
                <a:ea typeface="MS PGothic" pitchFamily="34" charset="-128"/>
              </a:rPr>
              <a:t/>
            </a:r>
            <a:br>
              <a:rPr lang="en-US" altLang="ja-JP" sz="2400" b="1" dirty="0" smtClean="0">
                <a:solidFill>
                  <a:srgbClr val="FFFFFF"/>
                </a:solidFill>
                <a:ea typeface="MS PGothic" pitchFamily="34" charset="-128"/>
              </a:rPr>
            </a:br>
            <a:endParaRPr lang="en-US" altLang="ja-JP" sz="2800" b="1" dirty="0" smtClean="0">
              <a:solidFill>
                <a:srgbClr val="FFFFFF"/>
              </a:solidFill>
              <a:ea typeface="MS PGothic" pitchFamily="34" charset="-128"/>
            </a:endParaRPr>
          </a:p>
          <a:p>
            <a:pPr algn="ctr" fontAlgn="base">
              <a:spcBef>
                <a:spcPct val="20000"/>
              </a:spcBef>
              <a:spcAft>
                <a:spcPct val="0"/>
              </a:spcAft>
            </a:pPr>
            <a:endParaRPr lang="en-GB" altLang="ja-JP" sz="2800" b="1" dirty="0" smtClean="0">
              <a:solidFill>
                <a:srgbClr val="FFFFFF"/>
              </a:solidFill>
              <a:ea typeface="MS PGothic" pitchFamily="34" charset="-128"/>
            </a:endParaRPr>
          </a:p>
          <a:p>
            <a:pPr algn="ctr" fontAlgn="base">
              <a:spcBef>
                <a:spcPct val="20000"/>
              </a:spcBef>
              <a:spcAft>
                <a:spcPct val="0"/>
              </a:spcAft>
            </a:pPr>
            <a:endParaRPr lang="en-GB" altLang="ja-JP" sz="2800" b="1" dirty="0" smtClean="0">
              <a:solidFill>
                <a:srgbClr val="FFFFFF"/>
              </a:solidFill>
              <a:ea typeface="MS PGothic" pitchFamily="34" charset="-128"/>
            </a:endParaRPr>
          </a:p>
        </p:txBody>
      </p:sp>
    </p:spTree>
    <p:extLst>
      <p:ext uri="{BB962C8B-B14F-4D97-AF65-F5344CB8AC3E}">
        <p14:creationId xmlns:p14="http://schemas.microsoft.com/office/powerpoint/2010/main" val="15053751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H" dirty="0" err="1" smtClean="0"/>
              <a:t>Next</a:t>
            </a:r>
            <a:r>
              <a:rPr lang="fr-CH" dirty="0" smtClean="0"/>
              <a:t> </a:t>
            </a:r>
            <a:r>
              <a:rPr lang="fr-CH" dirty="0" err="1" smtClean="0"/>
              <a:t>steps</a:t>
            </a:r>
            <a:r>
              <a:rPr lang="fr-CH" dirty="0" smtClean="0"/>
              <a:t> </a:t>
            </a:r>
            <a:endParaRPr lang="en-GB" dirty="0"/>
          </a:p>
        </p:txBody>
      </p:sp>
      <p:sp>
        <p:nvSpPr>
          <p:cNvPr id="3" name="Content Placeholder 2"/>
          <p:cNvSpPr>
            <a:spLocks noGrp="1"/>
          </p:cNvSpPr>
          <p:nvPr>
            <p:ph idx="1"/>
          </p:nvPr>
        </p:nvSpPr>
        <p:spPr/>
        <p:txBody>
          <a:bodyPr>
            <a:normAutofit lnSpcReduction="10000"/>
          </a:bodyPr>
          <a:lstStyle/>
          <a:p>
            <a:pPr marL="914400" lvl="1" indent="-514350"/>
            <a:r>
              <a:rPr lang="fr-CH" dirty="0" err="1" smtClean="0"/>
              <a:t>Publish</a:t>
            </a:r>
            <a:r>
              <a:rPr lang="fr-CH" dirty="0" smtClean="0"/>
              <a:t> all reports</a:t>
            </a:r>
          </a:p>
          <a:p>
            <a:pPr marL="914400" lvl="1" indent="-514350"/>
            <a:r>
              <a:rPr lang="fr-CH" dirty="0" smtClean="0"/>
              <a:t>Update budget and </a:t>
            </a:r>
            <a:r>
              <a:rPr lang="fr-CH" dirty="0" err="1" smtClean="0"/>
              <a:t>define</a:t>
            </a:r>
            <a:r>
              <a:rPr lang="fr-CH" dirty="0" smtClean="0"/>
              <a:t> </a:t>
            </a:r>
            <a:r>
              <a:rPr lang="fr-CH" dirty="0" err="1" smtClean="0"/>
              <a:t>priorities</a:t>
            </a:r>
            <a:endParaRPr lang="fr-CH" dirty="0" smtClean="0"/>
          </a:p>
          <a:p>
            <a:pPr marL="1314450" lvl="2" indent="-514350"/>
            <a:r>
              <a:rPr lang="fr-CH" dirty="0" smtClean="0"/>
              <a:t>Consultant </a:t>
            </a:r>
            <a:r>
              <a:rPr lang="fr-CH" dirty="0" err="1" smtClean="0"/>
              <a:t>posted</a:t>
            </a:r>
            <a:r>
              <a:rPr lang="fr-CH" dirty="0" smtClean="0"/>
              <a:t> in </a:t>
            </a:r>
            <a:r>
              <a:rPr lang="fr-CH" dirty="0" err="1" smtClean="0"/>
              <a:t>each</a:t>
            </a:r>
            <a:r>
              <a:rPr lang="fr-CH" dirty="0" smtClean="0"/>
              <a:t> WHO CO to </a:t>
            </a:r>
            <a:r>
              <a:rPr lang="fr-CH" dirty="0" err="1" smtClean="0"/>
              <a:t>follow</a:t>
            </a:r>
            <a:r>
              <a:rPr lang="fr-CH" dirty="0" smtClean="0"/>
              <a:t> up</a:t>
            </a:r>
          </a:p>
          <a:p>
            <a:pPr marL="914400" lvl="1" indent="-514350"/>
            <a:r>
              <a:rPr lang="fr-CH" dirty="0" err="1" smtClean="0"/>
              <a:t>Identify</a:t>
            </a:r>
            <a:r>
              <a:rPr lang="fr-CH" dirty="0" smtClean="0"/>
              <a:t> </a:t>
            </a:r>
            <a:r>
              <a:rPr lang="fr-CH" dirty="0" err="1" smtClean="0"/>
              <a:t>partners</a:t>
            </a:r>
            <a:r>
              <a:rPr lang="fr-CH" dirty="0" smtClean="0"/>
              <a:t> </a:t>
            </a:r>
            <a:r>
              <a:rPr lang="fr-CH" dirty="0" err="1" smtClean="0"/>
              <a:t>who</a:t>
            </a:r>
            <a:r>
              <a:rPr lang="fr-CH" dirty="0" smtClean="0"/>
              <a:t> </a:t>
            </a:r>
            <a:r>
              <a:rPr lang="fr-CH" dirty="0" err="1" smtClean="0"/>
              <a:t>can</a:t>
            </a:r>
            <a:r>
              <a:rPr lang="fr-CH" dirty="0" smtClean="0"/>
              <a:t> </a:t>
            </a:r>
            <a:r>
              <a:rPr lang="fr-CH" dirty="0" err="1" smtClean="0"/>
              <a:t>contribute</a:t>
            </a:r>
            <a:r>
              <a:rPr lang="fr-CH" dirty="0" smtClean="0"/>
              <a:t> to training </a:t>
            </a:r>
            <a:r>
              <a:rPr lang="fr-CH" dirty="0" err="1" smtClean="0"/>
              <a:t>activities</a:t>
            </a:r>
            <a:r>
              <a:rPr lang="fr-CH" dirty="0" smtClean="0"/>
              <a:t> and </a:t>
            </a:r>
            <a:r>
              <a:rPr lang="fr-CH" dirty="0" err="1" smtClean="0"/>
              <a:t>capacity</a:t>
            </a:r>
            <a:r>
              <a:rPr lang="fr-CH" dirty="0" smtClean="0"/>
              <a:t> building (</a:t>
            </a:r>
            <a:r>
              <a:rPr lang="fr-CH" dirty="0" err="1" smtClean="0"/>
              <a:t>human</a:t>
            </a:r>
            <a:r>
              <a:rPr lang="fr-CH" dirty="0" smtClean="0"/>
              <a:t> and </a:t>
            </a:r>
            <a:r>
              <a:rPr lang="fr-CH" dirty="0" err="1" smtClean="0"/>
              <a:t>financial</a:t>
            </a:r>
            <a:r>
              <a:rPr lang="fr-CH" dirty="0" smtClean="0"/>
              <a:t> </a:t>
            </a:r>
            <a:r>
              <a:rPr lang="fr-CH" dirty="0" err="1" smtClean="0"/>
              <a:t>resources</a:t>
            </a:r>
            <a:r>
              <a:rPr lang="fr-CH" dirty="0" smtClean="0"/>
              <a:t>) </a:t>
            </a:r>
          </a:p>
          <a:p>
            <a:pPr marL="914400" lvl="1" indent="-514350"/>
            <a:r>
              <a:rPr lang="fr-CH" dirty="0" smtClean="0"/>
              <a:t>Finalize standard training </a:t>
            </a:r>
            <a:r>
              <a:rPr lang="fr-CH" dirty="0" err="1" smtClean="0"/>
              <a:t>material</a:t>
            </a:r>
            <a:r>
              <a:rPr lang="fr-CH" dirty="0" smtClean="0"/>
              <a:t> and </a:t>
            </a:r>
            <a:r>
              <a:rPr lang="fr-CH" dirty="0" err="1" smtClean="0"/>
              <a:t>approaches</a:t>
            </a:r>
            <a:r>
              <a:rPr lang="fr-CH" dirty="0" smtClean="0"/>
              <a:t> (on-</a:t>
            </a:r>
            <a:r>
              <a:rPr lang="fr-CH" dirty="0" err="1" smtClean="0"/>
              <a:t>going</a:t>
            </a:r>
            <a:r>
              <a:rPr lang="fr-CH" dirty="0" smtClean="0"/>
              <a:t>)</a:t>
            </a:r>
          </a:p>
          <a:p>
            <a:pPr marL="914400" lvl="1" indent="-514350"/>
            <a:r>
              <a:rPr lang="fr-CH" dirty="0" smtClean="0"/>
              <a:t>Monitor the </a:t>
            </a:r>
            <a:r>
              <a:rPr lang="fr-CH" dirty="0" err="1" smtClean="0"/>
              <a:t>implementation</a:t>
            </a:r>
            <a:r>
              <a:rPr lang="fr-CH" dirty="0" smtClean="0"/>
              <a:t> 30/60/90 </a:t>
            </a:r>
            <a:r>
              <a:rPr lang="fr-CH" dirty="0" err="1" smtClean="0"/>
              <a:t>days</a:t>
            </a:r>
            <a:r>
              <a:rPr lang="fr-CH" dirty="0" smtClean="0"/>
              <a:t> </a:t>
            </a:r>
            <a:r>
              <a:rPr lang="fr-CH" dirty="0" err="1" smtClean="0"/>
              <a:t>after</a:t>
            </a:r>
            <a:r>
              <a:rPr lang="fr-CH" dirty="0" smtClean="0"/>
              <a:t> the mission</a:t>
            </a:r>
          </a:p>
        </p:txBody>
      </p:sp>
    </p:spTree>
    <p:extLst>
      <p:ext uri="{BB962C8B-B14F-4D97-AF65-F5344CB8AC3E}">
        <p14:creationId xmlns:p14="http://schemas.microsoft.com/office/powerpoint/2010/main" val="34633097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Strategic Approach</a:t>
            </a:r>
            <a:endParaRPr lang="en-GB" dirty="0"/>
          </a:p>
        </p:txBody>
      </p:sp>
      <p:sp>
        <p:nvSpPr>
          <p:cNvPr id="3" name="Content Placeholder 2"/>
          <p:cNvSpPr>
            <a:spLocks noGrp="1"/>
          </p:cNvSpPr>
          <p:nvPr>
            <p:ph idx="1"/>
          </p:nvPr>
        </p:nvSpPr>
        <p:spPr>
          <a:xfrm>
            <a:off x="251520" y="1124744"/>
            <a:ext cx="8784976" cy="4953000"/>
          </a:xfrm>
        </p:spPr>
        <p:txBody>
          <a:bodyPr/>
          <a:lstStyle/>
          <a:p>
            <a:r>
              <a:rPr lang="en-GB" sz="2400" dirty="0" smtClean="0">
                <a:latin typeface="Arial" pitchFamily="34" charset="0"/>
                <a:cs typeface="Arial" pitchFamily="34" charset="0"/>
              </a:rPr>
              <a:t>Two major objective</a:t>
            </a:r>
          </a:p>
          <a:p>
            <a:r>
              <a:rPr lang="en-GB" sz="2400" dirty="0" smtClean="0">
                <a:latin typeface="Arial" pitchFamily="34" charset="0"/>
                <a:cs typeface="Arial" pitchFamily="34" charset="0"/>
              </a:rPr>
              <a:t>Urgent readiness for Ebola</a:t>
            </a:r>
          </a:p>
          <a:p>
            <a:pPr lvl="1"/>
            <a:r>
              <a:rPr lang="en-GB" sz="2400" dirty="0" smtClean="0">
                <a:latin typeface="Arial" pitchFamily="34" charset="0"/>
                <a:cs typeface="Arial" pitchFamily="34" charset="0"/>
              </a:rPr>
              <a:t>All Countries</a:t>
            </a:r>
          </a:p>
          <a:p>
            <a:pPr lvl="1"/>
            <a:r>
              <a:rPr lang="en-GB" sz="2400" dirty="0" smtClean="0">
                <a:latin typeface="Arial" pitchFamily="34" charset="0"/>
                <a:cs typeface="Arial" pitchFamily="34" charset="0"/>
              </a:rPr>
              <a:t>Focus on Africa</a:t>
            </a:r>
          </a:p>
          <a:p>
            <a:pPr lvl="2"/>
            <a:r>
              <a:rPr lang="en-GB" sz="2400" dirty="0" smtClean="0">
                <a:latin typeface="Arial" pitchFamily="34" charset="0"/>
                <a:cs typeface="Arial" pitchFamily="34" charset="0"/>
              </a:rPr>
              <a:t>15 countries of highest concern</a:t>
            </a:r>
          </a:p>
          <a:p>
            <a:pPr lvl="2"/>
            <a:r>
              <a:rPr lang="en-GB" sz="2400" dirty="0" smtClean="0">
                <a:latin typeface="Arial" pitchFamily="34" charset="0"/>
                <a:cs typeface="Arial" pitchFamily="34" charset="0"/>
              </a:rPr>
              <a:t>All other countries</a:t>
            </a:r>
          </a:p>
          <a:p>
            <a:endParaRPr lang="en-GB" sz="2400" dirty="0" smtClean="0">
              <a:latin typeface="Arial" pitchFamily="34" charset="0"/>
              <a:cs typeface="Arial" pitchFamily="34" charset="0"/>
            </a:endParaRPr>
          </a:p>
          <a:p>
            <a:r>
              <a:rPr lang="en-GB" sz="2400" dirty="0" smtClean="0">
                <a:latin typeface="Arial" pitchFamily="34" charset="0"/>
                <a:cs typeface="Arial" pitchFamily="34" charset="0"/>
              </a:rPr>
              <a:t>Most fundamental, long term objective, health security</a:t>
            </a:r>
          </a:p>
          <a:p>
            <a:pPr lvl="1"/>
            <a:r>
              <a:rPr lang="en-GB" sz="2400" dirty="0" smtClean="0">
                <a:latin typeface="Arial" pitchFamily="34" charset="0"/>
                <a:cs typeface="Arial" pitchFamily="34" charset="0"/>
              </a:rPr>
              <a:t>Health systems broadly</a:t>
            </a:r>
          </a:p>
          <a:p>
            <a:pPr lvl="1"/>
            <a:r>
              <a:rPr lang="en-GB" sz="2400" dirty="0" smtClean="0">
                <a:latin typeface="Arial" pitchFamily="34" charset="0"/>
                <a:cs typeface="Arial" pitchFamily="34" charset="0"/>
              </a:rPr>
              <a:t>Key capacities</a:t>
            </a:r>
          </a:p>
          <a:p>
            <a:pPr lvl="2"/>
            <a:r>
              <a:rPr lang="en-GB" sz="2400" dirty="0" smtClean="0">
                <a:latin typeface="Arial" pitchFamily="34" charset="0"/>
                <a:cs typeface="Arial" pitchFamily="34" charset="0"/>
              </a:rPr>
              <a:t>Alert – surveillance – labs –EOC -- communications</a:t>
            </a:r>
          </a:p>
          <a:p>
            <a:endParaRPr lang="en-GB" sz="2400" dirty="0"/>
          </a:p>
        </p:txBody>
      </p:sp>
    </p:spTree>
    <p:extLst>
      <p:ext uri="{BB962C8B-B14F-4D97-AF65-F5344CB8AC3E}">
        <p14:creationId xmlns:p14="http://schemas.microsoft.com/office/powerpoint/2010/main" val="28084382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Strategic Approach</a:t>
            </a:r>
            <a:endParaRPr lang="en-GB" dirty="0"/>
          </a:p>
        </p:txBody>
      </p:sp>
      <p:sp>
        <p:nvSpPr>
          <p:cNvPr id="3" name="Content Placeholder 2"/>
          <p:cNvSpPr>
            <a:spLocks noGrp="1"/>
          </p:cNvSpPr>
          <p:nvPr>
            <p:ph idx="1"/>
          </p:nvPr>
        </p:nvSpPr>
        <p:spPr>
          <a:xfrm>
            <a:off x="251520" y="1124744"/>
            <a:ext cx="8784976" cy="4953000"/>
          </a:xfrm>
        </p:spPr>
        <p:txBody>
          <a:bodyPr/>
          <a:lstStyle/>
          <a:p>
            <a:r>
              <a:rPr lang="en-GB" sz="2400" dirty="0" smtClean="0">
                <a:latin typeface="Arial" pitchFamily="34" charset="0"/>
                <a:cs typeface="Arial" pitchFamily="34" charset="0"/>
              </a:rPr>
              <a:t>Principles</a:t>
            </a:r>
          </a:p>
          <a:p>
            <a:pPr lvl="1"/>
            <a:r>
              <a:rPr lang="en-GB" sz="2400" dirty="0" smtClean="0">
                <a:latin typeface="Arial" pitchFamily="34" charset="0"/>
                <a:cs typeface="Arial" pitchFamily="34" charset="0"/>
              </a:rPr>
              <a:t>Engage major international partners</a:t>
            </a:r>
          </a:p>
          <a:p>
            <a:pPr lvl="1"/>
            <a:r>
              <a:rPr lang="en-GB" sz="2400" dirty="0" smtClean="0">
                <a:latin typeface="Arial" pitchFamily="34" charset="0"/>
                <a:cs typeface="Arial" pitchFamily="34" charset="0"/>
              </a:rPr>
              <a:t>Build on previous assessment &amp; existing work</a:t>
            </a:r>
          </a:p>
          <a:p>
            <a:pPr lvl="1"/>
            <a:r>
              <a:rPr lang="en-GB" sz="2400" dirty="0" smtClean="0">
                <a:latin typeface="Arial" pitchFamily="34" charset="0"/>
                <a:cs typeface="Arial" pitchFamily="34" charset="0"/>
              </a:rPr>
              <a:t>Use multiple approaches to rapidly scale up</a:t>
            </a:r>
          </a:p>
          <a:p>
            <a:pPr lvl="2"/>
            <a:r>
              <a:rPr lang="en-GB" sz="2400" dirty="0" smtClean="0">
                <a:latin typeface="Arial" pitchFamily="34" charset="0"/>
                <a:cs typeface="Arial" pitchFamily="34" charset="0"/>
              </a:rPr>
              <a:t>Baseline support for all countries</a:t>
            </a:r>
          </a:p>
          <a:p>
            <a:pPr lvl="3"/>
            <a:r>
              <a:rPr lang="en-GB" sz="2400" dirty="0" smtClean="0">
                <a:latin typeface="Arial" pitchFamily="34" charset="0"/>
                <a:cs typeface="Arial" pitchFamily="34" charset="0"/>
              </a:rPr>
              <a:t>Standards, guidance, tools …..</a:t>
            </a:r>
          </a:p>
          <a:p>
            <a:pPr lvl="2"/>
            <a:r>
              <a:rPr lang="en-GB" sz="2400" dirty="0" smtClean="0">
                <a:latin typeface="Arial" pitchFamily="34" charset="0"/>
                <a:cs typeface="Arial" pitchFamily="34" charset="0"/>
              </a:rPr>
              <a:t>Country specific support depending on need</a:t>
            </a:r>
          </a:p>
          <a:p>
            <a:pPr lvl="3"/>
            <a:r>
              <a:rPr lang="en-GB" sz="2400" dirty="0" smtClean="0">
                <a:latin typeface="Arial" pitchFamily="34" charset="0"/>
                <a:cs typeface="Arial" pitchFamily="34" charset="0"/>
              </a:rPr>
              <a:t>Country visits, simulation exercises to test existing plans, identify &amp; close specific gaps </a:t>
            </a:r>
          </a:p>
          <a:p>
            <a:pPr lvl="1"/>
            <a:r>
              <a:rPr lang="en-GB" sz="2400" dirty="0" smtClean="0">
                <a:latin typeface="Arial" pitchFamily="34" charset="0"/>
                <a:cs typeface="Arial" pitchFamily="34" charset="0"/>
              </a:rPr>
              <a:t>Partner communications &amp; outreach</a:t>
            </a:r>
          </a:p>
          <a:p>
            <a:endParaRPr lang="en-GB" sz="2400" dirty="0">
              <a:latin typeface="Arial" pitchFamily="34" charset="0"/>
              <a:cs typeface="Arial" pitchFamily="34" charset="0"/>
            </a:endParaRPr>
          </a:p>
          <a:p>
            <a:endParaRPr lang="en-GB" sz="2400" dirty="0" smtClean="0">
              <a:latin typeface="Arial" pitchFamily="34" charset="0"/>
              <a:cs typeface="Arial" pitchFamily="34" charset="0"/>
            </a:endParaRPr>
          </a:p>
          <a:p>
            <a:pPr marL="0" indent="0">
              <a:buFontTx/>
              <a:buNone/>
            </a:pPr>
            <a:endParaRPr lang="en-GB" sz="1800" dirty="0"/>
          </a:p>
          <a:p>
            <a:pPr marL="0" indent="0">
              <a:buFontTx/>
              <a:buNone/>
            </a:pPr>
            <a:endParaRPr lang="en-US" sz="1800" dirty="0" smtClean="0"/>
          </a:p>
          <a:p>
            <a:endParaRPr lang="en-GB" sz="2400" dirty="0"/>
          </a:p>
        </p:txBody>
      </p:sp>
    </p:spTree>
    <p:extLst>
      <p:ext uri="{BB962C8B-B14F-4D97-AF65-F5344CB8AC3E}">
        <p14:creationId xmlns:p14="http://schemas.microsoft.com/office/powerpoint/2010/main" val="31072884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381000" y="228600"/>
            <a:ext cx="8763000" cy="914400"/>
          </a:xfrm>
        </p:spPr>
        <p:txBody>
          <a:bodyPr>
            <a:normAutofit fontScale="90000"/>
          </a:bodyPr>
          <a:lstStyle/>
          <a:p>
            <a:r>
              <a:rPr lang="en-GB" sz="2800" dirty="0" smtClean="0"/>
              <a:t>A Consolidated Checklist for </a:t>
            </a:r>
            <a:br>
              <a:rPr lang="en-GB" sz="2800" dirty="0" smtClean="0"/>
            </a:br>
            <a:r>
              <a:rPr lang="en-GB" sz="2800" dirty="0" smtClean="0"/>
              <a:t>                          Ebola Virus Disease Preparedness			  </a:t>
            </a:r>
            <a:endParaRPr lang="en-GB" sz="2800" b="1" dirty="0" smtClean="0"/>
          </a:p>
        </p:txBody>
      </p:sp>
      <p:graphicFrame>
        <p:nvGraphicFramePr>
          <p:cNvPr id="4" name="Content Placeholder 3"/>
          <p:cNvGraphicFramePr>
            <a:graphicFrameLocks noGrp="1"/>
          </p:cNvGraphicFramePr>
          <p:nvPr>
            <p:ph idx="1"/>
          </p:nvPr>
        </p:nvGraphicFramePr>
        <p:xfrm>
          <a:off x="198438" y="1239838"/>
          <a:ext cx="8755062" cy="5167314"/>
        </p:xfrm>
        <a:graphic>
          <a:graphicData uri="http://schemas.openxmlformats.org/drawingml/2006/table">
            <a:tbl>
              <a:tblPr firstRow="1" firstCol="1" bandRow="1">
                <a:tableStyleId>{5C22544A-7EE6-4342-B048-85BDC9FD1C3A}</a:tableStyleId>
              </a:tblPr>
              <a:tblGrid>
                <a:gridCol w="1275192"/>
                <a:gridCol w="3852781"/>
                <a:gridCol w="3627089"/>
              </a:tblGrid>
              <a:tr h="331763">
                <a:tc>
                  <a:txBody>
                    <a:bodyPr/>
                    <a:lstStyle/>
                    <a:p>
                      <a:pPr>
                        <a:lnSpc>
                          <a:spcPct val="115000"/>
                        </a:lnSpc>
                        <a:spcAft>
                          <a:spcPts val="1000"/>
                        </a:spcAft>
                      </a:pPr>
                      <a:r>
                        <a:rPr lang="en-GB" sz="900" dirty="0">
                          <a:effectLst/>
                          <a:latin typeface="Arial" panose="020B0604020202020204" pitchFamily="34" charset="0"/>
                          <a:cs typeface="Arial" panose="020B0604020202020204" pitchFamily="34" charset="0"/>
                        </a:rPr>
                        <a:t>Component</a:t>
                      </a:r>
                      <a:endParaRPr lang="en-GB" sz="900" dirty="0">
                        <a:effectLst/>
                        <a:latin typeface="Arial" panose="020B0604020202020204" pitchFamily="34" charset="0"/>
                        <a:ea typeface="SimSun"/>
                        <a:cs typeface="Arial" panose="020B0604020202020204" pitchFamily="34" charset="0"/>
                      </a:endParaRPr>
                    </a:p>
                  </a:txBody>
                  <a:tcPr marL="51680" marR="51680" marT="0" marB="0" anchor="ctr">
                    <a:lnB w="12700" cap="flat" cmpd="sng" algn="ctr">
                      <a:solidFill>
                        <a:schemeClr val="tx1">
                          <a:lumMod val="90000"/>
                        </a:schemeClr>
                      </a:solidFill>
                      <a:prstDash val="solid"/>
                      <a:round/>
                      <a:headEnd type="none" w="med" len="med"/>
                      <a:tailEnd type="none" w="med" len="med"/>
                    </a:lnB>
                    <a:solidFill>
                      <a:schemeClr val="accent1">
                        <a:lumMod val="75000"/>
                      </a:schemeClr>
                    </a:solidFill>
                  </a:tcPr>
                </a:tc>
                <a:tc>
                  <a:txBody>
                    <a:bodyPr/>
                    <a:lstStyle/>
                    <a:p>
                      <a:pPr>
                        <a:lnSpc>
                          <a:spcPct val="115000"/>
                        </a:lnSpc>
                        <a:spcAft>
                          <a:spcPts val="1000"/>
                        </a:spcAft>
                      </a:pPr>
                      <a:r>
                        <a:rPr lang="en-GB" sz="900" smtClean="0">
                          <a:effectLst/>
                          <a:latin typeface="Arial" panose="020B0604020202020204" pitchFamily="34" charset="0"/>
                          <a:cs typeface="Arial" panose="020B0604020202020204" pitchFamily="34" charset="0"/>
                        </a:rPr>
                        <a:t>What this component is about</a:t>
                      </a:r>
                      <a:endParaRPr lang="en-GB" sz="900" dirty="0">
                        <a:effectLst/>
                        <a:latin typeface="Arial" panose="020B0604020202020204" pitchFamily="34" charset="0"/>
                        <a:ea typeface="SimSun"/>
                        <a:cs typeface="Arial" panose="020B0604020202020204" pitchFamily="34" charset="0"/>
                      </a:endParaRPr>
                    </a:p>
                  </a:txBody>
                  <a:tcPr marL="51680" marR="51680" marT="0" marB="0" anchor="ctr">
                    <a:lnB w="12700" cap="flat" cmpd="sng" algn="ctr">
                      <a:solidFill>
                        <a:schemeClr val="tx1">
                          <a:lumMod val="90000"/>
                        </a:schemeClr>
                      </a:solidFill>
                      <a:prstDash val="solid"/>
                      <a:round/>
                      <a:headEnd type="none" w="med" len="med"/>
                      <a:tailEnd type="none" w="med" len="med"/>
                    </a:lnB>
                    <a:solidFill>
                      <a:schemeClr val="accent1">
                        <a:lumMod val="75000"/>
                      </a:schemeClr>
                    </a:solidFill>
                  </a:tcPr>
                </a:tc>
                <a:tc>
                  <a:txBody>
                    <a:bodyPr/>
                    <a:lstStyle/>
                    <a:p>
                      <a:pPr>
                        <a:lnSpc>
                          <a:spcPct val="115000"/>
                        </a:lnSpc>
                        <a:spcAft>
                          <a:spcPts val="1000"/>
                        </a:spcAft>
                      </a:pPr>
                      <a:r>
                        <a:rPr lang="en-GB" sz="900" smtClean="0">
                          <a:effectLst/>
                          <a:latin typeface="Arial" panose="020B0604020202020204" pitchFamily="34" charset="0"/>
                          <a:cs typeface="Arial" panose="020B0604020202020204" pitchFamily="34" charset="0"/>
                        </a:rPr>
                        <a:t>Why this needs to be in place and ready</a:t>
                      </a:r>
                      <a:endParaRPr lang="en-GB" sz="900" dirty="0">
                        <a:effectLst/>
                        <a:latin typeface="Arial" panose="020B0604020202020204" pitchFamily="34" charset="0"/>
                        <a:ea typeface="SimSun"/>
                        <a:cs typeface="Arial" panose="020B0604020202020204" pitchFamily="34" charset="0"/>
                      </a:endParaRPr>
                    </a:p>
                  </a:txBody>
                  <a:tcPr marL="51680" marR="51680" marT="0" marB="0" anchor="ctr">
                    <a:lnB w="12700" cap="flat" cmpd="sng" algn="ctr">
                      <a:solidFill>
                        <a:schemeClr val="tx1">
                          <a:lumMod val="90000"/>
                        </a:schemeClr>
                      </a:solidFill>
                      <a:prstDash val="solid"/>
                      <a:round/>
                      <a:headEnd type="none" w="med" len="med"/>
                      <a:tailEnd type="none" w="med" len="med"/>
                    </a:lnB>
                    <a:solidFill>
                      <a:schemeClr val="accent1">
                        <a:lumMod val="75000"/>
                      </a:schemeClr>
                    </a:solidFill>
                  </a:tcPr>
                </a:tc>
              </a:tr>
              <a:tr h="411480">
                <a:tc>
                  <a:txBody>
                    <a:bodyPr/>
                    <a:lstStyle/>
                    <a:p>
                      <a:pPr>
                        <a:lnSpc>
                          <a:spcPct val="115000"/>
                        </a:lnSpc>
                        <a:spcAft>
                          <a:spcPts val="1000"/>
                        </a:spcAft>
                      </a:pPr>
                      <a:r>
                        <a:rPr lang="en-US" sz="900" dirty="0">
                          <a:effectLst/>
                          <a:latin typeface="Arial" panose="020B0604020202020204" pitchFamily="34" charset="0"/>
                          <a:cs typeface="Arial" panose="020B0604020202020204" pitchFamily="34" charset="0"/>
                        </a:rPr>
                        <a:t>Overall coordination</a:t>
                      </a:r>
                      <a:endParaRPr lang="en-GB" sz="900" dirty="0">
                        <a:effectLst/>
                        <a:latin typeface="Arial" panose="020B0604020202020204" pitchFamily="34" charset="0"/>
                        <a:ea typeface="SimSun"/>
                        <a:cs typeface="Arial" panose="020B0604020202020204" pitchFamily="34" charset="0"/>
                      </a:endParaRPr>
                    </a:p>
                  </a:txBody>
                  <a:tcPr marL="51680" marR="51680" marT="0" marB="0" anchor="ctr">
                    <a:lnL w="12700" cap="flat" cmpd="sng" algn="ctr">
                      <a:solidFill>
                        <a:schemeClr val="tx1">
                          <a:lumMod val="90000"/>
                        </a:schemeClr>
                      </a:solidFill>
                      <a:prstDash val="solid"/>
                      <a:round/>
                      <a:headEnd type="none" w="med" len="med"/>
                      <a:tailEnd type="none" w="med" len="med"/>
                    </a:lnL>
                    <a:lnR w="12700" cap="flat" cmpd="sng" algn="ctr">
                      <a:solidFill>
                        <a:schemeClr val="tx1">
                          <a:lumMod val="90000"/>
                        </a:schemeClr>
                      </a:solidFill>
                      <a:prstDash val="solid"/>
                      <a:round/>
                      <a:headEnd type="none" w="med" len="med"/>
                      <a:tailEnd type="none" w="med" len="med"/>
                    </a:lnR>
                    <a:lnT w="12700" cap="flat" cmpd="sng" algn="ctr">
                      <a:solidFill>
                        <a:schemeClr val="tx1">
                          <a:lumMod val="90000"/>
                        </a:schemeClr>
                      </a:solidFill>
                      <a:prstDash val="solid"/>
                      <a:round/>
                      <a:headEnd type="none" w="med" len="med"/>
                      <a:tailEnd type="none" w="med" len="med"/>
                    </a:lnT>
                    <a:lnB w="12700" cap="flat" cmpd="sng" algn="ctr">
                      <a:solidFill>
                        <a:schemeClr val="tx1">
                          <a:lumMod val="90000"/>
                        </a:schemeClr>
                      </a:solidFill>
                      <a:prstDash val="solid"/>
                      <a:round/>
                      <a:headEnd type="none" w="med" len="med"/>
                      <a:tailEnd type="none" w="med" len="med"/>
                    </a:lnB>
                    <a:solidFill>
                      <a:schemeClr val="accent1">
                        <a:lumMod val="75000"/>
                      </a:schemeClr>
                    </a:solidFill>
                  </a:tcPr>
                </a:tc>
                <a:tc>
                  <a:txBody>
                    <a:bodyPr/>
                    <a:lstStyle/>
                    <a:p>
                      <a:pPr>
                        <a:lnSpc>
                          <a:spcPct val="100000"/>
                        </a:lnSpc>
                        <a:spcAft>
                          <a:spcPts val="1000"/>
                        </a:spcAft>
                      </a:pPr>
                      <a:r>
                        <a:rPr lang="en-GB" sz="900" dirty="0" smtClean="0">
                          <a:effectLst/>
                          <a:latin typeface="Arial" panose="020B0604020202020204" pitchFamily="34" charset="0"/>
                          <a:cs typeface="Arial" panose="020B0604020202020204" pitchFamily="34" charset="0"/>
                        </a:rPr>
                        <a:t>These are all efforts to clarify roles and responsibilities of national authorities and international partners in preparedness activities under a shared set of objectives.</a:t>
                      </a:r>
                      <a:endParaRPr lang="en-GB" sz="900" dirty="0">
                        <a:effectLst/>
                        <a:latin typeface="Arial" panose="020B0604020202020204" pitchFamily="34" charset="0"/>
                        <a:ea typeface="SimSun"/>
                        <a:cs typeface="Arial" panose="020B0604020202020204" pitchFamily="34" charset="0"/>
                      </a:endParaRPr>
                    </a:p>
                  </a:txBody>
                  <a:tcPr marL="51680" marR="51680" marT="0" marB="0" anchor="ctr">
                    <a:lnL w="12700" cap="flat" cmpd="sng" algn="ctr">
                      <a:solidFill>
                        <a:schemeClr val="tx1">
                          <a:lumMod val="90000"/>
                        </a:schemeClr>
                      </a:solidFill>
                      <a:prstDash val="solid"/>
                      <a:round/>
                      <a:headEnd type="none" w="med" len="med"/>
                      <a:tailEnd type="none" w="med" len="med"/>
                    </a:lnL>
                    <a:lnR w="12700" cap="flat" cmpd="sng" algn="ctr">
                      <a:solidFill>
                        <a:schemeClr val="tx1">
                          <a:lumMod val="90000"/>
                        </a:schemeClr>
                      </a:solidFill>
                      <a:prstDash val="solid"/>
                      <a:round/>
                      <a:headEnd type="none" w="med" len="med"/>
                      <a:tailEnd type="none" w="med" len="med"/>
                    </a:lnR>
                    <a:lnT w="12700" cap="flat" cmpd="sng" algn="ctr">
                      <a:solidFill>
                        <a:schemeClr val="tx1">
                          <a:lumMod val="90000"/>
                        </a:schemeClr>
                      </a:solidFill>
                      <a:prstDash val="solid"/>
                      <a:round/>
                      <a:headEnd type="none" w="med" len="med"/>
                      <a:tailEnd type="none" w="med" len="med"/>
                    </a:lnT>
                    <a:lnB w="12700" cap="flat" cmpd="sng" algn="ctr">
                      <a:solidFill>
                        <a:schemeClr val="tx1">
                          <a:lumMod val="90000"/>
                        </a:schemeClr>
                      </a:solidFill>
                      <a:prstDash val="solid"/>
                      <a:round/>
                      <a:headEnd type="none" w="med" len="med"/>
                      <a:tailEnd type="none" w="med" len="med"/>
                    </a:lnB>
                  </a:tcPr>
                </a:tc>
                <a:tc>
                  <a:txBody>
                    <a:bodyPr/>
                    <a:lstStyle/>
                    <a:p>
                      <a:pPr>
                        <a:lnSpc>
                          <a:spcPct val="100000"/>
                        </a:lnSpc>
                        <a:spcAft>
                          <a:spcPts val="1000"/>
                        </a:spcAft>
                      </a:pPr>
                      <a:r>
                        <a:rPr lang="en-GB" sz="900" smtClean="0">
                          <a:effectLst/>
                          <a:latin typeface="Arial" panose="020B0604020202020204" pitchFamily="34" charset="0"/>
                          <a:cs typeface="Arial" panose="020B0604020202020204" pitchFamily="34" charset="0"/>
                        </a:rPr>
                        <a:t>This will allow to minimise duplication of efforts and ensure maximum impact from limited resources that are currently available.</a:t>
                      </a:r>
                      <a:endParaRPr lang="en-GB" sz="900" dirty="0">
                        <a:effectLst/>
                        <a:latin typeface="Arial" panose="020B0604020202020204" pitchFamily="34" charset="0"/>
                        <a:ea typeface="SimSun"/>
                        <a:cs typeface="Arial" panose="020B0604020202020204" pitchFamily="34" charset="0"/>
                      </a:endParaRPr>
                    </a:p>
                  </a:txBody>
                  <a:tcPr marL="51680" marR="51680" marT="0" marB="0" anchor="ctr">
                    <a:lnL w="12700" cap="flat" cmpd="sng" algn="ctr">
                      <a:solidFill>
                        <a:schemeClr val="tx1">
                          <a:lumMod val="90000"/>
                        </a:schemeClr>
                      </a:solidFill>
                      <a:prstDash val="solid"/>
                      <a:round/>
                      <a:headEnd type="none" w="med" len="med"/>
                      <a:tailEnd type="none" w="med" len="med"/>
                    </a:lnL>
                    <a:lnR w="12700" cap="flat" cmpd="sng" algn="ctr">
                      <a:solidFill>
                        <a:schemeClr val="tx1">
                          <a:lumMod val="90000"/>
                        </a:schemeClr>
                      </a:solidFill>
                      <a:prstDash val="solid"/>
                      <a:round/>
                      <a:headEnd type="none" w="med" len="med"/>
                      <a:tailEnd type="none" w="med" len="med"/>
                    </a:lnR>
                    <a:lnT w="12700" cap="flat" cmpd="sng" algn="ctr">
                      <a:solidFill>
                        <a:schemeClr val="tx1">
                          <a:lumMod val="90000"/>
                        </a:schemeClr>
                      </a:solidFill>
                      <a:prstDash val="solid"/>
                      <a:round/>
                      <a:headEnd type="none" w="med" len="med"/>
                      <a:tailEnd type="none" w="med" len="med"/>
                    </a:lnT>
                    <a:lnB w="12700" cap="flat" cmpd="sng" algn="ctr">
                      <a:solidFill>
                        <a:schemeClr val="tx1">
                          <a:lumMod val="90000"/>
                        </a:schemeClr>
                      </a:solidFill>
                      <a:prstDash val="solid"/>
                      <a:round/>
                      <a:headEnd type="none" w="med" len="med"/>
                      <a:tailEnd type="none" w="med" len="med"/>
                    </a:lnB>
                  </a:tcPr>
                </a:tc>
              </a:tr>
              <a:tr h="789378">
                <a:tc>
                  <a:txBody>
                    <a:bodyPr/>
                    <a:lstStyle/>
                    <a:p>
                      <a:pPr>
                        <a:lnSpc>
                          <a:spcPct val="115000"/>
                        </a:lnSpc>
                        <a:spcAft>
                          <a:spcPts val="1000"/>
                        </a:spcAft>
                      </a:pPr>
                      <a:r>
                        <a:rPr lang="fr-FR" sz="900" dirty="0" err="1">
                          <a:effectLst/>
                          <a:latin typeface="Arial" panose="020B0604020202020204" pitchFamily="34" charset="0"/>
                          <a:cs typeface="Arial" panose="020B0604020202020204" pitchFamily="34" charset="0"/>
                        </a:rPr>
                        <a:t>Rapid</a:t>
                      </a:r>
                      <a:r>
                        <a:rPr lang="fr-FR" sz="900" dirty="0">
                          <a:effectLst/>
                          <a:latin typeface="Arial" panose="020B0604020202020204" pitchFamily="34" charset="0"/>
                          <a:cs typeface="Arial" panose="020B0604020202020204" pitchFamily="34" charset="0"/>
                        </a:rPr>
                        <a:t> </a:t>
                      </a:r>
                      <a:r>
                        <a:rPr lang="fr-FR" sz="900" dirty="0" err="1">
                          <a:effectLst/>
                          <a:latin typeface="Arial" panose="020B0604020202020204" pitchFamily="34" charset="0"/>
                          <a:cs typeface="Arial" panose="020B0604020202020204" pitchFamily="34" charset="0"/>
                        </a:rPr>
                        <a:t>Response</a:t>
                      </a:r>
                      <a:r>
                        <a:rPr lang="fr-FR" sz="900" dirty="0">
                          <a:effectLst/>
                          <a:latin typeface="Arial" panose="020B0604020202020204" pitchFamily="34" charset="0"/>
                          <a:cs typeface="Arial" panose="020B0604020202020204" pitchFamily="34" charset="0"/>
                        </a:rPr>
                        <a:t> Team (RRT)</a:t>
                      </a:r>
                      <a:endParaRPr lang="en-GB" sz="900" dirty="0">
                        <a:effectLst/>
                        <a:latin typeface="Arial" panose="020B0604020202020204" pitchFamily="34" charset="0"/>
                        <a:ea typeface="SimSun"/>
                        <a:cs typeface="Arial" panose="020B0604020202020204" pitchFamily="34" charset="0"/>
                      </a:endParaRPr>
                    </a:p>
                  </a:txBody>
                  <a:tcPr marL="51680" marR="51680" marT="0" marB="0" anchor="ctr">
                    <a:lnL w="12700" cap="flat" cmpd="sng" algn="ctr">
                      <a:solidFill>
                        <a:schemeClr val="tx1">
                          <a:lumMod val="90000"/>
                        </a:schemeClr>
                      </a:solidFill>
                      <a:prstDash val="solid"/>
                      <a:round/>
                      <a:headEnd type="none" w="med" len="med"/>
                      <a:tailEnd type="none" w="med" len="med"/>
                    </a:lnL>
                    <a:lnR w="12700" cap="flat" cmpd="sng" algn="ctr">
                      <a:solidFill>
                        <a:schemeClr val="tx1">
                          <a:lumMod val="90000"/>
                        </a:schemeClr>
                      </a:solidFill>
                      <a:prstDash val="solid"/>
                      <a:round/>
                      <a:headEnd type="none" w="med" len="med"/>
                      <a:tailEnd type="none" w="med" len="med"/>
                    </a:lnR>
                    <a:lnT w="12700" cap="flat" cmpd="sng" algn="ctr">
                      <a:solidFill>
                        <a:schemeClr val="tx1">
                          <a:lumMod val="90000"/>
                        </a:schemeClr>
                      </a:solidFill>
                      <a:prstDash val="solid"/>
                      <a:round/>
                      <a:headEnd type="none" w="med" len="med"/>
                      <a:tailEnd type="none" w="med" len="med"/>
                    </a:lnT>
                    <a:lnB w="12700" cap="flat" cmpd="sng" algn="ctr">
                      <a:solidFill>
                        <a:schemeClr val="tx1">
                          <a:lumMod val="90000"/>
                        </a:schemeClr>
                      </a:solidFill>
                      <a:prstDash val="solid"/>
                      <a:round/>
                      <a:headEnd type="none" w="med" len="med"/>
                      <a:tailEnd type="none" w="med" len="med"/>
                    </a:lnB>
                    <a:solidFill>
                      <a:schemeClr val="accent1">
                        <a:lumMod val="75000"/>
                      </a:schemeClr>
                    </a:solidFill>
                  </a:tcPr>
                </a:tc>
                <a:tc>
                  <a:txBody>
                    <a:bodyPr/>
                    <a:lstStyle/>
                    <a:p>
                      <a:pPr algn="just">
                        <a:lnSpc>
                          <a:spcPct val="100000"/>
                        </a:lnSpc>
                      </a:pPr>
                      <a:r>
                        <a:rPr lang="en-GB" sz="900" dirty="0" smtClean="0">
                          <a:effectLst/>
                          <a:latin typeface="Arial" panose="020B0604020202020204" pitchFamily="34" charset="0"/>
                          <a:cs typeface="Arial" panose="020B0604020202020204" pitchFamily="34" charset="0"/>
                        </a:rPr>
                        <a:t>RRT is a group of experienced experts that are on stand-by and can reach  any part of the country within 24 hours.  Their actions will help to contain/stop an outbreak early on. They will survey the first case(s), provide health care in a central facility, engage with the community and carry out infection, prevention and control measures. </a:t>
                      </a:r>
                      <a:endParaRPr lang="en-GB" sz="900" dirty="0">
                        <a:effectLst/>
                        <a:latin typeface="Arial" panose="020B0604020202020204" pitchFamily="34" charset="0"/>
                        <a:cs typeface="Arial" panose="020B0604020202020204" pitchFamily="34" charset="0"/>
                      </a:endParaRPr>
                    </a:p>
                  </a:txBody>
                  <a:tcPr marL="51680" marR="51680" marT="0" marB="0" anchor="ctr">
                    <a:lnL w="12700" cap="flat" cmpd="sng" algn="ctr">
                      <a:solidFill>
                        <a:schemeClr val="tx1">
                          <a:lumMod val="90000"/>
                        </a:schemeClr>
                      </a:solidFill>
                      <a:prstDash val="solid"/>
                      <a:round/>
                      <a:headEnd type="none" w="med" len="med"/>
                      <a:tailEnd type="none" w="med" len="med"/>
                    </a:lnL>
                    <a:lnR w="12700" cap="flat" cmpd="sng" algn="ctr">
                      <a:solidFill>
                        <a:schemeClr val="tx1">
                          <a:lumMod val="90000"/>
                        </a:schemeClr>
                      </a:solidFill>
                      <a:prstDash val="solid"/>
                      <a:round/>
                      <a:headEnd type="none" w="med" len="med"/>
                      <a:tailEnd type="none" w="med" len="med"/>
                    </a:lnR>
                    <a:lnT w="12700" cap="flat" cmpd="sng" algn="ctr">
                      <a:solidFill>
                        <a:schemeClr val="tx1">
                          <a:lumMod val="90000"/>
                        </a:schemeClr>
                      </a:solidFill>
                      <a:prstDash val="solid"/>
                      <a:round/>
                      <a:headEnd type="none" w="med" len="med"/>
                      <a:tailEnd type="none" w="med" len="med"/>
                    </a:lnT>
                    <a:lnB w="12700" cap="flat" cmpd="sng" algn="ctr">
                      <a:solidFill>
                        <a:schemeClr val="tx1">
                          <a:lumMod val="90000"/>
                        </a:schemeClr>
                      </a:solidFill>
                      <a:prstDash val="solid"/>
                      <a:round/>
                      <a:headEnd type="none" w="med" len="med"/>
                      <a:tailEnd type="none" w="med" len="med"/>
                    </a:lnB>
                  </a:tcPr>
                </a:tc>
                <a:tc>
                  <a:txBody>
                    <a:bodyPr/>
                    <a:lstStyle/>
                    <a:p>
                      <a:pPr>
                        <a:lnSpc>
                          <a:spcPct val="100000"/>
                        </a:lnSpc>
                        <a:spcAft>
                          <a:spcPts val="1000"/>
                        </a:spcAft>
                      </a:pPr>
                      <a:r>
                        <a:rPr lang="en-GB" sz="900" smtClean="0">
                          <a:effectLst/>
                          <a:latin typeface="Arial" panose="020B0604020202020204" pitchFamily="34" charset="0"/>
                          <a:cs typeface="Arial" panose="020B0604020202020204" pitchFamily="34" charset="0"/>
                        </a:rPr>
                        <a:t>As countries will not know exactly in which geographical area a first case will emerge, a  fully operational RRT is critical to be able to act immediately once a suspicious case is reported. They will act as an initial stabilising resource in the earliest phase of the outbreak.</a:t>
                      </a:r>
                      <a:endParaRPr lang="en-GB" sz="900" dirty="0">
                        <a:effectLst/>
                        <a:latin typeface="Arial" panose="020B0604020202020204" pitchFamily="34" charset="0"/>
                        <a:ea typeface="SimSun"/>
                        <a:cs typeface="Arial" panose="020B0604020202020204" pitchFamily="34" charset="0"/>
                      </a:endParaRPr>
                    </a:p>
                  </a:txBody>
                  <a:tcPr marL="51680" marR="51680" marT="0" marB="0" anchor="ctr">
                    <a:lnL w="12700" cap="flat" cmpd="sng" algn="ctr">
                      <a:solidFill>
                        <a:schemeClr val="tx1">
                          <a:lumMod val="90000"/>
                        </a:schemeClr>
                      </a:solidFill>
                      <a:prstDash val="solid"/>
                      <a:round/>
                      <a:headEnd type="none" w="med" len="med"/>
                      <a:tailEnd type="none" w="med" len="med"/>
                    </a:lnL>
                    <a:lnR w="12700" cap="flat" cmpd="sng" algn="ctr">
                      <a:solidFill>
                        <a:schemeClr val="tx1">
                          <a:lumMod val="90000"/>
                        </a:schemeClr>
                      </a:solidFill>
                      <a:prstDash val="solid"/>
                      <a:round/>
                      <a:headEnd type="none" w="med" len="med"/>
                      <a:tailEnd type="none" w="med" len="med"/>
                    </a:lnR>
                    <a:lnT w="12700" cap="flat" cmpd="sng" algn="ctr">
                      <a:solidFill>
                        <a:schemeClr val="tx1">
                          <a:lumMod val="90000"/>
                        </a:schemeClr>
                      </a:solidFill>
                      <a:prstDash val="solid"/>
                      <a:round/>
                      <a:headEnd type="none" w="med" len="med"/>
                      <a:tailEnd type="none" w="med" len="med"/>
                    </a:lnT>
                    <a:lnB w="12700" cap="flat" cmpd="sng" algn="ctr">
                      <a:solidFill>
                        <a:schemeClr val="tx1">
                          <a:lumMod val="90000"/>
                        </a:schemeClr>
                      </a:solidFill>
                      <a:prstDash val="solid"/>
                      <a:round/>
                      <a:headEnd type="none" w="med" len="med"/>
                      <a:tailEnd type="none" w="med" len="med"/>
                    </a:lnB>
                  </a:tcPr>
                </a:tc>
              </a:tr>
              <a:tr h="583849">
                <a:tc>
                  <a:txBody>
                    <a:bodyPr/>
                    <a:lstStyle/>
                    <a:p>
                      <a:pPr>
                        <a:lnSpc>
                          <a:spcPct val="115000"/>
                        </a:lnSpc>
                        <a:spcAft>
                          <a:spcPts val="1000"/>
                        </a:spcAft>
                      </a:pPr>
                      <a:r>
                        <a:rPr lang="en-US" sz="900" dirty="0">
                          <a:effectLst/>
                          <a:latin typeface="Arial" panose="020B0604020202020204" pitchFamily="34" charset="0"/>
                          <a:cs typeface="Arial" panose="020B0604020202020204" pitchFamily="34" charset="0"/>
                        </a:rPr>
                        <a:t>Public awareness and community engagement</a:t>
                      </a:r>
                      <a:endParaRPr lang="en-GB" sz="900" dirty="0">
                        <a:effectLst/>
                        <a:latin typeface="Arial" panose="020B0604020202020204" pitchFamily="34" charset="0"/>
                        <a:ea typeface="SimSun"/>
                        <a:cs typeface="Arial" panose="020B0604020202020204" pitchFamily="34" charset="0"/>
                      </a:endParaRPr>
                    </a:p>
                  </a:txBody>
                  <a:tcPr marL="51680" marR="51680" marT="0" marB="0" anchor="ctr">
                    <a:lnL w="12700" cap="flat" cmpd="sng" algn="ctr">
                      <a:solidFill>
                        <a:schemeClr val="tx1">
                          <a:lumMod val="90000"/>
                        </a:schemeClr>
                      </a:solidFill>
                      <a:prstDash val="solid"/>
                      <a:round/>
                      <a:headEnd type="none" w="med" len="med"/>
                      <a:tailEnd type="none" w="med" len="med"/>
                    </a:lnL>
                    <a:lnR w="12700" cap="flat" cmpd="sng" algn="ctr">
                      <a:solidFill>
                        <a:schemeClr val="tx1">
                          <a:lumMod val="90000"/>
                        </a:schemeClr>
                      </a:solidFill>
                      <a:prstDash val="solid"/>
                      <a:round/>
                      <a:headEnd type="none" w="med" len="med"/>
                      <a:tailEnd type="none" w="med" len="med"/>
                    </a:lnR>
                    <a:lnT w="12700" cap="flat" cmpd="sng" algn="ctr">
                      <a:solidFill>
                        <a:schemeClr val="tx1">
                          <a:lumMod val="90000"/>
                        </a:schemeClr>
                      </a:solidFill>
                      <a:prstDash val="solid"/>
                      <a:round/>
                      <a:headEnd type="none" w="med" len="med"/>
                      <a:tailEnd type="none" w="med" len="med"/>
                    </a:lnT>
                    <a:lnB w="12700" cap="flat" cmpd="sng" algn="ctr">
                      <a:solidFill>
                        <a:schemeClr val="tx1">
                          <a:lumMod val="90000"/>
                        </a:schemeClr>
                      </a:solidFill>
                      <a:prstDash val="solid"/>
                      <a:round/>
                      <a:headEnd type="none" w="med" len="med"/>
                      <a:tailEnd type="none" w="med" len="med"/>
                    </a:lnB>
                    <a:solidFill>
                      <a:schemeClr val="accent1">
                        <a:lumMod val="75000"/>
                      </a:schemeClr>
                    </a:solidFill>
                  </a:tcPr>
                </a:tc>
                <a:tc>
                  <a:txBody>
                    <a:bodyPr/>
                    <a:lstStyle/>
                    <a:p>
                      <a:pPr>
                        <a:lnSpc>
                          <a:spcPct val="100000"/>
                        </a:lnSpc>
                        <a:spcAft>
                          <a:spcPts val="1000"/>
                        </a:spcAft>
                      </a:pPr>
                      <a:r>
                        <a:rPr lang="en-US" sz="900" dirty="0" smtClean="0">
                          <a:effectLst/>
                          <a:latin typeface="Arial" panose="020B0604020202020204" pitchFamily="34" charset="0"/>
                          <a:cs typeface="Arial" panose="020B0604020202020204" pitchFamily="34" charset="0"/>
                        </a:rPr>
                        <a:t>These are efforts to promote the understanding of at risk communities on Ebola and address any stigma hampering EVD </a:t>
                      </a:r>
                      <a:r>
                        <a:rPr lang="en-GB" sz="900" dirty="0" smtClean="0">
                          <a:effectLst/>
                          <a:latin typeface="Arial" panose="020B0604020202020204" pitchFamily="34" charset="0"/>
                          <a:cs typeface="Arial" panose="020B0604020202020204" pitchFamily="34" charset="0"/>
                        </a:rPr>
                        <a:t>emergency healthcare and  effective surveillance. Instead, the community has a crucial role in the alert. </a:t>
                      </a:r>
                      <a:endParaRPr lang="en-GB" sz="900" dirty="0">
                        <a:effectLst/>
                        <a:latin typeface="Arial" panose="020B0604020202020204" pitchFamily="34" charset="0"/>
                        <a:ea typeface="SimSun"/>
                        <a:cs typeface="Arial" panose="020B0604020202020204" pitchFamily="34" charset="0"/>
                      </a:endParaRPr>
                    </a:p>
                  </a:txBody>
                  <a:tcPr marL="51680" marR="51680" marT="0" marB="0" anchor="ctr">
                    <a:lnL w="12700" cap="flat" cmpd="sng" algn="ctr">
                      <a:solidFill>
                        <a:schemeClr val="tx1">
                          <a:lumMod val="90000"/>
                        </a:schemeClr>
                      </a:solidFill>
                      <a:prstDash val="solid"/>
                      <a:round/>
                      <a:headEnd type="none" w="med" len="med"/>
                      <a:tailEnd type="none" w="med" len="med"/>
                    </a:lnL>
                    <a:lnR w="12700" cap="flat" cmpd="sng" algn="ctr">
                      <a:solidFill>
                        <a:schemeClr val="tx1">
                          <a:lumMod val="90000"/>
                        </a:schemeClr>
                      </a:solidFill>
                      <a:prstDash val="solid"/>
                      <a:round/>
                      <a:headEnd type="none" w="med" len="med"/>
                      <a:tailEnd type="none" w="med" len="med"/>
                    </a:lnR>
                    <a:lnT w="12700" cap="flat" cmpd="sng" algn="ctr">
                      <a:solidFill>
                        <a:schemeClr val="tx1">
                          <a:lumMod val="90000"/>
                        </a:schemeClr>
                      </a:solidFill>
                      <a:prstDash val="solid"/>
                      <a:round/>
                      <a:headEnd type="none" w="med" len="med"/>
                      <a:tailEnd type="none" w="med" len="med"/>
                    </a:lnT>
                    <a:lnB w="12700" cap="flat" cmpd="sng" algn="ctr">
                      <a:solidFill>
                        <a:schemeClr val="tx1">
                          <a:lumMod val="90000"/>
                        </a:schemeClr>
                      </a:solidFill>
                      <a:prstDash val="solid"/>
                      <a:round/>
                      <a:headEnd type="none" w="med" len="med"/>
                      <a:tailEnd type="none" w="med" len="med"/>
                    </a:lnB>
                  </a:tcPr>
                </a:tc>
                <a:tc>
                  <a:txBody>
                    <a:bodyPr/>
                    <a:lstStyle/>
                    <a:p>
                      <a:pPr>
                        <a:lnSpc>
                          <a:spcPct val="100000"/>
                        </a:lnSpc>
                        <a:spcAft>
                          <a:spcPts val="1000"/>
                        </a:spcAft>
                      </a:pPr>
                      <a:r>
                        <a:rPr lang="en-GB" sz="900" dirty="0" smtClean="0">
                          <a:effectLst/>
                          <a:latin typeface="Arial" panose="020B0604020202020204" pitchFamily="34" charset="0"/>
                          <a:cs typeface="Arial" panose="020B0604020202020204" pitchFamily="34" charset="0"/>
                        </a:rPr>
                        <a:t>In currently affected countries, health centres have been attacked as people were highly afraid and false rumours about the disease spread.     </a:t>
                      </a:r>
                      <a:endParaRPr lang="en-GB" sz="900" dirty="0">
                        <a:effectLst/>
                        <a:latin typeface="Arial" panose="020B0604020202020204" pitchFamily="34" charset="0"/>
                        <a:ea typeface="SimSun"/>
                        <a:cs typeface="Arial" panose="020B0604020202020204" pitchFamily="34" charset="0"/>
                      </a:endParaRPr>
                    </a:p>
                  </a:txBody>
                  <a:tcPr marL="51680" marR="51680" marT="0" marB="0" anchor="ctr">
                    <a:lnL w="12700" cap="flat" cmpd="sng" algn="ctr">
                      <a:solidFill>
                        <a:schemeClr val="tx1">
                          <a:lumMod val="90000"/>
                        </a:schemeClr>
                      </a:solidFill>
                      <a:prstDash val="solid"/>
                      <a:round/>
                      <a:headEnd type="none" w="med" len="med"/>
                      <a:tailEnd type="none" w="med" len="med"/>
                    </a:lnL>
                    <a:lnR w="12700" cap="flat" cmpd="sng" algn="ctr">
                      <a:solidFill>
                        <a:schemeClr val="tx1">
                          <a:lumMod val="90000"/>
                        </a:schemeClr>
                      </a:solidFill>
                      <a:prstDash val="solid"/>
                      <a:round/>
                      <a:headEnd type="none" w="med" len="med"/>
                      <a:tailEnd type="none" w="med" len="med"/>
                    </a:lnR>
                    <a:lnT w="12700" cap="flat" cmpd="sng" algn="ctr">
                      <a:solidFill>
                        <a:schemeClr val="tx1">
                          <a:lumMod val="90000"/>
                        </a:schemeClr>
                      </a:solidFill>
                      <a:prstDash val="solid"/>
                      <a:round/>
                      <a:headEnd type="none" w="med" len="med"/>
                      <a:tailEnd type="none" w="med" len="med"/>
                    </a:lnT>
                    <a:lnB w="12700" cap="flat" cmpd="sng" algn="ctr">
                      <a:solidFill>
                        <a:schemeClr val="tx1">
                          <a:lumMod val="90000"/>
                        </a:schemeClr>
                      </a:solidFill>
                      <a:prstDash val="solid"/>
                      <a:round/>
                      <a:headEnd type="none" w="med" len="med"/>
                      <a:tailEnd type="none" w="med" len="med"/>
                    </a:lnB>
                  </a:tcPr>
                </a:tc>
              </a:tr>
              <a:tr h="548640">
                <a:tc>
                  <a:txBody>
                    <a:bodyPr/>
                    <a:lstStyle/>
                    <a:p>
                      <a:pPr>
                        <a:lnSpc>
                          <a:spcPct val="115000"/>
                        </a:lnSpc>
                        <a:spcAft>
                          <a:spcPts val="1000"/>
                        </a:spcAft>
                      </a:pPr>
                      <a:r>
                        <a:rPr lang="en-US" sz="900" dirty="0">
                          <a:effectLst/>
                          <a:latin typeface="Arial" panose="020B0604020202020204" pitchFamily="34" charset="0"/>
                          <a:cs typeface="Arial" panose="020B0604020202020204" pitchFamily="34" charset="0"/>
                        </a:rPr>
                        <a:t>Infection Prevention and Control</a:t>
                      </a:r>
                      <a:endParaRPr lang="en-GB" sz="900" dirty="0">
                        <a:effectLst/>
                        <a:latin typeface="Arial" panose="020B0604020202020204" pitchFamily="34" charset="0"/>
                        <a:ea typeface="SimSun"/>
                        <a:cs typeface="Arial" panose="020B0604020202020204" pitchFamily="34" charset="0"/>
                      </a:endParaRPr>
                    </a:p>
                  </a:txBody>
                  <a:tcPr marL="51680" marR="51680" marT="0" marB="0" anchor="ctr">
                    <a:lnL w="12700" cap="flat" cmpd="sng" algn="ctr">
                      <a:solidFill>
                        <a:schemeClr val="tx1">
                          <a:lumMod val="90000"/>
                        </a:schemeClr>
                      </a:solidFill>
                      <a:prstDash val="solid"/>
                      <a:round/>
                      <a:headEnd type="none" w="med" len="med"/>
                      <a:tailEnd type="none" w="med" len="med"/>
                    </a:lnL>
                    <a:lnR w="12700" cap="flat" cmpd="sng" algn="ctr">
                      <a:solidFill>
                        <a:schemeClr val="tx1">
                          <a:lumMod val="90000"/>
                        </a:schemeClr>
                      </a:solidFill>
                      <a:prstDash val="solid"/>
                      <a:round/>
                      <a:headEnd type="none" w="med" len="med"/>
                      <a:tailEnd type="none" w="med" len="med"/>
                    </a:lnR>
                    <a:lnT w="12700" cap="flat" cmpd="sng" algn="ctr">
                      <a:solidFill>
                        <a:schemeClr val="tx1">
                          <a:lumMod val="90000"/>
                        </a:schemeClr>
                      </a:solidFill>
                      <a:prstDash val="solid"/>
                      <a:round/>
                      <a:headEnd type="none" w="med" len="med"/>
                      <a:tailEnd type="none" w="med" len="med"/>
                    </a:lnT>
                    <a:lnB w="12700" cap="flat" cmpd="sng" algn="ctr">
                      <a:solidFill>
                        <a:schemeClr val="tx1">
                          <a:lumMod val="90000"/>
                        </a:schemeClr>
                      </a:solidFill>
                      <a:prstDash val="solid"/>
                      <a:round/>
                      <a:headEnd type="none" w="med" len="med"/>
                      <a:tailEnd type="none" w="med" len="med"/>
                    </a:lnB>
                    <a:solidFill>
                      <a:schemeClr val="accent1">
                        <a:lumMod val="75000"/>
                      </a:schemeClr>
                    </a:solidFill>
                  </a:tcPr>
                </a:tc>
                <a:tc>
                  <a:txBody>
                    <a:bodyPr/>
                    <a:lstStyle/>
                    <a:p>
                      <a:pPr>
                        <a:lnSpc>
                          <a:spcPct val="100000"/>
                        </a:lnSpc>
                        <a:spcAft>
                          <a:spcPts val="1000"/>
                        </a:spcAft>
                      </a:pPr>
                      <a:r>
                        <a:rPr lang="en-GB" sz="900" dirty="0" smtClean="0">
                          <a:effectLst/>
                          <a:latin typeface="Arial" panose="020B0604020202020204" pitchFamily="34" charset="0"/>
                          <a:cs typeface="Arial" panose="020B0604020202020204" pitchFamily="34" charset="0"/>
                        </a:rPr>
                        <a:t>This is to develop optimum IPC capacity and support facilities to ensure safe working conditions within healthcare facilities and social mobilization.</a:t>
                      </a:r>
                      <a:endParaRPr lang="en-GB" sz="900" dirty="0">
                        <a:effectLst/>
                        <a:latin typeface="Arial" panose="020B0604020202020204" pitchFamily="34" charset="0"/>
                        <a:ea typeface="SimSun"/>
                        <a:cs typeface="Arial" panose="020B0604020202020204" pitchFamily="34" charset="0"/>
                      </a:endParaRPr>
                    </a:p>
                  </a:txBody>
                  <a:tcPr marL="51680" marR="51680" marT="0" marB="0" anchor="ctr">
                    <a:lnL w="12700" cap="flat" cmpd="sng" algn="ctr">
                      <a:solidFill>
                        <a:schemeClr val="tx1">
                          <a:lumMod val="90000"/>
                        </a:schemeClr>
                      </a:solidFill>
                      <a:prstDash val="solid"/>
                      <a:round/>
                      <a:headEnd type="none" w="med" len="med"/>
                      <a:tailEnd type="none" w="med" len="med"/>
                    </a:lnL>
                    <a:lnR w="12700" cap="flat" cmpd="sng" algn="ctr">
                      <a:solidFill>
                        <a:schemeClr val="tx1">
                          <a:lumMod val="90000"/>
                        </a:schemeClr>
                      </a:solidFill>
                      <a:prstDash val="solid"/>
                      <a:round/>
                      <a:headEnd type="none" w="med" len="med"/>
                      <a:tailEnd type="none" w="med" len="med"/>
                    </a:lnR>
                    <a:lnT w="12700" cap="flat" cmpd="sng" algn="ctr">
                      <a:solidFill>
                        <a:schemeClr val="tx1">
                          <a:lumMod val="90000"/>
                        </a:schemeClr>
                      </a:solidFill>
                      <a:prstDash val="solid"/>
                      <a:round/>
                      <a:headEnd type="none" w="med" len="med"/>
                      <a:tailEnd type="none" w="med" len="med"/>
                    </a:lnT>
                    <a:lnB w="12700" cap="flat" cmpd="sng" algn="ctr">
                      <a:solidFill>
                        <a:schemeClr val="tx1">
                          <a:lumMod val="90000"/>
                        </a:schemeClr>
                      </a:solidFill>
                      <a:prstDash val="solid"/>
                      <a:round/>
                      <a:headEnd type="none" w="med" len="med"/>
                      <a:tailEnd type="none" w="med" len="med"/>
                    </a:lnB>
                  </a:tcPr>
                </a:tc>
                <a:tc>
                  <a:txBody>
                    <a:bodyPr/>
                    <a:lstStyle/>
                    <a:p>
                      <a:pPr>
                        <a:lnSpc>
                          <a:spcPct val="100000"/>
                        </a:lnSpc>
                        <a:spcAft>
                          <a:spcPts val="1000"/>
                        </a:spcAft>
                      </a:pPr>
                      <a:r>
                        <a:rPr lang="en-GB" sz="900" dirty="0" smtClean="0">
                          <a:effectLst/>
                          <a:latin typeface="Arial" panose="020B0604020202020204" pitchFamily="34" charset="0"/>
                          <a:cs typeface="Arial" panose="020B0604020202020204" pitchFamily="34" charset="0"/>
                        </a:rPr>
                        <a:t>The ongoing epidemic in West Africa have caused considerable fatality of healthcare workers (average rate of infections 5-6%). IPC and safe working conditions are critical components to deliver emergency healthcare.   </a:t>
                      </a:r>
                      <a:endParaRPr lang="en-GB" sz="900" dirty="0">
                        <a:effectLst/>
                        <a:latin typeface="Arial" panose="020B0604020202020204" pitchFamily="34" charset="0"/>
                        <a:ea typeface="SimSun"/>
                        <a:cs typeface="Arial" panose="020B0604020202020204" pitchFamily="34" charset="0"/>
                      </a:endParaRPr>
                    </a:p>
                  </a:txBody>
                  <a:tcPr marL="51680" marR="51680" marT="0" marB="0" anchor="ctr">
                    <a:lnL w="12700" cap="flat" cmpd="sng" algn="ctr">
                      <a:solidFill>
                        <a:schemeClr val="tx1">
                          <a:lumMod val="90000"/>
                        </a:schemeClr>
                      </a:solidFill>
                      <a:prstDash val="solid"/>
                      <a:round/>
                      <a:headEnd type="none" w="med" len="med"/>
                      <a:tailEnd type="none" w="med" len="med"/>
                    </a:lnL>
                    <a:lnR w="12700" cap="flat" cmpd="sng" algn="ctr">
                      <a:solidFill>
                        <a:schemeClr val="tx1">
                          <a:lumMod val="90000"/>
                        </a:schemeClr>
                      </a:solidFill>
                      <a:prstDash val="solid"/>
                      <a:round/>
                      <a:headEnd type="none" w="med" len="med"/>
                      <a:tailEnd type="none" w="med" len="med"/>
                    </a:lnR>
                    <a:lnT w="12700" cap="flat" cmpd="sng" algn="ctr">
                      <a:solidFill>
                        <a:schemeClr val="tx1">
                          <a:lumMod val="90000"/>
                        </a:schemeClr>
                      </a:solidFill>
                      <a:prstDash val="solid"/>
                      <a:round/>
                      <a:headEnd type="none" w="med" len="med"/>
                      <a:tailEnd type="none" w="med" len="med"/>
                    </a:lnT>
                    <a:lnB w="12700" cap="flat" cmpd="sng" algn="ctr">
                      <a:solidFill>
                        <a:schemeClr val="tx1">
                          <a:lumMod val="90000"/>
                        </a:schemeClr>
                      </a:solidFill>
                      <a:prstDash val="solid"/>
                      <a:round/>
                      <a:headEnd type="none" w="med" len="med"/>
                      <a:tailEnd type="none" w="med" len="med"/>
                    </a:lnB>
                  </a:tcPr>
                </a:tc>
              </a:tr>
              <a:tr h="583849">
                <a:tc>
                  <a:txBody>
                    <a:bodyPr/>
                    <a:lstStyle/>
                    <a:p>
                      <a:pPr>
                        <a:lnSpc>
                          <a:spcPct val="115000"/>
                        </a:lnSpc>
                        <a:spcAft>
                          <a:spcPts val="1000"/>
                        </a:spcAft>
                      </a:pPr>
                      <a:r>
                        <a:rPr lang="fr-FR" sz="900" dirty="0">
                          <a:effectLst/>
                          <a:latin typeface="Arial" panose="020B0604020202020204" pitchFamily="34" charset="0"/>
                          <a:cs typeface="Arial" panose="020B0604020202020204" pitchFamily="34" charset="0"/>
                        </a:rPr>
                        <a:t>Case management</a:t>
                      </a:r>
                      <a:br>
                        <a:rPr lang="fr-FR" sz="900" dirty="0">
                          <a:effectLst/>
                          <a:latin typeface="Arial" panose="020B0604020202020204" pitchFamily="34" charset="0"/>
                          <a:cs typeface="Arial" panose="020B0604020202020204" pitchFamily="34" charset="0"/>
                        </a:rPr>
                      </a:br>
                      <a:r>
                        <a:rPr lang="fr-FR" sz="900" dirty="0" smtClean="0">
                          <a:effectLst/>
                          <a:latin typeface="Arial" panose="020B0604020202020204" pitchFamily="34" charset="0"/>
                          <a:cs typeface="Arial" panose="020B0604020202020204" pitchFamily="34" charset="0"/>
                        </a:rPr>
                        <a:t>a</a:t>
                      </a:r>
                      <a:r>
                        <a:rPr lang="fr-FR" sz="900" dirty="0">
                          <a:effectLst/>
                          <a:latin typeface="Arial" panose="020B0604020202020204" pitchFamily="34" charset="0"/>
                          <a:cs typeface="Arial" panose="020B0604020202020204" pitchFamily="34" charset="0"/>
                        </a:rPr>
                        <a:t>) Ebola </a:t>
                      </a:r>
                      <a:r>
                        <a:rPr lang="fr-FR" sz="900" dirty="0" err="1">
                          <a:effectLst/>
                          <a:latin typeface="Arial" panose="020B0604020202020204" pitchFamily="34" charset="0"/>
                          <a:cs typeface="Arial" panose="020B0604020202020204" pitchFamily="34" charset="0"/>
                        </a:rPr>
                        <a:t>Treatment</a:t>
                      </a:r>
                      <a:r>
                        <a:rPr lang="fr-FR" sz="900" dirty="0">
                          <a:effectLst/>
                          <a:latin typeface="Arial" panose="020B0604020202020204" pitchFamily="34" charset="0"/>
                          <a:cs typeface="Arial" panose="020B0604020202020204" pitchFamily="34" charset="0"/>
                        </a:rPr>
                        <a:t> Centre (ETC)</a:t>
                      </a:r>
                      <a:endParaRPr lang="en-GB" sz="900" dirty="0">
                        <a:effectLst/>
                        <a:latin typeface="Arial" panose="020B0604020202020204" pitchFamily="34" charset="0"/>
                        <a:ea typeface="SimSun"/>
                        <a:cs typeface="Arial" panose="020B0604020202020204" pitchFamily="34" charset="0"/>
                      </a:endParaRPr>
                    </a:p>
                  </a:txBody>
                  <a:tcPr marL="51680" marR="51680" marT="0" marB="0" anchor="ctr">
                    <a:lnL w="12700" cap="flat" cmpd="sng" algn="ctr">
                      <a:solidFill>
                        <a:schemeClr val="tx1">
                          <a:lumMod val="90000"/>
                        </a:schemeClr>
                      </a:solidFill>
                      <a:prstDash val="solid"/>
                      <a:round/>
                      <a:headEnd type="none" w="med" len="med"/>
                      <a:tailEnd type="none" w="med" len="med"/>
                    </a:lnL>
                    <a:lnR w="12700" cap="flat" cmpd="sng" algn="ctr">
                      <a:solidFill>
                        <a:schemeClr val="tx1">
                          <a:lumMod val="90000"/>
                        </a:schemeClr>
                      </a:solidFill>
                      <a:prstDash val="solid"/>
                      <a:round/>
                      <a:headEnd type="none" w="med" len="med"/>
                      <a:tailEnd type="none" w="med" len="med"/>
                    </a:lnR>
                    <a:lnT w="12700" cap="flat" cmpd="sng" algn="ctr">
                      <a:solidFill>
                        <a:schemeClr val="tx1">
                          <a:lumMod val="90000"/>
                        </a:schemeClr>
                      </a:solidFill>
                      <a:prstDash val="solid"/>
                      <a:round/>
                      <a:headEnd type="none" w="med" len="med"/>
                      <a:tailEnd type="none" w="med" len="med"/>
                    </a:lnT>
                    <a:lnB w="12700" cap="flat" cmpd="sng" algn="ctr">
                      <a:solidFill>
                        <a:schemeClr val="tx1">
                          <a:lumMod val="90000"/>
                        </a:schemeClr>
                      </a:solidFill>
                      <a:prstDash val="solid"/>
                      <a:round/>
                      <a:headEnd type="none" w="med" len="med"/>
                      <a:tailEnd type="none" w="med" len="med"/>
                    </a:lnB>
                    <a:solidFill>
                      <a:schemeClr val="accent1">
                        <a:lumMod val="75000"/>
                      </a:schemeClr>
                    </a:solidFill>
                  </a:tcPr>
                </a:tc>
                <a:tc>
                  <a:txBody>
                    <a:bodyPr/>
                    <a:lstStyle/>
                    <a:p>
                      <a:pPr>
                        <a:lnSpc>
                          <a:spcPct val="100000"/>
                        </a:lnSpc>
                        <a:spcAft>
                          <a:spcPts val="1000"/>
                        </a:spcAft>
                      </a:pPr>
                      <a:r>
                        <a:rPr lang="en-GB" sz="900" smtClean="0">
                          <a:effectLst/>
                          <a:latin typeface="Arial" panose="020B0604020202020204" pitchFamily="34" charset="0"/>
                          <a:cs typeface="Arial" panose="020B0604020202020204" pitchFamily="34" charset="0"/>
                        </a:rPr>
                        <a:t>These are all efforts to develop or repurpose an existing facility as EVD ETC to treat 15 patients and have them fully operational. It includes the physical infrastructure as well as the capacities of staff to manage EVD cases.   </a:t>
                      </a:r>
                      <a:endParaRPr lang="en-GB" sz="900" dirty="0">
                        <a:effectLst/>
                        <a:latin typeface="Arial" panose="020B0604020202020204" pitchFamily="34" charset="0"/>
                        <a:ea typeface="SimSun"/>
                        <a:cs typeface="Arial" panose="020B0604020202020204" pitchFamily="34" charset="0"/>
                      </a:endParaRPr>
                    </a:p>
                  </a:txBody>
                  <a:tcPr marL="51680" marR="51680" marT="0" marB="0" anchor="ctr">
                    <a:lnL w="12700" cap="flat" cmpd="sng" algn="ctr">
                      <a:solidFill>
                        <a:schemeClr val="tx1">
                          <a:lumMod val="90000"/>
                        </a:schemeClr>
                      </a:solidFill>
                      <a:prstDash val="solid"/>
                      <a:round/>
                      <a:headEnd type="none" w="med" len="med"/>
                      <a:tailEnd type="none" w="med" len="med"/>
                    </a:lnL>
                    <a:lnR w="12700" cap="flat" cmpd="sng" algn="ctr">
                      <a:solidFill>
                        <a:schemeClr val="tx1">
                          <a:lumMod val="90000"/>
                        </a:schemeClr>
                      </a:solidFill>
                      <a:prstDash val="solid"/>
                      <a:round/>
                      <a:headEnd type="none" w="med" len="med"/>
                      <a:tailEnd type="none" w="med" len="med"/>
                    </a:lnR>
                    <a:lnT w="12700" cap="flat" cmpd="sng" algn="ctr">
                      <a:solidFill>
                        <a:schemeClr val="tx1">
                          <a:lumMod val="90000"/>
                        </a:schemeClr>
                      </a:solidFill>
                      <a:prstDash val="solid"/>
                      <a:round/>
                      <a:headEnd type="none" w="med" len="med"/>
                      <a:tailEnd type="none" w="med" len="med"/>
                    </a:lnT>
                    <a:lnB w="12700" cap="flat" cmpd="sng" algn="ctr">
                      <a:solidFill>
                        <a:schemeClr val="tx1">
                          <a:lumMod val="90000"/>
                        </a:schemeClr>
                      </a:solidFill>
                      <a:prstDash val="solid"/>
                      <a:round/>
                      <a:headEnd type="none" w="med" len="med"/>
                      <a:tailEnd type="none" w="med" len="med"/>
                    </a:lnB>
                  </a:tcPr>
                </a:tc>
                <a:tc>
                  <a:txBody>
                    <a:bodyPr/>
                    <a:lstStyle/>
                    <a:p>
                      <a:pPr>
                        <a:lnSpc>
                          <a:spcPct val="100000"/>
                        </a:lnSpc>
                        <a:spcAft>
                          <a:spcPts val="1000"/>
                        </a:spcAft>
                      </a:pPr>
                      <a:r>
                        <a:rPr lang="en-GB" sz="900" dirty="0" smtClean="0">
                          <a:effectLst/>
                          <a:latin typeface="Arial" panose="020B0604020202020204" pitchFamily="34" charset="0"/>
                          <a:cs typeface="Arial" panose="020B0604020202020204" pitchFamily="34" charset="0"/>
                        </a:rPr>
                        <a:t>The lack of functional ETCs in the beginning of an outbreak can lead to a small outbreak getting out of control. Therefore, having at least one fully operational ETC facility  before a first case occurs is important to contain an outbreak early on. </a:t>
                      </a:r>
                      <a:endParaRPr lang="en-GB" sz="900" dirty="0">
                        <a:effectLst/>
                        <a:latin typeface="Arial" panose="020B0604020202020204" pitchFamily="34" charset="0"/>
                        <a:ea typeface="SimSun"/>
                        <a:cs typeface="Arial" panose="020B0604020202020204" pitchFamily="34" charset="0"/>
                      </a:endParaRPr>
                    </a:p>
                  </a:txBody>
                  <a:tcPr marL="51680" marR="51680" marT="0" marB="0" anchor="ctr">
                    <a:lnL w="12700" cap="flat" cmpd="sng" algn="ctr">
                      <a:solidFill>
                        <a:schemeClr val="tx1">
                          <a:lumMod val="90000"/>
                        </a:schemeClr>
                      </a:solidFill>
                      <a:prstDash val="solid"/>
                      <a:round/>
                      <a:headEnd type="none" w="med" len="med"/>
                      <a:tailEnd type="none" w="med" len="med"/>
                    </a:lnL>
                    <a:lnR w="12700" cap="flat" cmpd="sng" algn="ctr">
                      <a:solidFill>
                        <a:schemeClr val="tx1">
                          <a:lumMod val="90000"/>
                        </a:schemeClr>
                      </a:solidFill>
                      <a:prstDash val="solid"/>
                      <a:round/>
                      <a:headEnd type="none" w="med" len="med"/>
                      <a:tailEnd type="none" w="med" len="med"/>
                    </a:lnR>
                    <a:lnT w="12700" cap="flat" cmpd="sng" algn="ctr">
                      <a:solidFill>
                        <a:schemeClr val="tx1">
                          <a:lumMod val="90000"/>
                        </a:schemeClr>
                      </a:solidFill>
                      <a:prstDash val="solid"/>
                      <a:round/>
                      <a:headEnd type="none" w="med" len="med"/>
                      <a:tailEnd type="none" w="med" len="med"/>
                    </a:lnT>
                    <a:lnB w="12700" cap="flat" cmpd="sng" algn="ctr">
                      <a:solidFill>
                        <a:schemeClr val="tx1">
                          <a:lumMod val="90000"/>
                        </a:schemeClr>
                      </a:solidFill>
                      <a:prstDash val="solid"/>
                      <a:round/>
                      <a:headEnd type="none" w="med" len="med"/>
                      <a:tailEnd type="none" w="med" len="med"/>
                    </a:lnB>
                  </a:tcPr>
                </a:tc>
              </a:tr>
              <a:tr h="435929">
                <a:tc>
                  <a:txBody>
                    <a:bodyPr/>
                    <a:lstStyle/>
                    <a:p>
                      <a:pPr>
                        <a:lnSpc>
                          <a:spcPct val="115000"/>
                        </a:lnSpc>
                        <a:spcAft>
                          <a:spcPts val="1000"/>
                        </a:spcAft>
                      </a:pPr>
                      <a:r>
                        <a:rPr lang="en-GB" sz="900" dirty="0">
                          <a:effectLst/>
                          <a:latin typeface="Arial" panose="020B0604020202020204" pitchFamily="34" charset="0"/>
                          <a:cs typeface="Arial" panose="020B0604020202020204" pitchFamily="34" charset="0"/>
                        </a:rPr>
                        <a:t>Case management</a:t>
                      </a:r>
                      <a:br>
                        <a:rPr lang="en-GB" sz="900" dirty="0">
                          <a:effectLst/>
                          <a:latin typeface="Arial" panose="020B0604020202020204" pitchFamily="34" charset="0"/>
                          <a:cs typeface="Arial" panose="020B0604020202020204" pitchFamily="34" charset="0"/>
                        </a:rPr>
                      </a:br>
                      <a:r>
                        <a:rPr lang="en-GB" sz="900" dirty="0" smtClean="0">
                          <a:effectLst/>
                          <a:latin typeface="Arial" panose="020B0604020202020204" pitchFamily="34" charset="0"/>
                          <a:cs typeface="Arial" panose="020B0604020202020204" pitchFamily="34" charset="0"/>
                        </a:rPr>
                        <a:t>b</a:t>
                      </a:r>
                      <a:r>
                        <a:rPr lang="en-GB" sz="900" dirty="0">
                          <a:effectLst/>
                          <a:latin typeface="Arial" panose="020B0604020202020204" pitchFamily="34" charset="0"/>
                          <a:cs typeface="Arial" panose="020B0604020202020204" pitchFamily="34" charset="0"/>
                        </a:rPr>
                        <a:t>) Safe burials</a:t>
                      </a:r>
                      <a:endParaRPr lang="en-GB" sz="900" dirty="0">
                        <a:effectLst/>
                        <a:latin typeface="Arial" panose="020B0604020202020204" pitchFamily="34" charset="0"/>
                        <a:ea typeface="SimSun"/>
                        <a:cs typeface="Arial" panose="020B0604020202020204" pitchFamily="34" charset="0"/>
                      </a:endParaRPr>
                    </a:p>
                  </a:txBody>
                  <a:tcPr marL="51680" marR="51680" marT="0" marB="0" anchor="ctr">
                    <a:lnL w="12700" cap="flat" cmpd="sng" algn="ctr">
                      <a:solidFill>
                        <a:schemeClr val="tx1">
                          <a:lumMod val="90000"/>
                        </a:schemeClr>
                      </a:solidFill>
                      <a:prstDash val="solid"/>
                      <a:round/>
                      <a:headEnd type="none" w="med" len="med"/>
                      <a:tailEnd type="none" w="med" len="med"/>
                    </a:lnL>
                    <a:lnR w="12700" cap="flat" cmpd="sng" algn="ctr">
                      <a:solidFill>
                        <a:schemeClr val="tx1">
                          <a:lumMod val="90000"/>
                        </a:schemeClr>
                      </a:solidFill>
                      <a:prstDash val="solid"/>
                      <a:round/>
                      <a:headEnd type="none" w="med" len="med"/>
                      <a:tailEnd type="none" w="med" len="med"/>
                    </a:lnR>
                    <a:lnT w="12700" cap="flat" cmpd="sng" algn="ctr">
                      <a:solidFill>
                        <a:schemeClr val="tx1">
                          <a:lumMod val="90000"/>
                        </a:schemeClr>
                      </a:solidFill>
                      <a:prstDash val="solid"/>
                      <a:round/>
                      <a:headEnd type="none" w="med" len="med"/>
                      <a:tailEnd type="none" w="med" len="med"/>
                    </a:lnT>
                    <a:lnB w="12700" cap="flat" cmpd="sng" algn="ctr">
                      <a:solidFill>
                        <a:schemeClr val="tx1">
                          <a:lumMod val="90000"/>
                        </a:schemeClr>
                      </a:solidFill>
                      <a:prstDash val="solid"/>
                      <a:round/>
                      <a:headEnd type="none" w="med" len="med"/>
                      <a:tailEnd type="none" w="med" len="med"/>
                    </a:lnB>
                    <a:solidFill>
                      <a:schemeClr val="accent1">
                        <a:lumMod val="75000"/>
                      </a:schemeClr>
                    </a:solidFill>
                  </a:tcPr>
                </a:tc>
                <a:tc>
                  <a:txBody>
                    <a:bodyPr/>
                    <a:lstStyle/>
                    <a:p>
                      <a:pPr>
                        <a:lnSpc>
                          <a:spcPct val="100000"/>
                        </a:lnSpc>
                        <a:spcAft>
                          <a:spcPts val="1000"/>
                        </a:spcAft>
                      </a:pPr>
                      <a:r>
                        <a:rPr lang="en-GB" sz="900" dirty="0" smtClean="0">
                          <a:effectLst/>
                          <a:latin typeface="Arial" panose="020B0604020202020204" pitchFamily="34" charset="0"/>
                          <a:cs typeface="Arial" panose="020B0604020202020204" pitchFamily="34" charset="0"/>
                        </a:rPr>
                        <a:t>These are efforts to ensure safe burial with due regard to local custom and religion while safe handling of deceased is necessary to prevent wider transmission to communities. </a:t>
                      </a:r>
                      <a:endParaRPr lang="en-GB" sz="900" dirty="0">
                        <a:effectLst/>
                        <a:latin typeface="Arial" panose="020B0604020202020204" pitchFamily="34" charset="0"/>
                        <a:ea typeface="SimSun"/>
                        <a:cs typeface="Arial" panose="020B0604020202020204" pitchFamily="34" charset="0"/>
                      </a:endParaRPr>
                    </a:p>
                  </a:txBody>
                  <a:tcPr marL="51680" marR="51680" marT="0" marB="0" anchor="ctr">
                    <a:lnL w="12700" cap="flat" cmpd="sng" algn="ctr">
                      <a:solidFill>
                        <a:schemeClr val="tx1">
                          <a:lumMod val="90000"/>
                        </a:schemeClr>
                      </a:solidFill>
                      <a:prstDash val="solid"/>
                      <a:round/>
                      <a:headEnd type="none" w="med" len="med"/>
                      <a:tailEnd type="none" w="med" len="med"/>
                    </a:lnL>
                    <a:lnR w="12700" cap="flat" cmpd="sng" algn="ctr">
                      <a:solidFill>
                        <a:schemeClr val="tx1">
                          <a:lumMod val="90000"/>
                        </a:schemeClr>
                      </a:solidFill>
                      <a:prstDash val="solid"/>
                      <a:round/>
                      <a:headEnd type="none" w="med" len="med"/>
                      <a:tailEnd type="none" w="med" len="med"/>
                    </a:lnR>
                    <a:lnT w="12700" cap="flat" cmpd="sng" algn="ctr">
                      <a:solidFill>
                        <a:schemeClr val="tx1">
                          <a:lumMod val="90000"/>
                        </a:schemeClr>
                      </a:solidFill>
                      <a:prstDash val="solid"/>
                      <a:round/>
                      <a:headEnd type="none" w="med" len="med"/>
                      <a:tailEnd type="none" w="med" len="med"/>
                    </a:lnT>
                    <a:lnB w="12700" cap="flat" cmpd="sng" algn="ctr">
                      <a:solidFill>
                        <a:schemeClr val="tx1">
                          <a:lumMod val="90000"/>
                        </a:schemeClr>
                      </a:solidFill>
                      <a:prstDash val="solid"/>
                      <a:round/>
                      <a:headEnd type="none" w="med" len="med"/>
                      <a:tailEnd type="none" w="med" len="med"/>
                    </a:lnB>
                  </a:tcPr>
                </a:tc>
                <a:tc>
                  <a:txBody>
                    <a:bodyPr/>
                    <a:lstStyle/>
                    <a:p>
                      <a:pPr>
                        <a:lnSpc>
                          <a:spcPct val="100000"/>
                        </a:lnSpc>
                        <a:spcAft>
                          <a:spcPts val="1000"/>
                        </a:spcAft>
                      </a:pPr>
                      <a:r>
                        <a:rPr lang="en-GB" sz="900" dirty="0" smtClean="0">
                          <a:effectLst/>
                          <a:latin typeface="Arial" panose="020B0604020202020204" pitchFamily="34" charset="0"/>
                          <a:cs typeface="Arial" panose="020B0604020202020204" pitchFamily="34" charset="0"/>
                        </a:rPr>
                        <a:t>Unsafe burial of Ebola victims has caused  considerable community infection during burial ceremonies and is one of the main risk factors. </a:t>
                      </a:r>
                      <a:endParaRPr lang="en-GB" sz="900" dirty="0">
                        <a:effectLst/>
                        <a:latin typeface="Arial" panose="020B0604020202020204" pitchFamily="34" charset="0"/>
                        <a:ea typeface="SimSun"/>
                        <a:cs typeface="Arial" panose="020B0604020202020204" pitchFamily="34" charset="0"/>
                      </a:endParaRPr>
                    </a:p>
                  </a:txBody>
                  <a:tcPr marL="51680" marR="51680" marT="0" marB="0" anchor="ctr">
                    <a:lnL w="12700" cap="flat" cmpd="sng" algn="ctr">
                      <a:solidFill>
                        <a:schemeClr val="tx1">
                          <a:lumMod val="90000"/>
                        </a:schemeClr>
                      </a:solidFill>
                      <a:prstDash val="solid"/>
                      <a:round/>
                      <a:headEnd type="none" w="med" len="med"/>
                      <a:tailEnd type="none" w="med" len="med"/>
                    </a:lnL>
                    <a:lnR w="12700" cap="flat" cmpd="sng" algn="ctr">
                      <a:solidFill>
                        <a:schemeClr val="tx1">
                          <a:lumMod val="90000"/>
                        </a:schemeClr>
                      </a:solidFill>
                      <a:prstDash val="solid"/>
                      <a:round/>
                      <a:headEnd type="none" w="med" len="med"/>
                      <a:tailEnd type="none" w="med" len="med"/>
                    </a:lnR>
                    <a:lnT w="12700" cap="flat" cmpd="sng" algn="ctr">
                      <a:solidFill>
                        <a:schemeClr val="tx1">
                          <a:lumMod val="90000"/>
                        </a:schemeClr>
                      </a:solidFill>
                      <a:prstDash val="solid"/>
                      <a:round/>
                      <a:headEnd type="none" w="med" len="med"/>
                      <a:tailEnd type="none" w="med" len="med"/>
                    </a:lnT>
                    <a:lnB w="12700" cap="flat" cmpd="sng" algn="ctr">
                      <a:solidFill>
                        <a:schemeClr val="tx1">
                          <a:lumMod val="90000"/>
                        </a:schemeClr>
                      </a:solidFill>
                      <a:prstDash val="solid"/>
                      <a:round/>
                      <a:headEnd type="none" w="med" len="med"/>
                      <a:tailEnd type="none" w="med" len="med"/>
                    </a:lnB>
                  </a:tcPr>
                </a:tc>
              </a:tr>
              <a:tr h="319950">
                <a:tc>
                  <a:txBody>
                    <a:bodyPr/>
                    <a:lstStyle/>
                    <a:p>
                      <a:pPr>
                        <a:lnSpc>
                          <a:spcPct val="115000"/>
                        </a:lnSpc>
                        <a:spcAft>
                          <a:spcPts val="1000"/>
                        </a:spcAft>
                      </a:pPr>
                      <a:r>
                        <a:rPr lang="en-US" sz="900" dirty="0">
                          <a:effectLst/>
                          <a:latin typeface="Arial" panose="020B0604020202020204" pitchFamily="34" charset="0"/>
                          <a:cs typeface="Arial" panose="020B0604020202020204" pitchFamily="34" charset="0"/>
                        </a:rPr>
                        <a:t>Epidemiological Surveillance</a:t>
                      </a:r>
                      <a:endParaRPr lang="en-GB" sz="900" dirty="0">
                        <a:effectLst/>
                        <a:latin typeface="Arial" panose="020B0604020202020204" pitchFamily="34" charset="0"/>
                        <a:ea typeface="SimSun"/>
                        <a:cs typeface="Arial" panose="020B0604020202020204" pitchFamily="34" charset="0"/>
                      </a:endParaRPr>
                    </a:p>
                  </a:txBody>
                  <a:tcPr marL="51680" marR="51680" marT="0" marB="0" anchor="ctr">
                    <a:lnL w="12700" cap="flat" cmpd="sng" algn="ctr">
                      <a:solidFill>
                        <a:schemeClr val="tx1">
                          <a:lumMod val="90000"/>
                        </a:schemeClr>
                      </a:solidFill>
                      <a:prstDash val="solid"/>
                      <a:round/>
                      <a:headEnd type="none" w="med" len="med"/>
                      <a:tailEnd type="none" w="med" len="med"/>
                    </a:lnL>
                    <a:lnR w="12700" cap="flat" cmpd="sng" algn="ctr">
                      <a:solidFill>
                        <a:schemeClr val="tx1">
                          <a:lumMod val="90000"/>
                        </a:schemeClr>
                      </a:solidFill>
                      <a:prstDash val="solid"/>
                      <a:round/>
                      <a:headEnd type="none" w="med" len="med"/>
                      <a:tailEnd type="none" w="med" len="med"/>
                    </a:lnR>
                    <a:lnT w="12700" cap="flat" cmpd="sng" algn="ctr">
                      <a:solidFill>
                        <a:schemeClr val="tx1">
                          <a:lumMod val="90000"/>
                        </a:schemeClr>
                      </a:solidFill>
                      <a:prstDash val="solid"/>
                      <a:round/>
                      <a:headEnd type="none" w="med" len="med"/>
                      <a:tailEnd type="none" w="med" len="med"/>
                    </a:lnT>
                    <a:lnB w="12700" cap="flat" cmpd="sng" algn="ctr">
                      <a:solidFill>
                        <a:schemeClr val="tx1">
                          <a:lumMod val="90000"/>
                        </a:schemeClr>
                      </a:solidFill>
                      <a:prstDash val="solid"/>
                      <a:round/>
                      <a:headEnd type="none" w="med" len="med"/>
                      <a:tailEnd type="none" w="med" len="med"/>
                    </a:lnB>
                    <a:solidFill>
                      <a:schemeClr val="accent1">
                        <a:lumMod val="75000"/>
                      </a:schemeClr>
                    </a:solidFill>
                  </a:tcPr>
                </a:tc>
                <a:tc>
                  <a:txBody>
                    <a:bodyPr/>
                    <a:lstStyle/>
                    <a:p>
                      <a:pPr>
                        <a:lnSpc>
                          <a:spcPct val="100000"/>
                        </a:lnSpc>
                        <a:spcAft>
                          <a:spcPts val="1000"/>
                        </a:spcAft>
                      </a:pPr>
                      <a:r>
                        <a:rPr lang="en-GB" sz="900" dirty="0" smtClean="0">
                          <a:effectLst/>
                          <a:latin typeface="Arial" panose="020B0604020202020204" pitchFamily="34" charset="0"/>
                          <a:cs typeface="Arial" panose="020B0604020202020204" pitchFamily="34" charset="0"/>
                        </a:rPr>
                        <a:t>This is a cross-country effective alerting/notification system to immediately investigate a person for potential EVD.  </a:t>
                      </a:r>
                      <a:endParaRPr lang="en-GB" sz="900" dirty="0">
                        <a:effectLst/>
                        <a:latin typeface="Arial" panose="020B0604020202020204" pitchFamily="34" charset="0"/>
                        <a:ea typeface="SimSun"/>
                        <a:cs typeface="Arial" panose="020B0604020202020204" pitchFamily="34" charset="0"/>
                      </a:endParaRPr>
                    </a:p>
                  </a:txBody>
                  <a:tcPr marL="51680" marR="51680" marT="0" marB="0" anchor="ctr">
                    <a:lnL w="12700" cap="flat" cmpd="sng" algn="ctr">
                      <a:solidFill>
                        <a:schemeClr val="tx1">
                          <a:lumMod val="90000"/>
                        </a:schemeClr>
                      </a:solidFill>
                      <a:prstDash val="solid"/>
                      <a:round/>
                      <a:headEnd type="none" w="med" len="med"/>
                      <a:tailEnd type="none" w="med" len="med"/>
                    </a:lnL>
                    <a:lnR w="12700" cap="flat" cmpd="sng" algn="ctr">
                      <a:solidFill>
                        <a:schemeClr val="tx1">
                          <a:lumMod val="90000"/>
                        </a:schemeClr>
                      </a:solidFill>
                      <a:prstDash val="solid"/>
                      <a:round/>
                      <a:headEnd type="none" w="med" len="med"/>
                      <a:tailEnd type="none" w="med" len="med"/>
                    </a:lnR>
                    <a:lnT w="12700" cap="flat" cmpd="sng" algn="ctr">
                      <a:solidFill>
                        <a:schemeClr val="tx1">
                          <a:lumMod val="90000"/>
                        </a:schemeClr>
                      </a:solidFill>
                      <a:prstDash val="solid"/>
                      <a:round/>
                      <a:headEnd type="none" w="med" len="med"/>
                      <a:tailEnd type="none" w="med" len="med"/>
                    </a:lnT>
                    <a:lnB w="12700" cap="flat" cmpd="sng" algn="ctr">
                      <a:solidFill>
                        <a:schemeClr val="tx1">
                          <a:lumMod val="90000"/>
                        </a:schemeClr>
                      </a:solidFill>
                      <a:prstDash val="solid"/>
                      <a:round/>
                      <a:headEnd type="none" w="med" len="med"/>
                      <a:tailEnd type="none" w="med" len="med"/>
                    </a:lnB>
                  </a:tcPr>
                </a:tc>
                <a:tc>
                  <a:txBody>
                    <a:bodyPr/>
                    <a:lstStyle/>
                    <a:p>
                      <a:pPr>
                        <a:lnSpc>
                          <a:spcPct val="100000"/>
                        </a:lnSpc>
                        <a:spcAft>
                          <a:spcPts val="1000"/>
                        </a:spcAft>
                      </a:pPr>
                      <a:r>
                        <a:rPr lang="en-GB" sz="900" dirty="0" smtClean="0">
                          <a:effectLst/>
                          <a:latin typeface="Arial" panose="020B0604020202020204" pitchFamily="34" charset="0"/>
                          <a:cs typeface="Arial" panose="020B0604020202020204" pitchFamily="34" charset="0"/>
                        </a:rPr>
                        <a:t>The key to success in controlling EVD is largely dependent on timely and accurate community based surveillance.  </a:t>
                      </a:r>
                      <a:endParaRPr lang="en-GB" sz="900" dirty="0">
                        <a:effectLst/>
                        <a:latin typeface="Arial" panose="020B0604020202020204" pitchFamily="34" charset="0"/>
                        <a:ea typeface="SimSun"/>
                        <a:cs typeface="Arial" panose="020B0604020202020204" pitchFamily="34" charset="0"/>
                      </a:endParaRPr>
                    </a:p>
                  </a:txBody>
                  <a:tcPr marL="51680" marR="51680" marT="0" marB="0" anchor="ctr">
                    <a:lnL w="12700" cap="flat" cmpd="sng" algn="ctr">
                      <a:solidFill>
                        <a:schemeClr val="tx1">
                          <a:lumMod val="90000"/>
                        </a:schemeClr>
                      </a:solidFill>
                      <a:prstDash val="solid"/>
                      <a:round/>
                      <a:headEnd type="none" w="med" len="med"/>
                      <a:tailEnd type="none" w="med" len="med"/>
                    </a:lnL>
                    <a:lnR w="12700" cap="flat" cmpd="sng" algn="ctr">
                      <a:solidFill>
                        <a:schemeClr val="tx1">
                          <a:lumMod val="90000"/>
                        </a:schemeClr>
                      </a:solidFill>
                      <a:prstDash val="solid"/>
                      <a:round/>
                      <a:headEnd type="none" w="med" len="med"/>
                      <a:tailEnd type="none" w="med" len="med"/>
                    </a:lnR>
                    <a:lnT w="12700" cap="flat" cmpd="sng" algn="ctr">
                      <a:solidFill>
                        <a:schemeClr val="tx1">
                          <a:lumMod val="90000"/>
                        </a:schemeClr>
                      </a:solidFill>
                      <a:prstDash val="solid"/>
                      <a:round/>
                      <a:headEnd type="none" w="med" len="med"/>
                      <a:tailEnd type="none" w="med" len="med"/>
                    </a:lnT>
                    <a:lnB w="12700" cap="flat" cmpd="sng" algn="ctr">
                      <a:solidFill>
                        <a:schemeClr val="tx1">
                          <a:lumMod val="90000"/>
                        </a:schemeClr>
                      </a:solidFill>
                      <a:prstDash val="solid"/>
                      <a:round/>
                      <a:headEnd type="none" w="med" len="med"/>
                      <a:tailEnd type="none" w="med" len="med"/>
                    </a:lnB>
                  </a:tcPr>
                </a:tc>
              </a:tr>
              <a:tr h="435929">
                <a:tc>
                  <a:txBody>
                    <a:bodyPr/>
                    <a:lstStyle/>
                    <a:p>
                      <a:pPr>
                        <a:lnSpc>
                          <a:spcPct val="115000"/>
                        </a:lnSpc>
                        <a:spcAft>
                          <a:spcPts val="1000"/>
                        </a:spcAft>
                      </a:pPr>
                      <a:r>
                        <a:rPr lang="en-US" sz="900" dirty="0">
                          <a:effectLst/>
                          <a:latin typeface="Arial" panose="020B0604020202020204" pitchFamily="34" charset="0"/>
                          <a:cs typeface="Arial" panose="020B0604020202020204" pitchFamily="34" charset="0"/>
                        </a:rPr>
                        <a:t>Contact Tracing</a:t>
                      </a:r>
                      <a:endParaRPr lang="en-GB" sz="900" dirty="0">
                        <a:effectLst/>
                        <a:latin typeface="Arial" panose="020B0604020202020204" pitchFamily="34" charset="0"/>
                        <a:ea typeface="SimSun"/>
                        <a:cs typeface="Arial" panose="020B0604020202020204" pitchFamily="34" charset="0"/>
                      </a:endParaRPr>
                    </a:p>
                  </a:txBody>
                  <a:tcPr marL="51680" marR="51680" marT="0" marB="0" anchor="ctr">
                    <a:lnL w="12700" cap="flat" cmpd="sng" algn="ctr">
                      <a:solidFill>
                        <a:schemeClr val="tx1">
                          <a:lumMod val="90000"/>
                        </a:schemeClr>
                      </a:solidFill>
                      <a:prstDash val="solid"/>
                      <a:round/>
                      <a:headEnd type="none" w="med" len="med"/>
                      <a:tailEnd type="none" w="med" len="med"/>
                    </a:lnL>
                    <a:lnR w="12700" cap="flat" cmpd="sng" algn="ctr">
                      <a:solidFill>
                        <a:schemeClr val="tx1">
                          <a:lumMod val="90000"/>
                        </a:schemeClr>
                      </a:solidFill>
                      <a:prstDash val="solid"/>
                      <a:round/>
                      <a:headEnd type="none" w="med" len="med"/>
                      <a:tailEnd type="none" w="med" len="med"/>
                    </a:lnR>
                    <a:lnT w="12700" cap="flat" cmpd="sng" algn="ctr">
                      <a:solidFill>
                        <a:schemeClr val="tx1">
                          <a:lumMod val="90000"/>
                        </a:schemeClr>
                      </a:solidFill>
                      <a:prstDash val="solid"/>
                      <a:round/>
                      <a:headEnd type="none" w="med" len="med"/>
                      <a:tailEnd type="none" w="med" len="med"/>
                    </a:lnT>
                    <a:lnB w="12700" cap="flat" cmpd="sng" algn="ctr">
                      <a:solidFill>
                        <a:schemeClr val="tx1">
                          <a:lumMod val="90000"/>
                        </a:schemeClr>
                      </a:solidFill>
                      <a:prstDash val="solid"/>
                      <a:round/>
                      <a:headEnd type="none" w="med" len="med"/>
                      <a:tailEnd type="none" w="med" len="med"/>
                    </a:lnB>
                    <a:solidFill>
                      <a:schemeClr val="accent1">
                        <a:lumMod val="75000"/>
                      </a:schemeClr>
                    </a:solidFill>
                  </a:tcPr>
                </a:tc>
                <a:tc>
                  <a:txBody>
                    <a:bodyPr/>
                    <a:lstStyle/>
                    <a:p>
                      <a:pPr>
                        <a:lnSpc>
                          <a:spcPct val="100000"/>
                        </a:lnSpc>
                        <a:spcAft>
                          <a:spcPts val="1000"/>
                        </a:spcAft>
                      </a:pPr>
                      <a:r>
                        <a:rPr lang="en-GB" sz="900" dirty="0" smtClean="0">
                          <a:effectLst/>
                          <a:latin typeface="Arial" panose="020B0604020202020204" pitchFamily="34" charset="0"/>
                          <a:cs typeface="Arial" panose="020B0604020202020204" pitchFamily="34" charset="0"/>
                        </a:rPr>
                        <a:t>These are all efforts that need to be in place to identify and track the chain of transmission within the first 72 of reporting a confirmed/suspected case.</a:t>
                      </a:r>
                      <a:endParaRPr lang="en-GB" sz="900" dirty="0">
                        <a:effectLst/>
                        <a:latin typeface="Arial" panose="020B0604020202020204" pitchFamily="34" charset="0"/>
                        <a:ea typeface="SimSun"/>
                        <a:cs typeface="Arial" panose="020B0604020202020204" pitchFamily="34" charset="0"/>
                      </a:endParaRPr>
                    </a:p>
                  </a:txBody>
                  <a:tcPr marL="51680" marR="51680" marT="0" marB="0" anchor="ctr">
                    <a:lnL w="12700" cap="flat" cmpd="sng" algn="ctr">
                      <a:solidFill>
                        <a:schemeClr val="tx1">
                          <a:lumMod val="90000"/>
                        </a:schemeClr>
                      </a:solidFill>
                      <a:prstDash val="solid"/>
                      <a:round/>
                      <a:headEnd type="none" w="med" len="med"/>
                      <a:tailEnd type="none" w="med" len="med"/>
                    </a:lnL>
                    <a:lnR w="12700" cap="flat" cmpd="sng" algn="ctr">
                      <a:solidFill>
                        <a:schemeClr val="tx1">
                          <a:lumMod val="90000"/>
                        </a:schemeClr>
                      </a:solidFill>
                      <a:prstDash val="solid"/>
                      <a:round/>
                      <a:headEnd type="none" w="med" len="med"/>
                      <a:tailEnd type="none" w="med" len="med"/>
                    </a:lnR>
                    <a:lnT w="12700" cap="flat" cmpd="sng" algn="ctr">
                      <a:solidFill>
                        <a:schemeClr val="tx1">
                          <a:lumMod val="90000"/>
                        </a:schemeClr>
                      </a:solidFill>
                      <a:prstDash val="solid"/>
                      <a:round/>
                      <a:headEnd type="none" w="med" len="med"/>
                      <a:tailEnd type="none" w="med" len="med"/>
                    </a:lnT>
                    <a:lnB w="12700" cap="flat" cmpd="sng" algn="ctr">
                      <a:solidFill>
                        <a:schemeClr val="tx1">
                          <a:lumMod val="90000"/>
                        </a:schemeClr>
                      </a:solidFill>
                      <a:prstDash val="solid"/>
                      <a:round/>
                      <a:headEnd type="none" w="med" len="med"/>
                      <a:tailEnd type="none" w="med" len="med"/>
                    </a:lnB>
                  </a:tcPr>
                </a:tc>
                <a:tc>
                  <a:txBody>
                    <a:bodyPr/>
                    <a:lstStyle/>
                    <a:p>
                      <a:pPr>
                        <a:lnSpc>
                          <a:spcPct val="100000"/>
                        </a:lnSpc>
                        <a:spcAft>
                          <a:spcPts val="1000"/>
                        </a:spcAft>
                      </a:pPr>
                      <a:r>
                        <a:rPr lang="en-GB" sz="900" dirty="0" smtClean="0">
                          <a:effectLst/>
                          <a:latin typeface="Arial" panose="020B0604020202020204" pitchFamily="34" charset="0"/>
                          <a:cs typeface="Arial" panose="020B0604020202020204" pitchFamily="34" charset="0"/>
                        </a:rPr>
                        <a:t>Rapid contact tracing and immediate monitoring is essential to stop/limit the transmission to other people. . </a:t>
                      </a:r>
                      <a:endParaRPr lang="en-GB" sz="900" dirty="0">
                        <a:effectLst/>
                        <a:latin typeface="Arial" panose="020B0604020202020204" pitchFamily="34" charset="0"/>
                        <a:ea typeface="SimSun"/>
                        <a:cs typeface="Arial" panose="020B0604020202020204" pitchFamily="34" charset="0"/>
                      </a:endParaRPr>
                    </a:p>
                  </a:txBody>
                  <a:tcPr marL="51680" marR="51680" marT="0" marB="0" anchor="ctr">
                    <a:lnL w="12700" cap="flat" cmpd="sng" algn="ctr">
                      <a:solidFill>
                        <a:schemeClr val="tx1">
                          <a:lumMod val="90000"/>
                        </a:schemeClr>
                      </a:solidFill>
                      <a:prstDash val="solid"/>
                      <a:round/>
                      <a:headEnd type="none" w="med" len="med"/>
                      <a:tailEnd type="none" w="med" len="med"/>
                    </a:lnL>
                    <a:lnR w="12700" cap="flat" cmpd="sng" algn="ctr">
                      <a:solidFill>
                        <a:schemeClr val="tx1">
                          <a:lumMod val="90000"/>
                        </a:schemeClr>
                      </a:solidFill>
                      <a:prstDash val="solid"/>
                      <a:round/>
                      <a:headEnd type="none" w="med" len="med"/>
                      <a:tailEnd type="none" w="med" len="med"/>
                    </a:lnR>
                    <a:lnT w="12700" cap="flat" cmpd="sng" algn="ctr">
                      <a:solidFill>
                        <a:schemeClr val="tx1">
                          <a:lumMod val="90000"/>
                        </a:schemeClr>
                      </a:solidFill>
                      <a:prstDash val="solid"/>
                      <a:round/>
                      <a:headEnd type="none" w="med" len="med"/>
                      <a:tailEnd type="none" w="med" len="med"/>
                    </a:lnT>
                    <a:lnB w="12700" cap="flat" cmpd="sng" algn="ctr">
                      <a:solidFill>
                        <a:schemeClr val="tx1">
                          <a:lumMod val="90000"/>
                        </a:schemeClr>
                      </a:solidFill>
                      <a:prstDash val="solid"/>
                      <a:round/>
                      <a:headEnd type="none" w="med" len="med"/>
                      <a:tailEnd type="none" w="med" len="med"/>
                    </a:lnB>
                  </a:tcPr>
                </a:tc>
              </a:tr>
              <a:tr h="290618">
                <a:tc>
                  <a:txBody>
                    <a:bodyPr/>
                    <a:lstStyle/>
                    <a:p>
                      <a:pPr>
                        <a:lnSpc>
                          <a:spcPct val="115000"/>
                        </a:lnSpc>
                        <a:spcAft>
                          <a:spcPts val="1000"/>
                        </a:spcAft>
                      </a:pPr>
                      <a:r>
                        <a:rPr lang="en-US" sz="900" dirty="0">
                          <a:effectLst/>
                          <a:latin typeface="Arial" panose="020B0604020202020204" pitchFamily="34" charset="0"/>
                          <a:cs typeface="Arial" panose="020B0604020202020204" pitchFamily="34" charset="0"/>
                        </a:rPr>
                        <a:t>Laboratory</a:t>
                      </a:r>
                      <a:endParaRPr lang="en-GB" sz="900" dirty="0">
                        <a:effectLst/>
                        <a:latin typeface="Arial" panose="020B0604020202020204" pitchFamily="34" charset="0"/>
                        <a:ea typeface="SimSun"/>
                        <a:cs typeface="Arial" panose="020B0604020202020204" pitchFamily="34" charset="0"/>
                      </a:endParaRPr>
                    </a:p>
                  </a:txBody>
                  <a:tcPr marL="51680" marR="51680" marT="0" marB="0" anchor="ctr">
                    <a:lnL w="12700" cap="flat" cmpd="sng" algn="ctr">
                      <a:solidFill>
                        <a:schemeClr val="tx1">
                          <a:lumMod val="90000"/>
                        </a:schemeClr>
                      </a:solidFill>
                      <a:prstDash val="solid"/>
                      <a:round/>
                      <a:headEnd type="none" w="med" len="med"/>
                      <a:tailEnd type="none" w="med" len="med"/>
                    </a:lnL>
                    <a:lnR w="12700" cap="flat" cmpd="sng" algn="ctr">
                      <a:solidFill>
                        <a:schemeClr val="tx1">
                          <a:lumMod val="90000"/>
                        </a:schemeClr>
                      </a:solidFill>
                      <a:prstDash val="solid"/>
                      <a:round/>
                      <a:headEnd type="none" w="med" len="med"/>
                      <a:tailEnd type="none" w="med" len="med"/>
                    </a:lnR>
                    <a:lnT w="12700" cap="flat" cmpd="sng" algn="ctr">
                      <a:solidFill>
                        <a:schemeClr val="tx1">
                          <a:lumMod val="90000"/>
                        </a:schemeClr>
                      </a:solidFill>
                      <a:prstDash val="solid"/>
                      <a:round/>
                      <a:headEnd type="none" w="med" len="med"/>
                      <a:tailEnd type="none" w="med" len="med"/>
                    </a:lnT>
                    <a:lnB w="12700" cap="flat" cmpd="sng" algn="ctr">
                      <a:solidFill>
                        <a:schemeClr val="tx1">
                          <a:lumMod val="90000"/>
                        </a:schemeClr>
                      </a:solidFill>
                      <a:prstDash val="solid"/>
                      <a:round/>
                      <a:headEnd type="none" w="med" len="med"/>
                      <a:tailEnd type="none" w="med" len="med"/>
                    </a:lnB>
                    <a:solidFill>
                      <a:schemeClr val="accent1">
                        <a:lumMod val="75000"/>
                      </a:schemeClr>
                    </a:solidFill>
                  </a:tcPr>
                </a:tc>
                <a:tc>
                  <a:txBody>
                    <a:bodyPr/>
                    <a:lstStyle/>
                    <a:p>
                      <a:pPr>
                        <a:lnSpc>
                          <a:spcPct val="100000"/>
                        </a:lnSpc>
                        <a:spcAft>
                          <a:spcPts val="1000"/>
                        </a:spcAft>
                      </a:pPr>
                      <a:r>
                        <a:rPr lang="en-GB" sz="900" smtClean="0">
                          <a:effectLst/>
                          <a:latin typeface="Arial" panose="020B0604020202020204" pitchFamily="34" charset="0"/>
                          <a:cs typeface="Arial" panose="020B0604020202020204" pitchFamily="34" charset="0"/>
                        </a:rPr>
                        <a:t>These are all efforts to ensure that samples are safely taken and transported to laboratories which are ready to swiftly analyse them. </a:t>
                      </a:r>
                      <a:endParaRPr lang="en-GB" sz="900" dirty="0">
                        <a:effectLst/>
                        <a:latin typeface="Arial" panose="020B0604020202020204" pitchFamily="34" charset="0"/>
                        <a:ea typeface="SimSun"/>
                        <a:cs typeface="Arial" panose="020B0604020202020204" pitchFamily="34" charset="0"/>
                      </a:endParaRPr>
                    </a:p>
                  </a:txBody>
                  <a:tcPr marL="51680" marR="51680" marT="0" marB="0" anchor="ctr">
                    <a:lnL w="12700" cap="flat" cmpd="sng" algn="ctr">
                      <a:solidFill>
                        <a:schemeClr val="tx1">
                          <a:lumMod val="90000"/>
                        </a:schemeClr>
                      </a:solidFill>
                      <a:prstDash val="solid"/>
                      <a:round/>
                      <a:headEnd type="none" w="med" len="med"/>
                      <a:tailEnd type="none" w="med" len="med"/>
                    </a:lnL>
                    <a:lnR w="12700" cap="flat" cmpd="sng" algn="ctr">
                      <a:solidFill>
                        <a:schemeClr val="tx1">
                          <a:lumMod val="90000"/>
                        </a:schemeClr>
                      </a:solidFill>
                      <a:prstDash val="solid"/>
                      <a:round/>
                      <a:headEnd type="none" w="med" len="med"/>
                      <a:tailEnd type="none" w="med" len="med"/>
                    </a:lnR>
                    <a:lnT w="12700" cap="flat" cmpd="sng" algn="ctr">
                      <a:solidFill>
                        <a:schemeClr val="tx1">
                          <a:lumMod val="90000"/>
                        </a:schemeClr>
                      </a:solidFill>
                      <a:prstDash val="solid"/>
                      <a:round/>
                      <a:headEnd type="none" w="med" len="med"/>
                      <a:tailEnd type="none" w="med" len="med"/>
                    </a:lnT>
                    <a:lnB w="12700" cap="flat" cmpd="sng" algn="ctr">
                      <a:solidFill>
                        <a:schemeClr val="tx1">
                          <a:lumMod val="90000"/>
                        </a:schemeClr>
                      </a:solidFill>
                      <a:prstDash val="solid"/>
                      <a:round/>
                      <a:headEnd type="none" w="med" len="med"/>
                      <a:tailEnd type="none" w="med" len="med"/>
                    </a:lnB>
                  </a:tcPr>
                </a:tc>
                <a:tc>
                  <a:txBody>
                    <a:bodyPr/>
                    <a:lstStyle/>
                    <a:p>
                      <a:pPr>
                        <a:lnSpc>
                          <a:spcPct val="100000"/>
                        </a:lnSpc>
                        <a:spcAft>
                          <a:spcPts val="1000"/>
                        </a:spcAft>
                      </a:pPr>
                      <a:r>
                        <a:rPr lang="en-GB" sz="900" dirty="0" smtClean="0">
                          <a:effectLst/>
                          <a:latin typeface="Arial" panose="020B0604020202020204" pitchFamily="34" charset="0"/>
                          <a:cs typeface="Arial" panose="020B0604020202020204" pitchFamily="34" charset="0"/>
                        </a:rPr>
                        <a:t>Rapid confirmation of cases is crucial to contain an outbreak,   trace contacts and provide  emergency healthcare.  </a:t>
                      </a:r>
                      <a:endParaRPr lang="en-GB" sz="900" dirty="0">
                        <a:effectLst/>
                        <a:latin typeface="Arial" panose="020B0604020202020204" pitchFamily="34" charset="0"/>
                        <a:ea typeface="SimSun"/>
                        <a:cs typeface="Arial" panose="020B0604020202020204" pitchFamily="34" charset="0"/>
                      </a:endParaRPr>
                    </a:p>
                  </a:txBody>
                  <a:tcPr marL="51680" marR="51680" marT="0" marB="0" anchor="ctr">
                    <a:lnL w="12700" cap="flat" cmpd="sng" algn="ctr">
                      <a:solidFill>
                        <a:schemeClr val="tx1">
                          <a:lumMod val="90000"/>
                        </a:schemeClr>
                      </a:solidFill>
                      <a:prstDash val="solid"/>
                      <a:round/>
                      <a:headEnd type="none" w="med" len="med"/>
                      <a:tailEnd type="none" w="med" len="med"/>
                    </a:lnL>
                    <a:lnR w="12700" cap="flat" cmpd="sng" algn="ctr">
                      <a:solidFill>
                        <a:schemeClr val="tx1">
                          <a:lumMod val="90000"/>
                        </a:schemeClr>
                      </a:solidFill>
                      <a:prstDash val="solid"/>
                      <a:round/>
                      <a:headEnd type="none" w="med" len="med"/>
                      <a:tailEnd type="none" w="med" len="med"/>
                    </a:lnR>
                    <a:lnT w="12700" cap="flat" cmpd="sng" algn="ctr">
                      <a:solidFill>
                        <a:schemeClr val="tx1">
                          <a:lumMod val="90000"/>
                        </a:schemeClr>
                      </a:solidFill>
                      <a:prstDash val="solid"/>
                      <a:round/>
                      <a:headEnd type="none" w="med" len="med"/>
                      <a:tailEnd type="none" w="med" len="med"/>
                    </a:lnT>
                    <a:lnB w="12700" cap="flat" cmpd="sng" algn="ctr">
                      <a:solidFill>
                        <a:schemeClr val="tx1">
                          <a:lumMod val="90000"/>
                        </a:schemeClr>
                      </a:solidFill>
                      <a:prstDash val="solid"/>
                      <a:round/>
                      <a:headEnd type="none" w="med" len="med"/>
                      <a:tailEnd type="none" w="med" len="med"/>
                    </a:lnB>
                  </a:tcPr>
                </a:tc>
              </a:tr>
              <a:tr h="435929">
                <a:tc>
                  <a:txBody>
                    <a:bodyPr/>
                    <a:lstStyle/>
                    <a:p>
                      <a:pPr>
                        <a:lnSpc>
                          <a:spcPct val="115000"/>
                        </a:lnSpc>
                        <a:spcAft>
                          <a:spcPts val="1000"/>
                        </a:spcAft>
                      </a:pPr>
                      <a:r>
                        <a:rPr lang="en-US" sz="900" dirty="0" smtClean="0">
                          <a:effectLst/>
                          <a:latin typeface="Arial" panose="020B0604020202020204" pitchFamily="34" charset="0"/>
                          <a:cs typeface="Arial" panose="020B0604020202020204" pitchFamily="34" charset="0"/>
                        </a:rPr>
                        <a:t>Capacities at Points of Entry</a:t>
                      </a:r>
                      <a:endParaRPr lang="en-GB" sz="900" dirty="0">
                        <a:effectLst/>
                        <a:latin typeface="Arial" panose="020B0604020202020204" pitchFamily="34" charset="0"/>
                        <a:ea typeface="SimSun"/>
                        <a:cs typeface="Arial" panose="020B0604020202020204" pitchFamily="34" charset="0"/>
                      </a:endParaRPr>
                    </a:p>
                  </a:txBody>
                  <a:tcPr marL="51680" marR="51680" marT="0" marB="0" anchor="ctr">
                    <a:lnL w="12700" cap="flat" cmpd="sng" algn="ctr">
                      <a:solidFill>
                        <a:schemeClr val="tx1">
                          <a:lumMod val="90000"/>
                        </a:schemeClr>
                      </a:solidFill>
                      <a:prstDash val="solid"/>
                      <a:round/>
                      <a:headEnd type="none" w="med" len="med"/>
                      <a:tailEnd type="none" w="med" len="med"/>
                    </a:lnL>
                    <a:lnR w="12700" cap="flat" cmpd="sng" algn="ctr">
                      <a:solidFill>
                        <a:schemeClr val="tx1">
                          <a:lumMod val="90000"/>
                        </a:schemeClr>
                      </a:solidFill>
                      <a:prstDash val="solid"/>
                      <a:round/>
                      <a:headEnd type="none" w="med" len="med"/>
                      <a:tailEnd type="none" w="med" len="med"/>
                    </a:lnR>
                    <a:lnT w="12700" cap="flat" cmpd="sng" algn="ctr">
                      <a:solidFill>
                        <a:schemeClr val="tx1">
                          <a:lumMod val="90000"/>
                        </a:schemeClr>
                      </a:solidFill>
                      <a:prstDash val="solid"/>
                      <a:round/>
                      <a:headEnd type="none" w="med" len="med"/>
                      <a:tailEnd type="none" w="med" len="med"/>
                    </a:lnT>
                    <a:lnB w="12700" cap="flat" cmpd="sng" algn="ctr">
                      <a:solidFill>
                        <a:schemeClr val="tx1">
                          <a:lumMod val="90000"/>
                        </a:schemeClr>
                      </a:solidFill>
                      <a:prstDash val="solid"/>
                      <a:round/>
                      <a:headEnd type="none" w="med" len="med"/>
                      <a:tailEnd type="none" w="med" len="med"/>
                    </a:lnB>
                    <a:solidFill>
                      <a:schemeClr val="accent1">
                        <a:lumMod val="75000"/>
                      </a:schemeClr>
                    </a:solidFill>
                  </a:tcPr>
                </a:tc>
                <a:tc>
                  <a:txBody>
                    <a:bodyPr/>
                    <a:lstStyle/>
                    <a:p>
                      <a:pPr>
                        <a:lnSpc>
                          <a:spcPct val="100000"/>
                        </a:lnSpc>
                        <a:spcAft>
                          <a:spcPts val="1000"/>
                        </a:spcAft>
                      </a:pPr>
                      <a:r>
                        <a:rPr lang="en-GB" sz="900" smtClean="0">
                          <a:effectLst/>
                          <a:latin typeface="Arial" panose="020B0604020202020204" pitchFamily="34" charset="0"/>
                          <a:cs typeface="Arial" panose="020B0604020202020204" pitchFamily="34" charset="0"/>
                        </a:rPr>
                        <a:t>Efforts to get Points of Entry ready to deal with an Ebola case once it occurs. This includes the preparation of facilities as well as increasing staff capacity. </a:t>
                      </a:r>
                      <a:endParaRPr lang="en-GB" sz="900" dirty="0">
                        <a:effectLst/>
                        <a:latin typeface="Arial" panose="020B0604020202020204" pitchFamily="34" charset="0"/>
                        <a:ea typeface="SimSun"/>
                        <a:cs typeface="Arial" panose="020B0604020202020204" pitchFamily="34" charset="0"/>
                      </a:endParaRPr>
                    </a:p>
                  </a:txBody>
                  <a:tcPr marL="51680" marR="51680" marT="0" marB="0" anchor="ctr">
                    <a:lnL w="12700" cap="flat" cmpd="sng" algn="ctr">
                      <a:solidFill>
                        <a:schemeClr val="tx1">
                          <a:lumMod val="90000"/>
                        </a:schemeClr>
                      </a:solidFill>
                      <a:prstDash val="solid"/>
                      <a:round/>
                      <a:headEnd type="none" w="med" len="med"/>
                      <a:tailEnd type="none" w="med" len="med"/>
                    </a:lnL>
                    <a:lnR w="12700" cap="flat" cmpd="sng" algn="ctr">
                      <a:solidFill>
                        <a:schemeClr val="tx1">
                          <a:lumMod val="90000"/>
                        </a:schemeClr>
                      </a:solidFill>
                      <a:prstDash val="solid"/>
                      <a:round/>
                      <a:headEnd type="none" w="med" len="med"/>
                      <a:tailEnd type="none" w="med" len="med"/>
                    </a:lnR>
                    <a:lnT w="12700" cap="flat" cmpd="sng" algn="ctr">
                      <a:solidFill>
                        <a:schemeClr val="tx1">
                          <a:lumMod val="90000"/>
                        </a:schemeClr>
                      </a:solidFill>
                      <a:prstDash val="solid"/>
                      <a:round/>
                      <a:headEnd type="none" w="med" len="med"/>
                      <a:tailEnd type="none" w="med" len="med"/>
                    </a:lnT>
                    <a:lnB w="12700" cap="flat" cmpd="sng" algn="ctr">
                      <a:solidFill>
                        <a:schemeClr val="tx1">
                          <a:lumMod val="90000"/>
                        </a:schemeClr>
                      </a:solidFill>
                      <a:prstDash val="solid"/>
                      <a:round/>
                      <a:headEnd type="none" w="med" len="med"/>
                      <a:tailEnd type="none" w="med" len="med"/>
                    </a:lnB>
                  </a:tcPr>
                </a:tc>
                <a:tc>
                  <a:txBody>
                    <a:bodyPr/>
                    <a:lstStyle/>
                    <a:p>
                      <a:pPr>
                        <a:lnSpc>
                          <a:spcPct val="100000"/>
                        </a:lnSpc>
                        <a:spcAft>
                          <a:spcPts val="1000"/>
                        </a:spcAft>
                      </a:pPr>
                      <a:r>
                        <a:rPr lang="en-GB" sz="900" dirty="0" smtClean="0">
                          <a:effectLst/>
                          <a:latin typeface="Arial" panose="020B0604020202020204" pitchFamily="34" charset="0"/>
                          <a:cs typeface="Arial" panose="020B0604020202020204" pitchFamily="34" charset="0"/>
                        </a:rPr>
                        <a:t>An effective targeted screening at Point of Entries will help to prevent cross border transportation of infections. </a:t>
                      </a:r>
                      <a:endParaRPr lang="en-GB" sz="900" dirty="0">
                        <a:effectLst/>
                        <a:latin typeface="Arial" panose="020B0604020202020204" pitchFamily="34" charset="0"/>
                        <a:ea typeface="SimSun"/>
                        <a:cs typeface="Arial" panose="020B0604020202020204" pitchFamily="34" charset="0"/>
                      </a:endParaRPr>
                    </a:p>
                  </a:txBody>
                  <a:tcPr marL="51680" marR="51680" marT="0" marB="0" anchor="ctr">
                    <a:lnL w="12700" cap="flat" cmpd="sng" algn="ctr">
                      <a:solidFill>
                        <a:schemeClr val="tx1">
                          <a:lumMod val="90000"/>
                        </a:schemeClr>
                      </a:solidFill>
                      <a:prstDash val="solid"/>
                      <a:round/>
                      <a:headEnd type="none" w="med" len="med"/>
                      <a:tailEnd type="none" w="med" len="med"/>
                    </a:lnL>
                    <a:lnR w="12700" cap="flat" cmpd="sng" algn="ctr">
                      <a:solidFill>
                        <a:schemeClr val="tx1">
                          <a:lumMod val="90000"/>
                        </a:schemeClr>
                      </a:solidFill>
                      <a:prstDash val="solid"/>
                      <a:round/>
                      <a:headEnd type="none" w="med" len="med"/>
                      <a:tailEnd type="none" w="med" len="med"/>
                    </a:lnR>
                    <a:lnT w="12700" cap="flat" cmpd="sng" algn="ctr">
                      <a:solidFill>
                        <a:schemeClr val="tx1">
                          <a:lumMod val="90000"/>
                        </a:schemeClr>
                      </a:solidFill>
                      <a:prstDash val="solid"/>
                      <a:round/>
                      <a:headEnd type="none" w="med" len="med"/>
                      <a:tailEnd type="none" w="med" len="med"/>
                    </a:lnT>
                    <a:lnB w="12700" cap="flat" cmpd="sng" algn="ctr">
                      <a:solidFill>
                        <a:schemeClr val="tx1">
                          <a:lumMod val="90000"/>
                        </a:scheme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9389346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Country Visits</a:t>
            </a:r>
            <a:endParaRPr lang="en-GB" dirty="0"/>
          </a:p>
        </p:txBody>
      </p:sp>
      <p:sp>
        <p:nvSpPr>
          <p:cNvPr id="3" name="Content Placeholder 2"/>
          <p:cNvSpPr>
            <a:spLocks noGrp="1"/>
          </p:cNvSpPr>
          <p:nvPr>
            <p:ph idx="4294967295"/>
          </p:nvPr>
        </p:nvSpPr>
        <p:spPr>
          <a:xfrm>
            <a:off x="467544" y="1268760"/>
            <a:ext cx="8229600" cy="4525963"/>
          </a:xfrm>
        </p:spPr>
        <p:txBody>
          <a:bodyPr>
            <a:normAutofit fontScale="70000" lnSpcReduction="20000"/>
          </a:bodyPr>
          <a:lstStyle/>
          <a:p>
            <a:r>
              <a:rPr lang="en-GB" dirty="0" smtClean="0"/>
              <a:t>Objectives</a:t>
            </a:r>
          </a:p>
          <a:p>
            <a:pPr lvl="1"/>
            <a:r>
              <a:rPr lang="en-GB" dirty="0" smtClean="0"/>
              <a:t>Assistance to go from current situation to operationally ready</a:t>
            </a:r>
          </a:p>
          <a:p>
            <a:pPr lvl="1"/>
            <a:r>
              <a:rPr lang="en-GB" dirty="0" smtClean="0"/>
              <a:t>Deliverables/indicators over 30, 60 and 90 days</a:t>
            </a:r>
          </a:p>
          <a:p>
            <a:pPr lvl="1"/>
            <a:r>
              <a:rPr lang="en-GB" dirty="0" smtClean="0"/>
              <a:t>Facilitate medium – longer term capacity strengthening (e.g., IHR, health systems …. ) </a:t>
            </a:r>
          </a:p>
          <a:p>
            <a:r>
              <a:rPr lang="en-GB" dirty="0" smtClean="0"/>
              <a:t>International Teams</a:t>
            </a:r>
          </a:p>
          <a:p>
            <a:pPr lvl="1"/>
            <a:r>
              <a:rPr lang="en-GB" dirty="0" smtClean="0"/>
              <a:t>5-10 persons per team</a:t>
            </a:r>
          </a:p>
          <a:p>
            <a:pPr lvl="1"/>
            <a:r>
              <a:rPr lang="en-GB" dirty="0" smtClean="0"/>
              <a:t>WHO &amp; partners</a:t>
            </a:r>
          </a:p>
          <a:p>
            <a:r>
              <a:rPr lang="en-GB" dirty="0" smtClean="0"/>
              <a:t>Status</a:t>
            </a:r>
          </a:p>
          <a:p>
            <a:pPr lvl="1"/>
            <a:r>
              <a:rPr lang="en-GB" dirty="0" smtClean="0"/>
              <a:t>12 missions conducted in this order: Mali</a:t>
            </a:r>
            <a:r>
              <a:rPr lang="en-GB" dirty="0"/>
              <a:t> </a:t>
            </a:r>
            <a:r>
              <a:rPr lang="en-GB" dirty="0" smtClean="0"/>
              <a:t>and Cote d'Ivoire </a:t>
            </a:r>
          </a:p>
          <a:p>
            <a:pPr lvl="1"/>
            <a:r>
              <a:rPr lang="en-GB" dirty="0" smtClean="0"/>
              <a:t>Ghana, Mauritania , Cameroon and Guinea Bissau</a:t>
            </a:r>
          </a:p>
          <a:p>
            <a:pPr lvl="1"/>
            <a:r>
              <a:rPr lang="en-GB" dirty="0" smtClean="0"/>
              <a:t>Benin, Senegal, Burkina Faso and Gambia</a:t>
            </a:r>
          </a:p>
          <a:p>
            <a:pPr lvl="1"/>
            <a:r>
              <a:rPr lang="en-GB" dirty="0" smtClean="0"/>
              <a:t>Togo, CAR</a:t>
            </a:r>
          </a:p>
          <a:p>
            <a:pPr lvl="1"/>
            <a:r>
              <a:rPr lang="fr-CH" dirty="0" smtClean="0"/>
              <a:t>Niger </a:t>
            </a:r>
            <a:r>
              <a:rPr lang="fr-CH" dirty="0" err="1" smtClean="0"/>
              <a:t>will</a:t>
            </a:r>
            <a:r>
              <a:rPr lang="fr-CH" dirty="0" smtClean="0"/>
              <a:t> </a:t>
            </a:r>
            <a:r>
              <a:rPr lang="fr-CH" dirty="0" err="1" smtClean="0"/>
              <a:t>take</a:t>
            </a:r>
            <a:r>
              <a:rPr lang="fr-CH" dirty="0" smtClean="0"/>
              <a:t> place </a:t>
            </a:r>
            <a:r>
              <a:rPr lang="fr-CH" dirty="0" err="1" smtClean="0"/>
              <a:t>next</a:t>
            </a:r>
            <a:r>
              <a:rPr lang="fr-CH" dirty="0" smtClean="0"/>
              <a:t> </a:t>
            </a:r>
            <a:r>
              <a:rPr lang="fr-CH" dirty="0" err="1" smtClean="0"/>
              <a:t>week</a:t>
            </a:r>
            <a:r>
              <a:rPr lang="fr-CH" dirty="0" smtClean="0"/>
              <a:t> </a:t>
            </a:r>
            <a:endParaRPr lang="en-GB" dirty="0" smtClean="0"/>
          </a:p>
          <a:p>
            <a:pPr lvl="1"/>
            <a:endParaRPr lang="en-GB" dirty="0" smtClean="0"/>
          </a:p>
          <a:p>
            <a:pPr lvl="1"/>
            <a:endParaRPr lang="en-GB" dirty="0" smtClean="0"/>
          </a:p>
          <a:p>
            <a:pPr lvl="1"/>
            <a:endParaRPr lang="en-GB" dirty="0" smtClean="0"/>
          </a:p>
          <a:p>
            <a:pPr lvl="1"/>
            <a:endParaRPr lang="en-GB" dirty="0" smtClean="0"/>
          </a:p>
          <a:p>
            <a:endParaRPr lang="en-GB" dirty="0" smtClean="0"/>
          </a:p>
          <a:p>
            <a:endParaRPr lang="en-US" dirty="0" smtClean="0"/>
          </a:p>
          <a:p>
            <a:endParaRPr lang="en-GB" dirty="0"/>
          </a:p>
        </p:txBody>
      </p:sp>
    </p:spTree>
    <p:extLst>
      <p:ext uri="{BB962C8B-B14F-4D97-AF65-F5344CB8AC3E}">
        <p14:creationId xmlns:p14="http://schemas.microsoft.com/office/powerpoint/2010/main" val="9192701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H" dirty="0" smtClean="0"/>
              <a:t>Key </a:t>
            </a:r>
            <a:r>
              <a:rPr lang="fr-CH" dirty="0" err="1" smtClean="0"/>
              <a:t>findings</a:t>
            </a:r>
            <a:r>
              <a:rPr lang="fr-CH" dirty="0" smtClean="0"/>
              <a:t> of the missions (1)  </a:t>
            </a:r>
            <a:endParaRPr lang="en-GB" dirty="0"/>
          </a:p>
        </p:txBody>
      </p:sp>
      <p:sp>
        <p:nvSpPr>
          <p:cNvPr id="3" name="Content Placeholder 2"/>
          <p:cNvSpPr>
            <a:spLocks noGrp="1"/>
          </p:cNvSpPr>
          <p:nvPr>
            <p:ph idx="1"/>
          </p:nvPr>
        </p:nvSpPr>
        <p:spPr/>
        <p:txBody>
          <a:bodyPr>
            <a:noAutofit/>
          </a:bodyPr>
          <a:lstStyle/>
          <a:p>
            <a:pPr marL="0" indent="0">
              <a:buNone/>
            </a:pPr>
            <a:r>
              <a:rPr lang="fr-CH" sz="2000" b="1" dirty="0" smtClean="0"/>
              <a:t>Mali </a:t>
            </a:r>
            <a:r>
              <a:rPr lang="fr-CH" sz="2000" dirty="0" smtClean="0"/>
              <a:t>mission report </a:t>
            </a:r>
            <a:r>
              <a:rPr lang="fr-CH" sz="2000" dirty="0" err="1" smtClean="0"/>
              <a:t>available</a:t>
            </a:r>
            <a:r>
              <a:rPr lang="fr-CH" sz="2000" dirty="0" smtClean="0"/>
              <a:t> on WHO web site: </a:t>
            </a:r>
          </a:p>
          <a:p>
            <a:pPr marL="0" indent="0">
              <a:buNone/>
            </a:pPr>
            <a:r>
              <a:rPr lang="en-GB" sz="2000" u="sng" dirty="0" smtClean="0">
                <a:hlinkClick r:id="rId2"/>
              </a:rPr>
              <a:t>http</a:t>
            </a:r>
            <a:r>
              <a:rPr lang="en-GB" sz="2000" u="sng" dirty="0">
                <a:hlinkClick r:id="rId2"/>
              </a:rPr>
              <a:t>://www.who.int/csr/resources/publications/ebola/preparedness/en</a:t>
            </a:r>
            <a:r>
              <a:rPr lang="en-GB" sz="2000" u="sng" dirty="0" smtClean="0">
                <a:hlinkClick r:id="rId2"/>
              </a:rPr>
              <a:t>/</a:t>
            </a:r>
            <a:endParaRPr lang="en-GB" sz="2000" u="sng" dirty="0" smtClean="0"/>
          </a:p>
          <a:p>
            <a:pPr marL="0" indent="0">
              <a:buNone/>
            </a:pPr>
            <a:endParaRPr lang="fr-CH" sz="2000" u="sng" dirty="0"/>
          </a:p>
          <a:p>
            <a:pPr marL="0" indent="0">
              <a:buNone/>
            </a:pPr>
            <a:r>
              <a:rPr lang="fr-CH" sz="2000" dirty="0" err="1" smtClean="0"/>
              <a:t>Overall</a:t>
            </a:r>
            <a:r>
              <a:rPr lang="fr-CH" sz="2000" dirty="0" smtClean="0"/>
              <a:t> </a:t>
            </a:r>
            <a:r>
              <a:rPr lang="fr-CH" sz="2000" dirty="0" err="1" smtClean="0"/>
              <a:t>assessment</a:t>
            </a:r>
            <a:r>
              <a:rPr lang="fr-CH" sz="2000" dirty="0" smtClean="0"/>
              <a:t>: </a:t>
            </a:r>
            <a:r>
              <a:rPr lang="fr-CH" sz="2000" dirty="0" err="1" smtClean="0"/>
              <a:t>preparedness</a:t>
            </a:r>
            <a:r>
              <a:rPr lang="fr-CH" sz="2000" dirty="0" smtClean="0"/>
              <a:t>  plan </a:t>
            </a:r>
            <a:r>
              <a:rPr lang="fr-CH" sz="2000" dirty="0" err="1" smtClean="0"/>
              <a:t>exist</a:t>
            </a:r>
            <a:r>
              <a:rPr lang="fr-CH" sz="2000" dirty="0" smtClean="0"/>
              <a:t> and </a:t>
            </a:r>
            <a:r>
              <a:rPr lang="fr-CH" sz="2000" dirty="0" err="1" smtClean="0"/>
              <a:t>activities</a:t>
            </a:r>
            <a:r>
              <a:rPr lang="fr-CH" sz="2000" dirty="0" smtClean="0"/>
              <a:t> have been </a:t>
            </a:r>
            <a:r>
              <a:rPr lang="fr-CH" sz="2000" dirty="0" err="1" smtClean="0"/>
              <a:t>implemented</a:t>
            </a:r>
            <a:r>
              <a:rPr lang="fr-CH" sz="2000" dirty="0" smtClean="0"/>
              <a:t> </a:t>
            </a:r>
            <a:endParaRPr lang="en-GB" sz="2000" dirty="0"/>
          </a:p>
          <a:p>
            <a:pPr marL="0" indent="0">
              <a:buNone/>
            </a:pPr>
            <a:r>
              <a:rPr lang="fr-CH" sz="2000" dirty="0" smtClean="0"/>
              <a:t>Common areas for </a:t>
            </a:r>
            <a:r>
              <a:rPr lang="fr-CH" sz="2000" dirty="0" err="1" smtClean="0"/>
              <a:t>improvement</a:t>
            </a:r>
            <a:r>
              <a:rPr lang="fr-CH" sz="2000" dirty="0" smtClean="0"/>
              <a:t> </a:t>
            </a:r>
            <a:r>
              <a:rPr lang="fr-CH" sz="2000" dirty="0" err="1" smtClean="0"/>
              <a:t>include</a:t>
            </a:r>
            <a:r>
              <a:rPr lang="fr-CH" sz="2000" dirty="0" smtClean="0"/>
              <a:t>: </a:t>
            </a:r>
          </a:p>
          <a:p>
            <a:pPr marL="514350" indent="-514350">
              <a:buFont typeface="+mj-lt"/>
              <a:buAutoNum type="arabicPeriod"/>
            </a:pPr>
            <a:r>
              <a:rPr lang="en-GB" sz="2000" b="1" dirty="0" smtClean="0"/>
              <a:t>Coordination</a:t>
            </a:r>
            <a:endParaRPr lang="en-GB" sz="2000" b="1" dirty="0"/>
          </a:p>
          <a:p>
            <a:pPr lvl="1"/>
            <a:r>
              <a:rPr lang="fr-CH" sz="1600" dirty="0" err="1" smtClean="0"/>
              <a:t>Establish</a:t>
            </a:r>
            <a:r>
              <a:rPr lang="fr-CH" sz="1600" dirty="0" smtClean="0"/>
              <a:t> an Emergency </a:t>
            </a:r>
            <a:r>
              <a:rPr lang="fr-CH" sz="1600" dirty="0" err="1" smtClean="0"/>
              <a:t>Operation</a:t>
            </a:r>
            <a:r>
              <a:rPr lang="fr-CH" sz="1600" dirty="0" smtClean="0"/>
              <a:t> Center – </a:t>
            </a:r>
            <a:r>
              <a:rPr lang="fr-CH" sz="1600" dirty="0" err="1" smtClean="0"/>
              <a:t>Establish</a:t>
            </a:r>
            <a:r>
              <a:rPr lang="fr-CH" sz="1600" dirty="0" smtClean="0"/>
              <a:t> incident management system</a:t>
            </a:r>
          </a:p>
          <a:p>
            <a:pPr marL="514350" indent="-514350">
              <a:buFont typeface="+mj-lt"/>
              <a:buAutoNum type="arabicPeriod"/>
            </a:pPr>
            <a:r>
              <a:rPr lang="fr-CH" sz="2000" b="1" dirty="0" err="1" smtClean="0"/>
              <a:t>Rapid</a:t>
            </a:r>
            <a:r>
              <a:rPr lang="fr-CH" sz="2000" b="1" dirty="0" smtClean="0"/>
              <a:t> </a:t>
            </a:r>
            <a:r>
              <a:rPr lang="fr-CH" sz="2000" b="1" dirty="0" err="1" smtClean="0"/>
              <a:t>Response</a:t>
            </a:r>
            <a:r>
              <a:rPr lang="fr-CH" sz="2000" b="1" dirty="0" smtClean="0"/>
              <a:t> Teams</a:t>
            </a:r>
          </a:p>
          <a:p>
            <a:pPr marL="857250" lvl="1" indent="-457200"/>
            <a:r>
              <a:rPr lang="fr-CH" sz="1600" dirty="0" err="1" smtClean="0"/>
              <a:t>Formalize</a:t>
            </a:r>
            <a:r>
              <a:rPr lang="fr-CH" sz="1600" dirty="0" smtClean="0"/>
              <a:t> the composition and train the team </a:t>
            </a:r>
          </a:p>
          <a:p>
            <a:pPr marL="514350" indent="-514350">
              <a:buFont typeface="+mj-lt"/>
              <a:buAutoNum type="arabicPeriod"/>
            </a:pPr>
            <a:r>
              <a:rPr lang="fr-CH" sz="2000" b="1" dirty="0" smtClean="0"/>
              <a:t>Social mobilization</a:t>
            </a:r>
          </a:p>
          <a:p>
            <a:pPr marL="857250" lvl="1" indent="-457200"/>
            <a:r>
              <a:rPr lang="fr-CH" sz="1600" dirty="0" err="1" smtClean="0"/>
              <a:t>Activate</a:t>
            </a:r>
            <a:r>
              <a:rPr lang="fr-CH" sz="1600" dirty="0" smtClean="0"/>
              <a:t> social mobilization </a:t>
            </a:r>
            <a:r>
              <a:rPr lang="fr-CH" sz="1600" dirty="0" err="1" smtClean="0"/>
              <a:t>committees</a:t>
            </a:r>
            <a:r>
              <a:rPr lang="fr-CH" sz="1600" dirty="0" smtClean="0"/>
              <a:t>, finalize </a:t>
            </a:r>
            <a:r>
              <a:rPr lang="fr-CH" sz="1600" dirty="0" err="1" smtClean="0"/>
              <a:t>operational</a:t>
            </a:r>
            <a:r>
              <a:rPr lang="fr-CH" sz="1600" dirty="0" smtClean="0"/>
              <a:t> plan</a:t>
            </a:r>
          </a:p>
          <a:p>
            <a:pPr marL="514350" indent="-514350">
              <a:buFont typeface="+mj-lt"/>
              <a:buAutoNum type="arabicPeriod" startAt="4"/>
            </a:pPr>
            <a:r>
              <a:rPr lang="fr-CH" sz="2000" dirty="0"/>
              <a:t>I</a:t>
            </a:r>
            <a:r>
              <a:rPr lang="fr-CH" sz="2000" b="1" dirty="0"/>
              <a:t>nfection </a:t>
            </a:r>
            <a:r>
              <a:rPr lang="fr-CH" sz="2000" b="1" dirty="0" err="1"/>
              <a:t>prevention</a:t>
            </a:r>
            <a:r>
              <a:rPr lang="fr-CH" sz="2000" b="1" dirty="0"/>
              <a:t> and control</a:t>
            </a:r>
          </a:p>
          <a:p>
            <a:pPr marL="857250" lvl="1" indent="-457200"/>
            <a:r>
              <a:rPr lang="fr-CH" sz="1600" dirty="0" err="1"/>
              <a:t>Need</a:t>
            </a:r>
            <a:r>
              <a:rPr lang="fr-CH" sz="1600" dirty="0"/>
              <a:t> PPE, training, </a:t>
            </a:r>
            <a:r>
              <a:rPr lang="fr-CH" sz="1600" dirty="0" err="1"/>
              <a:t>additional</a:t>
            </a:r>
            <a:r>
              <a:rPr lang="fr-CH" sz="1600" dirty="0"/>
              <a:t> isolation </a:t>
            </a:r>
            <a:r>
              <a:rPr lang="fr-CH" sz="1600" dirty="0" err="1" smtClean="0"/>
              <a:t>units</a:t>
            </a:r>
            <a:endParaRPr lang="fr-CH" sz="1600" dirty="0" smtClean="0"/>
          </a:p>
        </p:txBody>
      </p:sp>
    </p:spTree>
    <p:extLst>
      <p:ext uri="{BB962C8B-B14F-4D97-AF65-F5344CB8AC3E}">
        <p14:creationId xmlns:p14="http://schemas.microsoft.com/office/powerpoint/2010/main" val="18411459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5955"/>
            <a:ext cx="8229600" cy="1143000"/>
          </a:xfrm>
        </p:spPr>
        <p:txBody>
          <a:bodyPr/>
          <a:lstStyle/>
          <a:p>
            <a:r>
              <a:rPr lang="fr-CH" sz="4000" dirty="0" smtClean="0"/>
              <a:t>Key </a:t>
            </a:r>
            <a:r>
              <a:rPr lang="fr-CH" sz="4000" dirty="0" err="1" smtClean="0"/>
              <a:t>findings</a:t>
            </a:r>
            <a:r>
              <a:rPr lang="fr-CH" sz="4000" dirty="0" smtClean="0"/>
              <a:t> of the missions (2)</a:t>
            </a:r>
            <a:r>
              <a:rPr lang="fr-CH" dirty="0" smtClean="0"/>
              <a:t>  </a:t>
            </a:r>
            <a:endParaRPr lang="en-GB" dirty="0"/>
          </a:p>
        </p:txBody>
      </p:sp>
      <p:sp>
        <p:nvSpPr>
          <p:cNvPr id="3" name="Content Placeholder 2"/>
          <p:cNvSpPr>
            <a:spLocks noGrp="1"/>
          </p:cNvSpPr>
          <p:nvPr>
            <p:ph idx="1"/>
          </p:nvPr>
        </p:nvSpPr>
        <p:spPr>
          <a:xfrm>
            <a:off x="467544" y="1268760"/>
            <a:ext cx="8229600" cy="4525963"/>
          </a:xfrm>
        </p:spPr>
        <p:txBody>
          <a:bodyPr>
            <a:noAutofit/>
          </a:bodyPr>
          <a:lstStyle/>
          <a:p>
            <a:pPr marL="514350" indent="-514350">
              <a:buFont typeface="+mj-lt"/>
              <a:buAutoNum type="arabicPeriod" startAt="5"/>
            </a:pPr>
            <a:r>
              <a:rPr lang="fr-CH" sz="2400" b="1" dirty="0" smtClean="0"/>
              <a:t>Case management</a:t>
            </a:r>
          </a:p>
          <a:p>
            <a:pPr marL="914400" lvl="1" indent="-514350"/>
            <a:r>
              <a:rPr lang="fr-CH" sz="1800" dirty="0" err="1" smtClean="0"/>
              <a:t>Establish</a:t>
            </a:r>
            <a:r>
              <a:rPr lang="fr-CH" sz="1800" dirty="0" smtClean="0"/>
              <a:t> Ebola </a:t>
            </a:r>
            <a:r>
              <a:rPr lang="fr-CH" sz="1800" dirty="0" err="1" smtClean="0"/>
              <a:t>Treatment</a:t>
            </a:r>
            <a:r>
              <a:rPr lang="fr-CH" sz="1800" dirty="0" smtClean="0"/>
              <a:t> </a:t>
            </a:r>
            <a:r>
              <a:rPr lang="fr-CH" sz="1800" dirty="0" err="1" smtClean="0"/>
              <a:t>Centers</a:t>
            </a:r>
            <a:r>
              <a:rPr lang="fr-CH" sz="1800" dirty="0" smtClean="0"/>
              <a:t> </a:t>
            </a:r>
            <a:r>
              <a:rPr lang="fr-CH" sz="1800" dirty="0" err="1" smtClean="0"/>
              <a:t>ready</a:t>
            </a:r>
            <a:r>
              <a:rPr lang="fr-CH" sz="1800" dirty="0" smtClean="0"/>
              <a:t> to </a:t>
            </a:r>
            <a:r>
              <a:rPr lang="fr-CH" sz="1800" dirty="0" err="1" smtClean="0"/>
              <a:t>function</a:t>
            </a:r>
            <a:r>
              <a:rPr lang="fr-CH" sz="1800" dirty="0" smtClean="0"/>
              <a:t> and meeting the standards</a:t>
            </a:r>
          </a:p>
          <a:p>
            <a:pPr marL="514350" indent="-514350">
              <a:buFont typeface="+mj-lt"/>
              <a:buAutoNum type="arabicPeriod" startAt="5"/>
            </a:pPr>
            <a:r>
              <a:rPr lang="fr-CH" sz="2400" b="1" dirty="0" smtClean="0"/>
              <a:t>Surveillance</a:t>
            </a:r>
          </a:p>
          <a:p>
            <a:pPr marL="914400" lvl="1" indent="-514350"/>
            <a:r>
              <a:rPr lang="fr-CH" sz="1800" dirty="0" err="1" smtClean="0"/>
              <a:t>Establish</a:t>
            </a:r>
            <a:r>
              <a:rPr lang="fr-CH" sz="1800" dirty="0" smtClean="0"/>
              <a:t> or </a:t>
            </a:r>
            <a:r>
              <a:rPr lang="fr-CH" sz="1800" dirty="0" err="1" smtClean="0"/>
              <a:t>strenghthen</a:t>
            </a:r>
            <a:r>
              <a:rPr lang="fr-CH" sz="1800" dirty="0" smtClean="0"/>
              <a:t> call center</a:t>
            </a:r>
          </a:p>
          <a:p>
            <a:pPr marL="514350" indent="-514350">
              <a:buFont typeface="+mj-lt"/>
              <a:buAutoNum type="arabicPeriod" startAt="5"/>
            </a:pPr>
            <a:r>
              <a:rPr lang="fr-CH" sz="2400" b="1" dirty="0" smtClean="0"/>
              <a:t>Contact </a:t>
            </a:r>
            <a:r>
              <a:rPr lang="fr-CH" sz="2400" b="1" dirty="0" err="1" smtClean="0"/>
              <a:t>tracing</a:t>
            </a:r>
            <a:endParaRPr lang="fr-CH" sz="2400" b="1" dirty="0" smtClean="0"/>
          </a:p>
          <a:p>
            <a:pPr marL="914400" lvl="1" indent="-514350"/>
            <a:r>
              <a:rPr lang="fr-CH" sz="1800" dirty="0" smtClean="0"/>
              <a:t>Train and </a:t>
            </a:r>
            <a:r>
              <a:rPr lang="fr-CH" sz="1800" dirty="0" err="1" smtClean="0"/>
              <a:t>strenghten</a:t>
            </a:r>
            <a:r>
              <a:rPr lang="fr-CH" sz="1800" dirty="0" smtClean="0"/>
              <a:t> </a:t>
            </a:r>
            <a:r>
              <a:rPr lang="fr-CH" sz="1800" dirty="0" err="1" smtClean="0"/>
              <a:t>logistics</a:t>
            </a:r>
            <a:r>
              <a:rPr lang="fr-CH" sz="1800" dirty="0" smtClean="0"/>
              <a:t> </a:t>
            </a:r>
            <a:r>
              <a:rPr lang="fr-CH" sz="1800" dirty="0" err="1" smtClean="0"/>
              <a:t>capacities</a:t>
            </a:r>
            <a:r>
              <a:rPr lang="fr-CH" sz="1800" dirty="0" smtClean="0"/>
              <a:t> for contact </a:t>
            </a:r>
            <a:r>
              <a:rPr lang="fr-CH" sz="1800" dirty="0" err="1" smtClean="0"/>
              <a:t>tracing</a:t>
            </a:r>
            <a:r>
              <a:rPr lang="fr-CH" sz="1800" dirty="0" smtClean="0"/>
              <a:t> </a:t>
            </a:r>
          </a:p>
          <a:p>
            <a:pPr marL="514350" indent="-514350">
              <a:buFont typeface="+mj-lt"/>
              <a:buAutoNum type="arabicPeriod" startAt="5"/>
            </a:pPr>
            <a:r>
              <a:rPr lang="fr-CH" sz="2400" b="1" dirty="0" err="1" smtClean="0"/>
              <a:t>Laboratories</a:t>
            </a:r>
            <a:endParaRPr lang="fr-CH" sz="2400" b="1" dirty="0" smtClean="0"/>
          </a:p>
          <a:p>
            <a:pPr marL="914400" lvl="1" indent="-514350"/>
            <a:r>
              <a:rPr lang="fr-CH" sz="1800" dirty="0" smtClean="0"/>
              <a:t>Finalize agreement for transport, train staff , </a:t>
            </a:r>
            <a:r>
              <a:rPr lang="fr-CH" sz="1800" dirty="0" err="1" smtClean="0"/>
              <a:t>identify</a:t>
            </a:r>
            <a:r>
              <a:rPr lang="fr-CH" sz="1800" dirty="0" smtClean="0"/>
              <a:t> </a:t>
            </a:r>
            <a:r>
              <a:rPr lang="fr-CH" sz="1800" dirty="0" err="1" smtClean="0"/>
              <a:t>partners</a:t>
            </a:r>
            <a:r>
              <a:rPr lang="fr-CH" sz="1800" dirty="0" smtClean="0"/>
              <a:t> for </a:t>
            </a:r>
            <a:r>
              <a:rPr lang="fr-CH" sz="1800" dirty="0" err="1" smtClean="0"/>
              <a:t>capacity</a:t>
            </a:r>
            <a:r>
              <a:rPr lang="fr-CH" sz="1800" dirty="0" smtClean="0"/>
              <a:t> building</a:t>
            </a:r>
            <a:r>
              <a:rPr lang="fr-CH" sz="1800" b="1" dirty="0" smtClean="0"/>
              <a:t> </a:t>
            </a:r>
          </a:p>
          <a:p>
            <a:pPr marL="514350" indent="-514350">
              <a:buFont typeface="+mj-lt"/>
              <a:buAutoNum type="arabicPeriod" startAt="9"/>
            </a:pPr>
            <a:r>
              <a:rPr lang="fr-CH" sz="2400" b="1" dirty="0" err="1"/>
              <a:t>Capacities</a:t>
            </a:r>
            <a:r>
              <a:rPr lang="fr-CH" sz="2400" b="1" dirty="0"/>
              <a:t> at points of entry</a:t>
            </a:r>
          </a:p>
          <a:p>
            <a:pPr marL="914400" lvl="2" indent="-514350"/>
            <a:r>
              <a:rPr lang="fr-CH" sz="1600" dirty="0" err="1"/>
              <a:t>Strengthen</a:t>
            </a:r>
            <a:r>
              <a:rPr lang="fr-CH" sz="1600" dirty="0"/>
              <a:t> </a:t>
            </a:r>
            <a:r>
              <a:rPr lang="fr-CH" sz="1600" dirty="0" err="1"/>
              <a:t>procedures</a:t>
            </a:r>
            <a:r>
              <a:rPr lang="fr-CH" sz="1600" dirty="0"/>
              <a:t>, </a:t>
            </a:r>
            <a:r>
              <a:rPr lang="fr-CH" sz="1600" dirty="0" err="1"/>
              <a:t>prepare</a:t>
            </a:r>
            <a:r>
              <a:rPr lang="fr-CH" sz="1600" dirty="0"/>
              <a:t> isolation </a:t>
            </a:r>
            <a:r>
              <a:rPr lang="fr-CH" sz="1600" dirty="0" err="1"/>
              <a:t>units</a:t>
            </a:r>
            <a:r>
              <a:rPr lang="fr-CH" sz="1600" dirty="0"/>
              <a:t>, </a:t>
            </a:r>
            <a:r>
              <a:rPr lang="fr-CH" sz="1600" dirty="0" err="1"/>
              <a:t>provide</a:t>
            </a:r>
            <a:r>
              <a:rPr lang="fr-CH" sz="1600" dirty="0"/>
              <a:t> PPE</a:t>
            </a:r>
          </a:p>
          <a:p>
            <a:pPr marL="514350" indent="-514350">
              <a:buFont typeface="+mj-lt"/>
              <a:buAutoNum type="arabicPeriod" startAt="9"/>
            </a:pPr>
            <a:r>
              <a:rPr lang="fr-CH" sz="2400" b="1" dirty="0"/>
              <a:t>Budget</a:t>
            </a:r>
          </a:p>
          <a:p>
            <a:pPr lvl="1"/>
            <a:r>
              <a:rPr lang="fr-CH" sz="1800" dirty="0"/>
              <a:t>Update budget of the plan, </a:t>
            </a:r>
            <a:r>
              <a:rPr lang="fr-CH" sz="1800" dirty="0" err="1"/>
              <a:t>develop</a:t>
            </a:r>
            <a:r>
              <a:rPr lang="fr-CH" sz="1800" dirty="0"/>
              <a:t> </a:t>
            </a:r>
            <a:r>
              <a:rPr lang="fr-CH" sz="1800" dirty="0" err="1"/>
              <a:t>detailed</a:t>
            </a:r>
            <a:r>
              <a:rPr lang="fr-CH" sz="1800" dirty="0"/>
              <a:t> </a:t>
            </a:r>
            <a:r>
              <a:rPr lang="fr-CH" sz="1800" dirty="0" err="1"/>
              <a:t>task-based</a:t>
            </a:r>
            <a:r>
              <a:rPr lang="fr-CH" sz="1800" dirty="0"/>
              <a:t> budget, prioritize and organize the </a:t>
            </a:r>
            <a:r>
              <a:rPr lang="fr-CH" sz="1800" dirty="0" smtClean="0"/>
              <a:t>budget</a:t>
            </a:r>
            <a:endParaRPr lang="en-GB" sz="1400" dirty="0"/>
          </a:p>
        </p:txBody>
      </p:sp>
    </p:spTree>
    <p:extLst>
      <p:ext uri="{BB962C8B-B14F-4D97-AF65-F5344CB8AC3E}">
        <p14:creationId xmlns:p14="http://schemas.microsoft.com/office/powerpoint/2010/main" val="28134003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678" t="19246" r="51697" b="8654"/>
          <a:stretch/>
        </p:blipFill>
        <p:spPr bwMode="auto">
          <a:xfrm>
            <a:off x="533400" y="-42349"/>
            <a:ext cx="8610600" cy="67245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274246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r>
              <a:rPr lang="en-US" sz="3200" dirty="0"/>
              <a:t>Ebola Preparedness – WHO </a:t>
            </a:r>
            <a:r>
              <a:rPr lang="en-US" sz="3200"/>
              <a:t>Priority </a:t>
            </a:r>
            <a:r>
              <a:rPr lang="en-US" sz="3200" smtClean="0"/>
              <a:t>Countries*</a:t>
            </a:r>
            <a:endParaRPr lang="en-US" sz="3200" dirty="0"/>
          </a:p>
        </p:txBody>
      </p:sp>
      <p:graphicFrame>
        <p:nvGraphicFramePr>
          <p:cNvPr id="5" name="Table 4"/>
          <p:cNvGraphicFramePr>
            <a:graphicFrameLocks noGrp="1"/>
          </p:cNvGraphicFramePr>
          <p:nvPr>
            <p:extLst>
              <p:ext uri="{D42A27DB-BD31-4B8C-83A1-F6EECF244321}">
                <p14:modId xmlns:p14="http://schemas.microsoft.com/office/powerpoint/2010/main" val="818209397"/>
              </p:ext>
            </p:extLst>
          </p:nvPr>
        </p:nvGraphicFramePr>
        <p:xfrm>
          <a:off x="152400" y="1447800"/>
          <a:ext cx="8839197" cy="5123130"/>
        </p:xfrm>
        <a:graphic>
          <a:graphicData uri="http://schemas.openxmlformats.org/drawingml/2006/table">
            <a:tbl>
              <a:tblPr firstRow="1" firstCol="1" bandRow="1"/>
              <a:tblGrid>
                <a:gridCol w="276462"/>
                <a:gridCol w="650419"/>
                <a:gridCol w="926880"/>
                <a:gridCol w="410908"/>
                <a:gridCol w="410908"/>
                <a:gridCol w="410908"/>
                <a:gridCol w="410908"/>
                <a:gridCol w="410908"/>
                <a:gridCol w="410908"/>
                <a:gridCol w="410908"/>
                <a:gridCol w="410908"/>
                <a:gridCol w="410908"/>
                <a:gridCol w="410908"/>
                <a:gridCol w="410908"/>
                <a:gridCol w="410908"/>
                <a:gridCol w="410908"/>
                <a:gridCol w="410908"/>
                <a:gridCol w="410908"/>
                <a:gridCol w="410908"/>
                <a:gridCol w="410908"/>
              </a:tblGrid>
              <a:tr h="228600">
                <a:tc gridSpan="2">
                  <a:txBody>
                    <a:bodyPr/>
                    <a:lstStyle/>
                    <a:p>
                      <a:pPr>
                        <a:lnSpc>
                          <a:spcPct val="115000"/>
                        </a:lnSpc>
                      </a:pPr>
                      <a:endParaRPr lang="en-US" sz="1000" dirty="0">
                        <a:effectLst/>
                        <a:latin typeface="Calibri"/>
                      </a:endParaRPr>
                    </a:p>
                  </a:txBody>
                  <a:tcPr marL="43519" marR="43519" marT="0" marB="0" anchor="ctr">
                    <a:lnL>
                      <a:noFill/>
                    </a:lnL>
                    <a:lnR>
                      <a:noFill/>
                    </a:lnR>
                    <a:lnT>
                      <a:noFill/>
                    </a:lnT>
                    <a:lnB w="28575"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nSpc>
                          <a:spcPct val="115000"/>
                        </a:lnSpc>
                      </a:pPr>
                      <a:endParaRPr lang="en-US" sz="1000">
                        <a:effectLst/>
                        <a:latin typeface="Calibri"/>
                      </a:endParaRPr>
                    </a:p>
                  </a:txBody>
                  <a:tcPr marL="43519" marR="43519" marT="0" marB="0" anchor="ctr">
                    <a:lnL>
                      <a:noFill/>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b="1" dirty="0" err="1">
                          <a:solidFill>
                            <a:srgbClr val="000000"/>
                          </a:solidFill>
                          <a:effectLst/>
                          <a:latin typeface="Calibri"/>
                          <a:ea typeface="Times New Roman"/>
                          <a:cs typeface="Times New Roman"/>
                        </a:rPr>
                        <a:t>Mali</a:t>
                      </a:r>
                      <a:endParaRPr lang="en-US" sz="900" dirty="0">
                        <a:effectLst/>
                        <a:latin typeface="Calibri"/>
                        <a:ea typeface="Calibri"/>
                        <a:cs typeface="Times New Roman"/>
                      </a:endParaRPr>
                    </a:p>
                  </a:txBody>
                  <a:tcPr marL="43519" marR="43519"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D9D9D9"/>
                    </a:solidFill>
                  </a:tcPr>
                </a:tc>
                <a:tc>
                  <a:txBody>
                    <a:bodyPr/>
                    <a:lstStyle/>
                    <a:p>
                      <a:pPr marL="0" marR="0" algn="ctr">
                        <a:lnSpc>
                          <a:spcPct val="115000"/>
                        </a:lnSpc>
                        <a:spcBef>
                          <a:spcPts val="0"/>
                        </a:spcBef>
                        <a:spcAft>
                          <a:spcPts val="0"/>
                        </a:spcAft>
                      </a:pPr>
                      <a:r>
                        <a:rPr lang="en-US" sz="800" b="1" dirty="0">
                          <a:solidFill>
                            <a:srgbClr val="000000"/>
                          </a:solidFill>
                          <a:effectLst/>
                          <a:latin typeface="Calibri"/>
                          <a:ea typeface="Times New Roman"/>
                          <a:cs typeface="Times New Roman"/>
                        </a:rPr>
                        <a:t>Cote</a:t>
                      </a:r>
                      <a:endParaRPr lang="en-US" sz="800" dirty="0">
                        <a:effectLst/>
                        <a:latin typeface="Calibri"/>
                        <a:ea typeface="Calibri"/>
                        <a:cs typeface="Times New Roman"/>
                      </a:endParaRPr>
                    </a:p>
                    <a:p>
                      <a:pPr marL="0" marR="0" algn="ctr">
                        <a:lnSpc>
                          <a:spcPct val="115000"/>
                        </a:lnSpc>
                        <a:spcBef>
                          <a:spcPts val="0"/>
                        </a:spcBef>
                        <a:spcAft>
                          <a:spcPts val="0"/>
                        </a:spcAft>
                      </a:pPr>
                      <a:r>
                        <a:rPr lang="en-US" sz="800" b="1" dirty="0">
                          <a:solidFill>
                            <a:srgbClr val="000000"/>
                          </a:solidFill>
                          <a:effectLst/>
                          <a:latin typeface="Calibri"/>
                          <a:ea typeface="Times New Roman"/>
                          <a:cs typeface="Times New Roman"/>
                        </a:rPr>
                        <a:t>d’Ivoire</a:t>
                      </a:r>
                      <a:endParaRPr lang="en-US" sz="800" dirty="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D9D9D9"/>
                    </a:solidFill>
                  </a:tcPr>
                </a:tc>
                <a:tc>
                  <a:txBody>
                    <a:bodyPr/>
                    <a:lstStyle/>
                    <a:p>
                      <a:pPr marL="0" marR="0" algn="ctr">
                        <a:lnSpc>
                          <a:spcPct val="115000"/>
                        </a:lnSpc>
                        <a:spcBef>
                          <a:spcPts val="0"/>
                        </a:spcBef>
                        <a:spcAft>
                          <a:spcPts val="0"/>
                        </a:spcAft>
                      </a:pPr>
                      <a:r>
                        <a:rPr lang="en-US" sz="900" b="1" dirty="0" smtClean="0">
                          <a:solidFill>
                            <a:srgbClr val="000000"/>
                          </a:solidFill>
                          <a:effectLst/>
                          <a:latin typeface="Calibri"/>
                          <a:ea typeface="Times New Roman"/>
                          <a:cs typeface="Times New Roman"/>
                        </a:rPr>
                        <a:t>Cam-</a:t>
                      </a:r>
                      <a:r>
                        <a:rPr lang="en-US" sz="900" b="1" dirty="0" err="1" smtClean="0">
                          <a:solidFill>
                            <a:srgbClr val="000000"/>
                          </a:solidFill>
                          <a:effectLst/>
                          <a:latin typeface="Calibri"/>
                          <a:ea typeface="Times New Roman"/>
                          <a:cs typeface="Times New Roman"/>
                        </a:rPr>
                        <a:t>eroon</a:t>
                      </a:r>
                      <a:endParaRPr lang="en-US" sz="900" dirty="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D9D9D9"/>
                    </a:solidFill>
                  </a:tcPr>
                </a:tc>
                <a:tc>
                  <a:txBody>
                    <a:bodyPr/>
                    <a:lstStyle/>
                    <a:p>
                      <a:pPr marL="0" marR="0" algn="ctr">
                        <a:lnSpc>
                          <a:spcPct val="115000"/>
                        </a:lnSpc>
                        <a:spcBef>
                          <a:spcPts val="0"/>
                        </a:spcBef>
                        <a:spcAft>
                          <a:spcPts val="0"/>
                        </a:spcAft>
                      </a:pPr>
                      <a:r>
                        <a:rPr lang="en-US" sz="900" b="1" dirty="0">
                          <a:solidFill>
                            <a:srgbClr val="000000"/>
                          </a:solidFill>
                          <a:effectLst/>
                          <a:latin typeface="Calibri"/>
                          <a:ea typeface="Times New Roman"/>
                          <a:cs typeface="Times New Roman"/>
                        </a:rPr>
                        <a:t>Ghana</a:t>
                      </a:r>
                      <a:endParaRPr lang="en-US" sz="900" dirty="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D9D9D9"/>
                    </a:solidFill>
                  </a:tcPr>
                </a:tc>
                <a:tc>
                  <a:txBody>
                    <a:bodyPr/>
                    <a:lstStyle/>
                    <a:p>
                      <a:pPr marL="0" marR="0" algn="ctr">
                        <a:lnSpc>
                          <a:spcPct val="115000"/>
                        </a:lnSpc>
                        <a:spcBef>
                          <a:spcPts val="0"/>
                        </a:spcBef>
                        <a:spcAft>
                          <a:spcPts val="0"/>
                        </a:spcAft>
                      </a:pPr>
                      <a:r>
                        <a:rPr lang="en-US" sz="900" b="1" dirty="0" err="1" smtClean="0">
                          <a:solidFill>
                            <a:srgbClr val="000000"/>
                          </a:solidFill>
                          <a:effectLst/>
                          <a:latin typeface="Calibri"/>
                          <a:ea typeface="Times New Roman"/>
                          <a:cs typeface="Times New Roman"/>
                        </a:rPr>
                        <a:t>Maur-itania</a:t>
                      </a:r>
                      <a:endParaRPr lang="en-US" sz="900" dirty="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D9D9D9"/>
                    </a:solidFill>
                  </a:tcPr>
                </a:tc>
                <a:tc>
                  <a:txBody>
                    <a:bodyPr/>
                    <a:lstStyle/>
                    <a:p>
                      <a:pPr marL="0" marR="0" algn="ctr">
                        <a:lnSpc>
                          <a:spcPct val="115000"/>
                        </a:lnSpc>
                        <a:spcBef>
                          <a:spcPts val="0"/>
                        </a:spcBef>
                        <a:spcAft>
                          <a:spcPts val="0"/>
                        </a:spcAft>
                      </a:pPr>
                      <a:r>
                        <a:rPr lang="en-US" sz="800" b="1" dirty="0">
                          <a:solidFill>
                            <a:srgbClr val="000000"/>
                          </a:solidFill>
                          <a:effectLst/>
                          <a:latin typeface="Calibri"/>
                          <a:ea typeface="Times New Roman"/>
                          <a:cs typeface="Times New Roman"/>
                        </a:rPr>
                        <a:t>Guinea-</a:t>
                      </a:r>
                      <a:endParaRPr lang="en-US" sz="800" dirty="0">
                        <a:effectLst/>
                        <a:latin typeface="Calibri"/>
                        <a:ea typeface="Calibri"/>
                        <a:cs typeface="Times New Roman"/>
                      </a:endParaRPr>
                    </a:p>
                    <a:p>
                      <a:pPr marL="0" marR="0" algn="ctr">
                        <a:lnSpc>
                          <a:spcPct val="115000"/>
                        </a:lnSpc>
                        <a:spcBef>
                          <a:spcPts val="0"/>
                        </a:spcBef>
                        <a:spcAft>
                          <a:spcPts val="0"/>
                        </a:spcAft>
                      </a:pPr>
                      <a:r>
                        <a:rPr lang="en-US" sz="800" b="1" dirty="0">
                          <a:solidFill>
                            <a:srgbClr val="000000"/>
                          </a:solidFill>
                          <a:effectLst/>
                          <a:latin typeface="Calibri"/>
                          <a:ea typeface="Times New Roman"/>
                          <a:cs typeface="Times New Roman"/>
                        </a:rPr>
                        <a:t>Bissau</a:t>
                      </a:r>
                      <a:endParaRPr lang="en-US" sz="800" dirty="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D9D9D9"/>
                    </a:solidFill>
                  </a:tcPr>
                </a:tc>
                <a:tc>
                  <a:txBody>
                    <a:bodyPr/>
                    <a:lstStyle/>
                    <a:p>
                      <a:pPr marL="0" marR="0" algn="ctr">
                        <a:lnSpc>
                          <a:spcPct val="115000"/>
                        </a:lnSpc>
                        <a:spcBef>
                          <a:spcPts val="0"/>
                        </a:spcBef>
                        <a:spcAft>
                          <a:spcPts val="0"/>
                        </a:spcAft>
                      </a:pPr>
                      <a:r>
                        <a:rPr lang="en-US" sz="900" b="1" dirty="0">
                          <a:solidFill>
                            <a:srgbClr val="000000"/>
                          </a:solidFill>
                          <a:effectLst/>
                          <a:latin typeface="Calibri"/>
                          <a:ea typeface="Times New Roman"/>
                          <a:cs typeface="Times New Roman"/>
                        </a:rPr>
                        <a:t>Benin</a:t>
                      </a:r>
                      <a:endParaRPr lang="en-US" sz="900" dirty="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D9D9D9"/>
                    </a:solidFill>
                  </a:tcPr>
                </a:tc>
                <a:tc>
                  <a:txBody>
                    <a:bodyPr/>
                    <a:lstStyle/>
                    <a:p>
                      <a:pPr marL="0" marR="0" algn="ctr">
                        <a:lnSpc>
                          <a:spcPct val="115000"/>
                        </a:lnSpc>
                        <a:spcBef>
                          <a:spcPts val="0"/>
                        </a:spcBef>
                        <a:spcAft>
                          <a:spcPts val="0"/>
                        </a:spcAft>
                      </a:pPr>
                      <a:r>
                        <a:rPr lang="en-US" sz="700" b="1" dirty="0">
                          <a:solidFill>
                            <a:srgbClr val="000000"/>
                          </a:solidFill>
                          <a:effectLst/>
                          <a:latin typeface="Calibri"/>
                          <a:ea typeface="Times New Roman"/>
                          <a:cs typeface="Times New Roman"/>
                        </a:rPr>
                        <a:t>Burkina</a:t>
                      </a:r>
                      <a:endParaRPr lang="en-US" sz="700" dirty="0">
                        <a:effectLst/>
                        <a:latin typeface="Calibri"/>
                        <a:ea typeface="Calibri"/>
                        <a:cs typeface="Times New Roman"/>
                      </a:endParaRPr>
                    </a:p>
                    <a:p>
                      <a:pPr marL="0" marR="0" algn="ctr">
                        <a:lnSpc>
                          <a:spcPct val="115000"/>
                        </a:lnSpc>
                        <a:spcBef>
                          <a:spcPts val="0"/>
                        </a:spcBef>
                        <a:spcAft>
                          <a:spcPts val="0"/>
                        </a:spcAft>
                      </a:pPr>
                      <a:r>
                        <a:rPr lang="en-US" sz="700" b="1" dirty="0">
                          <a:solidFill>
                            <a:srgbClr val="000000"/>
                          </a:solidFill>
                          <a:effectLst/>
                          <a:latin typeface="Calibri"/>
                          <a:ea typeface="Times New Roman"/>
                          <a:cs typeface="Times New Roman"/>
                        </a:rPr>
                        <a:t>Faso</a:t>
                      </a:r>
                      <a:endParaRPr lang="en-US" sz="700" dirty="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D9D9D9"/>
                    </a:solidFill>
                  </a:tcPr>
                </a:tc>
                <a:tc>
                  <a:txBody>
                    <a:bodyPr/>
                    <a:lstStyle/>
                    <a:p>
                      <a:pPr marL="0" marR="0" algn="ctr">
                        <a:lnSpc>
                          <a:spcPct val="115000"/>
                        </a:lnSpc>
                        <a:spcBef>
                          <a:spcPts val="0"/>
                        </a:spcBef>
                        <a:spcAft>
                          <a:spcPts val="0"/>
                        </a:spcAft>
                      </a:pPr>
                      <a:r>
                        <a:rPr lang="en-US" sz="700" b="1" smtClean="0">
                          <a:solidFill>
                            <a:srgbClr val="000000"/>
                          </a:solidFill>
                          <a:effectLst/>
                          <a:latin typeface="Calibri"/>
                          <a:ea typeface="Times New Roman"/>
                          <a:cs typeface="Times New Roman"/>
                        </a:rPr>
                        <a:t>The Gambia</a:t>
                      </a:r>
                      <a:endParaRPr lang="en-US" sz="700" dirty="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D9D9D9"/>
                    </a:solidFill>
                  </a:tcPr>
                </a:tc>
                <a:tc>
                  <a:txBody>
                    <a:bodyPr/>
                    <a:lstStyle/>
                    <a:p>
                      <a:pPr marL="0" marR="0" algn="ctr">
                        <a:lnSpc>
                          <a:spcPct val="115000"/>
                        </a:lnSpc>
                        <a:spcBef>
                          <a:spcPts val="0"/>
                        </a:spcBef>
                        <a:spcAft>
                          <a:spcPts val="0"/>
                        </a:spcAft>
                      </a:pPr>
                      <a:r>
                        <a:rPr lang="en-US" sz="700" b="1" dirty="0">
                          <a:solidFill>
                            <a:srgbClr val="000000"/>
                          </a:solidFill>
                          <a:effectLst/>
                          <a:latin typeface="Calibri"/>
                          <a:ea typeface="Times New Roman"/>
                          <a:cs typeface="Times New Roman"/>
                        </a:rPr>
                        <a:t>Senegal</a:t>
                      </a:r>
                      <a:endParaRPr lang="en-US" sz="700" dirty="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D9D9D9"/>
                    </a:solidFill>
                  </a:tcPr>
                </a:tc>
                <a:tc>
                  <a:txBody>
                    <a:bodyPr/>
                    <a:lstStyle/>
                    <a:p>
                      <a:pPr algn="ctr"/>
                      <a:r>
                        <a:rPr lang="en-US" sz="800" b="1" dirty="0" smtClean="0"/>
                        <a:t>Togo</a:t>
                      </a:r>
                      <a:endParaRPr lang="en-US" sz="800" b="1" dirty="0"/>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D9D9D9"/>
                    </a:solidFill>
                  </a:tcPr>
                </a:tc>
                <a:tc>
                  <a:txBody>
                    <a:bodyPr/>
                    <a:lstStyle/>
                    <a:p>
                      <a:pPr marL="0" marR="0" algn="ctr">
                        <a:lnSpc>
                          <a:spcPct val="115000"/>
                        </a:lnSpc>
                        <a:spcBef>
                          <a:spcPts val="0"/>
                        </a:spcBef>
                        <a:spcAft>
                          <a:spcPts val="0"/>
                        </a:spcAft>
                      </a:pPr>
                      <a:r>
                        <a:rPr lang="en-US" sz="800" b="1" dirty="0" smtClean="0">
                          <a:effectLst/>
                          <a:latin typeface="Calibri"/>
                          <a:ea typeface="Calibri"/>
                          <a:cs typeface="Times New Roman"/>
                        </a:rPr>
                        <a:t>CAR</a:t>
                      </a:r>
                      <a:endParaRPr lang="en-US" sz="800" b="1" dirty="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D9D9D9"/>
                    </a:solidFill>
                  </a:tcPr>
                </a:tc>
                <a:tc>
                  <a:txBody>
                    <a:bodyPr/>
                    <a:lstStyle/>
                    <a:p>
                      <a:pPr marL="0" marR="0" algn="ctr">
                        <a:lnSpc>
                          <a:spcPct val="115000"/>
                        </a:lnSpc>
                        <a:spcBef>
                          <a:spcPts val="0"/>
                        </a:spcBef>
                        <a:spcAft>
                          <a:spcPts val="0"/>
                        </a:spcAft>
                      </a:pPr>
                      <a:r>
                        <a:rPr lang="en-US" sz="800" b="1" dirty="0" err="1" smtClean="0">
                          <a:solidFill>
                            <a:srgbClr val="000000"/>
                          </a:solidFill>
                          <a:effectLst/>
                          <a:latin typeface="Calibri"/>
                          <a:ea typeface="Times New Roman"/>
                          <a:cs typeface="Times New Roman"/>
                        </a:rPr>
                        <a:t>Ethop-ia</a:t>
                      </a:r>
                      <a:endParaRPr lang="en-US" sz="800" b="1" dirty="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D9D9D9"/>
                    </a:solidFill>
                  </a:tcPr>
                </a:tc>
                <a:tc>
                  <a:txBody>
                    <a:bodyPr/>
                    <a:lstStyle/>
                    <a:p>
                      <a:pPr marL="0" marR="0" algn="ctr">
                        <a:lnSpc>
                          <a:spcPct val="115000"/>
                        </a:lnSpc>
                        <a:spcBef>
                          <a:spcPts val="0"/>
                        </a:spcBef>
                        <a:spcAft>
                          <a:spcPts val="0"/>
                        </a:spcAft>
                      </a:pPr>
                      <a:r>
                        <a:rPr lang="en-US" sz="800" b="1" dirty="0" smtClean="0">
                          <a:effectLst/>
                          <a:latin typeface="Calibri"/>
                          <a:ea typeface="Calibri"/>
                          <a:cs typeface="Times New Roman"/>
                        </a:rPr>
                        <a:t>Niger</a:t>
                      </a:r>
                      <a:endParaRPr lang="en-US" sz="800" b="1" dirty="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D9D9D9"/>
                    </a:solidFill>
                  </a:tcPr>
                </a:tc>
                <a:tc>
                  <a:txBody>
                    <a:bodyPr/>
                    <a:lstStyle/>
                    <a:p>
                      <a:pPr marL="0" marR="0" algn="ctr">
                        <a:lnSpc>
                          <a:spcPct val="115000"/>
                        </a:lnSpc>
                        <a:spcBef>
                          <a:spcPts val="0"/>
                        </a:spcBef>
                        <a:spcAft>
                          <a:spcPts val="0"/>
                        </a:spcAft>
                      </a:pPr>
                      <a:r>
                        <a:rPr lang="en-US" sz="900" b="1" dirty="0" smtClean="0">
                          <a:solidFill>
                            <a:srgbClr val="000000"/>
                          </a:solidFill>
                          <a:effectLst/>
                          <a:latin typeface="Calibri"/>
                          <a:ea typeface="Times New Roman"/>
                          <a:cs typeface="Times New Roman"/>
                        </a:rPr>
                        <a:t>Niger-</a:t>
                      </a:r>
                      <a:r>
                        <a:rPr lang="en-US" sz="900" b="1" dirty="0" err="1" smtClean="0">
                          <a:solidFill>
                            <a:srgbClr val="000000"/>
                          </a:solidFill>
                          <a:effectLst/>
                          <a:latin typeface="Calibri"/>
                          <a:ea typeface="Times New Roman"/>
                          <a:cs typeface="Times New Roman"/>
                        </a:rPr>
                        <a:t>ia</a:t>
                      </a:r>
                      <a:endParaRPr lang="en-US" sz="900" dirty="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D9D9D9"/>
                    </a:solidFill>
                  </a:tcPr>
                </a:tc>
                <a:tc>
                  <a:txBody>
                    <a:bodyPr/>
                    <a:lstStyle/>
                    <a:p>
                      <a:pPr marL="0" marR="0" algn="ctr">
                        <a:lnSpc>
                          <a:spcPct val="115000"/>
                        </a:lnSpc>
                        <a:spcBef>
                          <a:spcPts val="0"/>
                        </a:spcBef>
                        <a:spcAft>
                          <a:spcPts val="0"/>
                        </a:spcAft>
                      </a:pPr>
                      <a:r>
                        <a:rPr lang="en-US" sz="900" b="1" dirty="0" smtClean="0">
                          <a:solidFill>
                            <a:srgbClr val="000000"/>
                          </a:solidFill>
                          <a:effectLst/>
                          <a:latin typeface="Calibri"/>
                          <a:ea typeface="Times New Roman"/>
                          <a:cs typeface="Times New Roman"/>
                        </a:rPr>
                        <a:t>DRC</a:t>
                      </a:r>
                      <a:endParaRPr lang="en-US" sz="900" dirty="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D9D9D9"/>
                    </a:solidFill>
                  </a:tcPr>
                </a:tc>
                <a:tc>
                  <a:txBody>
                    <a:bodyPr/>
                    <a:lstStyle/>
                    <a:p>
                      <a:pPr marL="0" marR="0" algn="ctr">
                        <a:lnSpc>
                          <a:spcPct val="115000"/>
                        </a:lnSpc>
                        <a:spcBef>
                          <a:spcPts val="0"/>
                        </a:spcBef>
                        <a:spcAft>
                          <a:spcPts val="0"/>
                        </a:spcAft>
                      </a:pPr>
                      <a:r>
                        <a:rPr lang="en-US" sz="900" b="1" dirty="0">
                          <a:solidFill>
                            <a:srgbClr val="000000"/>
                          </a:solidFill>
                          <a:effectLst/>
                          <a:latin typeface="Calibri"/>
                          <a:ea typeface="Times New Roman"/>
                          <a:cs typeface="Times New Roman"/>
                        </a:rPr>
                        <a:t>South </a:t>
                      </a:r>
                      <a:endParaRPr lang="en-US" sz="900" dirty="0">
                        <a:effectLst/>
                        <a:latin typeface="Calibri"/>
                        <a:ea typeface="Calibri"/>
                        <a:cs typeface="Times New Roman"/>
                      </a:endParaRPr>
                    </a:p>
                    <a:p>
                      <a:pPr marL="0" marR="0" algn="ctr">
                        <a:lnSpc>
                          <a:spcPct val="115000"/>
                        </a:lnSpc>
                        <a:spcBef>
                          <a:spcPts val="0"/>
                        </a:spcBef>
                        <a:spcAft>
                          <a:spcPts val="0"/>
                        </a:spcAft>
                      </a:pPr>
                      <a:r>
                        <a:rPr lang="en-US" sz="900" b="1" dirty="0">
                          <a:solidFill>
                            <a:srgbClr val="000000"/>
                          </a:solidFill>
                          <a:effectLst/>
                          <a:latin typeface="Calibri"/>
                          <a:ea typeface="Times New Roman"/>
                          <a:cs typeface="Times New Roman"/>
                        </a:rPr>
                        <a:t>Sudan</a:t>
                      </a:r>
                      <a:endParaRPr lang="en-US" sz="900" dirty="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D9D9D9"/>
                    </a:solidFill>
                  </a:tcPr>
                </a:tc>
              </a:tr>
              <a:tr h="169712">
                <a:tc rowSpan="2" gridSpan="3">
                  <a:txBody>
                    <a:bodyPr/>
                    <a:lstStyle/>
                    <a:p>
                      <a:pPr marL="0" marR="0" algn="ctr">
                        <a:lnSpc>
                          <a:spcPct val="115000"/>
                        </a:lnSpc>
                        <a:spcBef>
                          <a:spcPts val="0"/>
                        </a:spcBef>
                        <a:spcAft>
                          <a:spcPts val="0"/>
                        </a:spcAft>
                      </a:pPr>
                      <a:r>
                        <a:rPr lang="en-US" sz="1100" b="1" dirty="0">
                          <a:solidFill>
                            <a:srgbClr val="000000"/>
                          </a:solidFill>
                          <a:effectLst/>
                          <a:latin typeface="Calibri"/>
                          <a:ea typeface="Times New Roman"/>
                          <a:cs typeface="Times New Roman"/>
                        </a:rPr>
                        <a:t>WHO </a:t>
                      </a:r>
                      <a:r>
                        <a:rPr lang="en-US" sz="1100" b="1" dirty="0" smtClean="0">
                          <a:solidFill>
                            <a:srgbClr val="000000"/>
                          </a:solidFill>
                          <a:effectLst/>
                          <a:latin typeface="Calibri"/>
                          <a:ea typeface="Times New Roman"/>
                          <a:cs typeface="Times New Roman"/>
                        </a:rPr>
                        <a:t>Visit Date (2014)</a:t>
                      </a:r>
                      <a:endParaRPr lang="en-US" sz="1100" dirty="0">
                        <a:effectLst/>
                        <a:latin typeface="Calibri"/>
                        <a:ea typeface="Calibri"/>
                        <a:cs typeface="Times New Roman"/>
                      </a:endParaRPr>
                    </a:p>
                  </a:txBody>
                  <a:tcPr marL="43519" marR="43519"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rowSpan="2" hMerge="1">
                  <a:txBody>
                    <a:bodyPr/>
                    <a:lstStyle/>
                    <a:p>
                      <a:endParaRPr lang="en-US"/>
                    </a:p>
                  </a:txBody>
                  <a:tcPr/>
                </a:tc>
                <a:tc rowSpan="2" hMerge="1">
                  <a:txBody>
                    <a:bodyPr/>
                    <a:lstStyle/>
                    <a:p>
                      <a:endParaRPr lang="en-US"/>
                    </a:p>
                  </a:txBody>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10/20-</a:t>
                      </a:r>
                      <a:endParaRPr lang="en-US" sz="1050">
                        <a:effectLst/>
                        <a:latin typeface="Calibri"/>
                        <a:ea typeface="Calibri"/>
                        <a:cs typeface="Times New Roman"/>
                      </a:endParaRPr>
                    </a:p>
                  </a:txBody>
                  <a:tcPr marL="43519" marR="43519"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10/27-</a:t>
                      </a:r>
                      <a:endParaRPr lang="en-US" sz="105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11/10-</a:t>
                      </a:r>
                      <a:endParaRPr lang="en-US" sz="105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11/10-</a:t>
                      </a:r>
                      <a:endParaRPr lang="en-US" sz="105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11/10-</a:t>
                      </a:r>
                      <a:endParaRPr lang="en-US" sz="105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11/12-</a:t>
                      </a:r>
                      <a:endParaRPr lang="en-US" sz="105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11/17-</a:t>
                      </a:r>
                      <a:endParaRPr lang="en-US" sz="105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11/17-</a:t>
                      </a:r>
                      <a:endParaRPr lang="en-US" sz="105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900" dirty="0">
                          <a:solidFill>
                            <a:srgbClr val="000000"/>
                          </a:solidFill>
                          <a:effectLst/>
                          <a:latin typeface="Calibri"/>
                          <a:ea typeface="Times New Roman"/>
                          <a:cs typeface="Times New Roman"/>
                        </a:rPr>
                        <a:t>11/17-</a:t>
                      </a:r>
                      <a:endParaRPr lang="en-US" sz="1050" dirty="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900" dirty="0">
                          <a:solidFill>
                            <a:srgbClr val="000000"/>
                          </a:solidFill>
                          <a:effectLst/>
                          <a:latin typeface="Calibri"/>
                          <a:ea typeface="Times New Roman"/>
                          <a:cs typeface="Times New Roman"/>
                        </a:rPr>
                        <a:t>11/17-</a:t>
                      </a:r>
                      <a:endParaRPr lang="en-US" sz="1050" dirty="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900" dirty="0" smtClean="0">
                          <a:solidFill>
                            <a:srgbClr val="000000"/>
                          </a:solidFill>
                          <a:effectLst/>
                          <a:latin typeface="+mn-lt"/>
                          <a:ea typeface="Times New Roman"/>
                          <a:cs typeface="Times New Roman"/>
                        </a:rPr>
                        <a:t>11/24-</a:t>
                      </a:r>
                      <a:endParaRPr lang="en-US" sz="900" dirty="0" smtClean="0">
                        <a:effectLst/>
                        <a:latin typeface="+mn-lt"/>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900" dirty="0" smtClean="0">
                          <a:effectLst/>
                          <a:latin typeface="Calibri"/>
                          <a:ea typeface="Calibri"/>
                          <a:cs typeface="Times New Roman"/>
                        </a:rPr>
                        <a:t>12/1-</a:t>
                      </a:r>
                      <a:endParaRPr lang="en-US" sz="900" dirty="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900" dirty="0" smtClean="0">
                          <a:effectLst/>
                          <a:latin typeface="Calibri"/>
                          <a:ea typeface="Calibri"/>
                          <a:cs typeface="Times New Roman"/>
                        </a:rPr>
                        <a:t>12/1-</a:t>
                      </a:r>
                      <a:endParaRPr lang="en-US" sz="900" dirty="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900" dirty="0" smtClean="0">
                          <a:effectLst/>
                          <a:latin typeface="Calibri"/>
                          <a:ea typeface="Calibri"/>
                          <a:cs typeface="Times New Roman"/>
                        </a:rPr>
                        <a:t>12/10-</a:t>
                      </a:r>
                      <a:endParaRPr lang="en-US" sz="900" dirty="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endParaRPr lang="en-US" sz="900" dirty="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endParaRPr lang="en-US" sz="900" dirty="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endParaRPr lang="en-US" sz="900" dirty="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tcPr>
                </a:tc>
              </a:tr>
              <a:tr h="51014">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10/24</a:t>
                      </a:r>
                      <a:endParaRPr lang="en-US" sz="1050">
                        <a:effectLst/>
                        <a:latin typeface="Calibri"/>
                        <a:ea typeface="Calibri"/>
                        <a:cs typeface="Times New Roman"/>
                      </a:endParaRPr>
                    </a:p>
                  </a:txBody>
                  <a:tcPr marL="43519" marR="43519"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10/31</a:t>
                      </a:r>
                      <a:endParaRPr lang="en-US" sz="105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11/14</a:t>
                      </a:r>
                      <a:endParaRPr lang="en-US" sz="105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11/14</a:t>
                      </a:r>
                      <a:endParaRPr lang="en-US" sz="105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11/14</a:t>
                      </a:r>
                      <a:endParaRPr lang="en-US" sz="105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11/18</a:t>
                      </a:r>
                      <a:endParaRPr lang="en-US" sz="105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11/21</a:t>
                      </a:r>
                      <a:endParaRPr lang="en-US" sz="105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11/21</a:t>
                      </a:r>
                      <a:endParaRPr lang="en-US" sz="105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a:solidFill>
                            <a:srgbClr val="000000"/>
                          </a:solidFill>
                          <a:effectLst/>
                          <a:latin typeface="Calibri"/>
                          <a:ea typeface="Times New Roman"/>
                          <a:cs typeface="Times New Roman"/>
                        </a:rPr>
                        <a:t>11/21</a:t>
                      </a:r>
                      <a:endParaRPr lang="en-US" sz="105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dirty="0">
                          <a:solidFill>
                            <a:srgbClr val="000000"/>
                          </a:solidFill>
                          <a:effectLst/>
                          <a:latin typeface="Calibri"/>
                          <a:ea typeface="Times New Roman"/>
                          <a:cs typeface="Times New Roman"/>
                        </a:rPr>
                        <a:t>11/21</a:t>
                      </a:r>
                      <a:endParaRPr lang="en-US" sz="1050" dirty="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tcPr>
                </a:tc>
                <a:tc>
                  <a:txBody>
                    <a:bodyPr/>
                    <a:lstStyle/>
                    <a:p>
                      <a:pPr algn="ctr"/>
                      <a:r>
                        <a:rPr lang="en-US" sz="900" dirty="0" smtClean="0"/>
                        <a:t>11/28</a:t>
                      </a:r>
                      <a:endParaRPr lang="en-US" sz="900" dirty="0"/>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dirty="0" smtClean="0">
                          <a:effectLst/>
                          <a:latin typeface="Calibri"/>
                          <a:ea typeface="Calibri"/>
                          <a:cs typeface="Times New Roman"/>
                        </a:rPr>
                        <a:t>12/5</a:t>
                      </a:r>
                      <a:endParaRPr lang="en-US" sz="900" dirty="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dirty="0" smtClean="0">
                          <a:solidFill>
                            <a:srgbClr val="000000"/>
                          </a:solidFill>
                          <a:effectLst/>
                          <a:latin typeface="Calibri"/>
                          <a:ea typeface="Calibri"/>
                          <a:cs typeface="Times New Roman"/>
                        </a:rPr>
                        <a:t>12/5</a:t>
                      </a:r>
                      <a:endParaRPr lang="en-US" sz="900" dirty="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dirty="0" smtClean="0">
                          <a:effectLst/>
                          <a:latin typeface="Calibri"/>
                          <a:ea typeface="Calibri"/>
                          <a:cs typeface="Times New Roman"/>
                        </a:rPr>
                        <a:t>12/17</a:t>
                      </a:r>
                      <a:endParaRPr lang="en-US" sz="900" dirty="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dirty="0" smtClean="0">
                          <a:effectLst/>
                          <a:latin typeface="Calibri"/>
                          <a:ea typeface="Calibri"/>
                          <a:cs typeface="Times New Roman"/>
                        </a:rPr>
                        <a:t>TBD</a:t>
                      </a:r>
                      <a:endParaRPr lang="en-US" sz="900" dirty="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dirty="0" smtClean="0">
                          <a:solidFill>
                            <a:srgbClr val="000000"/>
                          </a:solidFill>
                          <a:effectLst/>
                          <a:latin typeface="Calibri"/>
                          <a:ea typeface="Times New Roman"/>
                          <a:cs typeface="Times New Roman"/>
                        </a:rPr>
                        <a:t>TBD</a:t>
                      </a:r>
                      <a:endParaRPr lang="en-US" sz="900" dirty="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900" dirty="0" smtClean="0">
                          <a:effectLst/>
                          <a:latin typeface="Calibri"/>
                          <a:ea typeface="Calibri"/>
                          <a:cs typeface="Times New Roman"/>
                        </a:rPr>
                        <a:t>TBD</a:t>
                      </a:r>
                      <a:endParaRPr lang="en-US" sz="900" dirty="0">
                        <a:effectLst/>
                        <a:latin typeface="Calibri"/>
                        <a:ea typeface="Calibri"/>
                        <a:cs typeface="Times New Roman"/>
                      </a:endParaRPr>
                    </a:p>
                  </a:txBody>
                  <a:tcPr marL="43519" marR="43519"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tcPr>
                </a:tc>
              </a:tr>
              <a:tr h="165658">
                <a:tc>
                  <a:txBody>
                    <a:bodyPr/>
                    <a:lstStyle/>
                    <a:p>
                      <a:pPr marL="0" marR="0">
                        <a:lnSpc>
                          <a:spcPct val="115000"/>
                        </a:lnSpc>
                        <a:spcBef>
                          <a:spcPts val="0"/>
                        </a:spcBef>
                        <a:spcAft>
                          <a:spcPts val="0"/>
                        </a:spcAft>
                      </a:pPr>
                      <a:r>
                        <a:rPr lang="en-US" sz="800" b="1">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a:noFill/>
                    </a:lnL>
                    <a:lnR>
                      <a:noFill/>
                    </a:lnR>
                    <a:lnT w="28575"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gridSpan="2">
                  <a:txBody>
                    <a:bodyPr/>
                    <a:lstStyle/>
                    <a:p>
                      <a:pPr marL="0" marR="0">
                        <a:lnSpc>
                          <a:spcPct val="115000"/>
                        </a:lnSpc>
                        <a:spcBef>
                          <a:spcPts val="0"/>
                        </a:spcBef>
                        <a:spcAft>
                          <a:spcPts val="0"/>
                        </a:spcAft>
                      </a:pPr>
                      <a:r>
                        <a:rPr lang="en-US" sz="800" b="1"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a:noFill/>
                    </a:lnL>
                    <a:lnR>
                      <a:noFill/>
                    </a:lnR>
                    <a:lnT w="28575"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pPr marL="0" marR="0">
                        <a:lnSpc>
                          <a:spcPct val="115000"/>
                        </a:lnSpc>
                        <a:spcBef>
                          <a:spcPts val="0"/>
                        </a:spcBef>
                        <a:spcAft>
                          <a:spcPts val="0"/>
                        </a:spcAft>
                      </a:pPr>
                      <a:endParaRPr lang="en-US" sz="1000">
                        <a:effectLst/>
                        <a:latin typeface="Calibri"/>
                        <a:ea typeface="Calibri"/>
                        <a:cs typeface="Times New Roman"/>
                      </a:endParaRPr>
                    </a:p>
                  </a:txBody>
                  <a:tcPr marL="43519" marR="43519" marT="0" marB="0" anchor="ctr">
                    <a:lnL>
                      <a:noFill/>
                    </a:lnL>
                    <a:lnR>
                      <a:noFill/>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8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a:noFill/>
                    </a:lnL>
                    <a:lnR>
                      <a:noFill/>
                    </a:lnR>
                    <a:lnT w="28575"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8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a:noFill/>
                    </a:lnL>
                    <a:lnR>
                      <a:noFill/>
                    </a:lnR>
                    <a:lnT w="28575"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8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a:noFill/>
                    </a:lnL>
                    <a:lnR>
                      <a:noFill/>
                    </a:lnR>
                    <a:lnT w="28575"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8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a:noFill/>
                    </a:lnL>
                    <a:lnR>
                      <a:noFill/>
                    </a:lnR>
                    <a:lnT w="28575"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8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a:noFill/>
                    </a:lnL>
                    <a:lnR>
                      <a:noFill/>
                    </a:lnR>
                    <a:lnT w="28575"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8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a:noFill/>
                    </a:lnL>
                    <a:lnR>
                      <a:noFill/>
                    </a:lnR>
                    <a:lnT w="28575"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8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a:noFill/>
                    </a:lnL>
                    <a:lnR>
                      <a:noFill/>
                    </a:lnR>
                    <a:lnT w="28575"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8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a:noFill/>
                    </a:lnL>
                    <a:lnR>
                      <a:noFill/>
                    </a:lnR>
                    <a:lnT w="28575"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8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a:noFill/>
                    </a:lnL>
                    <a:lnR>
                      <a:noFill/>
                    </a:lnR>
                    <a:lnT w="28575"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8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a:noFill/>
                    </a:lnL>
                    <a:lnR>
                      <a:noFill/>
                    </a:lnR>
                    <a:lnT w="28575"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8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a:noFill/>
                    </a:lnL>
                    <a:lnR>
                      <a:noFill/>
                    </a:lnR>
                    <a:lnT w="28575"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000">
                        <a:effectLst/>
                        <a:latin typeface="Calibri"/>
                        <a:ea typeface="Calibri"/>
                        <a:cs typeface="Times New Roman"/>
                      </a:endParaRPr>
                    </a:p>
                  </a:txBody>
                  <a:tcPr marL="43519" marR="43519" marT="0" marB="0" anchor="ctr">
                    <a:lnL>
                      <a:noFill/>
                    </a:lnL>
                    <a:lnR>
                      <a:noFill/>
                    </a:lnR>
                    <a:lnT w="28575"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8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a:noFill/>
                    </a:lnL>
                    <a:lnR>
                      <a:noFill/>
                    </a:lnR>
                    <a:lnT w="28575"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000">
                        <a:effectLst/>
                        <a:latin typeface="Calibri"/>
                        <a:ea typeface="Calibri"/>
                        <a:cs typeface="Times New Roman"/>
                      </a:endParaRPr>
                    </a:p>
                  </a:txBody>
                  <a:tcPr marL="43519" marR="43519" marT="0" marB="0" anchor="ctr">
                    <a:lnL>
                      <a:noFill/>
                    </a:lnL>
                    <a:lnR>
                      <a:noFill/>
                    </a:lnR>
                    <a:lnT w="28575"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8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a:noFill/>
                    </a:lnL>
                    <a:lnR>
                      <a:noFill/>
                    </a:lnR>
                    <a:lnT w="28575"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8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a:noFill/>
                    </a:lnL>
                    <a:lnR>
                      <a:noFill/>
                    </a:lnR>
                    <a:lnT w="28575"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8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a:noFill/>
                    </a:lnL>
                    <a:lnR>
                      <a:noFill/>
                    </a:lnR>
                    <a:lnT w="28575"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346493">
                <a:tc rowSpan="11">
                  <a:txBody>
                    <a:bodyPr/>
                    <a:lstStyle/>
                    <a:p>
                      <a:pPr marL="0" marR="0" algn="ctr">
                        <a:lnSpc>
                          <a:spcPct val="115000"/>
                        </a:lnSpc>
                        <a:spcBef>
                          <a:spcPts val="0"/>
                        </a:spcBef>
                        <a:spcAft>
                          <a:spcPts val="0"/>
                        </a:spcAft>
                      </a:pPr>
                      <a:r>
                        <a:rPr lang="en-US" sz="1100" b="1" dirty="0">
                          <a:solidFill>
                            <a:srgbClr val="000000"/>
                          </a:solidFill>
                          <a:effectLst/>
                          <a:latin typeface="Calibri"/>
                          <a:ea typeface="Times New Roman"/>
                          <a:cs typeface="Times New Roman"/>
                        </a:rPr>
                        <a:t>WHO  Preparedness Components</a:t>
                      </a:r>
                      <a:endParaRPr lang="en-US" sz="1000" dirty="0">
                        <a:effectLst/>
                        <a:latin typeface="Calibri"/>
                        <a:ea typeface="Calibri"/>
                        <a:cs typeface="Times New Roman"/>
                      </a:endParaRPr>
                    </a:p>
                  </a:txBody>
                  <a:tcPr marL="43519" marR="43519" marT="0" marB="0" vert="vert27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BFBFBF"/>
                    </a:solidFill>
                  </a:tcPr>
                </a:tc>
                <a:tc gridSpan="2">
                  <a:txBody>
                    <a:bodyPr/>
                    <a:lstStyle/>
                    <a:p>
                      <a:pPr marL="0" marR="0" algn="ctr">
                        <a:lnSpc>
                          <a:spcPct val="115000"/>
                        </a:lnSpc>
                        <a:spcBef>
                          <a:spcPts val="0"/>
                        </a:spcBef>
                        <a:spcAft>
                          <a:spcPts val="0"/>
                        </a:spcAft>
                      </a:pPr>
                      <a:r>
                        <a:rPr lang="en-US" sz="1100" b="1" dirty="0">
                          <a:solidFill>
                            <a:srgbClr val="000000"/>
                          </a:solidFill>
                          <a:effectLst/>
                          <a:latin typeface="Calibri"/>
                          <a:ea typeface="Times New Roman"/>
                          <a:cs typeface="Times New Roman"/>
                        </a:rPr>
                        <a:t>Overall Coordination</a:t>
                      </a:r>
                      <a:endParaRPr lang="en-US" sz="1100" dirty="0">
                        <a:effectLst/>
                        <a:latin typeface="Calibri"/>
                        <a:ea typeface="Calibri"/>
                        <a:cs typeface="Times New Roman"/>
                      </a:endParaRPr>
                    </a:p>
                  </a:txBody>
                  <a:tcPr marL="43519" marR="43519"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marL="0" marR="0" algn="ctr">
                        <a:lnSpc>
                          <a:spcPct val="115000"/>
                        </a:lnSpc>
                        <a:spcBef>
                          <a:spcPts val="0"/>
                        </a:spcBef>
                        <a:spcAft>
                          <a:spcPts val="0"/>
                        </a:spcAft>
                      </a:pPr>
                      <a:endParaRPr lang="en-US" sz="1000" dirty="0">
                        <a:effectLst/>
                        <a:latin typeface="Calibri"/>
                        <a:ea typeface="Calibri"/>
                        <a:cs typeface="Times New Roman"/>
                      </a:endParaRPr>
                    </a:p>
                  </a:txBody>
                  <a:tcPr marL="43519" marR="43519"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solidFill>
                            <a:srgbClr val="000000"/>
                          </a:solidFill>
                          <a:effectLst/>
                          <a:highlight>
                            <a:srgbClr val="FF0000"/>
                          </a:highligh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81000">
                <a:tc vMerge="1">
                  <a:txBody>
                    <a:bodyPr/>
                    <a:lstStyle/>
                    <a:p>
                      <a:endParaRPr lang="en-US"/>
                    </a:p>
                  </a:txBody>
                  <a:tcPr/>
                </a:tc>
                <a:tc gridSpan="2">
                  <a:txBody>
                    <a:bodyPr/>
                    <a:lstStyle/>
                    <a:p>
                      <a:pPr marL="0" marR="0" algn="ctr">
                        <a:lnSpc>
                          <a:spcPct val="115000"/>
                        </a:lnSpc>
                        <a:spcBef>
                          <a:spcPts val="0"/>
                        </a:spcBef>
                        <a:spcAft>
                          <a:spcPts val="0"/>
                        </a:spcAft>
                      </a:pPr>
                      <a:r>
                        <a:rPr lang="en-US" sz="1100" b="1" dirty="0">
                          <a:solidFill>
                            <a:srgbClr val="000000"/>
                          </a:solidFill>
                          <a:effectLst/>
                          <a:latin typeface="Calibri"/>
                          <a:ea typeface="Times New Roman"/>
                          <a:cs typeface="Times New Roman"/>
                        </a:rPr>
                        <a:t>Rapid Response Team (RRT)</a:t>
                      </a:r>
                      <a:endParaRPr lang="en-US" sz="1100" dirty="0">
                        <a:effectLst/>
                        <a:latin typeface="Calibri"/>
                        <a:ea typeface="Calibri"/>
                        <a:cs typeface="Times New Roman"/>
                      </a:endParaRPr>
                    </a:p>
                  </a:txBody>
                  <a:tcPr marL="43519" marR="43519" marT="0" marB="0" anchor="ctr">
                    <a:lnL w="28575"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algn="ctr">
                        <a:lnSpc>
                          <a:spcPct val="115000"/>
                        </a:lnSpc>
                        <a:spcBef>
                          <a:spcPts val="0"/>
                        </a:spcBef>
                        <a:spcAft>
                          <a:spcPts val="0"/>
                        </a:spcAft>
                      </a:pPr>
                      <a:endParaRPr lang="en-US" sz="1000" dirty="0">
                        <a:effectLst/>
                        <a:latin typeface="Calibri"/>
                        <a:ea typeface="Calibri"/>
                        <a:cs typeface="Times New Roman"/>
                      </a:endParaRPr>
                    </a:p>
                  </a:txBody>
                  <a:tcPr marL="43519" marR="43519"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highlight>
                            <a:srgbClr val="FF0000"/>
                          </a:highligh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9231">
                <a:tc vMerge="1">
                  <a:txBody>
                    <a:bodyPr/>
                    <a:lstStyle/>
                    <a:p>
                      <a:endParaRPr lang="en-US"/>
                    </a:p>
                  </a:txBody>
                  <a:tcPr/>
                </a:tc>
                <a:tc gridSpan="2">
                  <a:txBody>
                    <a:bodyPr/>
                    <a:lstStyle/>
                    <a:p>
                      <a:pPr marL="0" marR="0" algn="ctr">
                        <a:lnSpc>
                          <a:spcPct val="115000"/>
                        </a:lnSpc>
                        <a:spcBef>
                          <a:spcPts val="0"/>
                        </a:spcBef>
                        <a:spcAft>
                          <a:spcPts val="0"/>
                        </a:spcAft>
                      </a:pPr>
                      <a:r>
                        <a:rPr lang="en-US" sz="1100" b="1" dirty="0">
                          <a:solidFill>
                            <a:srgbClr val="000000"/>
                          </a:solidFill>
                          <a:effectLst/>
                          <a:latin typeface="Calibri"/>
                          <a:ea typeface="Times New Roman"/>
                          <a:cs typeface="Times New Roman"/>
                        </a:rPr>
                        <a:t>Public Awareness &amp; Community Engagement</a:t>
                      </a:r>
                      <a:endParaRPr lang="en-US" sz="1100" dirty="0">
                        <a:effectLst/>
                        <a:latin typeface="Calibri"/>
                        <a:ea typeface="Calibri"/>
                        <a:cs typeface="Times New Roman"/>
                      </a:endParaRPr>
                    </a:p>
                  </a:txBody>
                  <a:tcPr marL="43519" marR="43519" marT="0" marB="0" anchor="ctr">
                    <a:lnL w="28575"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algn="ctr">
                        <a:lnSpc>
                          <a:spcPct val="115000"/>
                        </a:lnSpc>
                        <a:spcBef>
                          <a:spcPts val="0"/>
                        </a:spcBef>
                        <a:spcAft>
                          <a:spcPts val="0"/>
                        </a:spcAft>
                      </a:pPr>
                      <a:endParaRPr lang="en-US" sz="1000" dirty="0">
                        <a:effectLst/>
                        <a:latin typeface="Calibri"/>
                        <a:ea typeface="Calibri"/>
                        <a:cs typeface="Times New Roman"/>
                      </a:endParaRPr>
                    </a:p>
                  </a:txBody>
                  <a:tcPr marL="43519" marR="43519"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a:solidFill>
                            <a:srgbClr val="000000"/>
                          </a:solidFill>
                          <a:effectLst/>
                          <a:highlight>
                            <a:srgbClr val="FF0000"/>
                          </a:highligh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70594">
                <a:tc vMerge="1">
                  <a:txBody>
                    <a:bodyPr/>
                    <a:lstStyle/>
                    <a:p>
                      <a:endParaRPr lang="en-US"/>
                    </a:p>
                  </a:txBody>
                  <a:tcPr/>
                </a:tc>
                <a:tc gridSpan="2">
                  <a:txBody>
                    <a:bodyPr/>
                    <a:lstStyle/>
                    <a:p>
                      <a:pPr marL="0" marR="0" algn="ctr">
                        <a:lnSpc>
                          <a:spcPct val="115000"/>
                        </a:lnSpc>
                        <a:spcBef>
                          <a:spcPts val="0"/>
                        </a:spcBef>
                        <a:spcAft>
                          <a:spcPts val="0"/>
                        </a:spcAft>
                      </a:pPr>
                      <a:r>
                        <a:rPr lang="en-US" sz="1100" b="1" dirty="0">
                          <a:solidFill>
                            <a:srgbClr val="000000"/>
                          </a:solidFill>
                          <a:effectLst/>
                          <a:latin typeface="Calibri"/>
                          <a:ea typeface="Times New Roman"/>
                          <a:cs typeface="Times New Roman"/>
                        </a:rPr>
                        <a:t>Infection Prevention and Control</a:t>
                      </a:r>
                      <a:endParaRPr lang="en-US" sz="1100" dirty="0">
                        <a:effectLst/>
                        <a:latin typeface="Calibri"/>
                        <a:ea typeface="Calibri"/>
                        <a:cs typeface="Times New Roman"/>
                      </a:endParaRPr>
                    </a:p>
                  </a:txBody>
                  <a:tcPr marL="43519" marR="43519" marT="0" marB="0" anchor="ctr">
                    <a:lnL w="28575"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algn="ctr">
                        <a:lnSpc>
                          <a:spcPct val="115000"/>
                        </a:lnSpc>
                        <a:spcBef>
                          <a:spcPts val="0"/>
                        </a:spcBef>
                        <a:spcAft>
                          <a:spcPts val="0"/>
                        </a:spcAft>
                      </a:pPr>
                      <a:endParaRPr lang="en-US" sz="1000" dirty="0">
                        <a:effectLst/>
                        <a:latin typeface="Calibri"/>
                        <a:ea typeface="Calibri"/>
                        <a:cs typeface="Times New Roman"/>
                      </a:endParaRPr>
                    </a:p>
                  </a:txBody>
                  <a:tcPr marL="43519" marR="43519"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highlight>
                            <a:srgbClr val="FF0000"/>
                          </a:highligh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18262">
                <a:tc vMerge="1">
                  <a:txBody>
                    <a:bodyPr/>
                    <a:lstStyle/>
                    <a:p>
                      <a:endParaRPr lang="en-US"/>
                    </a:p>
                  </a:txBody>
                  <a:tcPr/>
                </a:tc>
                <a:tc gridSpan="2">
                  <a:txBody>
                    <a:bodyPr/>
                    <a:lstStyle/>
                    <a:p>
                      <a:pPr marL="0" marR="0" algn="ctr">
                        <a:lnSpc>
                          <a:spcPct val="115000"/>
                        </a:lnSpc>
                        <a:spcBef>
                          <a:spcPts val="0"/>
                        </a:spcBef>
                        <a:spcAft>
                          <a:spcPts val="0"/>
                        </a:spcAft>
                      </a:pPr>
                      <a:r>
                        <a:rPr lang="en-US" sz="1100" b="1" dirty="0">
                          <a:solidFill>
                            <a:srgbClr val="000000"/>
                          </a:solidFill>
                          <a:effectLst/>
                          <a:latin typeface="Calibri"/>
                          <a:ea typeface="Times New Roman"/>
                          <a:cs typeface="Times New Roman"/>
                        </a:rPr>
                        <a:t>Case </a:t>
                      </a:r>
                      <a:r>
                        <a:rPr lang="en-US" sz="1100" b="1" dirty="0" smtClean="0">
                          <a:solidFill>
                            <a:srgbClr val="000000"/>
                          </a:solidFill>
                          <a:effectLst/>
                          <a:latin typeface="Calibri"/>
                          <a:ea typeface="Times New Roman"/>
                          <a:cs typeface="Times New Roman"/>
                        </a:rPr>
                        <a:t>Management </a:t>
                      </a:r>
                    </a:p>
                    <a:p>
                      <a:pPr marL="0" marR="0" algn="ctr">
                        <a:lnSpc>
                          <a:spcPct val="115000"/>
                        </a:lnSpc>
                        <a:spcBef>
                          <a:spcPts val="0"/>
                        </a:spcBef>
                        <a:spcAft>
                          <a:spcPts val="0"/>
                        </a:spcAft>
                      </a:pPr>
                      <a:r>
                        <a:rPr lang="en-US" sz="1100" b="1" dirty="0" smtClean="0">
                          <a:solidFill>
                            <a:srgbClr val="000000"/>
                          </a:solidFill>
                          <a:effectLst/>
                          <a:latin typeface="Calibri"/>
                          <a:ea typeface="Times New Roman"/>
                          <a:cs typeface="Times New Roman"/>
                        </a:rPr>
                        <a:t>Ebola Treatment Center</a:t>
                      </a:r>
                      <a:endParaRPr lang="en-US" sz="1100" dirty="0">
                        <a:effectLst/>
                        <a:latin typeface="Calibri"/>
                        <a:ea typeface="Calibri"/>
                        <a:cs typeface="Times New Roman"/>
                      </a:endParaRPr>
                    </a:p>
                  </a:txBody>
                  <a:tcPr marL="43519" marR="43519" marT="0" marB="0" anchor="ctr">
                    <a:lnL w="28575"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algn="ctr">
                        <a:lnSpc>
                          <a:spcPct val="115000"/>
                        </a:lnSpc>
                        <a:spcBef>
                          <a:spcPts val="0"/>
                        </a:spcBef>
                        <a:spcAft>
                          <a:spcPts val="0"/>
                        </a:spcAft>
                      </a:pPr>
                      <a:endParaRPr lang="en-US" sz="1000" dirty="0">
                        <a:effectLst/>
                        <a:latin typeface="Calibri"/>
                        <a:ea typeface="Calibri"/>
                        <a:cs typeface="Times New Roman"/>
                      </a:endParaRPr>
                    </a:p>
                  </a:txBody>
                  <a:tcPr marL="43519" marR="43519"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2025">
                <a:tc vMerge="1">
                  <a:txBody>
                    <a:bodyPr/>
                    <a:lstStyle/>
                    <a:p>
                      <a:endParaRPr lang="en-US"/>
                    </a:p>
                  </a:txBody>
                  <a:tcPr/>
                </a:tc>
                <a:tc gridSpan="2">
                  <a:txBody>
                    <a:bodyPr/>
                    <a:lstStyle/>
                    <a:p>
                      <a:pPr marL="0" marR="0" algn="ctr">
                        <a:lnSpc>
                          <a:spcPct val="115000"/>
                        </a:lnSpc>
                        <a:spcBef>
                          <a:spcPts val="0"/>
                        </a:spcBef>
                        <a:spcAft>
                          <a:spcPts val="0"/>
                        </a:spcAft>
                      </a:pPr>
                      <a:r>
                        <a:rPr lang="en-US" sz="1100" b="1" dirty="0">
                          <a:solidFill>
                            <a:srgbClr val="000000"/>
                          </a:solidFill>
                          <a:effectLst/>
                          <a:latin typeface="Calibri"/>
                          <a:ea typeface="Times New Roman"/>
                          <a:cs typeface="Times New Roman"/>
                        </a:rPr>
                        <a:t>Case Management</a:t>
                      </a:r>
                      <a:endParaRPr lang="en-US" sz="1100" dirty="0">
                        <a:effectLst/>
                        <a:latin typeface="Calibri"/>
                        <a:ea typeface="Calibri"/>
                        <a:cs typeface="Times New Roman"/>
                      </a:endParaRPr>
                    </a:p>
                    <a:p>
                      <a:pPr marL="0" marR="0" algn="ctr">
                        <a:lnSpc>
                          <a:spcPct val="115000"/>
                        </a:lnSpc>
                        <a:spcBef>
                          <a:spcPts val="0"/>
                        </a:spcBef>
                        <a:spcAft>
                          <a:spcPts val="0"/>
                        </a:spcAft>
                      </a:pPr>
                      <a:r>
                        <a:rPr lang="en-US" sz="1100" b="1" dirty="0">
                          <a:solidFill>
                            <a:srgbClr val="000000"/>
                          </a:solidFill>
                          <a:effectLst/>
                          <a:latin typeface="Calibri"/>
                          <a:ea typeface="Times New Roman"/>
                          <a:cs typeface="Times New Roman"/>
                        </a:rPr>
                        <a:t>Safe Burials</a:t>
                      </a:r>
                      <a:endParaRPr lang="en-US" sz="1100" dirty="0">
                        <a:effectLst/>
                        <a:latin typeface="Calibri"/>
                        <a:ea typeface="Calibri"/>
                        <a:cs typeface="Times New Roman"/>
                      </a:endParaRPr>
                    </a:p>
                  </a:txBody>
                  <a:tcPr marL="43519" marR="43519" marT="0" marB="0" anchor="ctr">
                    <a:lnL w="28575"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algn="ctr">
                        <a:lnSpc>
                          <a:spcPct val="115000"/>
                        </a:lnSpc>
                        <a:spcBef>
                          <a:spcPts val="0"/>
                        </a:spcBef>
                        <a:spcAft>
                          <a:spcPts val="0"/>
                        </a:spcAft>
                      </a:pPr>
                      <a:endParaRPr lang="en-US" sz="1000" dirty="0">
                        <a:effectLst/>
                        <a:latin typeface="Calibri"/>
                        <a:ea typeface="Calibri"/>
                        <a:cs typeface="Times New Roman"/>
                      </a:endParaRPr>
                    </a:p>
                  </a:txBody>
                  <a:tcPr marL="43519" marR="43519"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3388">
                <a:tc vMerge="1">
                  <a:txBody>
                    <a:bodyPr/>
                    <a:lstStyle/>
                    <a:p>
                      <a:endParaRPr lang="en-US"/>
                    </a:p>
                  </a:txBody>
                  <a:tcPr/>
                </a:tc>
                <a:tc gridSpan="2">
                  <a:txBody>
                    <a:bodyPr/>
                    <a:lstStyle/>
                    <a:p>
                      <a:pPr marL="0" marR="0" algn="ctr">
                        <a:lnSpc>
                          <a:spcPct val="115000"/>
                        </a:lnSpc>
                        <a:spcBef>
                          <a:spcPts val="0"/>
                        </a:spcBef>
                        <a:spcAft>
                          <a:spcPts val="0"/>
                        </a:spcAft>
                      </a:pPr>
                      <a:r>
                        <a:rPr lang="en-US" sz="1100" b="1" dirty="0">
                          <a:solidFill>
                            <a:srgbClr val="000000"/>
                          </a:solidFill>
                          <a:effectLst/>
                          <a:latin typeface="Calibri"/>
                          <a:ea typeface="Times New Roman"/>
                          <a:cs typeface="Times New Roman"/>
                        </a:rPr>
                        <a:t>Epidemiological Surveillance</a:t>
                      </a:r>
                      <a:endParaRPr lang="en-US" sz="1100" dirty="0">
                        <a:effectLst/>
                        <a:latin typeface="Calibri"/>
                        <a:ea typeface="Calibri"/>
                        <a:cs typeface="Times New Roman"/>
                      </a:endParaRPr>
                    </a:p>
                  </a:txBody>
                  <a:tcPr marL="43519" marR="43519" marT="0" marB="0" anchor="ctr">
                    <a:lnL w="28575"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algn="ctr">
                        <a:lnSpc>
                          <a:spcPct val="115000"/>
                        </a:lnSpc>
                        <a:spcBef>
                          <a:spcPts val="0"/>
                        </a:spcBef>
                        <a:spcAft>
                          <a:spcPts val="0"/>
                        </a:spcAft>
                      </a:pPr>
                      <a:endParaRPr lang="en-US" sz="1000" dirty="0">
                        <a:effectLst/>
                        <a:latin typeface="Calibri"/>
                        <a:ea typeface="Calibri"/>
                        <a:cs typeface="Times New Roman"/>
                      </a:endParaRPr>
                    </a:p>
                  </a:txBody>
                  <a:tcPr marL="43519" marR="43519"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6319">
                <a:tc vMerge="1">
                  <a:txBody>
                    <a:bodyPr/>
                    <a:lstStyle/>
                    <a:p>
                      <a:endParaRPr lang="en-US"/>
                    </a:p>
                  </a:txBody>
                  <a:tcPr/>
                </a:tc>
                <a:tc gridSpan="2">
                  <a:txBody>
                    <a:bodyPr/>
                    <a:lstStyle/>
                    <a:p>
                      <a:pPr marL="0" marR="0" algn="ctr">
                        <a:lnSpc>
                          <a:spcPct val="115000"/>
                        </a:lnSpc>
                        <a:spcBef>
                          <a:spcPts val="0"/>
                        </a:spcBef>
                        <a:spcAft>
                          <a:spcPts val="0"/>
                        </a:spcAft>
                      </a:pPr>
                      <a:r>
                        <a:rPr lang="en-US" sz="1100" b="1" dirty="0">
                          <a:solidFill>
                            <a:srgbClr val="000000"/>
                          </a:solidFill>
                          <a:effectLst/>
                          <a:latin typeface="Calibri"/>
                          <a:ea typeface="Times New Roman"/>
                          <a:cs typeface="Times New Roman"/>
                        </a:rPr>
                        <a:t>Contact Tracing</a:t>
                      </a:r>
                      <a:endParaRPr lang="en-US" sz="1100" dirty="0">
                        <a:effectLst/>
                        <a:latin typeface="Calibri"/>
                        <a:ea typeface="Calibri"/>
                        <a:cs typeface="Times New Roman"/>
                      </a:endParaRPr>
                    </a:p>
                  </a:txBody>
                  <a:tcPr marL="43519" marR="43519" marT="0" marB="0" anchor="ctr">
                    <a:lnL w="28575"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algn="ctr">
                        <a:lnSpc>
                          <a:spcPct val="115000"/>
                        </a:lnSpc>
                        <a:spcBef>
                          <a:spcPts val="0"/>
                        </a:spcBef>
                        <a:spcAft>
                          <a:spcPts val="0"/>
                        </a:spcAft>
                      </a:pPr>
                      <a:endParaRPr lang="en-US" sz="1000" dirty="0">
                        <a:effectLst/>
                        <a:latin typeface="Calibri"/>
                        <a:ea typeface="Calibri"/>
                        <a:cs typeface="Times New Roman"/>
                      </a:endParaRPr>
                    </a:p>
                  </a:txBody>
                  <a:tcPr marL="43519" marR="43519"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2412">
                <a:tc vMerge="1">
                  <a:txBody>
                    <a:bodyPr/>
                    <a:lstStyle/>
                    <a:p>
                      <a:endParaRPr lang="en-US"/>
                    </a:p>
                  </a:txBody>
                  <a:tcPr/>
                </a:tc>
                <a:tc gridSpan="2">
                  <a:txBody>
                    <a:bodyPr/>
                    <a:lstStyle/>
                    <a:p>
                      <a:pPr marL="0" marR="0" algn="ctr">
                        <a:lnSpc>
                          <a:spcPct val="115000"/>
                        </a:lnSpc>
                        <a:spcBef>
                          <a:spcPts val="0"/>
                        </a:spcBef>
                        <a:spcAft>
                          <a:spcPts val="0"/>
                        </a:spcAft>
                      </a:pPr>
                      <a:r>
                        <a:rPr lang="en-US" sz="1100" b="1" dirty="0">
                          <a:solidFill>
                            <a:srgbClr val="000000"/>
                          </a:solidFill>
                          <a:effectLst/>
                          <a:latin typeface="Calibri"/>
                          <a:ea typeface="Times New Roman"/>
                          <a:cs typeface="Times New Roman"/>
                        </a:rPr>
                        <a:t>Laboratory</a:t>
                      </a:r>
                      <a:endParaRPr lang="en-US" sz="1100" dirty="0">
                        <a:effectLst/>
                        <a:latin typeface="Calibri"/>
                        <a:ea typeface="Calibri"/>
                        <a:cs typeface="Times New Roman"/>
                      </a:endParaRPr>
                    </a:p>
                  </a:txBody>
                  <a:tcPr marL="43519" marR="43519" marT="0" marB="0" anchor="ctr">
                    <a:lnL w="28575"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algn="ctr">
                        <a:lnSpc>
                          <a:spcPct val="115000"/>
                        </a:lnSpc>
                        <a:spcBef>
                          <a:spcPts val="0"/>
                        </a:spcBef>
                        <a:spcAft>
                          <a:spcPts val="0"/>
                        </a:spcAft>
                      </a:pPr>
                      <a:endParaRPr lang="en-US" sz="1000" dirty="0">
                        <a:effectLst/>
                        <a:latin typeface="Calibri"/>
                        <a:ea typeface="Calibri"/>
                        <a:cs typeface="Times New Roman"/>
                      </a:endParaRPr>
                    </a:p>
                  </a:txBody>
                  <a:tcPr marL="43519" marR="43519"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23968">
                <a:tc vMerge="1">
                  <a:txBody>
                    <a:bodyPr/>
                    <a:lstStyle/>
                    <a:p>
                      <a:endParaRPr lang="en-US"/>
                    </a:p>
                  </a:txBody>
                  <a:tcPr/>
                </a:tc>
                <a:tc gridSpan="2">
                  <a:txBody>
                    <a:bodyPr/>
                    <a:lstStyle/>
                    <a:p>
                      <a:pPr marL="0" marR="0" algn="ctr">
                        <a:lnSpc>
                          <a:spcPct val="115000"/>
                        </a:lnSpc>
                        <a:spcBef>
                          <a:spcPts val="0"/>
                        </a:spcBef>
                        <a:spcAft>
                          <a:spcPts val="0"/>
                        </a:spcAft>
                      </a:pPr>
                      <a:r>
                        <a:rPr lang="en-US" sz="1100" b="1" dirty="0">
                          <a:solidFill>
                            <a:srgbClr val="000000"/>
                          </a:solidFill>
                          <a:effectLst/>
                          <a:latin typeface="Calibri"/>
                          <a:ea typeface="Times New Roman"/>
                          <a:cs typeface="Times New Roman"/>
                        </a:rPr>
                        <a:t>Capacities at Points of Entry</a:t>
                      </a:r>
                      <a:endParaRPr lang="en-US" sz="1100" dirty="0">
                        <a:effectLst/>
                        <a:latin typeface="Calibri"/>
                        <a:ea typeface="Calibri"/>
                        <a:cs typeface="Times New Roman"/>
                      </a:endParaRPr>
                    </a:p>
                  </a:txBody>
                  <a:tcPr marL="43519" marR="43519" marT="0" marB="0" anchor="ctr">
                    <a:lnL w="28575"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algn="ctr">
                        <a:lnSpc>
                          <a:spcPct val="115000"/>
                        </a:lnSpc>
                        <a:spcBef>
                          <a:spcPts val="0"/>
                        </a:spcBef>
                        <a:spcAft>
                          <a:spcPts val="0"/>
                        </a:spcAft>
                      </a:pPr>
                      <a:endParaRPr lang="en-US" sz="1000" dirty="0">
                        <a:effectLst/>
                        <a:latin typeface="Calibri"/>
                        <a:ea typeface="Calibri"/>
                        <a:cs typeface="Times New Roman"/>
                      </a:endParaRPr>
                    </a:p>
                  </a:txBody>
                  <a:tcPr marL="43519" marR="43519"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1000">
                <a:tc vMerge="1">
                  <a:txBody>
                    <a:bodyPr/>
                    <a:lstStyle/>
                    <a:p>
                      <a:endParaRPr lang="en-US"/>
                    </a:p>
                  </a:txBody>
                  <a:tcPr/>
                </a:tc>
                <a:tc gridSpan="2">
                  <a:txBody>
                    <a:bodyPr/>
                    <a:lstStyle/>
                    <a:p>
                      <a:pPr marL="0" marR="0" algn="ctr">
                        <a:lnSpc>
                          <a:spcPct val="115000"/>
                        </a:lnSpc>
                        <a:spcBef>
                          <a:spcPts val="0"/>
                        </a:spcBef>
                        <a:spcAft>
                          <a:spcPts val="0"/>
                        </a:spcAft>
                      </a:pPr>
                      <a:r>
                        <a:rPr lang="en-US" sz="1100" b="1" dirty="0">
                          <a:solidFill>
                            <a:srgbClr val="000000"/>
                          </a:solidFill>
                          <a:effectLst/>
                          <a:latin typeface="Calibri"/>
                          <a:ea typeface="Times New Roman"/>
                          <a:cs typeface="Times New Roman"/>
                        </a:rPr>
                        <a:t>Overall Budget for Outbreak</a:t>
                      </a:r>
                      <a:endParaRPr lang="en-US" sz="1100" dirty="0">
                        <a:effectLst/>
                        <a:latin typeface="Calibri"/>
                        <a:ea typeface="Calibri"/>
                        <a:cs typeface="Times New Roman"/>
                      </a:endParaRPr>
                    </a:p>
                  </a:txBody>
                  <a:tcPr marL="43519" marR="43519" marT="0" marB="0" anchor="ctr">
                    <a:lnL w="28575"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pPr marL="0" marR="0" algn="ctr">
                        <a:lnSpc>
                          <a:spcPct val="115000"/>
                        </a:lnSpc>
                        <a:spcBef>
                          <a:spcPts val="0"/>
                        </a:spcBef>
                        <a:spcAft>
                          <a:spcPts val="0"/>
                        </a:spcAft>
                      </a:pPr>
                      <a:endParaRPr lang="en-US" sz="1000" dirty="0">
                        <a:effectLst/>
                        <a:latin typeface="Calibri"/>
                        <a:ea typeface="Calibri"/>
                        <a:cs typeface="Times New Roman"/>
                      </a:endParaRPr>
                    </a:p>
                  </a:txBody>
                  <a:tcPr marL="43519" marR="43519"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B050"/>
                    </a:solidFill>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a:solidFill>
                            <a:srgbClr val="000000"/>
                          </a:solidFill>
                          <a:effectLst/>
                          <a:latin typeface="Calibri"/>
                          <a:ea typeface="Times New Roman"/>
                          <a:cs typeface="Times New Roman"/>
                        </a:rPr>
                        <a:t> </a:t>
                      </a:r>
                      <a:endParaRPr lang="en-US" sz="100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dirty="0">
                          <a:solidFill>
                            <a:srgbClr val="000000"/>
                          </a:solidFill>
                          <a:effectLst/>
                          <a:latin typeface="Calibri"/>
                          <a:ea typeface="Times New Roman"/>
                          <a:cs typeface="Times New Roman"/>
                        </a:rPr>
                        <a:t> </a:t>
                      </a:r>
                      <a:endParaRPr lang="en-US" sz="1000" dirty="0">
                        <a:effectLst/>
                        <a:latin typeface="Calibri"/>
                        <a:ea typeface="Calibri"/>
                        <a:cs typeface="Times New Roman"/>
                      </a:endParaRPr>
                    </a:p>
                  </a:txBody>
                  <a:tcPr marL="43519" marR="43519"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4199748952"/>
              </p:ext>
            </p:extLst>
          </p:nvPr>
        </p:nvGraphicFramePr>
        <p:xfrm>
          <a:off x="1645921" y="914400"/>
          <a:ext cx="6126479" cy="411480"/>
        </p:xfrm>
        <a:graphic>
          <a:graphicData uri="http://schemas.openxmlformats.org/drawingml/2006/table">
            <a:tbl>
              <a:tblPr firstRow="1" firstCol="1" bandRow="1"/>
              <a:tblGrid>
                <a:gridCol w="321146"/>
                <a:gridCol w="1605731"/>
                <a:gridCol w="308794"/>
                <a:gridCol w="1791007"/>
                <a:gridCol w="308794"/>
                <a:gridCol w="1791007"/>
              </a:tblGrid>
              <a:tr h="162560">
                <a:tc>
                  <a:txBody>
                    <a:bodyPr/>
                    <a:lstStyle/>
                    <a:p>
                      <a:pPr marL="0" marR="0" algn="ctr">
                        <a:lnSpc>
                          <a:spcPct val="115000"/>
                        </a:lnSpc>
                        <a:spcBef>
                          <a:spcPts val="0"/>
                        </a:spcBef>
                        <a:spcAft>
                          <a:spcPts val="0"/>
                        </a:spcAft>
                      </a:pPr>
                      <a:r>
                        <a:rPr lang="en-US" sz="1100" dirty="0">
                          <a:effectLst/>
                          <a:latin typeface="Calibri"/>
                          <a:ea typeface="Calibri"/>
                          <a:cs typeface="Times New Roman"/>
                        </a:rPr>
                        <a:t> </a:t>
                      </a:r>
                    </a:p>
                  </a:txBody>
                  <a:tcPr marL="68580" marR="6858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00B050"/>
                    </a:solidFill>
                  </a:tcPr>
                </a:tc>
                <a:tc>
                  <a:txBody>
                    <a:bodyPr/>
                    <a:lstStyle/>
                    <a:p>
                      <a:pPr marL="0" marR="0" algn="l">
                        <a:lnSpc>
                          <a:spcPct val="100000"/>
                        </a:lnSpc>
                        <a:spcBef>
                          <a:spcPts val="0"/>
                        </a:spcBef>
                        <a:spcAft>
                          <a:spcPts val="0"/>
                        </a:spcAft>
                      </a:pPr>
                      <a:r>
                        <a:rPr lang="en-US" sz="1100" dirty="0">
                          <a:effectLst/>
                          <a:latin typeface="Calibri"/>
                          <a:ea typeface="Calibri"/>
                          <a:cs typeface="Times New Roman"/>
                        </a:rPr>
                        <a:t>Available </a:t>
                      </a:r>
                    </a:p>
                    <a:p>
                      <a:pPr marL="0" marR="0" algn="l">
                        <a:lnSpc>
                          <a:spcPct val="100000"/>
                        </a:lnSpc>
                        <a:spcBef>
                          <a:spcPts val="0"/>
                        </a:spcBef>
                        <a:spcAft>
                          <a:spcPts val="0"/>
                        </a:spcAft>
                      </a:pPr>
                      <a:r>
                        <a:rPr lang="en-US" sz="800" dirty="0">
                          <a:effectLst/>
                          <a:latin typeface="Calibri"/>
                          <a:ea typeface="Calibri"/>
                          <a:cs typeface="Times New Roman"/>
                        </a:rPr>
                        <a:t>(All Tasks in Component are available)</a:t>
                      </a:r>
                      <a:endParaRPr lang="en-US" sz="1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00"/>
                    </a:solidFill>
                  </a:tcPr>
                </a:tc>
                <a:tc>
                  <a:txBody>
                    <a:bodyPr/>
                    <a:lstStyle/>
                    <a:p>
                      <a:pPr marL="0" marR="0" algn="l">
                        <a:lnSpc>
                          <a:spcPct val="100000"/>
                        </a:lnSpc>
                        <a:spcBef>
                          <a:spcPts val="0"/>
                        </a:spcBef>
                        <a:spcAft>
                          <a:spcPts val="0"/>
                        </a:spcAft>
                      </a:pPr>
                      <a:r>
                        <a:rPr lang="en-US" sz="1100" dirty="0">
                          <a:effectLst/>
                          <a:latin typeface="Calibri"/>
                          <a:ea typeface="Calibri"/>
                          <a:cs typeface="Times New Roman"/>
                        </a:rPr>
                        <a:t>Partially Available</a:t>
                      </a:r>
                    </a:p>
                    <a:p>
                      <a:pPr marL="0" marR="0" algn="l">
                        <a:lnSpc>
                          <a:spcPct val="100000"/>
                        </a:lnSpc>
                        <a:spcBef>
                          <a:spcPts val="0"/>
                        </a:spcBef>
                        <a:spcAft>
                          <a:spcPts val="0"/>
                        </a:spcAft>
                      </a:pPr>
                      <a:r>
                        <a:rPr lang="en-US" sz="800" dirty="0">
                          <a:effectLst/>
                          <a:latin typeface="Calibri"/>
                          <a:ea typeface="Calibri"/>
                          <a:cs typeface="Times New Roman"/>
                        </a:rPr>
                        <a:t> (≥ 50% of tasks in component are available)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0000"/>
                    </a:solidFill>
                  </a:tcPr>
                </a:tc>
                <a:tc>
                  <a:txBody>
                    <a:bodyPr/>
                    <a:lstStyle/>
                    <a:p>
                      <a:pPr marL="0" marR="0" algn="l">
                        <a:lnSpc>
                          <a:spcPct val="100000"/>
                        </a:lnSpc>
                        <a:spcBef>
                          <a:spcPts val="0"/>
                        </a:spcBef>
                        <a:spcAft>
                          <a:spcPts val="0"/>
                        </a:spcAft>
                      </a:pPr>
                      <a:r>
                        <a:rPr lang="en-US" sz="1100" dirty="0">
                          <a:effectLst/>
                          <a:latin typeface="Calibri"/>
                          <a:ea typeface="Calibri"/>
                          <a:cs typeface="Times New Roman"/>
                        </a:rPr>
                        <a:t>Not Available </a:t>
                      </a:r>
                    </a:p>
                    <a:p>
                      <a:pPr marL="0" marR="0" algn="l">
                        <a:lnSpc>
                          <a:spcPct val="100000"/>
                        </a:lnSpc>
                        <a:spcBef>
                          <a:spcPts val="0"/>
                        </a:spcBef>
                        <a:spcAft>
                          <a:spcPts val="0"/>
                        </a:spcAft>
                      </a:pPr>
                      <a:r>
                        <a:rPr lang="en-US" sz="800" dirty="0">
                          <a:effectLst/>
                          <a:latin typeface="Calibri"/>
                          <a:ea typeface="Calibri"/>
                          <a:cs typeface="Times New Roman"/>
                        </a:rPr>
                        <a:t>(&lt; 50% of tasks in component are available)</a:t>
                      </a:r>
                      <a:endParaRPr lang="en-US" sz="1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r>
            </a:tbl>
          </a:graphicData>
        </a:graphic>
      </p:graphicFrame>
      <p:sp>
        <p:nvSpPr>
          <p:cNvPr id="3" name="TextBox 2"/>
          <p:cNvSpPr txBox="1"/>
          <p:nvPr/>
        </p:nvSpPr>
        <p:spPr>
          <a:xfrm>
            <a:off x="76200" y="6594931"/>
            <a:ext cx="8991600" cy="253916"/>
          </a:xfrm>
          <a:prstGeom prst="rect">
            <a:avLst/>
          </a:prstGeom>
          <a:noFill/>
        </p:spPr>
        <p:txBody>
          <a:bodyPr wrap="square" rtlCol="0">
            <a:spAutoFit/>
          </a:bodyPr>
          <a:lstStyle/>
          <a:p>
            <a:r>
              <a:rPr lang="en-US" sz="1050" b="1" i="1" dirty="0"/>
              <a:t>*Based on assessments conducted during WHO Preparedness Support Team Visit using WHO Consolidated Preparedness </a:t>
            </a:r>
            <a:r>
              <a:rPr lang="en-US" sz="1050" b="1" i="1" dirty="0" smtClean="0"/>
              <a:t>Checklist               updated: 12/2/2014</a:t>
            </a:r>
          </a:p>
        </p:txBody>
      </p:sp>
    </p:spTree>
    <p:extLst>
      <p:ext uri="{BB962C8B-B14F-4D97-AF65-F5344CB8AC3E}">
        <p14:creationId xmlns:p14="http://schemas.microsoft.com/office/powerpoint/2010/main" val="352508141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10;&lt;root reqver=&quot;21047&quot;&gt;&lt;version val=&quot;23045&quot;/&gt;&lt;CPresentation id=&quot;1&quot;&gt;&lt;m_precDefaultNumber&gt;&lt;m_bNumberIsYear val=&quot;1&quot;/&gt;&lt;m_chMinusSymbol&gt;-&lt;/m_chMinusSymbol&gt;&lt;m_chDecimalSymbol17909&gt;.&lt;/m_chDecimalSymbol17909&gt;&lt;m_nGroupingDigits17909 val=&quot;3&quot;/&gt;&lt;m_chGroupingSymbol17909&gt;,&lt;/m_chGroupingSymbol17909&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precDefaultPercent&gt;&lt;m_precDefaultDate&gt;&lt;m_bNumberIsYear val=&quot;0&quot;/&gt;&lt;m_strFormatTime&gt;%d-%1-%Y&lt;/m_strFormatTime&gt;&lt;/m_precDefaultDate&gt;&lt;m_precDefaultYear&gt;&lt;m_bNumberIsYear val=&quot;0&quot;/&gt;&lt;/m_precDefaultYear&gt;&lt;m_precDefaultQuarter&gt;&lt;m_bNumberIsYear val=&quot;0&quot;/&gt;&lt;/m_precDefaultQuarter&gt;&lt;m_precDefaultMonth&gt;&lt;m_bNumberIsYear val=&quot;0&quot;/&gt;&lt;/m_precDefaultMonth&gt;&lt;m_precDefaultWeek&gt;&lt;m_bNumberIsYear val=&quot;0&quot;/&gt;&lt;/m_precDefaultWeek&gt;&lt;m_precDefaultDay&gt;&lt;m_bNumberIsYear val=&quot;0&quot;/&gt;&lt;/m_precDefaultDay&gt;&lt;m_mruColor&gt;&lt;m_vecMRU length=&quot;7&quot;&gt;&lt;elem m_fUsage=&quot;4.75329277390446950000E+000&quot;&gt;&lt;m_msothmcolidx val=&quot;0&quot;/&gt;&lt;m_rgb r=&quot;aa&quot; g=&quot;c2&quot; b=&quot;df&quot;/&gt;&lt;m_ppcolschidx tagver0=&quot;23004&quot; tagname0=&quot;m_ppcolschidxUNRECOGNIZED&quot; val=&quot;0&quot;/&gt;&lt;m_nBrightness val=&quot;0&quot;/&gt;&lt;/elem&gt;&lt;elem m_fUsage=&quot;2.32592645167172260000E+000&quot;&gt;&lt;m_msothmcolidx val=&quot;0&quot;/&gt;&lt;m_rgb r=&quot;3e&quot; g=&quot;e2&quot; b=&quot;2c&quot;/&gt;&lt;m_ppcolschidx tagver0=&quot;23004&quot; tagname0=&quot;m_ppcolschidxUNRECOGNIZED&quot; val=&quot;0&quot;/&gt;&lt;m_nBrightness val=&quot;0&quot;/&gt;&lt;/elem&gt;&lt;elem m_fUsage=&quot;6.45068716996665790000E-001&quot;&gt;&lt;m_msothmcolidx val=&quot;0&quot;/&gt;&lt;m_rgb r=&quot;ee&quot; g=&quot;e9&quot; b=&quot;1e&quot;/&gt;&lt;m_ppcolschidx tagver0=&quot;23004&quot; tagname0=&quot;m_ppcolschidxUNRECOGNIZED&quot; val=&quot;0&quot;/&gt;&lt;m_nBrightness val=&quot;0&quot;/&gt;&lt;/elem&gt;&lt;elem m_fUsage=&quot;5.90490000000000180000E-001&quot;&gt;&lt;m_msothmcolidx val=&quot;0&quot;/&gt;&lt;m_rgb r=&quot;16&quot; g=&quot;63&quot; b=&quot;e&quot;/&gt;&lt;m_ppcolschidx tagver0=&quot;23004&quot; tagname0=&quot;m_ppcolschidxUNRECOGNIZED&quot; val=&quot;0&quot;/&gt;&lt;m_nBrightness val=&quot;0&quot;/&gt;&lt;/elem&gt;&lt;elem m_fUsage=&quot;5.33980458985184310000E-001&quot;&gt;&lt;m_msothmcolidx val=&quot;0&quot;/&gt;&lt;m_rgb r=&quot;f5&quot; g=&quot;9e&quot; b=&quot;1b&quot;/&gt;&lt;m_ppcolschidx tagver0=&quot;23004&quot; tagname0=&quot;m_ppcolschidxUNRECOGNIZED&quot; val=&quot;0&quot;/&gt;&lt;m_nBrightness val=&quot;0&quot;/&gt;&lt;/elem&gt;&lt;elem m_fUsage=&quot;4.34659056644259080000E-001&quot;&gt;&lt;m_msothmcolidx val=&quot;0&quot;/&gt;&lt;m_rgb r=&quot;1f&quot; g=&quot;72&quot; b=&quot;89&quot;/&gt;&lt;m_ppcolschidx tagver0=&quot;23004&quot; tagname0=&quot;m_ppcolschidxUNRECOGNIZED&quot; val=&quot;0&quot;/&gt;&lt;m_nBrightness val=&quot;0&quot;/&gt;&lt;/elem&gt;&lt;elem m_fUsage=&quot;1.35085171767299280000E-001&quot;&gt;&lt;m_msothmcolidx val=&quot;0&quot;/&gt;&lt;m_rgb r=&quot;32&quot; g=&quot;93&quot; b=&quot;cd&quot;/&gt;&lt;m_ppcolschidx tagver0=&quot;23004&quot; tagname0=&quot;m_ppcolschidxUNRECOGNIZED&quot; val=&quot;0&quot;/&gt;&lt;m_nBrightness val=&quot;0&quot;/&gt;&lt;/elem&gt;&lt;/m_vecMRU&gt;&lt;/m_mruColor&gt;&lt;m_eweekdayFirstOfWeek val=&quot;2&quot;/&gt;&lt;m_eweekdayFirstOfWorkweek val=&quot;2&quot;/&gt;&lt;m_eweekdayFirstOfWeekend val=&quot;7&quot;/&gt;&lt;/CPresentation&gt;&lt;/root&gt;"/>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NAME" val="Rectangle"/>
</p:tagLst>
</file>

<file path=ppt/tags/tag4.xml><?xml version="1.0" encoding="utf-8"?>
<p:tagLst xmlns:a="http://schemas.openxmlformats.org/drawingml/2006/main" xmlns:r="http://schemas.openxmlformats.org/officeDocument/2006/relationships" xmlns:p="http://schemas.openxmlformats.org/presentationml/2006/main">
  <p:tag name="NAME" val="Rectangle"/>
</p:tagLst>
</file>

<file path=ppt/tags/tag5.xml><?xml version="1.0" encoding="utf-8"?>
<p:tagLst xmlns:a="http://schemas.openxmlformats.org/drawingml/2006/main" xmlns:r="http://schemas.openxmlformats.org/officeDocument/2006/relationships" xmlns:p="http://schemas.openxmlformats.org/presentationml/2006/main">
  <p:tag name="NAME" val="Rectangl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NEW SLIDES FROM SONBOL - Template - Disease Control">
  <a:themeElements>
    <a:clrScheme name="NEW SLIDES FROM SONBOL - Template - Disease Control 8">
      <a:dk1>
        <a:srgbClr val="000000"/>
      </a:dk1>
      <a:lt1>
        <a:srgbClr val="EAEAEA"/>
      </a:lt1>
      <a:dk2>
        <a:srgbClr val="17118B"/>
      </a:dk2>
      <a:lt2>
        <a:srgbClr val="FFFFCC"/>
      </a:lt2>
      <a:accent1>
        <a:srgbClr val="B2B2B2"/>
      </a:accent1>
      <a:accent2>
        <a:srgbClr val="54ABB2"/>
      </a:accent2>
      <a:accent3>
        <a:srgbClr val="ABAAC4"/>
      </a:accent3>
      <a:accent4>
        <a:srgbClr val="C8C8C8"/>
      </a:accent4>
      <a:accent5>
        <a:srgbClr val="D5D5D5"/>
      </a:accent5>
      <a:accent6>
        <a:srgbClr val="4B9BA1"/>
      </a:accent6>
      <a:hlink>
        <a:srgbClr val="4F49A3"/>
      </a:hlink>
      <a:folHlink>
        <a:srgbClr val="2E2573"/>
      </a:folHlink>
    </a:clrScheme>
    <a:fontScheme name="NEW SLIDES FROM SONBOL - Template - Disease Control">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Char char="•"/>
          <a:tabLst/>
          <a:defRPr kumimoji="0" lang="en-US" sz="20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Char char="•"/>
          <a:tabLst/>
          <a:defRPr kumimoji="0" lang="en-US" sz="20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NEW SLIDES FROM SONBOL - Template - Disease Control 1">
        <a:dk1>
          <a:srgbClr val="000000"/>
        </a:dk1>
        <a:lt1>
          <a:srgbClr val="FFFFCC"/>
        </a:lt1>
        <a:dk2>
          <a:srgbClr val="4D4D4D"/>
        </a:dk2>
        <a:lt2>
          <a:srgbClr val="FFCC00"/>
        </a:lt2>
        <a:accent1>
          <a:srgbClr val="FF9900"/>
        </a:accent1>
        <a:accent2>
          <a:srgbClr val="CC9900"/>
        </a:accent2>
        <a:accent3>
          <a:srgbClr val="B2B2B2"/>
        </a:accent3>
        <a:accent4>
          <a:srgbClr val="DADAAE"/>
        </a:accent4>
        <a:accent5>
          <a:srgbClr val="FFCAAA"/>
        </a:accent5>
        <a:accent6>
          <a:srgbClr val="B98A00"/>
        </a:accent6>
        <a:hlink>
          <a:srgbClr val="898743"/>
        </a:hlink>
        <a:folHlink>
          <a:srgbClr val="666633"/>
        </a:folHlink>
      </a:clrScheme>
      <a:clrMap bg1="dk2" tx1="lt1" bg2="dk1" tx2="lt2" accent1="accent1" accent2="accent2" accent3="accent3" accent4="accent4" accent5="accent5" accent6="accent6" hlink="hlink" folHlink="folHlink"/>
    </a:extraClrScheme>
    <a:extraClrScheme>
      <a:clrScheme name="NEW SLIDES FROM SONBOL - Template - Disease Control 2">
        <a:dk1>
          <a:srgbClr val="000000"/>
        </a:dk1>
        <a:lt1>
          <a:srgbClr val="FFFFFF"/>
        </a:lt1>
        <a:dk2>
          <a:srgbClr val="CC6600"/>
        </a:dk2>
        <a:lt2>
          <a:srgbClr val="FFFFFF"/>
        </a:lt2>
        <a:accent1>
          <a:srgbClr val="FFFFCC"/>
        </a:accent1>
        <a:accent2>
          <a:srgbClr val="B5E0E3"/>
        </a:accent2>
        <a:accent3>
          <a:srgbClr val="FFFFFF"/>
        </a:accent3>
        <a:accent4>
          <a:srgbClr val="000000"/>
        </a:accent4>
        <a:accent5>
          <a:srgbClr val="FFFFE2"/>
        </a:accent5>
        <a:accent6>
          <a:srgbClr val="A4CBCE"/>
        </a:accent6>
        <a:hlink>
          <a:srgbClr val="E5D093"/>
        </a:hlink>
        <a:folHlink>
          <a:srgbClr val="CCB374"/>
        </a:folHlink>
      </a:clrScheme>
      <a:clrMap bg1="lt1" tx1="dk1" bg2="lt2" tx2="dk2" accent1="accent1" accent2="accent2" accent3="accent3" accent4="accent4" accent5="accent5" accent6="accent6" hlink="hlink" folHlink="folHlink"/>
    </a:extraClrScheme>
    <a:extraClrScheme>
      <a:clrScheme name="NEW SLIDES FROM SONBOL - Template - Disease Control 3">
        <a:dk1>
          <a:srgbClr val="000000"/>
        </a:dk1>
        <a:lt1>
          <a:srgbClr val="FFFFFF"/>
        </a:lt1>
        <a:dk2>
          <a:srgbClr val="000000"/>
        </a:dk2>
        <a:lt2>
          <a:srgbClr val="FFFFFF"/>
        </a:lt2>
        <a:accent1>
          <a:srgbClr val="F8F8F8"/>
        </a:accent1>
        <a:accent2>
          <a:srgbClr val="969696"/>
        </a:accent2>
        <a:accent3>
          <a:srgbClr val="FFFFFF"/>
        </a:accent3>
        <a:accent4>
          <a:srgbClr val="000000"/>
        </a:accent4>
        <a:accent5>
          <a:srgbClr val="FBFBFB"/>
        </a:accent5>
        <a:accent6>
          <a:srgbClr val="878787"/>
        </a:accent6>
        <a:hlink>
          <a:srgbClr val="DDDDDD"/>
        </a:hlink>
        <a:folHlink>
          <a:srgbClr val="B2B2B2"/>
        </a:folHlink>
      </a:clrScheme>
      <a:clrMap bg1="lt1" tx1="dk1" bg2="lt2" tx2="dk2" accent1="accent1" accent2="accent2" accent3="accent3" accent4="accent4" accent5="accent5" accent6="accent6" hlink="hlink" folHlink="folHlink"/>
    </a:extraClrScheme>
    <a:extraClrScheme>
      <a:clrScheme name="NEW SLIDES FROM SONBOL - Template - Disease Control 4">
        <a:dk1>
          <a:srgbClr val="000000"/>
        </a:dk1>
        <a:lt1>
          <a:srgbClr val="FFFFFF"/>
        </a:lt1>
        <a:dk2>
          <a:srgbClr val="000066"/>
        </a:dk2>
        <a:lt2>
          <a:srgbClr val="FFFFFF"/>
        </a:lt2>
        <a:accent1>
          <a:srgbClr val="FFFFCC"/>
        </a:accent1>
        <a:accent2>
          <a:srgbClr val="B5E0E3"/>
        </a:accent2>
        <a:accent3>
          <a:srgbClr val="FFFFFF"/>
        </a:accent3>
        <a:accent4>
          <a:srgbClr val="000000"/>
        </a:accent4>
        <a:accent5>
          <a:srgbClr val="FFFFE2"/>
        </a:accent5>
        <a:accent6>
          <a:srgbClr val="A4CBCE"/>
        </a:accent6>
        <a:hlink>
          <a:srgbClr val="BFDFFF"/>
        </a:hlink>
        <a:folHlink>
          <a:srgbClr val="99CCFF"/>
        </a:folHlink>
      </a:clrScheme>
      <a:clrMap bg1="lt1" tx1="dk1" bg2="lt2" tx2="dk2" accent1="accent1" accent2="accent2" accent3="accent3" accent4="accent4" accent5="accent5" accent6="accent6" hlink="hlink" folHlink="folHlink"/>
    </a:extraClrScheme>
    <a:extraClrScheme>
      <a:clrScheme name="NEW SLIDES FROM SONBOL - Template - Disease Control 5">
        <a:dk1>
          <a:srgbClr val="000000"/>
        </a:dk1>
        <a:lt1>
          <a:srgbClr val="E9E6D9"/>
        </a:lt1>
        <a:dk2>
          <a:srgbClr val="666633"/>
        </a:dk2>
        <a:lt2>
          <a:srgbClr val="CEC7AA"/>
        </a:lt2>
        <a:accent1>
          <a:srgbClr val="FFFFCC"/>
        </a:accent1>
        <a:accent2>
          <a:srgbClr val="B5E0E3"/>
        </a:accent2>
        <a:accent3>
          <a:srgbClr val="F2F0E9"/>
        </a:accent3>
        <a:accent4>
          <a:srgbClr val="000000"/>
        </a:accent4>
        <a:accent5>
          <a:srgbClr val="FFFFE2"/>
        </a:accent5>
        <a:accent6>
          <a:srgbClr val="A4CBCE"/>
        </a:accent6>
        <a:hlink>
          <a:srgbClr val="B6AB82"/>
        </a:hlink>
        <a:folHlink>
          <a:srgbClr val="A0925E"/>
        </a:folHlink>
      </a:clrScheme>
      <a:clrMap bg1="lt1" tx1="dk1" bg2="lt2" tx2="dk2" accent1="accent1" accent2="accent2" accent3="accent3" accent4="accent4" accent5="accent5" accent6="accent6" hlink="hlink" folHlink="folHlink"/>
    </a:extraClrScheme>
    <a:extraClrScheme>
      <a:clrScheme name="NEW SLIDES FROM SONBOL - Template - Disease Control 6">
        <a:dk1>
          <a:srgbClr val="1B3753"/>
        </a:dk1>
        <a:lt1>
          <a:srgbClr val="EAEAEA"/>
        </a:lt1>
        <a:dk2>
          <a:srgbClr val="336699"/>
        </a:dk2>
        <a:lt2>
          <a:srgbClr val="FFFFCC"/>
        </a:lt2>
        <a:accent1>
          <a:srgbClr val="BA8E46"/>
        </a:accent1>
        <a:accent2>
          <a:srgbClr val="46C0AF"/>
        </a:accent2>
        <a:accent3>
          <a:srgbClr val="ADB8CA"/>
        </a:accent3>
        <a:accent4>
          <a:srgbClr val="C8C8C8"/>
        </a:accent4>
        <a:accent5>
          <a:srgbClr val="D9C6B0"/>
        </a:accent5>
        <a:accent6>
          <a:srgbClr val="3FAE9E"/>
        </a:accent6>
        <a:hlink>
          <a:srgbClr val="93ACC3"/>
        </a:hlink>
        <a:folHlink>
          <a:srgbClr val="7897B4"/>
        </a:folHlink>
      </a:clrScheme>
      <a:clrMap bg1="dk2" tx1="lt1" bg2="dk1" tx2="lt2" accent1="accent1" accent2="accent2" accent3="accent3" accent4="accent4" accent5="accent5" accent6="accent6" hlink="hlink" folHlink="folHlink"/>
    </a:extraClrScheme>
    <a:extraClrScheme>
      <a:clrScheme name="NEW SLIDES FROM SONBOL - Template - Disease Control 7">
        <a:dk1>
          <a:srgbClr val="000000"/>
        </a:dk1>
        <a:lt1>
          <a:srgbClr val="FFFFFF"/>
        </a:lt1>
        <a:dk2>
          <a:srgbClr val="000000"/>
        </a:dk2>
        <a:lt2>
          <a:srgbClr val="FFFFFF"/>
        </a:lt2>
        <a:accent1>
          <a:srgbClr val="FFFFCC"/>
        </a:accent1>
        <a:accent2>
          <a:srgbClr val="FFCC99"/>
        </a:accent2>
        <a:accent3>
          <a:srgbClr val="FFFFFF"/>
        </a:accent3>
        <a:accent4>
          <a:srgbClr val="000000"/>
        </a:accent4>
        <a:accent5>
          <a:srgbClr val="FFFFE2"/>
        </a:accent5>
        <a:accent6>
          <a:srgbClr val="E7B98A"/>
        </a:accent6>
        <a:hlink>
          <a:srgbClr val="FF9999"/>
        </a:hlink>
        <a:folHlink>
          <a:srgbClr val="E06360"/>
        </a:folHlink>
      </a:clrScheme>
      <a:clrMap bg1="lt1" tx1="dk1" bg2="lt2" tx2="dk2" accent1="accent1" accent2="accent2" accent3="accent3" accent4="accent4" accent5="accent5" accent6="accent6" hlink="hlink" folHlink="folHlink"/>
    </a:extraClrScheme>
    <a:extraClrScheme>
      <a:clrScheme name="NEW SLIDES FROM SONBOL - Template - Disease Control 8">
        <a:dk1>
          <a:srgbClr val="000000"/>
        </a:dk1>
        <a:lt1>
          <a:srgbClr val="EAEAEA"/>
        </a:lt1>
        <a:dk2>
          <a:srgbClr val="17118B"/>
        </a:dk2>
        <a:lt2>
          <a:srgbClr val="FFFFCC"/>
        </a:lt2>
        <a:accent1>
          <a:srgbClr val="B2B2B2"/>
        </a:accent1>
        <a:accent2>
          <a:srgbClr val="54ABB2"/>
        </a:accent2>
        <a:accent3>
          <a:srgbClr val="ABAAC4"/>
        </a:accent3>
        <a:accent4>
          <a:srgbClr val="C8C8C8"/>
        </a:accent4>
        <a:accent5>
          <a:srgbClr val="D5D5D5"/>
        </a:accent5>
        <a:accent6>
          <a:srgbClr val="4B9BA1"/>
        </a:accent6>
        <a:hlink>
          <a:srgbClr val="4F49A3"/>
        </a:hlink>
        <a:folHlink>
          <a:srgbClr val="2E2573"/>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32568</TotalTime>
  <Words>1200</Words>
  <Application>Microsoft Office PowerPoint</Application>
  <PresentationFormat>On-screen Show (4:3)</PresentationFormat>
  <Paragraphs>375</Paragraphs>
  <Slides>10</Slides>
  <Notes>1</Notes>
  <HiddenSlides>0</HiddenSlides>
  <MMClips>0</MMClips>
  <ScaleCrop>false</ScaleCrop>
  <HeadingPairs>
    <vt:vector size="6" baseType="variant">
      <vt:variant>
        <vt:lpstr>Theme</vt:lpstr>
      </vt:variant>
      <vt:variant>
        <vt:i4>2</vt:i4>
      </vt:variant>
      <vt:variant>
        <vt:lpstr>Embedded OLE Servers</vt:lpstr>
      </vt:variant>
      <vt:variant>
        <vt:i4>1</vt:i4>
      </vt:variant>
      <vt:variant>
        <vt:lpstr>Slide Titles</vt:lpstr>
      </vt:variant>
      <vt:variant>
        <vt:i4>10</vt:i4>
      </vt:variant>
    </vt:vector>
  </HeadingPairs>
  <TitlesOfParts>
    <vt:vector size="13" baseType="lpstr">
      <vt:lpstr>Office Theme</vt:lpstr>
      <vt:lpstr>NEW SLIDES FROM SONBOL - Template - Disease Control</vt:lpstr>
      <vt:lpstr>think-cell Slide</vt:lpstr>
      <vt:lpstr>PowerPoint Presentation</vt:lpstr>
      <vt:lpstr>Strategic Approach</vt:lpstr>
      <vt:lpstr>Strategic Approach</vt:lpstr>
      <vt:lpstr>A Consolidated Checklist for                            Ebola Virus Disease Preparedness     </vt:lpstr>
      <vt:lpstr>Country Visits</vt:lpstr>
      <vt:lpstr>Key findings of the missions (1)  </vt:lpstr>
      <vt:lpstr>Key findings of the missions (2)  </vt:lpstr>
      <vt:lpstr>PowerPoint Presentation</vt:lpstr>
      <vt:lpstr>Ebola Preparedness – WHO Priority Countries*</vt:lpstr>
      <vt:lpstr>Next steps </vt:lpstr>
    </vt:vector>
  </TitlesOfParts>
  <Company>WHO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AYLWARD, Raymond Bruce J.</dc:creator>
  <cp:lastModifiedBy>STROINK Christina (DEVCO)</cp:lastModifiedBy>
  <cp:revision>436</cp:revision>
  <cp:lastPrinted>2014-11-19T07:55:36Z</cp:lastPrinted>
  <dcterms:created xsi:type="dcterms:W3CDTF">2014-09-21T16:42:55Z</dcterms:created>
  <dcterms:modified xsi:type="dcterms:W3CDTF">2014-12-03T11:44:36Z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ce2010EditCount">
    <vt:lpwstr>1</vt:lpwstr>
  </property>
  <property fmtid="{D5CDD505-2E9C-101B-9397-08002B2CF9AE}" pid="3" name="Office2003EditCount">
    <vt:lpwstr>0</vt:lpwstr>
  </property>
  <property fmtid="{D5CDD505-2E9C-101B-9397-08002B2CF9AE}" pid="4" name="LastEditedOfficeVersion">
    <vt:lpwstr>Office2010</vt:lpwstr>
  </property>
  <property fmtid="{D5CDD505-2E9C-101B-9397-08002B2CF9AE}" pid="5" name="Office2010WasSaved">
    <vt:lpwstr>1</vt:lpwstr>
  </property>
</Properties>
</file>