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5" r:id="rId1"/>
  </p:sldMasterIdLst>
  <p:notesMasterIdLst>
    <p:notesMasterId r:id="rId12"/>
  </p:notesMasterIdLst>
  <p:sldIdLst>
    <p:sldId id="259" r:id="rId2"/>
    <p:sldId id="280" r:id="rId3"/>
    <p:sldId id="279" r:id="rId4"/>
    <p:sldId id="269" r:id="rId5"/>
    <p:sldId id="275" r:id="rId6"/>
    <p:sldId id="276" r:id="rId7"/>
    <p:sldId id="277" r:id="rId8"/>
    <p:sldId id="278" r:id="rId9"/>
    <p:sldId id="268" r:id="rId10"/>
    <p:sldId id="270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ADE3"/>
    <a:srgbClr val="FFEC00"/>
    <a:srgbClr val="DCCBE1"/>
    <a:srgbClr val="D1CEDE"/>
    <a:srgbClr val="E0D3E5"/>
    <a:srgbClr val="DD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68" autoAdjust="0"/>
  </p:normalViewPr>
  <p:slideViewPr>
    <p:cSldViewPr>
      <p:cViewPr>
        <p:scale>
          <a:sx n="80" d="100"/>
          <a:sy n="80" d="100"/>
        </p:scale>
        <p:origin x="-86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E0E6-17B1-4252-806E-A6EA95C57692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CA12-1344-482C-AB19-86888CA26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MCW = Medical Care Workers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FRC = French Red Cross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EPRUS</a:t>
            </a:r>
            <a:r>
              <a:rPr lang="en-US" baseline="0" dirty="0" smtClean="0"/>
              <a:t> = (</a:t>
            </a:r>
            <a:r>
              <a:rPr lang="en-US" baseline="0" dirty="0" err="1" smtClean="0"/>
              <a:t>Etablissement</a:t>
            </a:r>
            <a:r>
              <a:rPr lang="en-US" baseline="0" dirty="0" smtClean="0"/>
              <a:t> de Preparation et de </a:t>
            </a:r>
            <a:r>
              <a:rPr lang="en-US" baseline="0" dirty="0" err="1" smtClean="0"/>
              <a:t>Reponse</a:t>
            </a:r>
            <a:r>
              <a:rPr lang="en-US" baseline="0" dirty="0" smtClean="0"/>
              <a:t> aux </a:t>
            </a:r>
            <a:r>
              <a:rPr lang="en-US" baseline="0" dirty="0" err="1" smtClean="0"/>
              <a:t>Urgences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Sanitaires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ETU=EBOLA treatment Units</a:t>
            </a:r>
            <a:r>
              <a:rPr lang="en-US" baseline="0" dirty="0" smtClean="0"/>
              <a:t> (CTE en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)</a:t>
            </a:r>
          </a:p>
          <a:p>
            <a:r>
              <a:rPr lang="en-US" dirty="0" err="1" smtClean="0"/>
              <a:t>MoH</a:t>
            </a:r>
            <a:r>
              <a:rPr lang="en-US" dirty="0" smtClean="0"/>
              <a:t>=Ministry of Health</a:t>
            </a:r>
          </a:p>
          <a:p>
            <a:r>
              <a:rPr lang="en-US" dirty="0" smtClean="0"/>
              <a:t>DHS=Defense</a:t>
            </a:r>
            <a:r>
              <a:rPr lang="en-US" baseline="0" dirty="0" smtClean="0"/>
              <a:t> Health Service</a:t>
            </a:r>
            <a:endParaRPr lang="en-US" dirty="0" smtClean="0"/>
          </a:p>
          <a:p>
            <a:r>
              <a:rPr lang="en-US" dirty="0" err="1" smtClean="0"/>
              <a:t>MoFAID</a:t>
            </a:r>
            <a:r>
              <a:rPr lang="en-US" baseline="0" dirty="0" smtClean="0"/>
              <a:t> = Ministry of Foreign Affair and International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ACA12-1344-482C-AB19-86888CA266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MCW = Medical Care Workers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FRC = French Red Cross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EPRUS</a:t>
            </a:r>
            <a:r>
              <a:rPr lang="en-US" baseline="0" dirty="0" smtClean="0"/>
              <a:t> = (</a:t>
            </a:r>
            <a:r>
              <a:rPr lang="en-US" baseline="0" dirty="0" err="1" smtClean="0"/>
              <a:t>Etablissement</a:t>
            </a:r>
            <a:r>
              <a:rPr lang="en-US" baseline="0" dirty="0" smtClean="0"/>
              <a:t> de Preparation et de </a:t>
            </a:r>
            <a:r>
              <a:rPr lang="en-US" baseline="0" dirty="0" err="1" smtClean="0"/>
              <a:t>Reponse</a:t>
            </a:r>
            <a:r>
              <a:rPr lang="en-US" baseline="0" dirty="0" smtClean="0"/>
              <a:t> aux </a:t>
            </a:r>
            <a:r>
              <a:rPr lang="en-US" baseline="0" dirty="0" err="1" smtClean="0"/>
              <a:t>Urgences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Sanitaires</a:t>
            </a:r>
            <a:r>
              <a:rPr lang="en-US" baseline="0" dirty="0" smtClean="0"/>
              <a:t>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ETU=EBOLA treatment Units</a:t>
            </a:r>
            <a:r>
              <a:rPr lang="en-US" baseline="0" dirty="0" smtClean="0"/>
              <a:t> (CTE en </a:t>
            </a:r>
            <a:r>
              <a:rPr lang="en-US" baseline="0" dirty="0" err="1" smtClean="0"/>
              <a:t>français</a:t>
            </a:r>
            <a:r>
              <a:rPr lang="en-US" baseline="0" dirty="0" smtClean="0"/>
              <a:t>)</a:t>
            </a:r>
          </a:p>
          <a:p>
            <a:r>
              <a:rPr lang="en-US" dirty="0" err="1" smtClean="0"/>
              <a:t>MoH</a:t>
            </a:r>
            <a:r>
              <a:rPr lang="en-US" dirty="0" smtClean="0"/>
              <a:t>=Ministry of Health</a:t>
            </a:r>
          </a:p>
          <a:p>
            <a:r>
              <a:rPr lang="en-US" dirty="0" smtClean="0"/>
              <a:t>DHS=Defense</a:t>
            </a:r>
            <a:r>
              <a:rPr lang="en-US" baseline="0" dirty="0" smtClean="0"/>
              <a:t> Health Service</a:t>
            </a:r>
            <a:endParaRPr lang="en-US" dirty="0" smtClean="0"/>
          </a:p>
          <a:p>
            <a:r>
              <a:rPr lang="en-US" dirty="0" err="1" smtClean="0"/>
              <a:t>MoFAID</a:t>
            </a:r>
            <a:r>
              <a:rPr lang="en-US" baseline="0" dirty="0" smtClean="0"/>
              <a:t> = Ministry of Foreign Affair and International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ACA12-1344-482C-AB19-86888CA266D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B4E65FD-69DE-4738-8596-81CD4F233E9F}" type="datetimeFigureOut">
              <a:rPr lang="en-US" smtClean="0"/>
              <a:pPr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51F82BC-AE1C-4748-BDC7-7FF9C01FE6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CFF82F.F65F5D3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FF82F.F65F5D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jpg@01CFF82F.F65F5D3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FF82F.F65F5D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FF82F.F65F5D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FF82F.F65F5D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FF82F.F65F5D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CFF82F.F65F5D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838200" y="2438400"/>
            <a:ext cx="7772400" cy="205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French Response to Ebola Crisis</a:t>
            </a:r>
            <a:endParaRPr lang="en-US" sz="6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Image 3" descr="cid:image001.jpg@01CFF82F.F65F5D3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802" y="296943"/>
            <a:ext cx="2359598" cy="137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-2209800" y="779812"/>
            <a:ext cx="91440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Ongoing needs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Espace réservé du contenu 2"/>
          <p:cNvSpPr>
            <a:spLocks noGrp="1"/>
          </p:cNvSpPr>
          <p:nvPr>
            <p:ph idx="1"/>
          </p:nvPr>
        </p:nvSpPr>
        <p:spPr>
          <a:xfrm>
            <a:off x="492124" y="1524000"/>
            <a:ext cx="8042276" cy="4343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More partners in Guinea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Co-Financing : 	30 million euros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Supplies : 		additional PPEs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FMTs with French language capacity </a:t>
            </a:r>
          </a:p>
          <a:p>
            <a:pPr marL="968375" lvl="3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3" name="Image 62" descr="cid:image001.jpg@01CFF82F.F65F5D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4" y="296944"/>
            <a:ext cx="1782365" cy="1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1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28600" y="473035"/>
            <a:ext cx="67818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French Response to Ebola Crisis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542348" y="1524000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 ongoing crisis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coordinated response – five pillars: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Support political coordination in Guinea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HWs </a:t>
            </a:r>
            <a:r>
              <a:rPr lang="en-US" dirty="0" err="1" smtClean="0"/>
              <a:t>mobilisation</a:t>
            </a:r>
            <a:r>
              <a:rPr lang="en-US" dirty="0" smtClean="0"/>
              <a:t>, training, and protection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Diagnosis and 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Sensitization, education and prevention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Disease control measures</a:t>
            </a:r>
            <a:endParaRPr lang="en-US" dirty="0"/>
          </a:p>
        </p:txBody>
      </p:sp>
      <p:pic>
        <p:nvPicPr>
          <p:cNvPr id="4" name="Image 3" descr="cid:image001.jpg@01CFF82F.F65F5D3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4" y="296944"/>
            <a:ext cx="1782365" cy="1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\\AE001EX01204.comptes.diplomatie.gouv.fr\Groupes\CDC\TASKFORCE\TaskForce EBOLA\Cartes\EBOLA_141127_TaskForce_CasGuinéeFRExter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14400" y="612868"/>
            <a:ext cx="8042276" cy="834932"/>
          </a:xfrm>
        </p:spPr>
        <p:txBody>
          <a:bodyPr/>
          <a:lstStyle/>
          <a:p>
            <a:r>
              <a:rPr lang="en-US" dirty="0" smtClean="0"/>
              <a:t>Political</a:t>
            </a:r>
            <a:r>
              <a:rPr lang="fr-FR" dirty="0" smtClean="0"/>
              <a:t> Coordination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1 Medical Officer advising the National Coordinator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Surge capacity in Conakry</a:t>
            </a:r>
          </a:p>
          <a:p>
            <a:pPr marL="968375" lvl="3" indent="0">
              <a:buNone/>
            </a:pPr>
            <a:r>
              <a:rPr lang="en-US" dirty="0" smtClean="0"/>
              <a:t>	5 </a:t>
            </a:r>
            <a:r>
              <a:rPr lang="en-US" dirty="0"/>
              <a:t>pers. including 2 medical officers</a:t>
            </a:r>
          </a:p>
          <a:p>
            <a:pPr marL="968375" lvl="3" indent="0">
              <a:buNone/>
            </a:pPr>
            <a:r>
              <a:rPr lang="en-US" dirty="0"/>
              <a:t>	Support national coordination in Guinea</a:t>
            </a:r>
          </a:p>
          <a:p>
            <a:pPr marL="968375" lvl="3" indent="0">
              <a:buNone/>
            </a:pPr>
            <a:r>
              <a:rPr lang="en-US" dirty="0"/>
              <a:t>	Enhance coordination with UNMEER, EU, regional 	authorities</a:t>
            </a:r>
          </a:p>
          <a:p>
            <a:pPr marL="968375" lvl="3" indent="0">
              <a:buNone/>
            </a:pPr>
            <a:r>
              <a:rPr lang="en-US" dirty="0"/>
              <a:t>	Information collection and diffusion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UNMEER</a:t>
            </a:r>
          </a:p>
          <a:p>
            <a:pPr marL="968375" lvl="3" indent="0">
              <a:buNone/>
            </a:pPr>
            <a:r>
              <a:rPr lang="en-US" dirty="0" smtClean="0"/>
              <a:t>	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 3" descr="cid:image001.jpg@01CFF82F.F65F5D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4" y="296944"/>
            <a:ext cx="1782365" cy="1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2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600200" y="149465"/>
            <a:ext cx="8042276" cy="1336956"/>
          </a:xfrm>
        </p:spPr>
        <p:txBody>
          <a:bodyPr/>
          <a:lstStyle/>
          <a:p>
            <a:r>
              <a:rPr lang="en-US" dirty="0" smtClean="0"/>
              <a:t>Health workers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Mobilization – 155 French workers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57 Health workers (through EPRUS)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66 Civil protection officers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32 Defense ministry officials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raining  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Training center in France (</a:t>
            </a:r>
            <a:r>
              <a:rPr lang="en-US" dirty="0" err="1" smtClean="0"/>
              <a:t>Nogent</a:t>
            </a:r>
            <a:r>
              <a:rPr lang="en-US" dirty="0" smtClean="0"/>
              <a:t>-le-</a:t>
            </a:r>
            <a:r>
              <a:rPr lang="en-US" dirty="0" err="1" smtClean="0"/>
              <a:t>Rotrou</a:t>
            </a:r>
            <a:r>
              <a:rPr lang="en-US" dirty="0" smtClean="0"/>
              <a:t>) (English/French)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Training center in Conakry (Guinean health workers)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Protection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Dedicated treatment unit for Guinean HWs in Conakry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Medical evacuations - field / international </a:t>
            </a:r>
          </a:p>
          <a:p>
            <a:pPr marL="904875" lvl="2" indent="-285750">
              <a:buFont typeface="Wingdings" panose="05000000000000000000" pitchFamily="2" charset="2"/>
              <a:buChar char="Ø"/>
            </a:pPr>
            <a:r>
              <a:rPr lang="en-US" dirty="0" smtClean="0"/>
              <a:t>Dedicated treatment in France</a:t>
            </a:r>
            <a:endParaRPr lang="en-US" dirty="0"/>
          </a:p>
          <a:p>
            <a:pPr marL="968375" lvl="3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Image 3" descr="cid:image001.jpg@01CFF82F.F65F5D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4" y="296944"/>
            <a:ext cx="1782365" cy="1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1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62000" y="76200"/>
            <a:ext cx="8042276" cy="1336956"/>
          </a:xfrm>
        </p:spPr>
        <p:txBody>
          <a:bodyPr/>
          <a:lstStyle/>
          <a:p>
            <a:pPr marL="285750" indent="-285750"/>
            <a:r>
              <a:rPr lang="en-US" sz="4400" dirty="0"/>
              <a:t>Diagnosis and Treatment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Laboratories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/>
              <a:t>Donka</a:t>
            </a:r>
            <a:r>
              <a:rPr lang="fr-FR" dirty="0"/>
              <a:t> de Conakry </a:t>
            </a:r>
            <a:endParaRPr lang="fr-FR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Mobile EU </a:t>
            </a:r>
            <a:r>
              <a:rPr lang="fr-FR" dirty="0" err="1" smtClean="0"/>
              <a:t>lab</a:t>
            </a:r>
            <a:r>
              <a:rPr lang="fr-FR" dirty="0" smtClean="0"/>
              <a:t> </a:t>
            </a:r>
            <a:r>
              <a:rPr lang="fr-FR" dirty="0" err="1" smtClean="0"/>
              <a:t>Guéckédou</a:t>
            </a:r>
            <a:r>
              <a:rPr lang="fr-FR" dirty="0"/>
              <a:t> </a:t>
            </a:r>
            <a:r>
              <a:rPr lang="fr-FR" dirty="0" smtClean="0"/>
              <a:t>(</a:t>
            </a:r>
            <a:r>
              <a:rPr lang="fr-FR" dirty="0" err="1" smtClean="0"/>
              <a:t>additional</a:t>
            </a:r>
            <a:r>
              <a:rPr lang="fr-FR" dirty="0" smtClean="0"/>
              <a:t> mobile EU </a:t>
            </a:r>
            <a:r>
              <a:rPr lang="fr-FR" dirty="0" err="1" smtClean="0"/>
              <a:t>lab</a:t>
            </a:r>
            <a:r>
              <a:rPr lang="fr-FR" dirty="0" smtClean="0"/>
              <a:t> in </a:t>
            </a:r>
            <a:r>
              <a:rPr lang="fr-FR" dirty="0" err="1" smtClean="0"/>
              <a:t>development</a:t>
            </a:r>
            <a:r>
              <a:rPr lang="fr-FR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Macenta </a:t>
            </a:r>
            <a:r>
              <a:rPr lang="fr-FR" dirty="0" smtClean="0"/>
              <a:t>ETU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 smtClean="0"/>
              <a:t>Beyla</a:t>
            </a:r>
            <a:r>
              <a:rPr lang="fr-FR" dirty="0" smtClean="0"/>
              <a:t> ETU – </a:t>
            </a:r>
            <a:r>
              <a:rPr lang="fr-FR" dirty="0" err="1" smtClean="0"/>
              <a:t>under</a:t>
            </a:r>
            <a:r>
              <a:rPr lang="fr-FR" dirty="0" smtClean="0"/>
              <a:t> construction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 smtClean="0"/>
              <a:t>Kerouane</a:t>
            </a:r>
            <a:r>
              <a:rPr lang="fr-FR" dirty="0" smtClean="0"/>
              <a:t> ETU - </a:t>
            </a:r>
            <a:r>
              <a:rPr lang="fr-FR" dirty="0" err="1"/>
              <a:t>under</a:t>
            </a:r>
            <a:r>
              <a:rPr lang="fr-FR" dirty="0"/>
              <a:t> </a:t>
            </a:r>
            <a:r>
              <a:rPr lang="fr-FR" dirty="0" smtClean="0"/>
              <a:t>construction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/>
              <a:t>Institut </a:t>
            </a:r>
            <a:r>
              <a:rPr lang="fr-FR" dirty="0" smtClean="0"/>
              <a:t>Pasteur – </a:t>
            </a:r>
            <a:r>
              <a:rPr lang="fr-FR" dirty="0" err="1" smtClean="0"/>
              <a:t>under</a:t>
            </a:r>
            <a:r>
              <a:rPr lang="fr-FR" dirty="0" smtClean="0"/>
              <a:t> construction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ETU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Macenta (50 </a:t>
            </a:r>
            <a:r>
              <a:rPr lang="fr-FR" dirty="0" err="1" smtClean="0"/>
              <a:t>beds</a:t>
            </a:r>
            <a:r>
              <a:rPr lang="fr-FR" dirty="0" smtClean="0"/>
              <a:t>, open 14 </a:t>
            </a:r>
            <a:r>
              <a:rPr lang="fr-FR" dirty="0" err="1" smtClean="0"/>
              <a:t>November</a:t>
            </a:r>
            <a:r>
              <a:rPr lang="fr-FR" dirty="0" smtClean="0"/>
              <a:t>); </a:t>
            </a:r>
            <a:endParaRPr lang="fr-FR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 smtClean="0"/>
              <a:t>Beyla</a:t>
            </a:r>
            <a:r>
              <a:rPr lang="fr-FR" dirty="0" smtClean="0"/>
              <a:t> (30-50 </a:t>
            </a:r>
            <a:r>
              <a:rPr lang="fr-FR" dirty="0" err="1" smtClean="0"/>
              <a:t>beds</a:t>
            </a:r>
            <a:r>
              <a:rPr lang="fr-FR" dirty="0" smtClean="0"/>
              <a:t>, opens </a:t>
            </a:r>
            <a:r>
              <a:rPr lang="fr-FR" dirty="0" err="1" smtClean="0"/>
              <a:t>mid-December</a:t>
            </a:r>
            <a:r>
              <a:rPr lang="fr-FR" dirty="0" smtClean="0"/>
              <a:t>) </a:t>
            </a:r>
            <a:r>
              <a:rPr lang="fr-FR" dirty="0"/>
              <a:t>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smtClean="0"/>
              <a:t>Kérouané (30-50 </a:t>
            </a:r>
            <a:r>
              <a:rPr lang="fr-FR" dirty="0" err="1" smtClean="0"/>
              <a:t>beds</a:t>
            </a:r>
            <a:r>
              <a:rPr lang="fr-FR" dirty="0" smtClean="0"/>
              <a:t>, opens end of </a:t>
            </a:r>
            <a:r>
              <a:rPr lang="fr-FR" dirty="0" err="1" smtClean="0"/>
              <a:t>December</a:t>
            </a:r>
            <a:r>
              <a:rPr lang="fr-FR" dirty="0" smtClean="0"/>
              <a:t>);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dirty="0" err="1" smtClean="0"/>
              <a:t>Renovating</a:t>
            </a:r>
            <a:r>
              <a:rPr lang="fr-FR" dirty="0" smtClean="0"/>
              <a:t> the </a:t>
            </a:r>
            <a:r>
              <a:rPr lang="fr-FR" dirty="0" err="1" smtClean="0"/>
              <a:t>Forecariah</a:t>
            </a:r>
            <a:r>
              <a:rPr lang="fr-FR" dirty="0" smtClean="0"/>
              <a:t> transit center (20 </a:t>
            </a:r>
            <a:r>
              <a:rPr lang="fr-FR" dirty="0" err="1" smtClean="0"/>
              <a:t>beds</a:t>
            </a:r>
            <a:r>
              <a:rPr lang="fr-FR" dirty="0" smtClean="0"/>
              <a:t>, </a:t>
            </a:r>
            <a:r>
              <a:rPr lang="fr-FR" dirty="0" err="1" smtClean="0"/>
              <a:t>completion</a:t>
            </a:r>
            <a:r>
              <a:rPr lang="fr-FR" dirty="0" smtClean="0"/>
              <a:t> </a:t>
            </a:r>
            <a:r>
              <a:rPr lang="fr-FR" dirty="0" err="1" smtClean="0"/>
              <a:t>mid-December</a:t>
            </a:r>
            <a:r>
              <a:rPr lang="fr-FR" dirty="0" smtClean="0"/>
              <a:t>).</a:t>
            </a:r>
            <a:endParaRPr lang="en-US" dirty="0" smtClean="0"/>
          </a:p>
          <a:p>
            <a:pPr marL="968375" lvl="3" indent="0">
              <a:buNone/>
            </a:pPr>
            <a:endParaRPr lang="en-US" dirty="0" smtClean="0"/>
          </a:p>
        </p:txBody>
      </p:sp>
      <p:pic>
        <p:nvPicPr>
          <p:cNvPr id="4" name="Image 3" descr="cid:image001.jpg@01CFF82F.F65F5D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4" y="296944"/>
            <a:ext cx="1782365" cy="1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4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075" y="381000"/>
            <a:ext cx="7146925" cy="1147588"/>
          </a:xfrm>
        </p:spPr>
        <p:txBody>
          <a:bodyPr/>
          <a:lstStyle/>
          <a:p>
            <a:pPr algn="l"/>
            <a:r>
              <a:rPr lang="en-US" sz="4400" dirty="0"/>
              <a:t>Sensitization, Education and Prevention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Major prevention measure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Integrated approach at the local level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Fighting stigma with an ETU open day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Local education leadership by traditional medicine practitioners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Tracing contact with the disease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Disinfection of contaminated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Country-level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Mobilization of Canal France International for education (television, radio, press).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68375" lvl="3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Image 3" descr="cid:image001.jpg@01CFF82F.F65F5D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4" y="296944"/>
            <a:ext cx="1782365" cy="1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93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252988"/>
            <a:ext cx="6705600" cy="1194812"/>
          </a:xfrm>
        </p:spPr>
        <p:txBody>
          <a:bodyPr/>
          <a:lstStyle/>
          <a:p>
            <a:pPr algn="l"/>
            <a:r>
              <a:rPr lang="en-US" sz="4400" dirty="0"/>
              <a:t>Disease control measures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Conakry international airport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3 dedicated Medical staff – in cooperation with CDC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</a:t>
            </a:r>
            <a:r>
              <a:rPr lang="en-US" dirty="0" smtClean="0"/>
              <a:t>hermometers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Arrival in France (</a:t>
            </a:r>
            <a:r>
              <a:rPr lang="en-US" dirty="0" err="1" smtClean="0"/>
              <a:t>Orly</a:t>
            </a:r>
            <a:r>
              <a:rPr lang="en-US" dirty="0" smtClean="0"/>
              <a:t> and </a:t>
            </a:r>
            <a:r>
              <a:rPr lang="en-US" dirty="0" err="1" smtClean="0"/>
              <a:t>Roissy</a:t>
            </a:r>
            <a:r>
              <a:rPr lang="en-US" dirty="0" smtClean="0"/>
              <a:t>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Travelers from Ebola-affected countries are screened for symptoms and asked to fill out a questionnaire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Image 3" descr="cid:image001.jpg@01CFF82F.F65F5D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34" y="296944"/>
            <a:ext cx="1782365" cy="10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66"/>
          <p:cNvSpPr txBox="1"/>
          <p:nvPr/>
        </p:nvSpPr>
        <p:spPr>
          <a:xfrm>
            <a:off x="914400" y="1808787"/>
            <a:ext cx="1981200" cy="21929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GUINEA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828800"/>
            <a:ext cx="3048000" cy="28020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5791200"/>
            <a:ext cx="457200" cy="457200"/>
          </a:xfrm>
          <a:prstGeom prst="rect">
            <a:avLst/>
          </a:prstGeom>
        </p:spPr>
      </p:pic>
      <p:sp>
        <p:nvSpPr>
          <p:cNvPr id="9" name="TextBox 66"/>
          <p:cNvSpPr txBox="1"/>
          <p:nvPr/>
        </p:nvSpPr>
        <p:spPr>
          <a:xfrm>
            <a:off x="76200" y="1189863"/>
            <a:ext cx="3886200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EBOLA RESPONSE IN WEST AFRICA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66"/>
          <p:cNvSpPr txBox="1"/>
          <p:nvPr/>
        </p:nvSpPr>
        <p:spPr>
          <a:xfrm>
            <a:off x="4876800" y="1186190"/>
            <a:ext cx="4191000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INTERNATIONAL ORGANIZATIONS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66"/>
          <p:cNvSpPr txBox="1"/>
          <p:nvPr/>
        </p:nvSpPr>
        <p:spPr>
          <a:xfrm>
            <a:off x="4724400" y="5105400"/>
            <a:ext cx="4343400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MEDICAL EVACUATION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French EBOLA response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er 44"/>
          <p:cNvGrpSpPr/>
          <p:nvPr/>
        </p:nvGrpSpPr>
        <p:grpSpPr>
          <a:xfrm>
            <a:off x="6096000" y="1905000"/>
            <a:ext cx="1905000" cy="1494711"/>
            <a:chOff x="5486400" y="2119446"/>
            <a:chExt cx="2133600" cy="1494711"/>
          </a:xfrm>
        </p:grpSpPr>
        <p:sp>
          <p:nvSpPr>
            <p:cNvPr id="46" name="TextBox 70"/>
            <p:cNvSpPr txBox="1"/>
            <p:nvPr/>
          </p:nvSpPr>
          <p:spPr>
            <a:xfrm>
              <a:off x="5791200" y="2119446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Technical Assistance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3" name="Group 71"/>
            <p:cNvGrpSpPr/>
            <p:nvPr/>
          </p:nvGrpSpPr>
          <p:grpSpPr>
            <a:xfrm>
              <a:off x="5486400" y="2590800"/>
              <a:ext cx="2133600" cy="1023357"/>
              <a:chOff x="5448300" y="2438400"/>
              <a:chExt cx="2133600" cy="1023357"/>
            </a:xfrm>
          </p:grpSpPr>
          <p:sp>
            <p:nvSpPr>
              <p:cNvPr id="48" name="TextBox 72"/>
              <p:cNvSpPr txBox="1"/>
              <p:nvPr/>
            </p:nvSpPr>
            <p:spPr>
              <a:xfrm>
                <a:off x="5524500" y="2438400"/>
                <a:ext cx="2057400" cy="1023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French Experts embedded in UNMEER</a:t>
                </a:r>
              </a:p>
              <a:p>
                <a:endPara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Financing extra support to WHO</a:t>
                </a:r>
              </a:p>
              <a:p>
                <a:endPara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9" name="Right Arrow 73"/>
              <p:cNvSpPr/>
              <p:nvPr/>
            </p:nvSpPr>
            <p:spPr>
              <a:xfrm>
                <a:off x="5457825" y="2600325"/>
                <a:ext cx="76200" cy="76200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0" name="Right Arrow 74"/>
              <p:cNvSpPr/>
              <p:nvPr/>
            </p:nvSpPr>
            <p:spPr>
              <a:xfrm>
                <a:off x="5448300" y="2933700"/>
                <a:ext cx="76200" cy="76200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6" name="Group 34"/>
          <p:cNvGrpSpPr/>
          <p:nvPr/>
        </p:nvGrpSpPr>
        <p:grpSpPr>
          <a:xfrm>
            <a:off x="5486400" y="5715000"/>
            <a:ext cx="3581400" cy="1177245"/>
            <a:chOff x="5429250" y="5562600"/>
            <a:chExt cx="3333750" cy="1177245"/>
          </a:xfrm>
        </p:grpSpPr>
        <p:sp>
          <p:nvSpPr>
            <p:cNvPr id="65" name="TextBox 35"/>
            <p:cNvSpPr txBox="1"/>
            <p:nvPr/>
          </p:nvSpPr>
          <p:spPr>
            <a:xfrm>
              <a:off x="5486400" y="5562600"/>
              <a:ext cx="327660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Medical evacuation within Guinea</a:t>
              </a:r>
            </a:p>
            <a:p>
              <a:endPara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MEDEVAC coordination through EU Mechanism</a:t>
              </a:r>
            </a:p>
            <a:p>
              <a:endPara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sz="1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Emergency transport and  hospitalization in France  </a:t>
              </a:r>
              <a:r>
                <a:rPr lang="en-US" sz="105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	</a:t>
              </a:r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HIA Begin at Paris  	</a:t>
              </a:r>
            </a:p>
            <a:p>
              <a:r>
                <a: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	HIA Sainte-Anne at Toulon</a:t>
              </a: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Right Arrow 36"/>
            <p:cNvSpPr/>
            <p:nvPr/>
          </p:nvSpPr>
          <p:spPr>
            <a:xfrm>
              <a:off x="5438775" y="5972175"/>
              <a:ext cx="76200" cy="76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Right Arrow 37"/>
            <p:cNvSpPr/>
            <p:nvPr/>
          </p:nvSpPr>
          <p:spPr>
            <a:xfrm>
              <a:off x="5429250" y="5667375"/>
              <a:ext cx="76200" cy="76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1" name="TextBox 66"/>
          <p:cNvSpPr txBox="1"/>
          <p:nvPr/>
        </p:nvSpPr>
        <p:spPr>
          <a:xfrm>
            <a:off x="3276600" y="1799478"/>
            <a:ext cx="1143000" cy="21929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WEST AFRICA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13632"/>
            <a:ext cx="4232013" cy="5332910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4740" y="762001"/>
            <a:ext cx="2258382" cy="121919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" name="TextBox 6"/>
          <p:cNvSpPr txBox="1"/>
          <p:nvPr/>
        </p:nvSpPr>
        <p:spPr>
          <a:xfrm>
            <a:off x="3733800" y="770060"/>
            <a:ext cx="1371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110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MILLIONS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Euros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6"/>
          <p:cNvSpPr txBox="1"/>
          <p:nvPr/>
        </p:nvSpPr>
        <p:spPr>
          <a:xfrm>
            <a:off x="7239000" y="3429000"/>
            <a:ext cx="1371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</a:t>
            </a:r>
          </a:p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MILLIONS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Euros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Box 6"/>
          <p:cNvSpPr txBox="1"/>
          <p:nvPr/>
        </p:nvSpPr>
        <p:spPr>
          <a:xfrm>
            <a:off x="3124200" y="5699272"/>
            <a:ext cx="1371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105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MILLIONS</a:t>
            </a:r>
          </a:p>
          <a:p>
            <a:pPr algn="ctr">
              <a:lnSpc>
                <a:spcPct val="90000"/>
              </a:lnSpc>
            </a:pP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Euros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er 77"/>
          <p:cNvGrpSpPr/>
          <p:nvPr/>
        </p:nvGrpSpPr>
        <p:grpSpPr>
          <a:xfrm>
            <a:off x="838200" y="2220977"/>
            <a:ext cx="2286000" cy="1408822"/>
            <a:chOff x="762000" y="1978223"/>
            <a:chExt cx="2286000" cy="1408822"/>
          </a:xfrm>
        </p:grpSpPr>
        <p:sp>
          <p:nvSpPr>
            <p:cNvPr id="79" name="TextBox 91"/>
            <p:cNvSpPr txBox="1"/>
            <p:nvPr/>
          </p:nvSpPr>
          <p:spPr>
            <a:xfrm>
              <a:off x="914400" y="1978223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ETUs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3" name="Grouper 79"/>
            <p:cNvGrpSpPr/>
            <p:nvPr/>
          </p:nvGrpSpPr>
          <p:grpSpPr>
            <a:xfrm>
              <a:off x="762000" y="2209800"/>
              <a:ext cx="2286000" cy="1177245"/>
              <a:chOff x="1295400" y="2438400"/>
              <a:chExt cx="2286000" cy="1177245"/>
            </a:xfrm>
          </p:grpSpPr>
          <p:sp>
            <p:nvSpPr>
              <p:cNvPr id="81" name="Right Arrow 59"/>
              <p:cNvSpPr/>
              <p:nvPr/>
            </p:nvSpPr>
            <p:spPr>
              <a:xfrm>
                <a:off x="1295400" y="2534534"/>
                <a:ext cx="76200" cy="76200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2" name="Right Arrow 60"/>
              <p:cNvSpPr/>
              <p:nvPr/>
            </p:nvSpPr>
            <p:spPr>
              <a:xfrm>
                <a:off x="1295400" y="2839536"/>
                <a:ext cx="76200" cy="76200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3" name="TextBox 99"/>
              <p:cNvSpPr txBox="1"/>
              <p:nvPr/>
            </p:nvSpPr>
            <p:spPr>
              <a:xfrm>
                <a:off x="1371600" y="2438400"/>
                <a:ext cx="2209800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Macenta</a:t>
                </a:r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(30-50 beds)</a:t>
                </a:r>
              </a:p>
              <a:p>
                <a:r>
                  <a:rPr lang="en-US" sz="1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Kérouané</a:t>
                </a:r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(20 beds) </a:t>
                </a:r>
              </a:p>
              <a:p>
                <a:r>
                  <a:rPr lang="en-US" sz="10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Beyla</a:t>
                </a:r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(20 beds)</a:t>
                </a:r>
              </a:p>
              <a:p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Financing by French Government</a:t>
                </a:r>
              </a:p>
              <a:p>
                <a:r>
                  <a:rPr lang="en-US" sz="1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150 French HCW &amp; 800 Guinean</a:t>
                </a:r>
              </a:p>
              <a:p>
                <a:endParaRPr 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endPara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er 89"/>
          <p:cNvGrpSpPr/>
          <p:nvPr/>
        </p:nvGrpSpPr>
        <p:grpSpPr>
          <a:xfrm>
            <a:off x="838200" y="4191000"/>
            <a:ext cx="2209800" cy="330076"/>
            <a:chOff x="762000" y="4419600"/>
            <a:chExt cx="2209800" cy="330076"/>
          </a:xfrm>
        </p:grpSpPr>
        <p:sp>
          <p:nvSpPr>
            <p:cNvPr id="91" name="TextBox 93"/>
            <p:cNvSpPr txBox="1"/>
            <p:nvPr/>
          </p:nvSpPr>
          <p:spPr>
            <a:xfrm>
              <a:off x="838200" y="4419600"/>
              <a:ext cx="213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Conakry Medical Unit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2" name="Right Arrow 105"/>
            <p:cNvSpPr/>
            <p:nvPr/>
          </p:nvSpPr>
          <p:spPr>
            <a:xfrm>
              <a:off x="762000" y="4673476"/>
              <a:ext cx="76200" cy="76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er 92"/>
          <p:cNvGrpSpPr/>
          <p:nvPr/>
        </p:nvGrpSpPr>
        <p:grpSpPr>
          <a:xfrm>
            <a:off x="838200" y="4984476"/>
            <a:ext cx="2133600" cy="461665"/>
            <a:chOff x="762000" y="4876800"/>
            <a:chExt cx="2133600" cy="461665"/>
          </a:xfrm>
        </p:grpSpPr>
        <p:sp>
          <p:nvSpPr>
            <p:cNvPr id="94" name="TextBox 94"/>
            <p:cNvSpPr txBox="1"/>
            <p:nvPr/>
          </p:nvSpPr>
          <p:spPr>
            <a:xfrm>
              <a:off x="838200" y="4876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Supply PPE and medical  assets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Right Arrow 105"/>
            <p:cNvSpPr/>
            <p:nvPr/>
          </p:nvSpPr>
          <p:spPr>
            <a:xfrm>
              <a:off x="762000" y="5063064"/>
              <a:ext cx="76200" cy="76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er 95"/>
          <p:cNvGrpSpPr/>
          <p:nvPr/>
        </p:nvGrpSpPr>
        <p:grpSpPr>
          <a:xfrm>
            <a:off x="838200" y="5629281"/>
            <a:ext cx="2133600" cy="276999"/>
            <a:chOff x="762000" y="5562600"/>
            <a:chExt cx="2133600" cy="276999"/>
          </a:xfrm>
        </p:grpSpPr>
        <p:sp>
          <p:nvSpPr>
            <p:cNvPr id="97" name="TextBox 95"/>
            <p:cNvSpPr txBox="1"/>
            <p:nvPr/>
          </p:nvSpPr>
          <p:spPr>
            <a:xfrm>
              <a:off x="838200" y="5562600"/>
              <a:ext cx="2057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Supply extra food aid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Right Arrow 105"/>
            <p:cNvSpPr/>
            <p:nvPr/>
          </p:nvSpPr>
          <p:spPr>
            <a:xfrm>
              <a:off x="762000" y="5686380"/>
              <a:ext cx="76200" cy="76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Grouper 98"/>
          <p:cNvGrpSpPr/>
          <p:nvPr/>
        </p:nvGrpSpPr>
        <p:grpSpPr>
          <a:xfrm>
            <a:off x="838200" y="6135707"/>
            <a:ext cx="2133600" cy="461665"/>
            <a:chOff x="762000" y="6096000"/>
            <a:chExt cx="2133600" cy="461665"/>
          </a:xfrm>
        </p:grpSpPr>
        <p:sp>
          <p:nvSpPr>
            <p:cNvPr id="100" name="TextBox 96"/>
            <p:cNvSpPr txBox="1"/>
            <p:nvPr/>
          </p:nvSpPr>
          <p:spPr>
            <a:xfrm>
              <a:off x="838200" y="60960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Strengthen basic health services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1" name="Right Arrow 105"/>
            <p:cNvSpPr/>
            <p:nvPr/>
          </p:nvSpPr>
          <p:spPr>
            <a:xfrm>
              <a:off x="762000" y="6313620"/>
              <a:ext cx="76200" cy="76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2" name="TextBox 97"/>
          <p:cNvSpPr txBox="1"/>
          <p:nvPr/>
        </p:nvSpPr>
        <p:spPr>
          <a:xfrm>
            <a:off x="3276600" y="4191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Strengthen labs in 7 countries in West AFRICA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TextBox 98"/>
          <p:cNvSpPr txBox="1"/>
          <p:nvPr/>
        </p:nvSpPr>
        <p:spPr>
          <a:xfrm>
            <a:off x="3276599" y="2819400"/>
            <a:ext cx="175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Financing of prevention plans EBOLA outbreak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Mali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Liberia  Cameroun &amp; Ivory Coast)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er 2"/>
          <p:cNvGrpSpPr/>
          <p:nvPr/>
        </p:nvGrpSpPr>
        <p:grpSpPr>
          <a:xfrm>
            <a:off x="838200" y="3248308"/>
            <a:ext cx="2133600" cy="855821"/>
            <a:chOff x="838200" y="3451632"/>
            <a:chExt cx="2133600" cy="855821"/>
          </a:xfrm>
        </p:grpSpPr>
        <p:grpSp>
          <p:nvGrpSpPr>
            <p:cNvPr id="19" name="Grouper 1"/>
            <p:cNvGrpSpPr/>
            <p:nvPr/>
          </p:nvGrpSpPr>
          <p:grpSpPr>
            <a:xfrm>
              <a:off x="838200" y="3451632"/>
              <a:ext cx="2133600" cy="855821"/>
              <a:chOff x="838200" y="3456801"/>
              <a:chExt cx="2133600" cy="855821"/>
            </a:xfrm>
          </p:grpSpPr>
          <p:grpSp>
            <p:nvGrpSpPr>
              <p:cNvPr id="20" name="Grouper 83"/>
              <p:cNvGrpSpPr/>
              <p:nvPr/>
            </p:nvGrpSpPr>
            <p:grpSpPr>
              <a:xfrm>
                <a:off x="838200" y="3456801"/>
                <a:ext cx="2133600" cy="855821"/>
                <a:chOff x="762000" y="3357265"/>
                <a:chExt cx="2133600" cy="855821"/>
              </a:xfrm>
            </p:grpSpPr>
            <p:grpSp>
              <p:nvGrpSpPr>
                <p:cNvPr id="21" name="Group 100"/>
                <p:cNvGrpSpPr/>
                <p:nvPr/>
              </p:nvGrpSpPr>
              <p:grpSpPr>
                <a:xfrm>
                  <a:off x="762000" y="3505200"/>
                  <a:ext cx="2085975" cy="707886"/>
                  <a:chOff x="809625" y="4038600"/>
                  <a:chExt cx="2085975" cy="707886"/>
                </a:xfrm>
              </p:grpSpPr>
              <p:sp>
                <p:nvSpPr>
                  <p:cNvPr id="87" name="Right Arrow 101"/>
                  <p:cNvSpPr/>
                  <p:nvPr/>
                </p:nvSpPr>
                <p:spPr>
                  <a:xfrm>
                    <a:off x="809625" y="4143375"/>
                    <a:ext cx="76200" cy="76200"/>
                  </a:xfrm>
                  <a:prstGeom prst="rightArrow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88" name="TextBox 102"/>
                  <p:cNvSpPr txBox="1"/>
                  <p:nvPr/>
                </p:nvSpPr>
                <p:spPr>
                  <a:xfrm>
                    <a:off x="838200" y="4038600"/>
                    <a:ext cx="20574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France &amp; Guinea</a:t>
                    </a:r>
                  </a:p>
                  <a:p>
                    <a:r>
                      <a:rPr 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7days, 50 instructors for each</a:t>
                    </a:r>
                  </a:p>
                  <a:p>
                    <a:r>
                      <a:rPr 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200 trainees/month</a:t>
                    </a:r>
                  </a:p>
                  <a:p>
                    <a:r>
                      <a:rPr lang="en-US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First course Nov 15th</a:t>
                    </a:r>
                  </a:p>
                </p:txBody>
              </p:sp>
              <p:sp>
                <p:nvSpPr>
                  <p:cNvPr id="89" name="Right Arrow 103"/>
                  <p:cNvSpPr/>
                  <p:nvPr/>
                </p:nvSpPr>
                <p:spPr>
                  <a:xfrm>
                    <a:off x="809625" y="4448175"/>
                    <a:ext cx="76200" cy="76200"/>
                  </a:xfrm>
                  <a:prstGeom prst="rightArrow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6" name="TextBox 92"/>
                <p:cNvSpPr txBox="1"/>
                <p:nvPr/>
              </p:nvSpPr>
              <p:spPr>
                <a:xfrm>
                  <a:off x="914400" y="3357265"/>
                  <a:ext cx="19812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Training Center</a:t>
                  </a:r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69" name="Right Arrow 105"/>
              <p:cNvSpPr/>
              <p:nvPr/>
            </p:nvSpPr>
            <p:spPr>
              <a:xfrm>
                <a:off x="838200" y="3861054"/>
                <a:ext cx="76200" cy="76200"/>
              </a:xfrm>
              <a:prstGeom prst="rightArrow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2" name="Right Arrow 105"/>
            <p:cNvSpPr/>
            <p:nvPr/>
          </p:nvSpPr>
          <p:spPr>
            <a:xfrm>
              <a:off x="838200" y="4156710"/>
              <a:ext cx="76200" cy="76200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4" name="Right Arrow 105"/>
          <p:cNvSpPr/>
          <p:nvPr/>
        </p:nvSpPr>
        <p:spPr>
          <a:xfrm>
            <a:off x="838200" y="2701290"/>
            <a:ext cx="76200" cy="76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5" name="Right Arrow 60"/>
          <p:cNvSpPr/>
          <p:nvPr/>
        </p:nvSpPr>
        <p:spPr>
          <a:xfrm>
            <a:off x="838200" y="2997708"/>
            <a:ext cx="76200" cy="76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TextBox 102"/>
          <p:cNvSpPr txBox="1"/>
          <p:nvPr/>
        </p:nvSpPr>
        <p:spPr>
          <a:xfrm>
            <a:off x="838200" y="4191000"/>
            <a:ext cx="20574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beds 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French HCW &amp;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Guinean</a:t>
            </a:r>
          </a:p>
          <a:p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Estimate Opening Dec</a:t>
            </a:r>
          </a:p>
          <a:p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Right Arrow 105"/>
          <p:cNvSpPr/>
          <p:nvPr/>
        </p:nvSpPr>
        <p:spPr>
          <a:xfrm>
            <a:off x="838200" y="4584638"/>
            <a:ext cx="76200" cy="76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0" name="Right Arrow 105"/>
          <p:cNvSpPr/>
          <p:nvPr/>
        </p:nvSpPr>
        <p:spPr>
          <a:xfrm>
            <a:off x="838200" y="4724400"/>
            <a:ext cx="76200" cy="762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3262</TotalTime>
  <Words>478</Words>
  <Application>Microsoft Office PowerPoint</Application>
  <PresentationFormat>On-screen Show (4:3)</PresentationFormat>
  <Paragraphs>143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Brise</vt:lpstr>
      <vt:lpstr>PowerPoint Presentation</vt:lpstr>
      <vt:lpstr>PowerPoint Presentation</vt:lpstr>
      <vt:lpstr>PowerPoint Presentation</vt:lpstr>
      <vt:lpstr>Political Coordination</vt:lpstr>
      <vt:lpstr>Health workers</vt:lpstr>
      <vt:lpstr>Diagnosis and Treatment</vt:lpstr>
      <vt:lpstr>Sensitization, Education and Prevention</vt:lpstr>
      <vt:lpstr>Disease control measures</vt:lpstr>
      <vt:lpstr>French EBOLA response</vt:lpstr>
      <vt:lpstr>Ongoing needs</vt:lpstr>
    </vt:vector>
  </TitlesOfParts>
  <Company>United States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1503093339.fm</dc:creator>
  <cp:lastModifiedBy>STROINK Christina (DEVCO)</cp:lastModifiedBy>
  <cp:revision>158</cp:revision>
  <cp:lastPrinted>2014-12-01T10:53:12Z</cp:lastPrinted>
  <dcterms:created xsi:type="dcterms:W3CDTF">2014-10-21T15:33:32Z</dcterms:created>
  <dcterms:modified xsi:type="dcterms:W3CDTF">2014-12-03T14:43:44Z</dcterms:modified>
</cp:coreProperties>
</file>