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sldIdLst>
    <p:sldId id="256" r:id="rId2"/>
    <p:sldId id="277" r:id="rId3"/>
    <p:sldId id="257" r:id="rId4"/>
    <p:sldId id="261" r:id="rId5"/>
    <p:sldId id="278" r:id="rId6"/>
    <p:sldId id="263" r:id="rId7"/>
    <p:sldId id="266" r:id="rId8"/>
    <p:sldId id="264" r:id="rId9"/>
    <p:sldId id="258" r:id="rId10"/>
    <p:sldId id="268" r:id="rId11"/>
    <p:sldId id="271" r:id="rId12"/>
    <p:sldId id="279" r:id="rId13"/>
    <p:sldId id="274" r:id="rId14"/>
    <p:sldId id="276" r:id="rId15"/>
    <p:sldId id="280" r:id="rId16"/>
  </p:sldIdLst>
  <p:sldSz cx="9144000" cy="6858000" type="screen4x3"/>
  <p:notesSz cx="6797675" cy="985678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p:cViewPr>
        <p:scale>
          <a:sx n="60" d="100"/>
          <a:sy n="60" d="100"/>
        </p:scale>
        <p:origin x="-1434"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849899" y="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681974"/>
            <a:ext cx="5438140" cy="44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1" y="936237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849899" y="9362370"/>
            <a:ext cx="294618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912FCA2-C17F-4EFA-BD7C-AFDB2F8DDDA0}" type="slidenum">
              <a:rPr lang="en-GB"/>
              <a:pPr>
                <a:defRPr/>
              </a:pPr>
              <a:t>‹#›</a:t>
            </a:fld>
            <a:endParaRPr lang="en-GB"/>
          </a:p>
        </p:txBody>
      </p:sp>
    </p:spTree>
    <p:extLst>
      <p:ext uri="{BB962C8B-B14F-4D97-AF65-F5344CB8AC3E}">
        <p14:creationId xmlns:p14="http://schemas.microsoft.com/office/powerpoint/2010/main" val="3706365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080BFF-28F9-4836-BD13-2CEF361DC651}" type="slidenum">
              <a:rPr lang="en-GB" altLang="en-US" smtClean="0"/>
              <a:pPr eaLnBrk="1" hangingPunct="1">
                <a:spcBef>
                  <a:spcPct val="0"/>
                </a:spcBef>
              </a:pPr>
              <a:t>1</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r>
              <a:rPr lang="en-GB" baseline="0" dirty="0" smtClean="0"/>
              <a:t> – the Economist </a:t>
            </a:r>
            <a:endParaRPr lang="en-GB" dirty="0"/>
          </a:p>
        </p:txBody>
      </p:sp>
      <p:sp>
        <p:nvSpPr>
          <p:cNvPr id="4" name="Slide Number Placeholder 3"/>
          <p:cNvSpPr>
            <a:spLocks noGrp="1"/>
          </p:cNvSpPr>
          <p:nvPr>
            <p:ph type="sldNum" sz="quarter" idx="10"/>
          </p:nvPr>
        </p:nvSpPr>
        <p:spPr/>
        <p:txBody>
          <a:bodyPr/>
          <a:lstStyle/>
          <a:p>
            <a:pPr>
              <a:defRPr/>
            </a:pPr>
            <a:fld id="{C912FCA2-C17F-4EFA-BD7C-AFDB2F8DDDA0}" type="slidenum">
              <a:rPr lang="en-GB" smtClean="0"/>
              <a:pPr>
                <a:defRPr/>
              </a:pPr>
              <a:t>3</a:t>
            </a:fld>
            <a:endParaRPr lang="en-GB"/>
          </a:p>
        </p:txBody>
      </p:sp>
    </p:spTree>
    <p:extLst>
      <p:ext uri="{BB962C8B-B14F-4D97-AF65-F5344CB8AC3E}">
        <p14:creationId xmlns:p14="http://schemas.microsoft.com/office/powerpoint/2010/main" val="124940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1. Reduce transmission rate (R0) of Ebola to less than 1 in S</a:t>
            </a:r>
          </a:p>
          <a:p>
            <a:pPr marL="0" indent="0">
              <a:buNone/>
            </a:pPr>
            <a:r>
              <a:rPr lang="en-GB" dirty="0" smtClean="0"/>
              <a:t>2. Tackle wider consequences of Ebola in Sierra Leone</a:t>
            </a:r>
          </a:p>
          <a:p>
            <a:r>
              <a:rPr lang="en-GB" dirty="0" smtClean="0"/>
              <a:t>3.</a:t>
            </a:r>
            <a:r>
              <a:rPr lang="en-GB" baseline="0" dirty="0" smtClean="0"/>
              <a:t> </a:t>
            </a:r>
            <a:r>
              <a:rPr lang="en-GB" dirty="0" smtClean="0"/>
              <a:t>Prevent spread to the wider region</a:t>
            </a:r>
          </a:p>
          <a:p>
            <a:r>
              <a:rPr lang="en-GB" dirty="0" smtClean="0"/>
              <a:t>4. Stimulate global public goods to tackle this &amp; future epidemics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13 Ebola response projects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Do not send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912FCA2-C17F-4EFA-BD7C-AFDB2F8DDDA0}" type="slidenum">
              <a:rPr lang="en-GB" smtClean="0"/>
              <a:pPr>
                <a:defRPr/>
              </a:pPr>
              <a:t>4</a:t>
            </a:fld>
            <a:endParaRPr lang="en-GB"/>
          </a:p>
        </p:txBody>
      </p:sp>
    </p:spTree>
    <p:extLst>
      <p:ext uri="{BB962C8B-B14F-4D97-AF65-F5344CB8AC3E}">
        <p14:creationId xmlns:p14="http://schemas.microsoft.com/office/powerpoint/2010/main" val="140552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UK has committed </a:t>
            </a:r>
            <a:r>
              <a:rPr lang="en-GB" sz="1200" b="1" u="sng" dirty="0" smtClean="0"/>
              <a:t>£230m to the response in Sierra Leone.</a:t>
            </a:r>
            <a:r>
              <a:rPr lang="en-GB" sz="1200" dirty="0" smtClean="0"/>
              <a:t> This includes:</a:t>
            </a:r>
          </a:p>
          <a:p>
            <a:r>
              <a:rPr lang="en-GB" sz="1200" dirty="0" smtClean="0"/>
              <a:t> </a:t>
            </a:r>
          </a:p>
          <a:p>
            <a:pPr lvl="0"/>
            <a:r>
              <a:rPr lang="en-GB" sz="1200" dirty="0" smtClean="0"/>
              <a:t>Supporting </a:t>
            </a:r>
            <a:r>
              <a:rPr lang="en-GB" sz="1200" b="1" dirty="0" smtClean="0"/>
              <a:t>700 treatment beds</a:t>
            </a:r>
            <a:r>
              <a:rPr lang="en-GB" sz="1200" dirty="0" smtClean="0"/>
              <a:t> to help up to 8,800 patients over 6 months;</a:t>
            </a:r>
          </a:p>
          <a:p>
            <a:r>
              <a:rPr lang="en-GB" sz="1200" dirty="0" smtClean="0"/>
              <a:t> </a:t>
            </a:r>
          </a:p>
          <a:p>
            <a:pPr lvl="0"/>
            <a:r>
              <a:rPr lang="en-GB" sz="1200" b="1" dirty="0" smtClean="0"/>
              <a:t>Shoring up the country’s stretched public health services</a:t>
            </a:r>
            <a:r>
              <a:rPr lang="en-GB" sz="1200" dirty="0" smtClean="0"/>
              <a:t> to help contain the disease. </a:t>
            </a:r>
          </a:p>
          <a:p>
            <a:pPr lvl="0"/>
            <a:r>
              <a:rPr lang="en-GB" sz="1200" b="1" dirty="0" smtClean="0"/>
              <a:t> </a:t>
            </a:r>
            <a:endParaRPr lang="en-GB" sz="1200" dirty="0" smtClean="0"/>
          </a:p>
          <a:p>
            <a:pPr lvl="0"/>
            <a:r>
              <a:rPr lang="en-GB" sz="1200" b="1" dirty="0" smtClean="0"/>
              <a:t>Opening up to 200 Community Care Centres</a:t>
            </a:r>
            <a:r>
              <a:rPr lang="en-GB" sz="1200" dirty="0" smtClean="0"/>
              <a:t> where people who suspect they might be suffering from the disease can seek swift and accurate diagnosis and appropriate care;</a:t>
            </a:r>
          </a:p>
          <a:p>
            <a:r>
              <a:rPr lang="en-GB" sz="1200" b="1" dirty="0" smtClean="0"/>
              <a:t> </a:t>
            </a:r>
            <a:endParaRPr lang="en-GB" sz="1200" dirty="0" smtClean="0"/>
          </a:p>
          <a:p>
            <a:pPr lvl="0"/>
            <a:r>
              <a:rPr lang="en-GB" sz="1200" b="1" dirty="0" smtClean="0"/>
              <a:t>Building, running and staffing three new labs in Sierra Leone</a:t>
            </a:r>
            <a:r>
              <a:rPr lang="en-GB" sz="1200" dirty="0" smtClean="0"/>
              <a:t> </a:t>
            </a:r>
          </a:p>
          <a:p>
            <a:pPr lvl="0"/>
            <a:endParaRPr lang="en-GB" sz="1200" dirty="0" smtClean="0"/>
          </a:p>
          <a:p>
            <a:pPr lvl="0"/>
            <a:r>
              <a:rPr lang="en-GB" sz="1200" dirty="0" smtClean="0"/>
              <a:t>Supporting NGOs on the ground to work with people to agree practices which will allow them to honour their friends and relatives, while </a:t>
            </a:r>
            <a:r>
              <a:rPr lang="en-GB" sz="1200" b="1" dirty="0" smtClean="0"/>
              <a:t>ensuring bodies are safely buried</a:t>
            </a:r>
            <a:r>
              <a:rPr lang="en-GB" sz="1200" dirty="0" smtClean="0"/>
              <a:t>;</a:t>
            </a:r>
          </a:p>
          <a:p>
            <a:r>
              <a:rPr lang="en-GB" sz="1200" dirty="0" smtClean="0"/>
              <a:t> </a:t>
            </a:r>
          </a:p>
          <a:p>
            <a:pPr lvl="0"/>
            <a:r>
              <a:rPr lang="en-GB" sz="1200" b="1" dirty="0" smtClean="0"/>
              <a:t>Doubling the number of burial teams in Freetown</a:t>
            </a:r>
            <a:r>
              <a:rPr lang="en-GB" sz="1200" dirty="0" smtClean="0"/>
              <a:t> – and providing twenty more across the country. We have already made extensive progress on this, with UK support </a:t>
            </a:r>
            <a:r>
              <a:rPr lang="en-GB" sz="1200" dirty="0" err="1" smtClean="0"/>
              <a:t>IFRC</a:t>
            </a:r>
            <a:r>
              <a:rPr lang="en-GB" sz="1200" dirty="0" smtClean="0"/>
              <a:t> burial teams in the western area, which accounts for approximately a third of Sierra Leone’s population, are now burying 100% of reported bodies within 24 hours</a:t>
            </a:r>
            <a:r>
              <a:rPr lang="en-GB" sz="1200" b="1" dirty="0" smtClean="0"/>
              <a:t>.</a:t>
            </a:r>
            <a:endParaRPr lang="en-GB" sz="1200" dirty="0" smtClean="0"/>
          </a:p>
          <a:p>
            <a:r>
              <a:rPr lang="en-GB" sz="1200" b="1" dirty="0" smtClean="0"/>
              <a:t> </a:t>
            </a:r>
            <a:endParaRPr lang="en-GB" sz="1200" dirty="0" smtClean="0"/>
          </a:p>
          <a:p>
            <a:pPr lvl="0"/>
            <a:r>
              <a:rPr lang="en-GB" sz="1200" b="1" dirty="0" smtClean="0"/>
              <a:t>Supporting Government of Sierra Leone’s command and control capability</a:t>
            </a:r>
            <a:r>
              <a:rPr lang="en-GB" sz="1200" dirty="0" smtClean="0"/>
              <a:t> </a:t>
            </a:r>
          </a:p>
          <a:p>
            <a:pPr lvl="0"/>
            <a:endParaRPr lang="en-GB" sz="1200" dirty="0" smtClean="0"/>
          </a:p>
          <a:p>
            <a:pPr lvl="0"/>
            <a:r>
              <a:rPr lang="en-GB" sz="1200" dirty="0" smtClean="0"/>
              <a:t>Engaging religious leaders and achieving endorsement of safe burial practices through the Social Mobilisation Action Consortium (</a:t>
            </a:r>
            <a:r>
              <a:rPr lang="en-GB" sz="1200" dirty="0" err="1" smtClean="0"/>
              <a:t>SMAC</a:t>
            </a:r>
            <a:r>
              <a:rPr lang="en-GB" sz="1200" dirty="0" smtClean="0"/>
              <a:t>), which </a:t>
            </a:r>
            <a:r>
              <a:rPr lang="en-GB" sz="1200" b="1" dirty="0" smtClean="0"/>
              <a:t>builds a</a:t>
            </a:r>
            <a:r>
              <a:rPr lang="en-GB" sz="1200" dirty="0" smtClean="0"/>
              <a:t> </a:t>
            </a:r>
            <a:r>
              <a:rPr lang="en-GB" sz="1200" b="1" dirty="0" smtClean="0"/>
              <a:t>community-led response</a:t>
            </a:r>
            <a:r>
              <a:rPr lang="en-GB" sz="1200" dirty="0" smtClean="0"/>
              <a:t> to the risks of Ebola and monitors how individuals respond. </a:t>
            </a:r>
          </a:p>
          <a:p>
            <a:pPr lvl="0"/>
            <a:endParaRPr lang="en-GB" sz="1200" dirty="0" smtClean="0"/>
          </a:p>
          <a:p>
            <a:pPr lvl="0"/>
            <a:r>
              <a:rPr lang="en-GB" sz="1200" dirty="0" smtClean="0"/>
              <a:t>£5 million </a:t>
            </a:r>
            <a:r>
              <a:rPr lang="en-GB" sz="1200" b="1" dirty="0" smtClean="0"/>
              <a:t>aid match for the Disasters Emergency Committee (DEC)</a:t>
            </a:r>
            <a:r>
              <a:rPr lang="en-GB" sz="1200" dirty="0" smtClean="0"/>
              <a:t> appeal on the Ebola outbreak.</a:t>
            </a:r>
          </a:p>
          <a:p>
            <a:r>
              <a:rPr lang="en-GB" sz="1200" dirty="0" smtClean="0"/>
              <a:t> </a:t>
            </a:r>
          </a:p>
          <a:p>
            <a:pPr lvl="0"/>
            <a:r>
              <a:rPr lang="en-GB" sz="1200" dirty="0" smtClean="0"/>
              <a:t>More than </a:t>
            </a:r>
            <a:r>
              <a:rPr lang="en-GB" sz="1200" b="1" dirty="0" smtClean="0"/>
              <a:t>800 Ministry of Defence personnel will be deployed</a:t>
            </a:r>
            <a:r>
              <a:rPr lang="en-GB" sz="1200" dirty="0" smtClean="0"/>
              <a:t> in total to help with the establishment of Ebola Treatment Centres and the Ebola Training Academy. This includes the deployment of </a:t>
            </a:r>
            <a:r>
              <a:rPr lang="en-GB" sz="1200" dirty="0" err="1" smtClean="0"/>
              <a:t>RFA</a:t>
            </a:r>
            <a:r>
              <a:rPr lang="en-GB" sz="1200" dirty="0" smtClean="0"/>
              <a:t> Argus and three Merlin helicopters, which arrived in Sierra Leone on 30</a:t>
            </a:r>
            <a:r>
              <a:rPr lang="en-GB" sz="1200" baseline="30000" dirty="0" smtClean="0"/>
              <a:t> </a:t>
            </a:r>
            <a:r>
              <a:rPr lang="en-GB" sz="1200" dirty="0" smtClean="0"/>
              <a:t>October.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Arial" charset="0"/>
                <a:ea typeface="+mn-ea"/>
                <a:cs typeface="+mn-cs"/>
              </a:rPr>
              <a:t>UK Staffing in Sierra Leone</a:t>
            </a:r>
            <a:r>
              <a:rPr lang="en-GB" sz="1200" kern="1200" dirty="0" smtClean="0">
                <a:solidFill>
                  <a:schemeClr val="tx1"/>
                </a:solidFill>
                <a:effectLst/>
                <a:latin typeface="Arial" charset="0"/>
                <a:ea typeface="+mn-ea"/>
                <a:cs typeface="+mn-cs"/>
              </a:rPr>
              <a:t> - 449 UK military personnel deployed. A further 8 MoD staff are based in Ghana, Liberia and Senegal.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Modes of transmission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Why</a:t>
            </a:r>
            <a:r>
              <a:rPr lang="en-GB" sz="1200" kern="1200" baseline="0" dirty="0" smtClean="0">
                <a:solidFill>
                  <a:schemeClr val="tx1"/>
                </a:solidFill>
                <a:effectLst/>
                <a:latin typeface="Arial" charset="0"/>
                <a:ea typeface="+mn-ea"/>
                <a:cs typeface="+mn-cs"/>
              </a:rPr>
              <a:t> serious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mn-ea"/>
                <a:cs typeface="+mn-cs"/>
              </a:rPr>
              <a:t>Exponential growth weeks doubling RO greater than 1</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C912FCA2-C17F-4EFA-BD7C-AFDB2F8DDDA0}" type="slidenum">
              <a:rPr lang="en-GB" smtClean="0"/>
              <a:pPr>
                <a:defRPr/>
              </a:pPr>
              <a:t>5</a:t>
            </a:fld>
            <a:endParaRPr lang="en-GB"/>
          </a:p>
        </p:txBody>
      </p:sp>
    </p:spTree>
    <p:extLst>
      <p:ext uri="{BB962C8B-B14F-4D97-AF65-F5344CB8AC3E}">
        <p14:creationId xmlns:p14="http://schemas.microsoft.com/office/powerpoint/2010/main" val="323800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A</a:t>
            </a:r>
            <a:r>
              <a:rPr lang="en-GB" baseline="0" dirty="0" smtClean="0">
                <a:effectLst/>
              </a:rPr>
              <a:t> 4-pronged approach and then move onto discuss the treatment centres. </a:t>
            </a:r>
          </a:p>
          <a:p>
            <a:r>
              <a:rPr lang="en-GB" dirty="0" smtClean="0">
                <a:effectLst/>
              </a:rPr>
              <a:t>The Kerry Town complex includes an 80 bed treatment facility to be managed by Save the Children and a 12 bed facility staffed by British Army medics specifically for health care workers and international staff responding to the Ebola crisis. The 12 bed facility is expected to expand to 20 beds in the New Year.</a:t>
            </a:r>
          </a:p>
          <a:p>
            <a:r>
              <a:rPr lang="en-GB" dirty="0" smtClean="0">
                <a:effectLst/>
              </a:rPr>
              <a:t>The construction of the treatment facility was funded by us and designed and overseen by British Army Royal Engineers. It is the first of six centres to be built by Britain in a bid to contain, control and defeat Ebola in Sierra Leone.</a:t>
            </a:r>
          </a:p>
          <a:p>
            <a:endParaRPr lang="en-GB" dirty="0"/>
          </a:p>
        </p:txBody>
      </p:sp>
      <p:sp>
        <p:nvSpPr>
          <p:cNvPr id="4" name="Slide Number Placeholder 3"/>
          <p:cNvSpPr>
            <a:spLocks noGrp="1"/>
          </p:cNvSpPr>
          <p:nvPr>
            <p:ph type="sldNum" sz="quarter" idx="10"/>
          </p:nvPr>
        </p:nvSpPr>
        <p:spPr/>
        <p:txBody>
          <a:bodyPr/>
          <a:lstStyle/>
          <a:p>
            <a:pPr>
              <a:defRPr/>
            </a:pPr>
            <a:fld id="{C912FCA2-C17F-4EFA-BD7C-AFDB2F8DDDA0}" type="slidenum">
              <a:rPr lang="en-GB" smtClean="0"/>
              <a:pPr>
                <a:defRPr/>
              </a:pPr>
              <a:t>6</a:t>
            </a:fld>
            <a:endParaRPr lang="en-GB"/>
          </a:p>
        </p:txBody>
      </p:sp>
    </p:spTree>
    <p:extLst>
      <p:ext uri="{BB962C8B-B14F-4D97-AF65-F5344CB8AC3E}">
        <p14:creationId xmlns:p14="http://schemas.microsoft.com/office/powerpoint/2010/main" val="91712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ED0228-0146-4C5C-BED6-E77867DFEF8F}" type="slidenum">
              <a:rPr lang="en-GB" smtClean="0">
                <a:solidFill>
                  <a:prstClr val="black"/>
                </a:solidFill>
              </a:rPr>
              <a:pPr/>
              <a:t>7</a:t>
            </a:fld>
            <a:endParaRPr lang="en-GB">
              <a:solidFill>
                <a:prstClr val="black"/>
              </a:solidFill>
            </a:endParaRPr>
          </a:p>
        </p:txBody>
      </p:sp>
      <p:sp>
        <p:nvSpPr>
          <p:cNvPr id="5" name="Date Placeholder 4"/>
          <p:cNvSpPr>
            <a:spLocks noGrp="1"/>
          </p:cNvSpPr>
          <p:nvPr>
            <p:ph type="dt" idx="11"/>
          </p:nvPr>
        </p:nvSpPr>
        <p:spPr/>
        <p:txBody>
          <a:bodyPr/>
          <a:lstStyle/>
          <a:p>
            <a:fld id="{655868A8-8C81-4865-A644-BA33D669273C}" type="datetime1">
              <a:rPr lang="en-GB" smtClean="0"/>
              <a:t>04/12/2014</a:t>
            </a:fld>
            <a:endParaRPr lang="en-GB"/>
          </a:p>
        </p:txBody>
      </p:sp>
    </p:spTree>
    <p:extLst>
      <p:ext uri="{BB962C8B-B14F-4D97-AF65-F5344CB8AC3E}">
        <p14:creationId xmlns:p14="http://schemas.microsoft.com/office/powerpoint/2010/main" val="364918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Construction has begun on two more facilities in Freetown and:</a:t>
            </a:r>
          </a:p>
          <a:p>
            <a:r>
              <a:rPr lang="en-GB" dirty="0" smtClean="0">
                <a:effectLst/>
              </a:rPr>
              <a:t>Port </a:t>
            </a:r>
            <a:r>
              <a:rPr lang="en-GB" dirty="0" err="1" smtClean="0">
                <a:effectLst/>
              </a:rPr>
              <a:t>Loko</a:t>
            </a:r>
            <a:endParaRPr lang="en-GB" dirty="0" smtClean="0">
              <a:effectLst/>
            </a:endParaRPr>
          </a:p>
          <a:p>
            <a:r>
              <a:rPr lang="en-GB" dirty="0" err="1" smtClean="0">
                <a:effectLst/>
              </a:rPr>
              <a:t>Makeni</a:t>
            </a:r>
            <a:endParaRPr lang="en-GB" dirty="0" smtClean="0">
              <a:effectLst/>
            </a:endParaRPr>
          </a:p>
          <a:p>
            <a:r>
              <a:rPr lang="en-GB" dirty="0" err="1" smtClean="0">
                <a:effectLst/>
              </a:rPr>
              <a:t>Moyamba</a:t>
            </a:r>
            <a:r>
              <a:rPr lang="en-GB" dirty="0" smtClean="0">
                <a:effectLst/>
              </a:rPr>
              <a:t>. </a:t>
            </a:r>
          </a:p>
          <a:p>
            <a:r>
              <a:rPr lang="en-GB" dirty="0" smtClean="0">
                <a:effectLst/>
              </a:rPr>
              <a:t>These facilities will take the number of UK-supported beds to over 700, providing direct medical care to up to 8,800 patients over six months.</a:t>
            </a:r>
          </a:p>
          <a:p>
            <a:endParaRPr lang="en-GB" dirty="0"/>
          </a:p>
        </p:txBody>
      </p:sp>
      <p:sp>
        <p:nvSpPr>
          <p:cNvPr id="4" name="Slide Number Placeholder 3"/>
          <p:cNvSpPr>
            <a:spLocks noGrp="1"/>
          </p:cNvSpPr>
          <p:nvPr>
            <p:ph type="sldNum" sz="quarter" idx="10"/>
          </p:nvPr>
        </p:nvSpPr>
        <p:spPr/>
        <p:txBody>
          <a:bodyPr/>
          <a:lstStyle/>
          <a:p>
            <a:pPr>
              <a:defRPr/>
            </a:pPr>
            <a:fld id="{C912FCA2-C17F-4EFA-BD7C-AFDB2F8DDDA0}" type="slidenum">
              <a:rPr lang="en-GB" smtClean="0"/>
              <a:pPr>
                <a:defRPr/>
              </a:pPr>
              <a:t>8</a:t>
            </a:fld>
            <a:endParaRPr lang="en-GB"/>
          </a:p>
        </p:txBody>
      </p:sp>
    </p:spTree>
    <p:extLst>
      <p:ext uri="{BB962C8B-B14F-4D97-AF65-F5344CB8AC3E}">
        <p14:creationId xmlns:p14="http://schemas.microsoft.com/office/powerpoint/2010/main" val="346025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Asks</a:t>
            </a:r>
            <a:r>
              <a:rPr lang="en-GB" baseline="0" dirty="0" smtClean="0"/>
              <a:t> – we still need – health workers – granulated </a:t>
            </a:r>
            <a:r>
              <a:rPr lang="en-GB" baseline="0" dirty="0" err="1" smtClean="0"/>
              <a:t>ch</a:t>
            </a:r>
            <a:endParaRPr lang="en-GB" dirty="0"/>
          </a:p>
        </p:txBody>
      </p:sp>
      <p:sp>
        <p:nvSpPr>
          <p:cNvPr id="4" name="Slide Number Placeholder 3"/>
          <p:cNvSpPr>
            <a:spLocks noGrp="1"/>
          </p:cNvSpPr>
          <p:nvPr>
            <p:ph type="sldNum" sz="quarter" idx="10"/>
          </p:nvPr>
        </p:nvSpPr>
        <p:spPr/>
        <p:txBody>
          <a:bodyPr/>
          <a:lstStyle/>
          <a:p>
            <a:pPr>
              <a:defRPr/>
            </a:pPr>
            <a:fld id="{C912FCA2-C17F-4EFA-BD7C-AFDB2F8DDDA0}" type="slidenum">
              <a:rPr lang="en-GB" smtClean="0"/>
              <a:pPr>
                <a:defRPr/>
              </a:pPr>
              <a:t>15</a:t>
            </a:fld>
            <a:endParaRPr lang="en-GB"/>
          </a:p>
        </p:txBody>
      </p:sp>
    </p:spTree>
    <p:extLst>
      <p:ext uri="{BB962C8B-B14F-4D97-AF65-F5344CB8AC3E}">
        <p14:creationId xmlns:p14="http://schemas.microsoft.com/office/powerpoint/2010/main" val="292782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A51C9384-E16B-4EDD-82E7-5651C1A20AEA}" type="slidenum">
              <a:rPr lang="en-GB"/>
              <a:pPr>
                <a:defRPr/>
              </a:pPr>
              <a:t>‹#›</a:t>
            </a:fld>
            <a:endParaRPr lang="en-GB"/>
          </a:p>
        </p:txBody>
      </p:sp>
    </p:spTree>
    <p:extLst>
      <p:ext uri="{BB962C8B-B14F-4D97-AF65-F5344CB8AC3E}">
        <p14:creationId xmlns:p14="http://schemas.microsoft.com/office/powerpoint/2010/main" val="214078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05B1E4AC-434A-466B-9DC5-BC12ACD8417C}" type="slidenum">
              <a:rPr lang="en-GB"/>
              <a:pPr>
                <a:defRPr/>
              </a:pPr>
              <a:t>‹#›</a:t>
            </a:fld>
            <a:endParaRPr lang="en-GB"/>
          </a:p>
        </p:txBody>
      </p:sp>
    </p:spTree>
    <p:extLst>
      <p:ext uri="{BB962C8B-B14F-4D97-AF65-F5344CB8AC3E}">
        <p14:creationId xmlns:p14="http://schemas.microsoft.com/office/powerpoint/2010/main" val="15555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438275"/>
            <a:ext cx="2122488" cy="4429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38275"/>
            <a:ext cx="6216650" cy="442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9D33B2E8-48AC-4C5B-9352-AD6E5A71666D}" type="slidenum">
              <a:rPr lang="en-GB"/>
              <a:pPr>
                <a:defRPr/>
              </a:pPr>
              <a:t>‹#›</a:t>
            </a:fld>
            <a:endParaRPr lang="en-GB"/>
          </a:p>
        </p:txBody>
      </p:sp>
    </p:spTree>
    <p:extLst>
      <p:ext uri="{BB962C8B-B14F-4D97-AF65-F5344CB8AC3E}">
        <p14:creationId xmlns:p14="http://schemas.microsoft.com/office/powerpoint/2010/main" val="272284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27BFB39B-2966-4558-A4FB-C3FBB4AEF71F}" type="slidenum">
              <a:rPr lang="en-GB"/>
              <a:pPr>
                <a:defRPr/>
              </a:pPr>
              <a:t>‹#›</a:t>
            </a:fld>
            <a:endParaRPr lang="en-GB"/>
          </a:p>
        </p:txBody>
      </p:sp>
    </p:spTree>
    <p:extLst>
      <p:ext uri="{BB962C8B-B14F-4D97-AF65-F5344CB8AC3E}">
        <p14:creationId xmlns:p14="http://schemas.microsoft.com/office/powerpoint/2010/main" val="416116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A2899088-4C42-49FF-8C51-56440D3BED61}" type="slidenum">
              <a:rPr lang="en-GB"/>
              <a:pPr>
                <a:defRPr/>
              </a:pPr>
              <a:t>‹#›</a:t>
            </a:fld>
            <a:endParaRPr lang="en-GB"/>
          </a:p>
        </p:txBody>
      </p:sp>
    </p:spTree>
    <p:extLst>
      <p:ext uri="{BB962C8B-B14F-4D97-AF65-F5344CB8AC3E}">
        <p14:creationId xmlns:p14="http://schemas.microsoft.com/office/powerpoint/2010/main" val="357116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2159000"/>
            <a:ext cx="4151313"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7563" y="2159000"/>
            <a:ext cx="41529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t>Slide </a:t>
            </a:r>
            <a:fld id="{C5FC20D4-845F-4062-A5C4-799CCAEE2C45}" type="slidenum">
              <a:rPr lang="en-GB"/>
              <a:pPr>
                <a:defRPr/>
              </a:pPr>
              <a:t>‹#›</a:t>
            </a:fld>
            <a:endParaRPr lang="en-GB"/>
          </a:p>
        </p:txBody>
      </p:sp>
    </p:spTree>
    <p:extLst>
      <p:ext uri="{BB962C8B-B14F-4D97-AF65-F5344CB8AC3E}">
        <p14:creationId xmlns:p14="http://schemas.microsoft.com/office/powerpoint/2010/main" val="429211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t>Slide </a:t>
            </a:r>
            <a:fld id="{3CC3C40F-0748-4821-A470-BFDE757C550A}" type="slidenum">
              <a:rPr lang="en-GB"/>
              <a:pPr>
                <a:defRPr/>
              </a:pPr>
              <a:t>‹#›</a:t>
            </a:fld>
            <a:endParaRPr lang="en-GB"/>
          </a:p>
        </p:txBody>
      </p:sp>
    </p:spTree>
    <p:extLst>
      <p:ext uri="{BB962C8B-B14F-4D97-AF65-F5344CB8AC3E}">
        <p14:creationId xmlns:p14="http://schemas.microsoft.com/office/powerpoint/2010/main" val="287178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t>Slide </a:t>
            </a:r>
            <a:fld id="{4743F779-4FCB-436F-A44D-0FC8B656526E}" type="slidenum">
              <a:rPr lang="en-GB"/>
              <a:pPr>
                <a:defRPr/>
              </a:pPr>
              <a:t>‹#›</a:t>
            </a:fld>
            <a:endParaRPr lang="en-GB"/>
          </a:p>
        </p:txBody>
      </p:sp>
    </p:spTree>
    <p:extLst>
      <p:ext uri="{BB962C8B-B14F-4D97-AF65-F5344CB8AC3E}">
        <p14:creationId xmlns:p14="http://schemas.microsoft.com/office/powerpoint/2010/main" val="284511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t>Slide </a:t>
            </a:r>
            <a:fld id="{BC92C3A0-D188-4907-B370-F53CB0323AC6}" type="slidenum">
              <a:rPr lang="en-GB"/>
              <a:pPr>
                <a:defRPr/>
              </a:pPr>
              <a:t>‹#›</a:t>
            </a:fld>
            <a:endParaRPr lang="en-GB"/>
          </a:p>
        </p:txBody>
      </p:sp>
    </p:spTree>
    <p:extLst>
      <p:ext uri="{BB962C8B-B14F-4D97-AF65-F5344CB8AC3E}">
        <p14:creationId xmlns:p14="http://schemas.microsoft.com/office/powerpoint/2010/main" val="233344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t>Slide </a:t>
            </a:r>
            <a:fld id="{420EEF9A-F7C4-46C3-8A68-BC4497C54F35}" type="slidenum">
              <a:rPr lang="en-GB"/>
              <a:pPr>
                <a:defRPr/>
              </a:pPr>
              <a:t>‹#›</a:t>
            </a:fld>
            <a:endParaRPr lang="en-GB"/>
          </a:p>
        </p:txBody>
      </p:sp>
    </p:spTree>
    <p:extLst>
      <p:ext uri="{BB962C8B-B14F-4D97-AF65-F5344CB8AC3E}">
        <p14:creationId xmlns:p14="http://schemas.microsoft.com/office/powerpoint/2010/main" val="118802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t>Slide </a:t>
            </a:r>
            <a:fld id="{C7FCF4FA-E8E6-430B-B31A-35278327A873}" type="slidenum">
              <a:rPr lang="en-GB"/>
              <a:pPr>
                <a:defRPr/>
              </a:pPr>
              <a:t>‹#›</a:t>
            </a:fld>
            <a:endParaRPr lang="en-GB"/>
          </a:p>
        </p:txBody>
      </p:sp>
    </p:spTree>
    <p:extLst>
      <p:ext uri="{BB962C8B-B14F-4D97-AF65-F5344CB8AC3E}">
        <p14:creationId xmlns:p14="http://schemas.microsoft.com/office/powerpoint/2010/main" val="420578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438275"/>
            <a:ext cx="84566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23850" y="2159000"/>
            <a:ext cx="845661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172" name="Rectangle 4"/>
          <p:cNvSpPr>
            <a:spLocks noGrp="1" noChangeArrowheads="1"/>
          </p:cNvSpPr>
          <p:nvPr>
            <p:ph type="sldNum" sz="quarter" idx="4"/>
          </p:nvPr>
        </p:nvSpPr>
        <p:spPr bwMode="auto">
          <a:xfrm>
            <a:off x="304800" y="64770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100">
                <a:solidFill>
                  <a:schemeClr val="accent1"/>
                </a:solidFill>
              </a:defRPr>
            </a:lvl1pPr>
          </a:lstStyle>
          <a:p>
            <a:pPr>
              <a:defRPr/>
            </a:pPr>
            <a:r>
              <a:rPr lang="en-GB"/>
              <a:t>Slide </a:t>
            </a:r>
            <a:fld id="{E786B840-9276-4E8D-850A-626E15FBC11B}" type="slidenum">
              <a:rPr lang="en-GB"/>
              <a:pPr>
                <a:defRPr/>
              </a:pPr>
              <a:t>‹#›</a:t>
            </a:fld>
            <a:endParaRPr lang="en-GB"/>
          </a:p>
        </p:txBody>
      </p:sp>
      <p:sp>
        <p:nvSpPr>
          <p:cNvPr id="1029" name="Text Box 5"/>
          <p:cNvSpPr txBox="1">
            <a:spLocks noChangeArrowheads="1"/>
          </p:cNvSpPr>
          <p:nvPr/>
        </p:nvSpPr>
        <p:spPr bwMode="auto">
          <a:xfrm>
            <a:off x="0" y="6323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smtClean="0"/>
          </a:p>
        </p:txBody>
      </p:sp>
      <p:sp>
        <p:nvSpPr>
          <p:cNvPr id="1030" name="Text Box 6"/>
          <p:cNvSpPr txBox="1">
            <a:spLocks noChangeArrowheads="1"/>
          </p:cNvSpPr>
          <p:nvPr/>
        </p:nvSpPr>
        <p:spPr bwMode="auto">
          <a:xfrm>
            <a:off x="0" y="989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smtClean="0"/>
          </a:p>
        </p:txBody>
      </p:sp>
      <p:grpSp>
        <p:nvGrpSpPr>
          <p:cNvPr id="1031" name="Group 12"/>
          <p:cNvGrpSpPr>
            <a:grpSpLocks/>
          </p:cNvGrpSpPr>
          <p:nvPr/>
        </p:nvGrpSpPr>
        <p:grpSpPr bwMode="auto">
          <a:xfrm>
            <a:off x="179388" y="58738"/>
            <a:ext cx="8964612" cy="865187"/>
            <a:chOff x="113" y="37"/>
            <a:chExt cx="5647" cy="545"/>
          </a:xfrm>
        </p:grpSpPr>
        <p:sp>
          <p:nvSpPr>
            <p:cNvPr id="1032"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1033"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034" name="Picture 9" descr="DFID_280_SML_A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UK-AID-Standard-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84" charset="0"/>
          <a:cs typeface="Arial" charset="0"/>
        </a:defRPr>
      </a:lvl2pPr>
      <a:lvl3pPr algn="l" rtl="0" eaLnBrk="1" fontAlgn="base" hangingPunct="1">
        <a:spcBef>
          <a:spcPct val="0"/>
        </a:spcBef>
        <a:spcAft>
          <a:spcPct val="0"/>
        </a:spcAft>
        <a:defRPr sz="2400">
          <a:solidFill>
            <a:schemeClr val="tx2"/>
          </a:solidFill>
          <a:latin typeface="Arial Black" pitchFamily="84" charset="0"/>
          <a:cs typeface="Arial" charset="0"/>
        </a:defRPr>
      </a:lvl3pPr>
      <a:lvl4pPr algn="l" rtl="0" eaLnBrk="1" fontAlgn="base" hangingPunct="1">
        <a:spcBef>
          <a:spcPct val="0"/>
        </a:spcBef>
        <a:spcAft>
          <a:spcPct val="0"/>
        </a:spcAft>
        <a:defRPr sz="2400">
          <a:solidFill>
            <a:schemeClr val="tx2"/>
          </a:solidFill>
          <a:latin typeface="Arial Black" pitchFamily="84" charset="0"/>
          <a:cs typeface="Arial" charset="0"/>
        </a:defRPr>
      </a:lvl4pPr>
      <a:lvl5pPr algn="l" rtl="0" eaLnBrk="1" fontAlgn="base" hangingPunct="1">
        <a:spcBef>
          <a:spcPct val="0"/>
        </a:spcBef>
        <a:spcAft>
          <a:spcPct val="0"/>
        </a:spcAft>
        <a:defRPr sz="2400">
          <a:solidFill>
            <a:schemeClr val="tx2"/>
          </a:solidFill>
          <a:latin typeface="Arial Black" pitchFamily="84" charset="0"/>
          <a:cs typeface="Arial" charset="0"/>
        </a:defRPr>
      </a:lvl5pPr>
      <a:lvl6pPr marL="457200" algn="l" rtl="0" eaLnBrk="1" fontAlgn="base" hangingPunct="1">
        <a:spcBef>
          <a:spcPct val="0"/>
        </a:spcBef>
        <a:spcAft>
          <a:spcPct val="0"/>
        </a:spcAft>
        <a:defRPr sz="2400">
          <a:solidFill>
            <a:schemeClr val="tx2"/>
          </a:solidFill>
          <a:latin typeface="Arial Black" pitchFamily="84" charset="0"/>
          <a:cs typeface="Arial" charset="0"/>
        </a:defRPr>
      </a:lvl6pPr>
      <a:lvl7pPr marL="914400" algn="l" rtl="0" eaLnBrk="1" fontAlgn="base" hangingPunct="1">
        <a:spcBef>
          <a:spcPct val="0"/>
        </a:spcBef>
        <a:spcAft>
          <a:spcPct val="0"/>
        </a:spcAft>
        <a:defRPr sz="2400">
          <a:solidFill>
            <a:schemeClr val="tx2"/>
          </a:solidFill>
          <a:latin typeface="Arial Black" pitchFamily="84" charset="0"/>
          <a:cs typeface="Arial" charset="0"/>
        </a:defRPr>
      </a:lvl7pPr>
      <a:lvl8pPr marL="1371600" algn="l" rtl="0" eaLnBrk="1" fontAlgn="base" hangingPunct="1">
        <a:spcBef>
          <a:spcPct val="0"/>
        </a:spcBef>
        <a:spcAft>
          <a:spcPct val="0"/>
        </a:spcAft>
        <a:defRPr sz="2400">
          <a:solidFill>
            <a:schemeClr val="tx2"/>
          </a:solidFill>
          <a:latin typeface="Arial Black" pitchFamily="84" charset="0"/>
          <a:cs typeface="Arial" charset="0"/>
        </a:defRPr>
      </a:lvl8pPr>
      <a:lvl9pPr marL="1828800" algn="l" rtl="0" eaLnBrk="1" fontAlgn="base" hangingPunct="1">
        <a:spcBef>
          <a:spcPct val="0"/>
        </a:spcBef>
        <a:spcAft>
          <a:spcPct val="0"/>
        </a:spcAft>
        <a:defRPr sz="2400">
          <a:solidFill>
            <a:schemeClr val="tx2"/>
          </a:solidFill>
          <a:latin typeface="Arial Black" pitchFamily="84" charset="0"/>
          <a:cs typeface="Arial" charset="0"/>
        </a:defRPr>
      </a:lvl9pPr>
    </p:titleStyle>
    <p:bodyStyle>
      <a:lvl1pPr marL="177800" indent="-177800" algn="l" rtl="0" eaLnBrk="1" fontAlgn="base" hangingPunct="1">
        <a:spcBef>
          <a:spcPct val="20000"/>
        </a:spcBef>
        <a:spcAft>
          <a:spcPct val="0"/>
        </a:spcAft>
        <a:buChar char="•"/>
        <a:defRPr sz="2400">
          <a:solidFill>
            <a:schemeClr val="tx1"/>
          </a:solidFill>
          <a:latin typeface="+mn-lt"/>
          <a:ea typeface="+mn-ea"/>
          <a:cs typeface="+mn-cs"/>
        </a:defRPr>
      </a:lvl1pPr>
      <a:lvl2pPr marL="533400" indent="-176213" algn="l" rtl="0" eaLnBrk="1" fontAlgn="base" hangingPunct="1">
        <a:spcBef>
          <a:spcPct val="20000"/>
        </a:spcBef>
        <a:spcAft>
          <a:spcPct val="0"/>
        </a:spcAft>
        <a:buChar char="–"/>
        <a:defRPr sz="2000">
          <a:solidFill>
            <a:schemeClr val="tx1"/>
          </a:solidFill>
          <a:latin typeface="+mn-lt"/>
          <a:cs typeface="+mn-cs"/>
        </a:defRPr>
      </a:lvl2pPr>
      <a:lvl3pPr marL="987425" indent="-177800" algn="l" rtl="0" eaLnBrk="1" fontAlgn="base" hangingPunct="1">
        <a:spcBef>
          <a:spcPct val="20000"/>
        </a:spcBef>
        <a:spcAft>
          <a:spcPct val="0"/>
        </a:spcAft>
        <a:buFont typeface="Arial" charset="0"/>
        <a:buChar char="–"/>
        <a:defRPr sz="2000">
          <a:solidFill>
            <a:schemeClr val="tx1"/>
          </a:solidFill>
          <a:latin typeface="+mn-lt"/>
          <a:cs typeface="+mn-cs"/>
        </a:defRPr>
      </a:lvl3pPr>
      <a:lvl4pPr marL="1344613" indent="-177800" algn="l" rtl="0" eaLnBrk="1" fontAlgn="base" hangingPunct="1">
        <a:spcBef>
          <a:spcPct val="20000"/>
        </a:spcBef>
        <a:spcAft>
          <a:spcPct val="0"/>
        </a:spcAft>
        <a:buChar char="–"/>
        <a:defRPr sz="2000">
          <a:solidFill>
            <a:schemeClr val="tx1"/>
          </a:solidFill>
          <a:latin typeface="+mn-lt"/>
          <a:cs typeface="+mn-cs"/>
        </a:defRPr>
      </a:lvl4pPr>
      <a:lvl5pPr marL="1701800" indent="-177800" algn="l" rtl="0" eaLnBrk="1" fontAlgn="base" hangingPunct="1">
        <a:spcBef>
          <a:spcPct val="20000"/>
        </a:spcBef>
        <a:spcAft>
          <a:spcPct val="0"/>
        </a:spcAft>
        <a:buFont typeface="Arial" charset="0"/>
        <a:buChar char="–"/>
        <a:defRPr sz="2000">
          <a:solidFill>
            <a:schemeClr val="tx1"/>
          </a:solidFill>
          <a:latin typeface="+mn-lt"/>
          <a:cs typeface="+mn-cs"/>
        </a:defRPr>
      </a:lvl5pPr>
      <a:lvl6pPr marL="2159000" indent="-177800" algn="l" rtl="0" eaLnBrk="1" fontAlgn="base" hangingPunct="1">
        <a:spcBef>
          <a:spcPct val="20000"/>
        </a:spcBef>
        <a:spcAft>
          <a:spcPct val="0"/>
        </a:spcAft>
        <a:buFont typeface="Arial" charset="0"/>
        <a:buChar char="–"/>
        <a:defRPr sz="2000">
          <a:solidFill>
            <a:schemeClr val="tx1"/>
          </a:solidFill>
          <a:latin typeface="+mn-lt"/>
          <a:cs typeface="+mn-cs"/>
        </a:defRPr>
      </a:lvl6pPr>
      <a:lvl7pPr marL="2616200" indent="-177800" algn="l" rtl="0" eaLnBrk="1" fontAlgn="base" hangingPunct="1">
        <a:spcBef>
          <a:spcPct val="20000"/>
        </a:spcBef>
        <a:spcAft>
          <a:spcPct val="0"/>
        </a:spcAft>
        <a:buFont typeface="Arial" charset="0"/>
        <a:buChar char="–"/>
        <a:defRPr sz="2000">
          <a:solidFill>
            <a:schemeClr val="tx1"/>
          </a:solidFill>
          <a:latin typeface="+mn-lt"/>
          <a:cs typeface="+mn-cs"/>
        </a:defRPr>
      </a:lvl7pPr>
      <a:lvl8pPr marL="3073400" indent="-177800" algn="l" rtl="0" eaLnBrk="1" fontAlgn="base" hangingPunct="1">
        <a:spcBef>
          <a:spcPct val="20000"/>
        </a:spcBef>
        <a:spcAft>
          <a:spcPct val="0"/>
        </a:spcAft>
        <a:buFont typeface="Arial" charset="0"/>
        <a:buChar char="–"/>
        <a:defRPr sz="2000">
          <a:solidFill>
            <a:schemeClr val="tx1"/>
          </a:solidFill>
          <a:latin typeface="+mn-lt"/>
          <a:cs typeface="+mn-cs"/>
        </a:defRPr>
      </a:lvl8pPr>
      <a:lvl9pPr marL="3530600" indent="-177800" algn="l" rtl="0" eaLnBrk="1" fontAlgn="base" hangingPunct="1">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19137" y="2463031"/>
            <a:ext cx="7772400" cy="1470025"/>
          </a:xfrm>
        </p:spPr>
        <p:txBody>
          <a:bodyPr/>
          <a:lstStyle/>
          <a:p>
            <a:pPr algn="ctr"/>
            <a:r>
              <a:rPr lang="en-GB" b="1" i="1" dirty="0"/>
              <a:t/>
            </a:r>
            <a:br>
              <a:rPr lang="en-GB" b="1" i="1" dirty="0"/>
            </a:br>
            <a:r>
              <a:rPr lang="en-GB" dirty="0" smtClean="0"/>
              <a:t>UK’s Ebola Crisis Response and Regional Prevention and Preparedness </a:t>
            </a:r>
            <a:endParaRPr lang="en-US" altLang="en-US" dirty="0" smtClean="0"/>
          </a:p>
        </p:txBody>
      </p:sp>
      <p:grpSp>
        <p:nvGrpSpPr>
          <p:cNvPr id="2052" name="Group 12"/>
          <p:cNvGrpSpPr>
            <a:grpSpLocks/>
          </p:cNvGrpSpPr>
          <p:nvPr/>
        </p:nvGrpSpPr>
        <p:grpSpPr bwMode="auto">
          <a:xfrm>
            <a:off x="179388" y="58738"/>
            <a:ext cx="8964612" cy="865187"/>
            <a:chOff x="113" y="37"/>
            <a:chExt cx="5647" cy="545"/>
          </a:xfrm>
        </p:grpSpPr>
        <p:sp>
          <p:nvSpPr>
            <p:cNvPr id="2053"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4"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5" name="Picture 9" descr="DFID_280_SML_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UK-AID-Standard-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96085265"/>
              </p:ext>
            </p:extLst>
          </p:nvPr>
        </p:nvGraphicFramePr>
        <p:xfrm>
          <a:off x="467544" y="3717032"/>
          <a:ext cx="8280920" cy="2774032"/>
        </p:xfrm>
        <a:graphic>
          <a:graphicData uri="http://schemas.openxmlformats.org/drawingml/2006/table">
            <a:tbl>
              <a:tblPr firstRow="1" firstCol="1" bandRow="1">
                <a:tableStyleId>{5C22544A-7EE6-4342-B048-85BDC9FD1C3A}</a:tableStyleId>
              </a:tblPr>
              <a:tblGrid>
                <a:gridCol w="3025720"/>
                <a:gridCol w="5255200"/>
              </a:tblGrid>
              <a:tr h="360040">
                <a:tc>
                  <a:txBody>
                    <a:bodyPr/>
                    <a:lstStyle/>
                    <a:p>
                      <a:pPr>
                        <a:spcAft>
                          <a:spcPts val="1800"/>
                        </a:spcAft>
                      </a:pPr>
                      <a:r>
                        <a:rPr lang="en-GB" sz="1600" b="1" u="none" dirty="0" smtClean="0">
                          <a:effectLst/>
                          <a:latin typeface="+mn-lt"/>
                          <a:ea typeface="Tahoma" panose="020B0604030504040204" pitchFamily="34" charset="0"/>
                          <a:cs typeface="Tahoma" panose="020B0604030504040204" pitchFamily="34" charset="0"/>
                        </a:rPr>
                        <a:t>UK response</a:t>
                      </a:r>
                    </a:p>
                  </a:txBody>
                  <a:tcPr marL="68580" marR="68580" marT="0" marB="0"/>
                </a:tc>
                <a:tc>
                  <a:txBody>
                    <a:bodyPr/>
                    <a:lstStyle/>
                    <a:p>
                      <a:pPr>
                        <a:spcAft>
                          <a:spcPts val="600"/>
                        </a:spcAft>
                      </a:pPr>
                      <a:r>
                        <a:rPr lang="en-GB" sz="1500" dirty="0" smtClean="0">
                          <a:effectLst/>
                          <a:latin typeface="+mn-lt"/>
                          <a:ea typeface="Tahoma" panose="020B0604030504040204" pitchFamily="34" charset="0"/>
                          <a:cs typeface="Tahoma" panose="020B0604030504040204" pitchFamily="34" charset="0"/>
                        </a:rPr>
                        <a:t>Progress</a:t>
                      </a:r>
                      <a:endParaRPr lang="en-GB" sz="1500" dirty="0">
                        <a:effectLst/>
                        <a:latin typeface="+mn-lt"/>
                        <a:ea typeface="Tahoma" panose="020B0604030504040204" pitchFamily="34" charset="0"/>
                        <a:cs typeface="Tahoma" panose="020B0604030504040204" pitchFamily="34" charset="0"/>
                      </a:endParaRPr>
                    </a:p>
                  </a:txBody>
                  <a:tcPr marL="68580" marR="68580" marT="0" marB="0"/>
                </a:tc>
              </a:tr>
              <a:tr h="1152128">
                <a:tc>
                  <a:txBody>
                    <a:bodyPr/>
                    <a:lstStyle/>
                    <a:p>
                      <a:pPr>
                        <a:spcBef>
                          <a:spcPts val="1800"/>
                        </a:spcBef>
                        <a:spcAft>
                          <a:spcPts val="600"/>
                        </a:spcAft>
                      </a:pPr>
                      <a:r>
                        <a:rPr lang="en-GB" sz="1500" u="none" dirty="0" smtClean="0">
                          <a:effectLst/>
                          <a:latin typeface="+mn-lt"/>
                          <a:ea typeface="Tahoma" panose="020B0604030504040204" pitchFamily="34" charset="0"/>
                          <a:cs typeface="Tahoma" panose="020B0604030504040204" pitchFamily="34" charset="0"/>
                        </a:rPr>
                        <a:t>1. Add </a:t>
                      </a:r>
                      <a:r>
                        <a:rPr lang="en-GB" sz="1500" u="none" dirty="0">
                          <a:effectLst/>
                          <a:latin typeface="+mn-lt"/>
                          <a:ea typeface="Tahoma" panose="020B0604030504040204" pitchFamily="34" charset="0"/>
                          <a:cs typeface="Tahoma" panose="020B0604030504040204" pitchFamily="34" charset="0"/>
                        </a:rPr>
                        <a:t>more </a:t>
                      </a:r>
                      <a:r>
                        <a:rPr lang="en-GB" sz="1500" u="none" dirty="0" smtClean="0">
                          <a:effectLst/>
                          <a:latin typeface="+mn-lt"/>
                          <a:ea typeface="Tahoma" panose="020B0604030504040204" pitchFamily="34" charset="0"/>
                          <a:cs typeface="Tahoma" panose="020B0604030504040204" pitchFamily="34" charset="0"/>
                        </a:rPr>
                        <a:t>labs  </a:t>
                      </a:r>
                    </a:p>
                    <a:p>
                      <a:pPr>
                        <a:spcAft>
                          <a:spcPts val="600"/>
                        </a:spcAft>
                      </a:pPr>
                      <a:r>
                        <a:rPr lang="en-GB" sz="1500" b="0" dirty="0" smtClean="0">
                          <a:effectLst/>
                          <a:latin typeface="+mn-lt"/>
                          <a:ea typeface="Tahoma" panose="020B0604030504040204" pitchFamily="34" charset="0"/>
                          <a:cs typeface="Tahoma" panose="020B0604030504040204" pitchFamily="34" charset="0"/>
                        </a:rPr>
                        <a:t>Public </a:t>
                      </a:r>
                      <a:r>
                        <a:rPr lang="en-GB" sz="1500" b="0" dirty="0">
                          <a:effectLst/>
                          <a:latin typeface="+mn-lt"/>
                          <a:ea typeface="Tahoma" panose="020B0604030504040204" pitchFamily="34" charset="0"/>
                          <a:cs typeface="Tahoma" panose="020B0604030504040204" pitchFamily="34" charset="0"/>
                        </a:rPr>
                        <a:t>Health England labs (co-locate at </a:t>
                      </a:r>
                      <a:r>
                        <a:rPr lang="en-GB" sz="1500" b="0" dirty="0" err="1">
                          <a:effectLst/>
                          <a:latin typeface="+mn-lt"/>
                          <a:ea typeface="Tahoma" panose="020B0604030504040204" pitchFamily="34" charset="0"/>
                          <a:cs typeface="Tahoma" panose="020B0604030504040204" pitchFamily="34" charset="0"/>
                        </a:rPr>
                        <a:t>ETCs</a:t>
                      </a:r>
                      <a:r>
                        <a:rPr lang="en-GB" sz="1500" b="0" dirty="0">
                          <a:effectLst/>
                          <a:latin typeface="+mn-lt"/>
                          <a:ea typeface="Tahoma" panose="020B0604030504040204" pitchFamily="34" charset="0"/>
                          <a:cs typeface="Tahoma" panose="020B0604030504040204" pitchFamily="34" charset="0"/>
                        </a:rPr>
                        <a:t>) </a:t>
                      </a:r>
                      <a:r>
                        <a:rPr lang="en-GB" sz="1500" b="0" dirty="0" smtClean="0">
                          <a:effectLst/>
                          <a:latin typeface="+mn-lt"/>
                          <a:ea typeface="Tahoma" panose="020B0604030504040204" pitchFamily="34" charset="0"/>
                          <a:cs typeface="Tahoma" panose="020B0604030504040204" pitchFamily="34" charset="0"/>
                        </a:rPr>
                        <a:t>will </a:t>
                      </a:r>
                      <a:r>
                        <a:rPr lang="en-GB" sz="1500" b="0" dirty="0">
                          <a:effectLst/>
                          <a:latin typeface="+mn-lt"/>
                          <a:ea typeface="Tahoma" panose="020B0604030504040204" pitchFamily="34" charset="0"/>
                          <a:cs typeface="Tahoma" panose="020B0604030504040204" pitchFamily="34" charset="0"/>
                        </a:rPr>
                        <a:t>more than quadruple current capacity</a:t>
                      </a:r>
                      <a:r>
                        <a:rPr lang="en-GB" sz="1500" b="0" dirty="0" smtClean="0">
                          <a:effectLst/>
                          <a:latin typeface="+mn-lt"/>
                          <a:ea typeface="Tahoma" panose="020B0604030504040204" pitchFamily="34" charset="0"/>
                          <a:cs typeface="Tahoma" panose="020B0604030504040204" pitchFamily="34" charset="0"/>
                        </a:rPr>
                        <a:t>.</a:t>
                      </a:r>
                      <a:endParaRPr lang="en-GB" sz="1500" b="0" dirty="0">
                        <a:effectLst/>
                        <a:latin typeface="+mn-lt"/>
                        <a:ea typeface="Tahoma" panose="020B0604030504040204" pitchFamily="34" charset="0"/>
                        <a:cs typeface="Tahoma" panose="020B0604030504040204" pitchFamily="34" charset="0"/>
                      </a:endParaRPr>
                    </a:p>
                  </a:txBody>
                  <a:tcPr marL="68580" marR="68580" marT="0" marB="0"/>
                </a:tc>
                <a:tc>
                  <a:txBody>
                    <a:bodyPr/>
                    <a:lstStyle/>
                    <a:p>
                      <a:pPr marL="285750" indent="-285750">
                        <a:spcAft>
                          <a:spcPts val="600"/>
                        </a:spcAft>
                        <a:buFont typeface="Arial" panose="020B0604020202020204" pitchFamily="34" charset="0"/>
                        <a:buChar char="•"/>
                      </a:pPr>
                      <a:r>
                        <a:rPr lang="en-GB" sz="1500" dirty="0" err="1">
                          <a:solidFill>
                            <a:schemeClr val="tx2">
                              <a:lumMod val="50000"/>
                            </a:schemeClr>
                          </a:solidFill>
                          <a:effectLst/>
                          <a:latin typeface="+mn-lt"/>
                          <a:ea typeface="Tahoma" panose="020B0604030504040204" pitchFamily="34" charset="0"/>
                          <a:cs typeface="Tahoma" panose="020B0604030504040204" pitchFamily="34" charset="0"/>
                        </a:rPr>
                        <a:t>PHE</a:t>
                      </a:r>
                      <a:r>
                        <a:rPr lang="en-GB" sz="1500" dirty="0">
                          <a:solidFill>
                            <a:schemeClr val="tx2">
                              <a:lumMod val="50000"/>
                            </a:schemeClr>
                          </a:solidFill>
                          <a:effectLst/>
                          <a:latin typeface="+mn-lt"/>
                          <a:ea typeface="Tahoma" panose="020B0604030504040204" pitchFamily="34" charset="0"/>
                          <a:cs typeface="Tahoma" panose="020B0604030504040204" pitchFamily="34" charset="0"/>
                        </a:rPr>
                        <a:t> team in-country.  </a:t>
                      </a:r>
                      <a:endParaRPr lang="en-GB" sz="1500" dirty="0" smtClean="0">
                        <a:solidFill>
                          <a:schemeClr val="tx2">
                            <a:lumMod val="50000"/>
                          </a:schemeClr>
                        </a:solidFill>
                        <a:effectLst/>
                        <a:latin typeface="+mn-lt"/>
                        <a:ea typeface="Tahoma" panose="020B0604030504040204" pitchFamily="34" charset="0"/>
                        <a:cs typeface="Tahoma" panose="020B0604030504040204" pitchFamily="34" charset="0"/>
                      </a:endParaRPr>
                    </a:p>
                    <a:p>
                      <a:pPr marL="285750" indent="-285750">
                        <a:spcAft>
                          <a:spcPts val="600"/>
                        </a:spcAft>
                        <a:buFont typeface="Arial" panose="020B0604020202020204" pitchFamily="34" charset="0"/>
                        <a:buChar char="•"/>
                      </a:pPr>
                      <a:r>
                        <a:rPr lang="en-GB" sz="1500" dirty="0" smtClean="0">
                          <a:solidFill>
                            <a:schemeClr val="tx2">
                              <a:lumMod val="50000"/>
                            </a:schemeClr>
                          </a:solidFill>
                          <a:effectLst/>
                          <a:latin typeface="+mn-lt"/>
                          <a:ea typeface="Tahoma" panose="020B0604030504040204" pitchFamily="34" charset="0"/>
                          <a:cs typeface="Tahoma" panose="020B0604030504040204" pitchFamily="34" charset="0"/>
                        </a:rPr>
                        <a:t>Kerry Town lab</a:t>
                      </a:r>
                    </a:p>
                    <a:p>
                      <a:pPr marL="285750" indent="-285750">
                        <a:spcAft>
                          <a:spcPts val="600"/>
                        </a:spcAft>
                        <a:buFont typeface="Arial" panose="020B0604020202020204" pitchFamily="34" charset="0"/>
                        <a:buChar char="•"/>
                      </a:pPr>
                      <a:r>
                        <a:rPr lang="en-GB" sz="1500" dirty="0" smtClean="0">
                          <a:solidFill>
                            <a:schemeClr val="tx2">
                              <a:lumMod val="50000"/>
                            </a:schemeClr>
                          </a:solidFill>
                          <a:effectLst/>
                          <a:latin typeface="+mn-lt"/>
                          <a:ea typeface="Tahoma" panose="020B0604030504040204" pitchFamily="34" charset="0"/>
                          <a:cs typeface="Tahoma" panose="020B0604030504040204" pitchFamily="34" charset="0"/>
                        </a:rPr>
                        <a:t>Two </a:t>
                      </a:r>
                      <a:r>
                        <a:rPr lang="en-GB" sz="1500" dirty="0">
                          <a:solidFill>
                            <a:schemeClr val="tx2">
                              <a:lumMod val="50000"/>
                            </a:schemeClr>
                          </a:solidFill>
                          <a:effectLst/>
                          <a:latin typeface="+mn-lt"/>
                          <a:ea typeface="Tahoma" panose="020B0604030504040204" pitchFamily="34" charset="0"/>
                          <a:cs typeface="Tahoma" panose="020B0604030504040204" pitchFamily="34" charset="0"/>
                        </a:rPr>
                        <a:t>other </a:t>
                      </a:r>
                      <a:r>
                        <a:rPr lang="en-GB" sz="1500" dirty="0" err="1">
                          <a:solidFill>
                            <a:schemeClr val="tx2">
                              <a:lumMod val="50000"/>
                            </a:schemeClr>
                          </a:solidFill>
                          <a:effectLst/>
                          <a:latin typeface="+mn-lt"/>
                          <a:ea typeface="Tahoma" panose="020B0604030504040204" pitchFamily="34" charset="0"/>
                          <a:cs typeface="Tahoma" panose="020B0604030504040204" pitchFamily="34" charset="0"/>
                        </a:rPr>
                        <a:t>PHE</a:t>
                      </a:r>
                      <a:r>
                        <a:rPr lang="en-GB" sz="1500" dirty="0">
                          <a:solidFill>
                            <a:schemeClr val="tx2">
                              <a:lumMod val="50000"/>
                            </a:schemeClr>
                          </a:solidFill>
                          <a:effectLst/>
                          <a:latin typeface="+mn-lt"/>
                          <a:ea typeface="Tahoma" panose="020B0604030504040204" pitchFamily="34" charset="0"/>
                          <a:cs typeface="Tahoma" panose="020B0604030504040204" pitchFamily="34" charset="0"/>
                        </a:rPr>
                        <a:t> labs will open in 5-6 weeks – plus equip/train for one more.</a:t>
                      </a:r>
                    </a:p>
                  </a:txBody>
                  <a:tcPr marL="68580" marR="68580" marT="0" marB="0"/>
                </a:tc>
              </a:tr>
              <a:tr h="576064">
                <a:tc>
                  <a:txBody>
                    <a:bodyPr/>
                    <a:lstStyle/>
                    <a:p>
                      <a:pPr>
                        <a:spcAft>
                          <a:spcPts val="600"/>
                        </a:spcAft>
                      </a:pPr>
                      <a:r>
                        <a:rPr lang="en-GB" sz="1500" u="none" dirty="0" smtClean="0">
                          <a:effectLst/>
                          <a:latin typeface="+mn-lt"/>
                          <a:ea typeface="Tahoma" panose="020B0604030504040204" pitchFamily="34" charset="0"/>
                          <a:cs typeface="Tahoma" panose="020B0604030504040204" pitchFamily="34" charset="0"/>
                        </a:rPr>
                        <a:t>2. Bring </a:t>
                      </a:r>
                      <a:r>
                        <a:rPr lang="en-GB" sz="1500" u="none" dirty="0">
                          <a:effectLst/>
                          <a:latin typeface="+mn-lt"/>
                          <a:ea typeface="Tahoma" panose="020B0604030504040204" pitchFamily="34" charset="0"/>
                          <a:cs typeface="Tahoma" panose="020B0604030504040204" pitchFamily="34" charset="0"/>
                        </a:rPr>
                        <a:t>in other partners</a:t>
                      </a:r>
                    </a:p>
                  </a:txBody>
                  <a:tcPr marL="68580" marR="68580" marT="0" marB="0"/>
                </a:tc>
                <a:tc>
                  <a:txBody>
                    <a:bodyPr/>
                    <a:lstStyle/>
                    <a:p>
                      <a:pPr marL="285750" indent="-285750">
                        <a:spcAft>
                          <a:spcPts val="600"/>
                        </a:spcAft>
                        <a:buFont typeface="Arial" panose="020B0604020202020204" pitchFamily="34" charset="0"/>
                        <a:buChar char="•"/>
                      </a:pPr>
                      <a:r>
                        <a:rPr lang="en-GB" sz="1500" dirty="0">
                          <a:solidFill>
                            <a:schemeClr val="tx2">
                              <a:lumMod val="50000"/>
                            </a:schemeClr>
                          </a:solidFill>
                          <a:effectLst/>
                          <a:latin typeface="+mn-lt"/>
                          <a:ea typeface="Tahoma" panose="020B0604030504040204" pitchFamily="34" charset="0"/>
                          <a:cs typeface="Tahoma" panose="020B0604030504040204" pitchFamily="34" charset="0"/>
                        </a:rPr>
                        <a:t>US </a:t>
                      </a:r>
                      <a:r>
                        <a:rPr lang="en-GB" sz="1500" dirty="0" err="1">
                          <a:solidFill>
                            <a:schemeClr val="tx2">
                              <a:lumMod val="50000"/>
                            </a:schemeClr>
                          </a:solidFill>
                          <a:effectLst/>
                          <a:latin typeface="+mn-lt"/>
                          <a:ea typeface="Tahoma" panose="020B0604030504040204" pitchFamily="34" charset="0"/>
                          <a:cs typeface="Tahoma" panose="020B0604030504040204" pitchFamily="34" charset="0"/>
                        </a:rPr>
                        <a:t>Dept</a:t>
                      </a:r>
                      <a:r>
                        <a:rPr lang="en-GB" sz="1500" dirty="0">
                          <a:solidFill>
                            <a:schemeClr val="tx2">
                              <a:lumMod val="50000"/>
                            </a:schemeClr>
                          </a:solidFill>
                          <a:effectLst/>
                          <a:latin typeface="+mn-lt"/>
                          <a:ea typeface="Tahoma" panose="020B0604030504040204" pitchFamily="34" charset="0"/>
                          <a:cs typeface="Tahoma" panose="020B0604030504040204" pitchFamily="34" charset="0"/>
                        </a:rPr>
                        <a:t> of Defense offering 2-3 mobile labs.  In discussion with other partners.</a:t>
                      </a:r>
                    </a:p>
                  </a:txBody>
                  <a:tcPr marL="68580" marR="68580" marT="0" marB="0"/>
                </a:tc>
              </a:tr>
              <a:tr h="669674">
                <a:tc>
                  <a:txBody>
                    <a:bodyPr/>
                    <a:lstStyle/>
                    <a:p>
                      <a:pPr>
                        <a:spcAft>
                          <a:spcPts val="600"/>
                        </a:spcAft>
                      </a:pPr>
                      <a:r>
                        <a:rPr lang="en-GB" sz="1500" u="none" dirty="0" smtClean="0">
                          <a:effectLst/>
                          <a:latin typeface="+mn-lt"/>
                          <a:ea typeface="Tahoma" panose="020B0604030504040204" pitchFamily="34" charset="0"/>
                          <a:cs typeface="Tahoma" panose="020B0604030504040204" pitchFamily="34" charset="0"/>
                        </a:rPr>
                        <a:t>3. Establish </a:t>
                      </a:r>
                      <a:r>
                        <a:rPr lang="en-GB" sz="1500" u="none" dirty="0">
                          <a:effectLst/>
                          <a:latin typeface="+mn-lt"/>
                          <a:ea typeface="Tahoma" panose="020B0604030504040204" pitchFamily="34" charset="0"/>
                          <a:cs typeface="Tahoma" panose="020B0604030504040204" pitchFamily="34" charset="0"/>
                        </a:rPr>
                        <a:t>coordination and logistics system</a:t>
                      </a:r>
                    </a:p>
                  </a:txBody>
                  <a:tcPr marL="68580" marR="68580" marT="0" marB="0"/>
                </a:tc>
                <a:tc>
                  <a:txBody>
                    <a:bodyPr/>
                    <a:lstStyle/>
                    <a:p>
                      <a:pPr marL="285750" indent="-285750">
                        <a:spcAft>
                          <a:spcPts val="600"/>
                        </a:spcAft>
                        <a:buFont typeface="Arial" panose="020B0604020202020204" pitchFamily="34" charset="0"/>
                        <a:buChar char="•"/>
                      </a:pPr>
                      <a:r>
                        <a:rPr lang="en-GB" sz="1500" dirty="0">
                          <a:solidFill>
                            <a:schemeClr val="tx2">
                              <a:lumMod val="50000"/>
                            </a:schemeClr>
                          </a:solidFill>
                          <a:effectLst/>
                          <a:latin typeface="+mn-lt"/>
                          <a:ea typeface="Tahoma" panose="020B0604030504040204" pitchFamily="34" charset="0"/>
                          <a:cs typeface="Tahoma" panose="020B0604030504040204" pitchFamily="34" charset="0"/>
                        </a:rPr>
                        <a:t>Government and technical leads identified; design workshop started today.  Aiming to complete within 1 week then roll out immediately.</a:t>
                      </a:r>
                    </a:p>
                  </a:txBody>
                  <a:tcPr marL="68580" marR="68580" marT="0" marB="0"/>
                </a:tc>
              </a:tr>
            </a:tbl>
          </a:graphicData>
        </a:graphic>
      </p:graphicFrame>
      <p:sp>
        <p:nvSpPr>
          <p:cNvPr id="7" name="Rectangle 6"/>
          <p:cNvSpPr/>
          <p:nvPr/>
        </p:nvSpPr>
        <p:spPr>
          <a:xfrm>
            <a:off x="395536" y="1124744"/>
            <a:ext cx="8478688" cy="2554545"/>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chemeClr val="tx2">
                    <a:lumMod val="50000"/>
                  </a:schemeClr>
                </a:solidFill>
                <a:latin typeface="+mn-lt"/>
                <a:ea typeface="Tahoma" panose="020B0604030504040204" pitchFamily="34" charset="0"/>
                <a:cs typeface="Tahoma" panose="020B0604030504040204" pitchFamily="34" charset="0"/>
              </a:rPr>
              <a:t>Prompt diagnosis </a:t>
            </a:r>
            <a:r>
              <a:rPr lang="en-GB" sz="1600" dirty="0" smtClean="0">
                <a:solidFill>
                  <a:schemeClr val="tx2">
                    <a:lumMod val="50000"/>
                  </a:schemeClr>
                </a:solidFill>
                <a:latin typeface="+mn-lt"/>
                <a:ea typeface="Tahoma" panose="020B0604030504040204" pitchFamily="34" charset="0"/>
                <a:cs typeface="Tahoma" panose="020B0604030504040204" pitchFamily="34" charset="0"/>
              </a:rPr>
              <a:t>is an important enabler for effective Ebola response:</a:t>
            </a:r>
          </a:p>
          <a:p>
            <a:pPr marL="742950" lvl="1" indent="-285750">
              <a:buFont typeface="Arial" panose="020B0604020202020204" pitchFamily="34" charset="0"/>
              <a:buChar char="•"/>
            </a:pPr>
            <a:r>
              <a:rPr lang="en-GB" sz="1600" dirty="0" smtClean="0">
                <a:solidFill>
                  <a:schemeClr val="tx2">
                    <a:lumMod val="50000"/>
                  </a:schemeClr>
                </a:solidFill>
                <a:latin typeface="+mn-lt"/>
                <a:ea typeface="Tahoma" panose="020B0604030504040204" pitchFamily="34" charset="0"/>
                <a:cs typeface="Tahoma" panose="020B0604030504040204" pitchFamily="34" charset="0"/>
              </a:rPr>
              <a:t>Ebola-positive </a:t>
            </a: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 isolate and treat/refer</a:t>
            </a:r>
          </a:p>
          <a:p>
            <a:pPr marL="742950" lvl="1" indent="-285750">
              <a:buFont typeface="Arial" panose="020B0604020202020204" pitchFamily="34" charset="0"/>
              <a:buChar char="•"/>
            </a:pP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Ebola-negative  send home and observe (reduce risk of infection at facility; free up beds); treat for other conditions</a:t>
            </a:r>
          </a:p>
          <a:p>
            <a:pPr marL="742950" lvl="1" indent="-285750">
              <a:buFont typeface="Arial" panose="020B0604020202020204" pitchFamily="34" charset="0"/>
              <a:buChar char="•"/>
            </a:pP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Test bodies and determine appropriate dead body management</a:t>
            </a:r>
          </a:p>
          <a:p>
            <a:pPr marL="742950" lvl="1" indent="-285750">
              <a:buFont typeface="Arial" panose="020B0604020202020204" pitchFamily="34" charset="0"/>
              <a:buChar char="•"/>
            </a:pP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Surveillance/epidemiology</a:t>
            </a:r>
          </a:p>
          <a:p>
            <a:pPr marL="285750" indent="-285750">
              <a:buFont typeface="Arial" panose="020B0604020202020204" pitchFamily="34" charset="0"/>
              <a:buChar char="•"/>
            </a:pPr>
            <a:r>
              <a:rPr lang="en-GB" sz="1600" b="1"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Challenges:</a:t>
            </a:r>
          </a:p>
          <a:p>
            <a:pPr marL="742950" lvl="1" indent="-285750">
              <a:buFont typeface="Arial" panose="020B0604020202020204" pitchFamily="34" charset="0"/>
              <a:buChar char="•"/>
            </a:pP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Currently </a:t>
            </a:r>
            <a:r>
              <a:rPr lang="en-GB" sz="1600" u="sng"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not enough capacity</a:t>
            </a: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 (tests/day) </a:t>
            </a:r>
          </a:p>
          <a:p>
            <a:pPr marL="742950" lvl="1" indent="-285750">
              <a:buFont typeface="Arial" panose="020B0604020202020204" pitchFamily="34" charset="0"/>
              <a:buChar char="•"/>
            </a:pPr>
            <a:r>
              <a:rPr lang="en-GB" sz="1600" u="sng" dirty="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W</a:t>
            </a:r>
            <a:r>
              <a:rPr lang="en-GB" sz="1600" u="sng"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eak coordination/logistics</a:t>
            </a: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 (transport samples to labs; communicate results).  </a:t>
            </a:r>
          </a:p>
          <a:p>
            <a:pPr marL="742950" lvl="1" indent="-285750">
              <a:buFont typeface="Arial" panose="020B0604020202020204" pitchFamily="34" charset="0"/>
              <a:buChar char="•"/>
            </a:pPr>
            <a:r>
              <a:rPr lang="en-GB" sz="1600" dirty="0" smtClean="0">
                <a:solidFill>
                  <a:schemeClr val="tx2">
                    <a:lumMod val="50000"/>
                  </a:schemeClr>
                </a:solidFill>
                <a:latin typeface="+mn-lt"/>
                <a:ea typeface="Tahoma" panose="020B0604030504040204" pitchFamily="34" charset="0"/>
                <a:cs typeface="Tahoma" panose="020B0604030504040204" pitchFamily="34" charset="0"/>
                <a:sym typeface="Wingdings" panose="05000000000000000000" pitchFamily="2" charset="2"/>
              </a:rPr>
              <a:t>Reports of 5+ days sample-to-result; goal should be &lt;24hrs</a:t>
            </a:r>
            <a:endParaRPr lang="en-GB" sz="1600" dirty="0">
              <a:latin typeface="+mn-lt"/>
            </a:endParaRPr>
          </a:p>
        </p:txBody>
      </p:sp>
      <p:sp>
        <p:nvSpPr>
          <p:cNvPr id="8" name="TextBox 7"/>
          <p:cNvSpPr txBox="1"/>
          <p:nvPr/>
        </p:nvSpPr>
        <p:spPr>
          <a:xfrm>
            <a:off x="1907704" y="260648"/>
            <a:ext cx="5760640" cy="461665"/>
          </a:xfrm>
          <a:prstGeom prst="rect">
            <a:avLst/>
          </a:prstGeom>
          <a:noFill/>
        </p:spPr>
        <p:txBody>
          <a:bodyPr wrap="square" rtlCol="0">
            <a:spAutoFit/>
          </a:bodyPr>
          <a:lstStyle/>
          <a:p>
            <a:r>
              <a:rPr lang="en-GB" sz="2400" dirty="0" smtClean="0">
                <a:latin typeface="+mj-lt"/>
              </a:rPr>
              <a:t>Support for Labs and Testing </a:t>
            </a:r>
            <a:endParaRPr lang="en-GB" sz="2400" dirty="0">
              <a:latin typeface="+mj-lt"/>
            </a:endParaRPr>
          </a:p>
        </p:txBody>
      </p:sp>
    </p:spTree>
    <p:extLst>
      <p:ext uri="{BB962C8B-B14F-4D97-AF65-F5344CB8AC3E}">
        <p14:creationId xmlns:p14="http://schemas.microsoft.com/office/powerpoint/2010/main" val="403417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1796" y="1033417"/>
            <a:ext cx="5512692" cy="5401479"/>
          </a:xfrm>
          <a:prstGeom prst="rect">
            <a:avLst/>
          </a:prstGeom>
        </p:spPr>
        <p:txBody>
          <a:bodyPr wrap="square">
            <a:spAutoFit/>
          </a:bodyPr>
          <a:lstStyle/>
          <a:p>
            <a:pPr lvl="0"/>
            <a:r>
              <a:rPr lang="en-GB" sz="1500" b="1" dirty="0"/>
              <a:t>Safe Burials</a:t>
            </a:r>
            <a:r>
              <a:rPr lang="en-GB" sz="1500" dirty="0"/>
              <a:t> </a:t>
            </a:r>
          </a:p>
          <a:p>
            <a:pPr marL="285750" lvl="0" indent="-285750">
              <a:buFont typeface="Arial" panose="020B0604020202020204" pitchFamily="34" charset="0"/>
              <a:buChar char="•"/>
            </a:pPr>
            <a:r>
              <a:rPr lang="en-GB" sz="1500" dirty="0"/>
              <a:t>S</a:t>
            </a:r>
            <a:r>
              <a:rPr lang="en-GB" sz="1500" dirty="0" smtClean="0"/>
              <a:t>upporting burial </a:t>
            </a:r>
            <a:r>
              <a:rPr lang="en-GB" sz="1500" dirty="0"/>
              <a:t>teams </a:t>
            </a:r>
            <a:r>
              <a:rPr lang="en-GB" sz="1500" dirty="0" smtClean="0"/>
              <a:t>nationally</a:t>
            </a:r>
          </a:p>
          <a:p>
            <a:pPr marL="285750" lvl="0" indent="-285750">
              <a:buFont typeface="Arial" panose="020B0604020202020204" pitchFamily="34" charset="0"/>
              <a:buChar char="•"/>
            </a:pPr>
            <a:r>
              <a:rPr lang="en-GB" sz="1500" dirty="0"/>
              <a:t>S</a:t>
            </a:r>
            <a:r>
              <a:rPr lang="en-GB" sz="1500" dirty="0" smtClean="0"/>
              <a:t>upports </a:t>
            </a:r>
            <a:r>
              <a:rPr lang="en-GB" sz="1500" dirty="0"/>
              <a:t>3 core functions: burial command centre; effective burial team management; and cemetery </a:t>
            </a:r>
            <a:r>
              <a:rPr lang="en-GB" sz="1500" dirty="0" smtClean="0"/>
              <a:t>management</a:t>
            </a:r>
          </a:p>
          <a:p>
            <a:pPr marL="285750" lvl="0" indent="-285750">
              <a:buFont typeface="Arial" panose="020B0604020202020204" pitchFamily="34" charset="0"/>
              <a:buChar char="•"/>
            </a:pPr>
            <a:r>
              <a:rPr lang="en-GB" sz="1500" dirty="0"/>
              <a:t>F</a:t>
            </a:r>
            <a:r>
              <a:rPr lang="en-GB" sz="1500" dirty="0" smtClean="0"/>
              <a:t>unding </a:t>
            </a:r>
            <a:r>
              <a:rPr lang="en-GB" sz="1500" dirty="0"/>
              <a:t>the </a:t>
            </a:r>
            <a:r>
              <a:rPr lang="en-GB" sz="1500" dirty="0" err="1"/>
              <a:t>SMAC</a:t>
            </a:r>
            <a:r>
              <a:rPr lang="en-GB" sz="1500" dirty="0"/>
              <a:t> consortium and social mobilisation on burials is underway to provide accurate information, dispel misconceptions and increase demand for </a:t>
            </a:r>
            <a:r>
              <a:rPr lang="en-GB" sz="1500" dirty="0" smtClean="0"/>
              <a:t>service</a:t>
            </a:r>
          </a:p>
          <a:p>
            <a:pPr marL="285750" lvl="0" indent="-285750">
              <a:buFont typeface="Arial" panose="020B0604020202020204" pitchFamily="34" charset="0"/>
              <a:buChar char="•"/>
            </a:pPr>
            <a:r>
              <a:rPr lang="en-GB" sz="1500" dirty="0" smtClean="0"/>
              <a:t>The </a:t>
            </a:r>
            <a:r>
              <a:rPr lang="en-GB" sz="1500" dirty="0"/>
              <a:t>Western Area (Urban) Burials Command Centre is reporting that 100% of bodies reported are buried within 24 hours (WA CC 08/11)</a:t>
            </a:r>
            <a:endParaRPr lang="en-GB" sz="1500" dirty="0" smtClean="0">
              <a:effectLst/>
            </a:endParaRPr>
          </a:p>
          <a:p>
            <a:r>
              <a:rPr lang="en-GB" sz="1500" dirty="0"/>
              <a:t> </a:t>
            </a:r>
            <a:endParaRPr lang="en-GB" sz="1500" dirty="0" smtClean="0"/>
          </a:p>
          <a:p>
            <a:r>
              <a:rPr lang="en-GB" sz="1500" b="1" dirty="0" smtClean="0"/>
              <a:t>Social </a:t>
            </a:r>
            <a:r>
              <a:rPr lang="en-GB" sz="1500" b="1" dirty="0"/>
              <a:t>Mobilisation </a:t>
            </a:r>
          </a:p>
          <a:p>
            <a:pPr marL="285750" lvl="0" indent="-285750">
              <a:buFont typeface="Arial" panose="020B0604020202020204" pitchFamily="34" charset="0"/>
              <a:buChar char="•"/>
            </a:pPr>
            <a:r>
              <a:rPr lang="en-GB" sz="1500" dirty="0" err="1" smtClean="0"/>
              <a:t>DFID’s</a:t>
            </a:r>
            <a:r>
              <a:rPr lang="en-GB" sz="1500" dirty="0" smtClean="0"/>
              <a:t> </a:t>
            </a:r>
            <a:r>
              <a:rPr lang="en-GB" sz="1500" dirty="0"/>
              <a:t>six-month funding to </a:t>
            </a:r>
            <a:r>
              <a:rPr lang="en-GB" sz="1500" dirty="0" err="1"/>
              <a:t>SMAC</a:t>
            </a:r>
            <a:r>
              <a:rPr lang="en-GB" sz="1500" dirty="0"/>
              <a:t> (£3.2m) will be through lead agency </a:t>
            </a:r>
            <a:r>
              <a:rPr lang="en-GB" sz="1500" dirty="0" smtClean="0"/>
              <a:t>Goal</a:t>
            </a:r>
          </a:p>
          <a:p>
            <a:pPr marL="285750" lvl="0" indent="-285750">
              <a:buFont typeface="Arial" panose="020B0604020202020204" pitchFamily="34" charset="0"/>
              <a:buChar char="•"/>
            </a:pPr>
            <a:r>
              <a:rPr lang="en-GB" sz="1500" dirty="0" err="1" smtClean="0"/>
              <a:t>SMAC</a:t>
            </a:r>
            <a:r>
              <a:rPr lang="en-GB" sz="1500" dirty="0" smtClean="0"/>
              <a:t> </a:t>
            </a:r>
            <a:r>
              <a:rPr lang="en-GB" sz="1500" dirty="0"/>
              <a:t>has launched in Bo, </a:t>
            </a:r>
            <a:r>
              <a:rPr lang="en-GB" sz="1500" dirty="0" err="1"/>
              <a:t>Makeni</a:t>
            </a:r>
            <a:r>
              <a:rPr lang="en-GB" sz="1500" dirty="0"/>
              <a:t>, </a:t>
            </a:r>
            <a:r>
              <a:rPr lang="en-GB" sz="1500" dirty="0" err="1"/>
              <a:t>Bombali</a:t>
            </a:r>
            <a:r>
              <a:rPr lang="en-GB" sz="1500" dirty="0"/>
              <a:t>, </a:t>
            </a:r>
            <a:r>
              <a:rPr lang="en-GB" sz="1500" dirty="0" err="1"/>
              <a:t>Kailahun</a:t>
            </a:r>
            <a:r>
              <a:rPr lang="en-GB" sz="1500" dirty="0"/>
              <a:t> and Port </a:t>
            </a:r>
            <a:r>
              <a:rPr lang="en-GB" sz="1500" dirty="0" err="1"/>
              <a:t>Loko</a:t>
            </a:r>
            <a:r>
              <a:rPr lang="en-GB" sz="1500" dirty="0"/>
              <a:t> last week </a:t>
            </a:r>
            <a:endParaRPr lang="en-GB" sz="1500" dirty="0" smtClean="0"/>
          </a:p>
          <a:p>
            <a:pPr lvl="0"/>
            <a:r>
              <a:rPr lang="en-GB" sz="1500" b="1" i="1" dirty="0"/>
              <a:t> </a:t>
            </a:r>
            <a:endParaRPr lang="en-GB" sz="1500" b="1" i="1" dirty="0" smtClean="0"/>
          </a:p>
          <a:p>
            <a:r>
              <a:rPr lang="en-GB" sz="1500" b="1" dirty="0" smtClean="0"/>
              <a:t>Ebola </a:t>
            </a:r>
            <a:r>
              <a:rPr lang="en-GB" sz="1500" b="1" dirty="0"/>
              <a:t>Joint Inter-Agency Taskforce Centre (</a:t>
            </a:r>
            <a:r>
              <a:rPr lang="en-GB" sz="1500" b="1" dirty="0" err="1"/>
              <a:t>JIATF</a:t>
            </a:r>
            <a:r>
              <a:rPr lang="en-GB" sz="1500" b="1" dirty="0"/>
              <a:t>) in Freetown</a:t>
            </a:r>
            <a:r>
              <a:rPr lang="en-GB" sz="1500" b="1" i="1" dirty="0"/>
              <a:t> </a:t>
            </a:r>
            <a:endParaRPr lang="en-GB" sz="1500" b="1" i="1" dirty="0" smtClean="0"/>
          </a:p>
          <a:p>
            <a:pPr marL="285750" lvl="0" indent="-285750">
              <a:buFont typeface="Arial" panose="020B0604020202020204" pitchFamily="34" charset="0"/>
              <a:buChar char="•"/>
            </a:pPr>
            <a:r>
              <a:rPr lang="en-GB" sz="1500" dirty="0" err="1" smtClean="0"/>
              <a:t>JIATF</a:t>
            </a:r>
            <a:r>
              <a:rPr lang="en-GB" sz="1500" dirty="0" smtClean="0"/>
              <a:t> </a:t>
            </a:r>
            <a:r>
              <a:rPr lang="en-GB" sz="1500" dirty="0"/>
              <a:t>teams are supporting the establishment of the National Ebola Response Centre in Freetown as well as District Ebola Response Centres in Western Area, Port </a:t>
            </a:r>
            <a:r>
              <a:rPr lang="en-GB" sz="1500" dirty="0" err="1"/>
              <a:t>Loko</a:t>
            </a:r>
            <a:r>
              <a:rPr lang="en-GB" sz="1500" dirty="0"/>
              <a:t>, </a:t>
            </a:r>
            <a:r>
              <a:rPr lang="en-GB" sz="1500" dirty="0" err="1"/>
              <a:t>Moyamba</a:t>
            </a:r>
            <a:r>
              <a:rPr lang="en-GB" sz="1500" dirty="0"/>
              <a:t>, </a:t>
            </a:r>
            <a:r>
              <a:rPr lang="en-GB" sz="1500" dirty="0" err="1"/>
              <a:t>Bomabli</a:t>
            </a:r>
            <a:r>
              <a:rPr lang="en-GB" sz="1500" dirty="0"/>
              <a:t> and </a:t>
            </a:r>
            <a:r>
              <a:rPr lang="en-GB" sz="1500" dirty="0" err="1" smtClean="0"/>
              <a:t>Tonkalili</a:t>
            </a:r>
            <a:endParaRPr lang="en-GB" sz="1500" dirty="0"/>
          </a:p>
        </p:txBody>
      </p:sp>
      <p:sp>
        <p:nvSpPr>
          <p:cNvPr id="5" name="TextBox 4"/>
          <p:cNvSpPr txBox="1"/>
          <p:nvPr/>
        </p:nvSpPr>
        <p:spPr>
          <a:xfrm>
            <a:off x="1691680" y="404664"/>
            <a:ext cx="5976664" cy="461665"/>
          </a:xfrm>
          <a:prstGeom prst="rect">
            <a:avLst/>
          </a:prstGeom>
          <a:noFill/>
        </p:spPr>
        <p:txBody>
          <a:bodyPr wrap="square" rtlCol="0">
            <a:spAutoFit/>
          </a:bodyPr>
          <a:lstStyle/>
          <a:p>
            <a:r>
              <a:rPr lang="en-GB" sz="2400" dirty="0" smtClean="0">
                <a:latin typeface="Arial Black" panose="020B0A04020102020204" pitchFamily="34" charset="0"/>
              </a:rPr>
              <a:t>Burials and Social Mobilisation </a:t>
            </a:r>
            <a:endParaRPr lang="en-GB" sz="2400" dirty="0">
              <a:latin typeface="Arial Black" panose="020B0A04020102020204" pitchFamily="34" charset="0"/>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20" y="1293788"/>
            <a:ext cx="3339976" cy="1756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3" y="3620616"/>
            <a:ext cx="3375375"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1285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8456613" cy="509588"/>
          </a:xfrm>
        </p:spPr>
        <p:txBody>
          <a:bodyPr/>
          <a:lstStyle/>
          <a:p>
            <a:r>
              <a:rPr lang="en-GB" dirty="0" smtClean="0"/>
              <a:t>Regional Response and Preparedness</a:t>
            </a:r>
            <a:endParaRPr lang="en-GB" dirty="0"/>
          </a:p>
        </p:txBody>
      </p:sp>
      <p:sp>
        <p:nvSpPr>
          <p:cNvPr id="4" name="Rectangle 3"/>
          <p:cNvSpPr/>
          <p:nvPr/>
        </p:nvSpPr>
        <p:spPr>
          <a:xfrm>
            <a:off x="2843808" y="1052736"/>
            <a:ext cx="6192688" cy="4801314"/>
          </a:xfrm>
          <a:prstGeom prst="rect">
            <a:avLst/>
          </a:prstGeom>
        </p:spPr>
        <p:txBody>
          <a:bodyPr wrap="square">
            <a:spAutoFit/>
          </a:bodyPr>
          <a:lstStyle/>
          <a:p>
            <a:pPr marL="285750" indent="-285750">
              <a:buFont typeface="Arial" panose="020B0604020202020204" pitchFamily="34" charset="0"/>
              <a:buChar char="•"/>
            </a:pPr>
            <a:r>
              <a:rPr lang="en-GB" dirty="0"/>
              <a:t>There is a strong risk that Ebola will spread </a:t>
            </a:r>
          </a:p>
          <a:p>
            <a:pPr marL="285750" indent="-285750">
              <a:buFont typeface="Arial" panose="020B0604020202020204" pitchFamily="34" charset="0"/>
              <a:buChar char="•"/>
            </a:pPr>
            <a:r>
              <a:rPr lang="en-GB" dirty="0" smtClean="0"/>
              <a:t>UK </a:t>
            </a:r>
            <a:r>
              <a:rPr lang="en-GB" dirty="0"/>
              <a:t>approach to preventing and minimising Ebola impact beyond Sierra Leone, Liberia and </a:t>
            </a:r>
            <a:r>
              <a:rPr lang="en-GB" dirty="0" smtClean="0"/>
              <a:t>Guinea</a:t>
            </a:r>
          </a:p>
          <a:p>
            <a:pPr marL="285750" indent="-285750">
              <a:buFont typeface="Arial" panose="020B0604020202020204" pitchFamily="34" charset="0"/>
              <a:buChar char="•"/>
            </a:pPr>
            <a:r>
              <a:rPr lang="en-GB" b="1" dirty="0" smtClean="0"/>
              <a:t>Countries </a:t>
            </a:r>
            <a:r>
              <a:rPr lang="en-GB" b="1" dirty="0"/>
              <a:t>at highest risk of Ebola importation </a:t>
            </a:r>
            <a:r>
              <a:rPr lang="en-GB" dirty="0"/>
              <a:t>linked through transportation networks with Guinea, Liberia and Sierra </a:t>
            </a:r>
            <a:r>
              <a:rPr lang="en-GB" dirty="0" smtClean="0"/>
              <a:t>Leone, especially </a:t>
            </a:r>
            <a:r>
              <a:rPr lang="en-GB" dirty="0"/>
              <a:t>to Cote D’Ivoire, </a:t>
            </a:r>
            <a:r>
              <a:rPr lang="en-GB" dirty="0" err="1"/>
              <a:t>Mali</a:t>
            </a:r>
            <a:r>
              <a:rPr lang="en-GB" dirty="0"/>
              <a:t> and </a:t>
            </a:r>
            <a:r>
              <a:rPr lang="en-GB" dirty="0" smtClean="0"/>
              <a:t>Senegal.</a:t>
            </a:r>
          </a:p>
          <a:p>
            <a:pPr marL="285750" indent="-285750">
              <a:buFont typeface="Arial" panose="020B0604020202020204" pitchFamily="34" charset="0"/>
              <a:buChar char="•"/>
            </a:pPr>
            <a:r>
              <a:rPr lang="en-GB" dirty="0" smtClean="0"/>
              <a:t>Nigeria</a:t>
            </a:r>
            <a:r>
              <a:rPr lang="en-GB" dirty="0"/>
              <a:t>, Ghana, Ethiopia and Kenya are also at high risk as African transport </a:t>
            </a:r>
            <a:r>
              <a:rPr lang="en-GB" dirty="0" smtClean="0"/>
              <a:t>hubs</a:t>
            </a:r>
          </a:p>
          <a:p>
            <a:pPr marL="285750" indent="-285750">
              <a:buFont typeface="Arial" panose="020B0604020202020204" pitchFamily="34" charset="0"/>
              <a:buChar char="•"/>
            </a:pPr>
            <a:r>
              <a:rPr lang="en-GB" dirty="0" smtClean="0"/>
              <a:t>15 countries identified as high risk by WHO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WHO priority countries: </a:t>
            </a:r>
            <a:r>
              <a:rPr lang="en-GB" dirty="0" err="1" smtClean="0">
                <a:solidFill>
                  <a:srgbClr val="FF0000"/>
                </a:solidFill>
              </a:rPr>
              <a:t>Mali</a:t>
            </a:r>
            <a:r>
              <a:rPr lang="en-GB" dirty="0" smtClean="0">
                <a:solidFill>
                  <a:srgbClr val="FF0000"/>
                </a:solidFill>
              </a:rPr>
              <a:t>, Cote d’Ivoire, Guinea Bissau, Senegal</a:t>
            </a:r>
            <a:r>
              <a:rPr lang="en-GB" dirty="0" smtClean="0"/>
              <a:t>, Benin, Burkina Faso, Cameroon, Central African Republic, DRC, The Gambia, Ghana, Mauritania, Nigeria, South Sudan and Togo</a:t>
            </a:r>
          </a:p>
          <a:p>
            <a:pPr marL="742950" lvl="1" indent="-285750">
              <a:buFont typeface="Arial" panose="020B0604020202020204" pitchFamily="34" charset="0"/>
              <a:buChar char="•"/>
            </a:pPr>
            <a:r>
              <a:rPr lang="en-GB" dirty="0" smtClean="0"/>
              <a:t>Rest of Africa with transport links: Somalia, Ethiopia, Kenya and Uganda</a:t>
            </a:r>
          </a:p>
        </p:txBody>
      </p:sp>
      <p:pic>
        <p:nvPicPr>
          <p:cNvPr id="5" name="Picture 4"/>
          <p:cNvPicPr/>
          <p:nvPr/>
        </p:nvPicPr>
        <p:blipFill>
          <a:blip r:embed="rId2"/>
          <a:stretch>
            <a:fillRect/>
          </a:stretch>
        </p:blipFill>
        <p:spPr>
          <a:xfrm rot="5400000">
            <a:off x="-278492" y="1509876"/>
            <a:ext cx="3467437" cy="2783315"/>
          </a:xfrm>
          <a:prstGeom prst="rect">
            <a:avLst/>
          </a:prstGeom>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881" y="4538365"/>
            <a:ext cx="1521544" cy="175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98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4271" y="1052736"/>
            <a:ext cx="4398645" cy="3754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5" name="Picture 4"/>
          <p:cNvPicPr/>
          <p:nvPr/>
        </p:nvPicPr>
        <p:blipFill>
          <a:blip r:embed="rId3"/>
          <a:stretch>
            <a:fillRect/>
          </a:stretch>
        </p:blipFill>
        <p:spPr>
          <a:xfrm rot="5400000">
            <a:off x="4956810" y="2108086"/>
            <a:ext cx="380238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1187624" y="332656"/>
            <a:ext cx="8456613" cy="509588"/>
          </a:xfrm>
        </p:spPr>
        <p:txBody>
          <a:bodyPr/>
          <a:lstStyle/>
          <a:p>
            <a:r>
              <a:rPr lang="en-GB" dirty="0" smtClean="0"/>
              <a:t>Maps of Transport Hubs and Corridors </a:t>
            </a:r>
            <a:endParaRPr lang="en-GB" dirty="0"/>
          </a:p>
        </p:txBody>
      </p:sp>
      <p:sp>
        <p:nvSpPr>
          <p:cNvPr id="7" name="TextBox 6"/>
          <p:cNvSpPr txBox="1"/>
          <p:nvPr/>
        </p:nvSpPr>
        <p:spPr>
          <a:xfrm>
            <a:off x="35496" y="4941168"/>
            <a:ext cx="3240360" cy="369332"/>
          </a:xfrm>
          <a:prstGeom prst="rect">
            <a:avLst/>
          </a:prstGeom>
          <a:noFill/>
        </p:spPr>
        <p:txBody>
          <a:bodyPr wrap="square" rtlCol="0">
            <a:spAutoFit/>
          </a:bodyPr>
          <a:lstStyle/>
          <a:p>
            <a:r>
              <a:rPr lang="en-GB" dirty="0" smtClean="0"/>
              <a:t>Land corridors in Africa </a:t>
            </a:r>
            <a:endParaRPr lang="en-GB" dirty="0"/>
          </a:p>
        </p:txBody>
      </p:sp>
      <p:sp>
        <p:nvSpPr>
          <p:cNvPr id="8" name="TextBox 7"/>
          <p:cNvSpPr txBox="1"/>
          <p:nvPr/>
        </p:nvSpPr>
        <p:spPr>
          <a:xfrm>
            <a:off x="4572000" y="1844824"/>
            <a:ext cx="3240360" cy="646331"/>
          </a:xfrm>
          <a:prstGeom prst="rect">
            <a:avLst/>
          </a:prstGeom>
          <a:noFill/>
        </p:spPr>
        <p:txBody>
          <a:bodyPr wrap="square" rtlCol="0">
            <a:spAutoFit/>
          </a:bodyPr>
          <a:lstStyle/>
          <a:p>
            <a:r>
              <a:rPr lang="en-GB" dirty="0" smtClean="0"/>
              <a:t>Air corridors from Guinea, Liberia and Sierra Leone</a:t>
            </a:r>
            <a:endParaRPr lang="en-GB" dirty="0"/>
          </a:p>
        </p:txBody>
      </p:sp>
    </p:spTree>
    <p:extLst>
      <p:ext uri="{BB962C8B-B14F-4D97-AF65-F5344CB8AC3E}">
        <p14:creationId xmlns:p14="http://schemas.microsoft.com/office/powerpoint/2010/main" val="255892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872" y="1019637"/>
            <a:ext cx="5715868" cy="3957523"/>
          </a:xfrm>
        </p:spPr>
        <p:txBody>
          <a:bodyPr/>
          <a:lstStyle/>
          <a:p>
            <a:r>
              <a:rPr lang="en-GB" sz="2000" dirty="0" smtClean="0"/>
              <a:t>Supporting research with </a:t>
            </a:r>
            <a:r>
              <a:rPr lang="en-GB" sz="2000" dirty="0" err="1" smtClean="0"/>
              <a:t>Wellcome</a:t>
            </a:r>
            <a:r>
              <a:rPr lang="en-GB" sz="2000" dirty="0" smtClean="0"/>
              <a:t> Trust </a:t>
            </a:r>
          </a:p>
          <a:p>
            <a:r>
              <a:rPr lang="en-GB" sz="2000" dirty="0" smtClean="0"/>
              <a:t>At least one potential vaccine could be available for use or further trials in January on a scale sufficient to apply to health workers across Guinea, Liberia and Sierra Leone (NIH, </a:t>
            </a:r>
            <a:r>
              <a:rPr lang="en-GB" sz="2000" dirty="0" err="1" smtClean="0"/>
              <a:t>GSK</a:t>
            </a:r>
            <a:r>
              <a:rPr lang="en-GB" sz="2000" dirty="0" smtClean="0"/>
              <a:t>, WHO)</a:t>
            </a:r>
          </a:p>
          <a:p>
            <a:r>
              <a:rPr lang="en-GB" sz="2000" dirty="0" smtClean="0"/>
              <a:t>Larger scale production may prove possible from early 2015. Rapid diagnostic tests for Ebola</a:t>
            </a:r>
          </a:p>
          <a:p>
            <a:r>
              <a:rPr lang="en-GB" sz="2000" dirty="0" smtClean="0"/>
              <a:t> The UK is investing in research into a number of rapid diagnostic tests for Ebola. </a:t>
            </a:r>
          </a:p>
          <a:p>
            <a:pPr lvl="1"/>
            <a:r>
              <a:rPr lang="en-GB" dirty="0" smtClean="0"/>
              <a:t>A rapid diagnostic test if used as part of a good diagnostic and isolation strategy could considerably simplify identifying community cases and reduce the transmission rate</a:t>
            </a:r>
            <a:br>
              <a:rPr lang="en-GB" dirty="0" smtClean="0"/>
            </a:br>
            <a:endParaRPr lang="en-GB" dirty="0"/>
          </a:p>
        </p:txBody>
      </p:sp>
      <p:sp>
        <p:nvSpPr>
          <p:cNvPr id="4" name="TextBox 3"/>
          <p:cNvSpPr txBox="1"/>
          <p:nvPr/>
        </p:nvSpPr>
        <p:spPr>
          <a:xfrm>
            <a:off x="1619672" y="188640"/>
            <a:ext cx="6192688" cy="830997"/>
          </a:xfrm>
          <a:prstGeom prst="rect">
            <a:avLst/>
          </a:prstGeom>
          <a:noFill/>
        </p:spPr>
        <p:txBody>
          <a:bodyPr wrap="square" rtlCol="0">
            <a:spAutoFit/>
          </a:bodyPr>
          <a:lstStyle/>
          <a:p>
            <a:r>
              <a:rPr lang="en-GB" sz="2400" dirty="0" smtClean="0">
                <a:latin typeface="Arial Black" panose="020B0A04020102020204" pitchFamily="34" charset="0"/>
              </a:rPr>
              <a:t>Research, Evidence and the Vaccination Development </a:t>
            </a:r>
            <a:endParaRPr lang="en-GB" sz="2400" dirty="0">
              <a:latin typeface="Arial Black" panose="020B0A04020102020204" pitchFamily="34" charset="0"/>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007788"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19" y="4077072"/>
            <a:ext cx="3180189"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750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071" y="188640"/>
            <a:ext cx="7736533" cy="509588"/>
          </a:xfrm>
        </p:spPr>
        <p:txBody>
          <a:bodyPr/>
          <a:lstStyle/>
          <a:p>
            <a:r>
              <a:rPr lang="en-GB" dirty="0" smtClean="0"/>
              <a:t>International Response </a:t>
            </a:r>
            <a:endParaRPr lang="en-GB" dirty="0"/>
          </a:p>
        </p:txBody>
      </p:sp>
      <p:sp>
        <p:nvSpPr>
          <p:cNvPr id="3" name="Content Placeholder 2"/>
          <p:cNvSpPr>
            <a:spLocks noGrp="1"/>
          </p:cNvSpPr>
          <p:nvPr>
            <p:ph idx="1"/>
          </p:nvPr>
        </p:nvSpPr>
        <p:spPr>
          <a:xfrm>
            <a:off x="3742538" y="1052736"/>
            <a:ext cx="5179741" cy="5012382"/>
          </a:xfrm>
        </p:spPr>
        <p:txBody>
          <a:bodyPr/>
          <a:lstStyle/>
          <a:p>
            <a:r>
              <a:rPr lang="en-GB" sz="2000" dirty="0"/>
              <a:t>S</a:t>
            </a:r>
            <a:r>
              <a:rPr lang="en-GB" sz="2000" dirty="0" smtClean="0"/>
              <a:t>trengthening </a:t>
            </a:r>
            <a:r>
              <a:rPr lang="en-GB" sz="2000" dirty="0"/>
              <a:t>preparedness and surveillance </a:t>
            </a:r>
            <a:r>
              <a:rPr lang="en-GB" sz="2000" dirty="0" smtClean="0"/>
              <a:t>to </a:t>
            </a:r>
            <a:r>
              <a:rPr lang="en-GB" sz="2000" dirty="0"/>
              <a:t>fill strategic gaps in the </a:t>
            </a:r>
            <a:r>
              <a:rPr lang="en-GB" sz="2000" dirty="0" smtClean="0"/>
              <a:t>15 high risk countries </a:t>
            </a:r>
          </a:p>
          <a:p>
            <a:endParaRPr lang="en-GB" dirty="0" smtClean="0"/>
          </a:p>
          <a:p>
            <a:r>
              <a:rPr lang="en-GB" dirty="0" smtClean="0">
                <a:solidFill>
                  <a:srgbClr val="FF0000"/>
                </a:solidFill>
              </a:rPr>
              <a:t>Directly affected countries – Sierra Leone, Guinea and Liberia</a:t>
            </a:r>
          </a:p>
          <a:p>
            <a:r>
              <a:rPr lang="en-GB" dirty="0" smtClean="0">
                <a:solidFill>
                  <a:srgbClr val="FF0000"/>
                </a:solidFill>
              </a:rPr>
              <a:t>Priority 1 - </a:t>
            </a:r>
            <a:r>
              <a:rPr lang="en-GB" dirty="0" err="1" smtClean="0">
                <a:solidFill>
                  <a:srgbClr val="FF0000"/>
                </a:solidFill>
              </a:rPr>
              <a:t>Mali</a:t>
            </a:r>
            <a:r>
              <a:rPr lang="en-GB" dirty="0">
                <a:solidFill>
                  <a:srgbClr val="FF0000"/>
                </a:solidFill>
              </a:rPr>
              <a:t>, Cote d’Ivoire, Guinea Bissau, Senegal</a:t>
            </a:r>
            <a:r>
              <a:rPr lang="en-GB" dirty="0"/>
              <a:t>, </a:t>
            </a:r>
            <a:endParaRPr lang="en-GB" dirty="0" smtClean="0"/>
          </a:p>
          <a:p>
            <a:r>
              <a:rPr lang="en-GB" dirty="0" smtClean="0"/>
              <a:t>Priority 2-  Benin</a:t>
            </a:r>
            <a:r>
              <a:rPr lang="en-GB" dirty="0"/>
              <a:t>, Burkina Faso, Cameroon, Central African Republic, DRC, The Gambia, Ghana, Mauritania, Nigeria, South Sudan and Togo</a:t>
            </a:r>
          </a:p>
          <a:p>
            <a:endParaRPr lang="en-GB"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140"/>
            <a:ext cx="1492176"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84984"/>
            <a:ext cx="2886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4" y="4941168"/>
            <a:ext cx="3703818" cy="97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88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AutoNum type="arabicPeriod"/>
            </a:pPr>
            <a:r>
              <a:rPr lang="en-GB" dirty="0" smtClean="0"/>
              <a:t>The state of the virus</a:t>
            </a:r>
          </a:p>
          <a:p>
            <a:pPr marL="457200" indent="-457200">
              <a:buAutoNum type="arabicPeriod"/>
            </a:pPr>
            <a:r>
              <a:rPr lang="en-GB" dirty="0" smtClean="0"/>
              <a:t>UK’s response in Sierra Leone  </a:t>
            </a:r>
          </a:p>
          <a:p>
            <a:pPr marL="457200" indent="-457200">
              <a:buAutoNum type="arabicPeriod"/>
            </a:pPr>
            <a:r>
              <a:rPr lang="en-GB" dirty="0" smtClean="0"/>
              <a:t>Regional response</a:t>
            </a:r>
          </a:p>
          <a:p>
            <a:pPr marL="457200" indent="-457200">
              <a:buAutoNum type="arabicPeriod"/>
            </a:pPr>
            <a:r>
              <a:rPr lang="en-GB" dirty="0" smtClean="0"/>
              <a:t>Research </a:t>
            </a:r>
          </a:p>
          <a:p>
            <a:pPr marL="457200" indent="-457200">
              <a:buAutoNum type="arabicPeriod"/>
            </a:pPr>
            <a:r>
              <a:rPr lang="en-GB" dirty="0" smtClean="0"/>
              <a:t>Vaccines </a:t>
            </a:r>
          </a:p>
          <a:p>
            <a:pPr marL="457200" indent="-457200">
              <a:buAutoNum type="arabicPeriod"/>
            </a:pPr>
            <a:r>
              <a:rPr lang="en-GB" dirty="0" smtClean="0"/>
              <a:t>Next steps – asks and global contributions </a:t>
            </a:r>
          </a:p>
          <a:p>
            <a:pPr marL="457200" indent="-457200">
              <a:buAutoNum type="arabicPeriod"/>
            </a:pPr>
            <a:endParaRPr lang="en-GB" dirty="0"/>
          </a:p>
        </p:txBody>
      </p:sp>
      <p:sp>
        <p:nvSpPr>
          <p:cNvPr id="4" name="Title 3"/>
          <p:cNvSpPr>
            <a:spLocks noGrp="1"/>
          </p:cNvSpPr>
          <p:nvPr>
            <p:ph type="title"/>
          </p:nvPr>
        </p:nvSpPr>
        <p:spPr>
          <a:xfrm>
            <a:off x="1259633" y="332656"/>
            <a:ext cx="6192688" cy="509588"/>
          </a:xfrm>
        </p:spPr>
        <p:txBody>
          <a:bodyPr/>
          <a:lstStyle/>
          <a:p>
            <a:pPr algn="ctr"/>
            <a:r>
              <a:rPr lang="en-GB" dirty="0" smtClean="0"/>
              <a:t>Agenda </a:t>
            </a:r>
            <a:endParaRPr lang="en-GB" dirty="0"/>
          </a:p>
        </p:txBody>
      </p:sp>
    </p:spTree>
    <p:extLst>
      <p:ext uri="{BB962C8B-B14F-4D97-AF65-F5344CB8AC3E}">
        <p14:creationId xmlns:p14="http://schemas.microsoft.com/office/powerpoint/2010/main" val="1053692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75656" y="332656"/>
            <a:ext cx="8456613" cy="509588"/>
          </a:xfrm>
        </p:spPr>
        <p:txBody>
          <a:bodyPr/>
          <a:lstStyle/>
          <a:p>
            <a:pPr eaLnBrk="1" hangingPunct="1"/>
            <a:r>
              <a:rPr lang="en-US" altLang="en-US" dirty="0" smtClean="0"/>
              <a:t>The Ebola Virus </a:t>
            </a:r>
            <a:br>
              <a:rPr lang="en-US" altLang="en-US" dirty="0" smtClean="0"/>
            </a:br>
            <a:endParaRPr lang="en-US" altLang="en-US" dirty="0" smtClean="0"/>
          </a:p>
        </p:txBody>
      </p:sp>
      <p:pic>
        <p:nvPicPr>
          <p:cNvPr id="4" name="Picture 3"/>
          <p:cNvPicPr/>
          <p:nvPr/>
        </p:nvPicPr>
        <p:blipFill>
          <a:blip r:embed="rId3"/>
          <a:stretch>
            <a:fillRect/>
          </a:stretch>
        </p:blipFill>
        <p:spPr>
          <a:xfrm>
            <a:off x="1115616" y="1268760"/>
            <a:ext cx="6624736"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188640"/>
            <a:ext cx="6912768" cy="509588"/>
          </a:xfrm>
        </p:spPr>
        <p:txBody>
          <a:bodyPr/>
          <a:lstStyle/>
          <a:p>
            <a:r>
              <a:rPr lang="en-GB" dirty="0" smtClean="0"/>
              <a:t>The UK’s Strategy in Sierra Leone and Beyond</a:t>
            </a:r>
            <a:endParaRPr lang="en-GB" dirty="0"/>
          </a:p>
        </p:txBody>
      </p:sp>
      <p:sp>
        <p:nvSpPr>
          <p:cNvPr id="5" name="TextBox 4"/>
          <p:cNvSpPr txBox="1"/>
          <p:nvPr/>
        </p:nvSpPr>
        <p:spPr>
          <a:xfrm>
            <a:off x="1613851" y="1276091"/>
            <a:ext cx="1517989" cy="78342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100" b="1" dirty="0" smtClean="0"/>
              <a:t>1. Reduce transmission rate to below 1 in Sierra Leone</a:t>
            </a:r>
            <a:endParaRPr lang="en-GB" sz="1100" b="1" i="1" dirty="0"/>
          </a:p>
        </p:txBody>
      </p:sp>
      <p:sp>
        <p:nvSpPr>
          <p:cNvPr id="6" name="TextBox 5"/>
          <p:cNvSpPr txBox="1"/>
          <p:nvPr/>
        </p:nvSpPr>
        <p:spPr>
          <a:xfrm>
            <a:off x="1613851" y="3957838"/>
            <a:ext cx="1517989"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100" b="1" dirty="0"/>
              <a:t>3</a:t>
            </a:r>
            <a:r>
              <a:rPr lang="en-GB" sz="1100" b="1" dirty="0" smtClean="0"/>
              <a:t>. Prevent spread to the wider region</a:t>
            </a:r>
            <a:endParaRPr lang="en-GB" sz="1100" b="1" i="1" dirty="0"/>
          </a:p>
        </p:txBody>
      </p:sp>
      <p:sp>
        <p:nvSpPr>
          <p:cNvPr id="7" name="TextBox 6"/>
          <p:cNvSpPr txBox="1"/>
          <p:nvPr/>
        </p:nvSpPr>
        <p:spPr>
          <a:xfrm>
            <a:off x="1613851" y="4999140"/>
            <a:ext cx="1517989"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100" b="1" dirty="0"/>
              <a:t>4</a:t>
            </a:r>
            <a:r>
              <a:rPr lang="en-GB" sz="1100" b="1" dirty="0" smtClean="0"/>
              <a:t>. Stimulate global public goods to tackle this and future  epidemics</a:t>
            </a:r>
            <a:endParaRPr lang="en-GB" sz="1100" b="1" i="1" dirty="0"/>
          </a:p>
        </p:txBody>
      </p:sp>
      <p:sp>
        <p:nvSpPr>
          <p:cNvPr id="8" name="Right Arrow 7"/>
          <p:cNvSpPr/>
          <p:nvPr/>
        </p:nvSpPr>
        <p:spPr>
          <a:xfrm>
            <a:off x="930324" y="2579885"/>
            <a:ext cx="379623" cy="16792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Bent Arrow 8"/>
          <p:cNvSpPr/>
          <p:nvPr/>
        </p:nvSpPr>
        <p:spPr>
          <a:xfrm>
            <a:off x="721253" y="1298845"/>
            <a:ext cx="552222" cy="1684979"/>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solidFill>
                <a:schemeClr val="tx1"/>
              </a:solidFill>
            </a:endParaRPr>
          </a:p>
        </p:txBody>
      </p:sp>
      <p:sp>
        <p:nvSpPr>
          <p:cNvPr id="10" name="Rectangle 9"/>
          <p:cNvSpPr/>
          <p:nvPr/>
        </p:nvSpPr>
        <p:spPr>
          <a:xfrm>
            <a:off x="3360676" y="1103165"/>
            <a:ext cx="1703623" cy="410482"/>
          </a:xfrm>
          <a:prstGeom prst="rect">
            <a:avLst/>
          </a:prstGeom>
          <a:ln/>
        </p:spPr>
        <p:style>
          <a:lnRef idx="1">
            <a:schemeClr val="accent1"/>
          </a:lnRef>
          <a:fillRef idx="2">
            <a:schemeClr val="accent1"/>
          </a:fillRef>
          <a:effectRef idx="1">
            <a:schemeClr val="accent1"/>
          </a:effectRef>
          <a:fontRef idx="minor">
            <a:schemeClr val="dk1"/>
          </a:fontRef>
        </p:style>
        <p:txBody>
          <a:bodyPr anchor="b"/>
          <a:lstStyle/>
          <a:p>
            <a:pPr>
              <a:defRPr/>
            </a:pPr>
            <a:r>
              <a:rPr lang="en-GB" sz="900" b="1" dirty="0" smtClean="0">
                <a:solidFill>
                  <a:schemeClr val="tx1"/>
                </a:solidFill>
              </a:rPr>
              <a:t>Reduce transmission in hospitals in SL</a:t>
            </a:r>
            <a:endParaRPr lang="en-GB" sz="900" dirty="0">
              <a:solidFill>
                <a:schemeClr val="tx1"/>
              </a:solidFill>
            </a:endParaRPr>
          </a:p>
        </p:txBody>
      </p:sp>
      <p:sp>
        <p:nvSpPr>
          <p:cNvPr id="11" name="Rectangle 10"/>
          <p:cNvSpPr/>
          <p:nvPr/>
        </p:nvSpPr>
        <p:spPr>
          <a:xfrm>
            <a:off x="3366684" y="2279674"/>
            <a:ext cx="1703623" cy="57104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en-GB" sz="900" b="1" dirty="0" smtClean="0">
                <a:solidFill>
                  <a:schemeClr val="tx1"/>
                </a:solidFill>
              </a:rPr>
              <a:t>Reduce transmission in the community in SL</a:t>
            </a:r>
            <a:endParaRPr lang="en-GB" sz="900" b="1" dirty="0">
              <a:solidFill>
                <a:schemeClr val="tx1"/>
              </a:solidFill>
            </a:endParaRPr>
          </a:p>
        </p:txBody>
      </p:sp>
      <p:sp>
        <p:nvSpPr>
          <p:cNvPr id="12" name="Rectangle 11"/>
          <p:cNvSpPr/>
          <p:nvPr/>
        </p:nvSpPr>
        <p:spPr>
          <a:xfrm>
            <a:off x="5338627" y="1091216"/>
            <a:ext cx="3123768" cy="258301"/>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en-GB" sz="900" b="1" dirty="0" smtClean="0"/>
              <a:t>Kerry Town Treatment Centre</a:t>
            </a:r>
            <a:endParaRPr lang="en-GB" sz="900" b="1" dirty="0"/>
          </a:p>
        </p:txBody>
      </p:sp>
      <p:sp>
        <p:nvSpPr>
          <p:cNvPr id="13" name="Rectangle 12"/>
          <p:cNvSpPr/>
          <p:nvPr/>
        </p:nvSpPr>
        <p:spPr>
          <a:xfrm>
            <a:off x="5348121" y="2790412"/>
            <a:ext cx="3123768" cy="253127"/>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en-GB" sz="900" b="1" dirty="0" smtClean="0"/>
              <a:t>Urgent Needs – including call for proposals</a:t>
            </a:r>
            <a:endParaRPr lang="en-GB" sz="900" b="1" dirty="0"/>
          </a:p>
        </p:txBody>
      </p:sp>
      <p:sp>
        <p:nvSpPr>
          <p:cNvPr id="14" name="Rectangle 13"/>
          <p:cNvSpPr/>
          <p:nvPr/>
        </p:nvSpPr>
        <p:spPr>
          <a:xfrm>
            <a:off x="5277396" y="4575517"/>
            <a:ext cx="3056593" cy="220868"/>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en-GB" sz="900" b="1" dirty="0" smtClean="0"/>
              <a:t>Delivering existing portfolio in SL</a:t>
            </a:r>
            <a:endParaRPr lang="en-GB" sz="900" b="1" dirty="0"/>
          </a:p>
        </p:txBody>
      </p:sp>
      <p:sp>
        <p:nvSpPr>
          <p:cNvPr id="15" name="Rectangle 14"/>
          <p:cNvSpPr/>
          <p:nvPr/>
        </p:nvSpPr>
        <p:spPr>
          <a:xfrm>
            <a:off x="5373145" y="2276872"/>
            <a:ext cx="3159295" cy="313866"/>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en-GB" sz="900" b="1" dirty="0" smtClean="0"/>
              <a:t>Community Care Centres</a:t>
            </a:r>
            <a:endParaRPr lang="en-GB" sz="900" b="1" dirty="0"/>
          </a:p>
        </p:txBody>
      </p:sp>
      <p:sp>
        <p:nvSpPr>
          <p:cNvPr id="16" name="Bent Arrow 15"/>
          <p:cNvSpPr/>
          <p:nvPr/>
        </p:nvSpPr>
        <p:spPr>
          <a:xfrm flipV="1">
            <a:off x="721253" y="4165509"/>
            <a:ext cx="520291" cy="1590990"/>
          </a:xfrm>
          <a:prstGeom prst="bentArrow">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a:solidFill>
                <a:schemeClr val="tx1"/>
              </a:solidFill>
            </a:endParaRPr>
          </a:p>
        </p:txBody>
      </p:sp>
      <p:sp>
        <p:nvSpPr>
          <p:cNvPr id="17" name="Right Arrow 16"/>
          <p:cNvSpPr/>
          <p:nvPr/>
        </p:nvSpPr>
        <p:spPr>
          <a:xfrm>
            <a:off x="912848" y="4684895"/>
            <a:ext cx="379622" cy="22298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TextBox 17"/>
          <p:cNvSpPr txBox="1"/>
          <p:nvPr/>
        </p:nvSpPr>
        <p:spPr>
          <a:xfrm>
            <a:off x="3374448" y="1628003"/>
            <a:ext cx="1676081" cy="51706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900" b="1" dirty="0" smtClean="0"/>
              <a:t>Reduce transmission at funerals (safe burials) in SL</a:t>
            </a:r>
            <a:endParaRPr lang="en-GB" sz="900" b="1" dirty="0"/>
          </a:p>
        </p:txBody>
      </p:sp>
      <p:sp>
        <p:nvSpPr>
          <p:cNvPr id="19" name="TextBox 18"/>
          <p:cNvSpPr txBox="1"/>
          <p:nvPr/>
        </p:nvSpPr>
        <p:spPr>
          <a:xfrm>
            <a:off x="3387447" y="4593361"/>
            <a:ext cx="1684976" cy="65807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900" b="1" dirty="0" smtClean="0"/>
              <a:t>Ensure high risk countries are well prepared to rapidly tackle any outbreak</a:t>
            </a:r>
            <a:endParaRPr lang="en-GB" sz="900" b="1" dirty="0"/>
          </a:p>
        </p:txBody>
      </p:sp>
      <p:sp>
        <p:nvSpPr>
          <p:cNvPr id="20" name="TextBox 19"/>
          <p:cNvSpPr txBox="1"/>
          <p:nvPr/>
        </p:nvSpPr>
        <p:spPr>
          <a:xfrm>
            <a:off x="3389465" y="5507225"/>
            <a:ext cx="1710978" cy="65807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900" b="1" dirty="0" smtClean="0"/>
              <a:t>Deliver effective vaccines to affected countries as quickly as possible</a:t>
            </a:r>
            <a:endParaRPr lang="en-GB" sz="900" b="1" dirty="0"/>
          </a:p>
        </p:txBody>
      </p:sp>
      <p:sp>
        <p:nvSpPr>
          <p:cNvPr id="21" name="TextBox 20"/>
          <p:cNvSpPr txBox="1"/>
          <p:nvPr/>
        </p:nvSpPr>
        <p:spPr>
          <a:xfrm>
            <a:off x="5364387" y="1886533"/>
            <a:ext cx="3114379"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Laboratories</a:t>
            </a:r>
            <a:endParaRPr lang="en-GB" sz="900" b="1" dirty="0"/>
          </a:p>
        </p:txBody>
      </p:sp>
      <p:sp>
        <p:nvSpPr>
          <p:cNvPr id="22" name="TextBox 21"/>
          <p:cNvSpPr txBox="1"/>
          <p:nvPr/>
        </p:nvSpPr>
        <p:spPr>
          <a:xfrm>
            <a:off x="5348121" y="3483480"/>
            <a:ext cx="3112119"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Joint Inter-Agency Task Force</a:t>
            </a:r>
            <a:endParaRPr lang="en-GB" sz="900" b="1" dirty="0"/>
          </a:p>
        </p:txBody>
      </p:sp>
      <p:sp>
        <p:nvSpPr>
          <p:cNvPr id="23" name="TextBox 22"/>
          <p:cNvSpPr txBox="1"/>
          <p:nvPr/>
        </p:nvSpPr>
        <p:spPr>
          <a:xfrm>
            <a:off x="5344452" y="3119826"/>
            <a:ext cx="3112118"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Safe Burials and Social Mobilisation</a:t>
            </a:r>
            <a:endParaRPr lang="en-GB" sz="900" b="1" dirty="0"/>
          </a:p>
        </p:txBody>
      </p:sp>
      <p:sp>
        <p:nvSpPr>
          <p:cNvPr id="24" name="TextBox 23"/>
          <p:cNvSpPr txBox="1"/>
          <p:nvPr/>
        </p:nvSpPr>
        <p:spPr>
          <a:xfrm>
            <a:off x="5277396" y="3834571"/>
            <a:ext cx="3100086"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Support to the </a:t>
            </a:r>
            <a:r>
              <a:rPr lang="en-GB" sz="900" b="1" dirty="0" err="1" smtClean="0"/>
              <a:t>NERC</a:t>
            </a:r>
            <a:r>
              <a:rPr lang="en-GB" sz="900" b="1" dirty="0" smtClean="0"/>
              <a:t> and </a:t>
            </a:r>
            <a:r>
              <a:rPr lang="en-GB" sz="900" b="1" dirty="0" err="1" smtClean="0"/>
              <a:t>DERC</a:t>
            </a:r>
            <a:endParaRPr lang="en-GB" sz="900" b="1" dirty="0"/>
          </a:p>
        </p:txBody>
      </p:sp>
      <p:sp>
        <p:nvSpPr>
          <p:cNvPr id="25" name="TextBox 24"/>
          <p:cNvSpPr txBox="1"/>
          <p:nvPr/>
        </p:nvSpPr>
        <p:spPr>
          <a:xfrm>
            <a:off x="5301331" y="4165509"/>
            <a:ext cx="3101282"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Support to </a:t>
            </a:r>
            <a:r>
              <a:rPr lang="en-GB" sz="900" b="1" dirty="0" err="1" smtClean="0"/>
              <a:t>UNMEER</a:t>
            </a:r>
            <a:r>
              <a:rPr lang="en-GB" sz="900" b="1" dirty="0" smtClean="0"/>
              <a:t> and the  UN system</a:t>
            </a:r>
            <a:endParaRPr lang="en-GB" sz="900" b="1" dirty="0"/>
          </a:p>
        </p:txBody>
      </p:sp>
      <p:sp>
        <p:nvSpPr>
          <p:cNvPr id="26" name="TextBox 25"/>
          <p:cNvSpPr txBox="1"/>
          <p:nvPr/>
        </p:nvSpPr>
        <p:spPr>
          <a:xfrm>
            <a:off x="5277396" y="4870597"/>
            <a:ext cx="3125217" cy="3760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New projects to tackle immediate negative impacts (not yet approved)</a:t>
            </a:r>
            <a:endParaRPr lang="en-GB" sz="900" b="1" dirty="0"/>
          </a:p>
        </p:txBody>
      </p:sp>
      <p:sp>
        <p:nvSpPr>
          <p:cNvPr id="27" name="TextBox 26"/>
          <p:cNvSpPr txBox="1"/>
          <p:nvPr/>
        </p:nvSpPr>
        <p:spPr>
          <a:xfrm>
            <a:off x="1620600" y="2590383"/>
            <a:ext cx="1511240" cy="6001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n-GB" sz="1100" b="1" dirty="0" smtClean="0"/>
              <a:t>2.</a:t>
            </a:r>
            <a:r>
              <a:rPr lang="en-GB" sz="1100" b="1" dirty="0"/>
              <a:t> </a:t>
            </a:r>
            <a:r>
              <a:rPr lang="en-GB" sz="1100" b="1" dirty="0" smtClean="0"/>
              <a:t>Tackle wider consequences of </a:t>
            </a:r>
            <a:r>
              <a:rPr lang="en-GB" sz="1100" b="1" dirty="0"/>
              <a:t>E</a:t>
            </a:r>
            <a:r>
              <a:rPr lang="en-GB" sz="1100" b="1" dirty="0" smtClean="0"/>
              <a:t>bola in SL</a:t>
            </a:r>
            <a:endParaRPr lang="en-GB" sz="1100" b="1" i="1" dirty="0"/>
          </a:p>
        </p:txBody>
      </p:sp>
      <p:sp>
        <p:nvSpPr>
          <p:cNvPr id="28" name="TextBox 27"/>
          <p:cNvSpPr txBox="1"/>
          <p:nvPr/>
        </p:nvSpPr>
        <p:spPr>
          <a:xfrm>
            <a:off x="3374447" y="3049317"/>
            <a:ext cx="1684976" cy="3760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900" b="1" dirty="0" smtClean="0"/>
              <a:t>Mitigate immediate negative impacts in SL</a:t>
            </a:r>
            <a:endParaRPr lang="en-GB" sz="900" b="1" dirty="0"/>
          </a:p>
        </p:txBody>
      </p:sp>
      <p:sp>
        <p:nvSpPr>
          <p:cNvPr id="29" name="TextBox 28"/>
          <p:cNvSpPr txBox="1"/>
          <p:nvPr/>
        </p:nvSpPr>
        <p:spPr>
          <a:xfrm>
            <a:off x="3365553" y="3693555"/>
            <a:ext cx="168497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900" b="1" dirty="0" smtClean="0"/>
              <a:t>Plan for recovery and development in SL post crisis and also in health system strengthening</a:t>
            </a:r>
            <a:endParaRPr lang="en-GB" sz="900" b="1" dirty="0"/>
          </a:p>
        </p:txBody>
      </p:sp>
      <p:sp>
        <p:nvSpPr>
          <p:cNvPr id="30" name="TextBox 29"/>
          <p:cNvSpPr txBox="1"/>
          <p:nvPr/>
        </p:nvSpPr>
        <p:spPr>
          <a:xfrm>
            <a:off x="5301331" y="5389711"/>
            <a:ext cx="3100086" cy="3760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Stronger preparedness in countries at high risk of spread</a:t>
            </a:r>
            <a:endParaRPr lang="en-GB" sz="900" b="1" dirty="0"/>
          </a:p>
        </p:txBody>
      </p:sp>
      <p:sp>
        <p:nvSpPr>
          <p:cNvPr id="31" name="TextBox 30"/>
          <p:cNvSpPr txBox="1"/>
          <p:nvPr/>
        </p:nvSpPr>
        <p:spPr>
          <a:xfrm>
            <a:off x="5344452" y="5945638"/>
            <a:ext cx="3100086"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Vaccine and beyond Ebola </a:t>
            </a:r>
            <a:endParaRPr lang="en-GB" sz="900" b="1" dirty="0"/>
          </a:p>
        </p:txBody>
      </p:sp>
      <p:sp>
        <p:nvSpPr>
          <p:cNvPr id="32" name="TextBox 31"/>
          <p:cNvSpPr txBox="1"/>
          <p:nvPr/>
        </p:nvSpPr>
        <p:spPr>
          <a:xfrm>
            <a:off x="5373145" y="1510489"/>
            <a:ext cx="3114379" cy="2350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900" b="1" dirty="0" smtClean="0"/>
              <a:t>5 Ebola Treatment Centres and HR</a:t>
            </a:r>
            <a:endParaRPr lang="en-GB" sz="900" b="1" dirty="0"/>
          </a:p>
        </p:txBody>
      </p:sp>
    </p:spTree>
    <p:extLst>
      <p:ext uri="{BB962C8B-B14F-4D97-AF65-F5344CB8AC3E}">
        <p14:creationId xmlns:p14="http://schemas.microsoft.com/office/powerpoint/2010/main" val="3257254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056785" cy="509588"/>
          </a:xfrm>
        </p:spPr>
        <p:txBody>
          <a:bodyPr/>
          <a:lstStyle/>
          <a:p>
            <a:r>
              <a:rPr lang="en-GB" dirty="0" smtClean="0"/>
              <a:t>Overview of the UK’s support in Sierra Leone </a:t>
            </a:r>
            <a:endParaRPr lang="en-GB"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51974"/>
            <a:ext cx="4608512" cy="5185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104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7448501" cy="509588"/>
          </a:xfrm>
        </p:spPr>
        <p:txBody>
          <a:bodyPr/>
          <a:lstStyle/>
          <a:p>
            <a:r>
              <a:rPr lang="en-GB" dirty="0" smtClean="0"/>
              <a:t>Sierra Leone – The UK’s Interventions </a:t>
            </a:r>
            <a:endParaRPr lang="en-GB" dirty="0"/>
          </a:p>
        </p:txBody>
      </p:sp>
      <p:sp>
        <p:nvSpPr>
          <p:cNvPr id="3" name="Content Placeholder 2"/>
          <p:cNvSpPr>
            <a:spLocks noGrp="1"/>
          </p:cNvSpPr>
          <p:nvPr>
            <p:ph idx="1"/>
          </p:nvPr>
        </p:nvSpPr>
        <p:spPr>
          <a:xfrm>
            <a:off x="3419872" y="1124744"/>
            <a:ext cx="5432277" cy="3708400"/>
          </a:xfrm>
        </p:spPr>
        <p:txBody>
          <a:bodyPr/>
          <a:lstStyle/>
          <a:p>
            <a:pPr lvl="0"/>
            <a:r>
              <a:rPr lang="en-GB" sz="2200" kern="1200" dirty="0" smtClean="0">
                <a:solidFill>
                  <a:schemeClr val="tx1"/>
                </a:solidFill>
                <a:effectLst/>
                <a:latin typeface="Arial" charset="0"/>
              </a:rPr>
              <a:t>Building, running and staffing 3 labs in Sierra Leone, </a:t>
            </a:r>
            <a:r>
              <a:rPr lang="en-GB" sz="2200" kern="1200" dirty="0" err="1" smtClean="0">
                <a:solidFill>
                  <a:schemeClr val="tx1"/>
                </a:solidFill>
                <a:effectLst/>
                <a:latin typeface="Arial" charset="0"/>
              </a:rPr>
              <a:t>CCCs</a:t>
            </a:r>
            <a:r>
              <a:rPr lang="en-GB" sz="2200" kern="1200" dirty="0" smtClean="0">
                <a:solidFill>
                  <a:schemeClr val="tx1"/>
                </a:solidFill>
                <a:effectLst/>
                <a:latin typeface="Arial" charset="0"/>
              </a:rPr>
              <a:t> and staff training</a:t>
            </a:r>
          </a:p>
          <a:p>
            <a:pPr marL="0" lvl="0" indent="0">
              <a:buNone/>
            </a:pPr>
            <a:r>
              <a:rPr lang="en-GB" sz="2200" kern="1200" dirty="0">
                <a:latin typeface="Arial" charset="0"/>
              </a:rPr>
              <a:t>  </a:t>
            </a:r>
            <a:r>
              <a:rPr lang="en-GB" sz="2200" kern="1200" dirty="0" smtClean="0">
                <a:latin typeface="Arial" charset="0"/>
              </a:rPr>
              <a:t> labs </a:t>
            </a:r>
            <a:endParaRPr lang="en-GB" sz="2200" kern="1200" dirty="0" smtClean="0">
              <a:solidFill>
                <a:schemeClr val="tx1"/>
              </a:solidFill>
              <a:effectLst/>
              <a:latin typeface="Arial" charset="0"/>
            </a:endParaRPr>
          </a:p>
          <a:p>
            <a:pPr lvl="0"/>
            <a:r>
              <a:rPr lang="en-GB" sz="2200" kern="1200" dirty="0" smtClean="0">
                <a:solidFill>
                  <a:schemeClr val="tx1"/>
                </a:solidFill>
                <a:effectLst/>
                <a:latin typeface="Arial" charset="0"/>
              </a:rPr>
              <a:t>Scaling up safe burials through </a:t>
            </a:r>
            <a:r>
              <a:rPr lang="en-GB" sz="2200" kern="1200" dirty="0" err="1" smtClean="0">
                <a:solidFill>
                  <a:schemeClr val="tx1"/>
                </a:solidFill>
                <a:effectLst/>
                <a:latin typeface="Arial" charset="0"/>
              </a:rPr>
              <a:t>IFRC</a:t>
            </a:r>
            <a:r>
              <a:rPr lang="en-GB" sz="2200" kern="1200" dirty="0" smtClean="0">
                <a:solidFill>
                  <a:schemeClr val="tx1"/>
                </a:solidFill>
                <a:effectLst/>
                <a:latin typeface="Arial" charset="0"/>
              </a:rPr>
              <a:t>, </a:t>
            </a:r>
            <a:r>
              <a:rPr lang="en-GB" sz="2200" kern="1200" dirty="0" err="1" smtClean="0">
                <a:solidFill>
                  <a:schemeClr val="tx1"/>
                </a:solidFill>
                <a:effectLst/>
                <a:latin typeface="Arial" charset="0"/>
              </a:rPr>
              <a:t>JIATF</a:t>
            </a:r>
            <a:r>
              <a:rPr lang="en-GB" sz="2200" kern="1200" dirty="0" smtClean="0">
                <a:solidFill>
                  <a:schemeClr val="tx1"/>
                </a:solidFill>
                <a:effectLst/>
                <a:latin typeface="Arial" charset="0"/>
              </a:rPr>
              <a:t> and other NGOs (with significant increased coverage in safe burials in the Freetown area)</a:t>
            </a:r>
          </a:p>
          <a:p>
            <a:pPr lvl="0"/>
            <a:r>
              <a:rPr lang="en-GB" sz="2200" kern="1200" dirty="0" smtClean="0">
                <a:solidFill>
                  <a:schemeClr val="tx1"/>
                </a:solidFill>
                <a:effectLst/>
                <a:latin typeface="Arial" charset="0"/>
              </a:rPr>
              <a:t>Social mobilisation (for early isolation and safe burials) through the social mobilisation action consortium and faith based consortium</a:t>
            </a:r>
          </a:p>
          <a:p>
            <a:pPr lvl="0"/>
            <a:r>
              <a:rPr lang="en-GB" sz="2200" kern="1200" dirty="0" smtClean="0">
                <a:solidFill>
                  <a:schemeClr val="tx1"/>
                </a:solidFill>
                <a:effectLst/>
                <a:latin typeface="Arial" charset="0"/>
              </a:rPr>
              <a:t>Supporting Sierra Leone’s command and control, through support to the National Emergency Response Centre</a:t>
            </a:r>
            <a:endParaRPr lang="en-GB" sz="22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316230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2" y="3946872"/>
            <a:ext cx="3162300" cy="169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6693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15" y="980728"/>
            <a:ext cx="4042051"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80011" y="1028600"/>
            <a:ext cx="4104456" cy="3769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5669236" y="2996952"/>
            <a:ext cx="288032"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1752728" y="2579813"/>
            <a:ext cx="288032"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Oval 10"/>
          <p:cNvSpPr/>
          <p:nvPr/>
        </p:nvSpPr>
        <p:spPr>
          <a:xfrm>
            <a:off x="6174948" y="2154911"/>
            <a:ext cx="288032"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2007396" y="3573016"/>
            <a:ext cx="288032"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842824" y="2180402"/>
            <a:ext cx="288032"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4716207" y="2365190"/>
            <a:ext cx="678749" cy="80257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7" name="Straight Connector 16"/>
          <p:cNvCxnSpPr/>
          <p:nvPr/>
        </p:nvCxnSpPr>
        <p:spPr>
          <a:xfrm flipH="1" flipV="1">
            <a:off x="4167916" y="2703674"/>
            <a:ext cx="329794"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055582" y="2257178"/>
            <a:ext cx="288032"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2295428" y="3675700"/>
            <a:ext cx="1115314" cy="21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Kerry Town</a:t>
            </a:r>
            <a:endParaRPr lang="en-GB" sz="11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343392" y="1841890"/>
            <a:ext cx="787464" cy="313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Goderich</a:t>
            </a:r>
            <a:endParaRPr lang="en-GB" sz="11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2044600" y="2556460"/>
            <a:ext cx="70331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Hastings</a:t>
            </a:r>
            <a:endParaRPr lang="en-GB" sz="11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5312659" y="2180402"/>
            <a:ext cx="753849" cy="30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Port </a:t>
            </a:r>
            <a:r>
              <a:rPr lang="en-GB" sz="11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Loko</a:t>
            </a:r>
            <a:endParaRPr lang="en-GB" sz="11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6487205" y="2054074"/>
            <a:ext cx="665732" cy="311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Makeni</a:t>
            </a:r>
            <a:endParaRPr lang="en-GB"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5905690" y="2903849"/>
            <a:ext cx="82654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Moyamba</a:t>
            </a:r>
            <a:endParaRPr lang="en-GB"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20741253"/>
              </p:ext>
            </p:extLst>
          </p:nvPr>
        </p:nvGraphicFramePr>
        <p:xfrm>
          <a:off x="251522" y="4846320"/>
          <a:ext cx="8568950" cy="1981200"/>
        </p:xfrm>
        <a:graphic>
          <a:graphicData uri="http://schemas.openxmlformats.org/drawingml/2006/table">
            <a:tbl>
              <a:tblPr firstRow="1" firstCol="1" bandRow="1">
                <a:tableStyleId>{5C22544A-7EE6-4342-B048-85BDC9FD1C3A}</a:tableStyleId>
              </a:tblPr>
              <a:tblGrid>
                <a:gridCol w="1557991"/>
                <a:gridCol w="1669276"/>
                <a:gridCol w="1891846"/>
                <a:gridCol w="1891846"/>
                <a:gridCol w="1557991"/>
              </a:tblGrid>
              <a:tr h="360040">
                <a:tc>
                  <a:txBody>
                    <a:bodyPr/>
                    <a:lstStyle/>
                    <a:p>
                      <a:pPr>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LOCATION</a:t>
                      </a:r>
                    </a:p>
                  </a:txBody>
                  <a:tcPr marL="68580" marR="68580" marT="0" marB="0" anchor="ctr"/>
                </a:tc>
                <a:tc>
                  <a:txBody>
                    <a:bodyPr/>
                    <a:lstStyle/>
                    <a:p>
                      <a:pPr>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CAPACITY</a:t>
                      </a:r>
                    </a:p>
                  </a:txBody>
                  <a:tcPr marL="68580" marR="68580" marT="0" marB="0" anchor="ctr"/>
                </a:tc>
                <a:tc>
                  <a:txBody>
                    <a:bodyPr/>
                    <a:lstStyle/>
                    <a:p>
                      <a:pPr>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PARTNER</a:t>
                      </a:r>
                    </a:p>
                  </a:txBody>
                  <a:tcPr marL="68580" marR="68580" marT="0" marB="0" anchor="ctr"/>
                </a:tc>
                <a:tc>
                  <a:txBody>
                    <a:bodyPr/>
                    <a:lstStyle/>
                    <a:p>
                      <a:pPr>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CONSTRUCTION COMPLETE</a:t>
                      </a:r>
                    </a:p>
                  </a:txBody>
                  <a:tcPr marL="68580" marR="68580" marT="0" marB="0" anchor="ctr"/>
                </a:tc>
                <a:tc>
                  <a:txBody>
                    <a:bodyPr/>
                    <a:lstStyle/>
                    <a:p>
                      <a:pPr>
                        <a:spcAft>
                          <a:spcPts val="0"/>
                        </a:spcAft>
                      </a:pPr>
                      <a:r>
                        <a:rPr lang="en-GB" sz="1300" dirty="0">
                          <a:effectLst/>
                          <a:latin typeface="Tahoma" panose="020B0604030504040204" pitchFamily="34" charset="0"/>
                          <a:ea typeface="Tahoma" panose="020B0604030504040204" pitchFamily="34" charset="0"/>
                          <a:cs typeface="Tahoma" panose="020B0604030504040204" pitchFamily="34" charset="0"/>
                        </a:rPr>
                        <a:t>FIRST PATIENT</a:t>
                      </a:r>
                    </a:p>
                  </a:txBody>
                  <a:tcPr marL="68580" marR="68580" marT="0" marB="0" anchor="ctr"/>
                </a:tc>
              </a:tr>
              <a:tr h="0">
                <a:tc>
                  <a:txBody>
                    <a:bodyPr/>
                    <a:lstStyle/>
                    <a:p>
                      <a:pPr>
                        <a:spcAft>
                          <a:spcPts val="0"/>
                        </a:spcAft>
                      </a:pPr>
                      <a:r>
                        <a:rPr lang="en-GB" sz="1300">
                          <a:effectLst/>
                          <a:latin typeface="Tahoma" panose="020B0604030504040204" pitchFamily="34" charset="0"/>
                          <a:ea typeface="Tahoma" panose="020B0604030504040204" pitchFamily="34" charset="0"/>
                          <a:cs typeface="Tahoma" panose="020B0604030504040204" pitchFamily="34" charset="0"/>
                        </a:rPr>
                        <a:t>Kerry Town</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80 bed  +</a:t>
                      </a:r>
                    </a:p>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12/20 bed for health workers</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Save the Children</a:t>
                      </a:r>
                    </a:p>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MoD</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24 October </a:t>
                      </a:r>
                      <a:endParaRPr lang="en-GB" sz="1300" dirty="0" smtClean="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300" dirty="0" smtClean="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Additional works 2 Nov</a:t>
                      </a:r>
                      <a:endPar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spcAft>
                          <a:spcPts val="0"/>
                        </a:spcAft>
                      </a:pPr>
                      <a:r>
                        <a:rPr lang="en-GB" sz="1300" dirty="0" smtClean="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27 October (lab</a:t>
                      </a:r>
                      <a:r>
                        <a:rPr lang="en-GB" sz="1300" baseline="0" dirty="0" smtClean="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 only)</a:t>
                      </a:r>
                      <a:endParaRPr lang="en-GB" sz="1300" dirty="0" smtClean="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300" dirty="0" smtClean="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5 November</a:t>
                      </a:r>
                      <a:endPar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0">
                <a:tc>
                  <a:txBody>
                    <a:bodyPr/>
                    <a:lstStyle/>
                    <a:p>
                      <a:pPr>
                        <a:spcAft>
                          <a:spcPts val="0"/>
                        </a:spcAft>
                      </a:pPr>
                      <a:r>
                        <a:rPr lang="en-GB" sz="1300">
                          <a:effectLst/>
                          <a:latin typeface="Tahoma" panose="020B0604030504040204" pitchFamily="34" charset="0"/>
                          <a:ea typeface="Tahoma" panose="020B0604030504040204" pitchFamily="34" charset="0"/>
                          <a:cs typeface="Tahoma" panose="020B0604030504040204" pitchFamily="34" charset="0"/>
                        </a:rPr>
                        <a:t>Hastings</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100 bed</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RSLAF/Kings</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17 November</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27 November</a:t>
                      </a:r>
                    </a:p>
                  </a:txBody>
                  <a:tcPr marL="68580" marR="68580" marT="0" marB="0"/>
                </a:tc>
              </a:tr>
              <a:tr h="0">
                <a:tc>
                  <a:txBody>
                    <a:bodyPr/>
                    <a:lstStyle/>
                    <a:p>
                      <a:pPr>
                        <a:spcAft>
                          <a:spcPts val="0"/>
                        </a:spcAft>
                      </a:pPr>
                      <a:r>
                        <a:rPr lang="en-GB" sz="1300">
                          <a:effectLst/>
                          <a:latin typeface="Tahoma" panose="020B0604030504040204" pitchFamily="34" charset="0"/>
                          <a:ea typeface="Tahoma" panose="020B0604030504040204" pitchFamily="34" charset="0"/>
                          <a:cs typeface="Tahoma" panose="020B0604030504040204" pitchFamily="34" charset="0"/>
                        </a:rPr>
                        <a:t>Goderich</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100 bed</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Emergency</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22 November</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30 November</a:t>
                      </a:r>
                    </a:p>
                  </a:txBody>
                  <a:tcPr marL="68580" marR="68580" marT="0" marB="0"/>
                </a:tc>
              </a:tr>
              <a:tr h="0">
                <a:tc>
                  <a:txBody>
                    <a:bodyPr/>
                    <a:lstStyle/>
                    <a:p>
                      <a:pPr>
                        <a:spcAft>
                          <a:spcPts val="0"/>
                        </a:spcAft>
                      </a:pPr>
                      <a:r>
                        <a:rPr lang="en-GB" sz="1300">
                          <a:effectLst/>
                          <a:latin typeface="Tahoma" panose="020B0604030504040204" pitchFamily="34" charset="0"/>
                          <a:ea typeface="Tahoma" panose="020B0604030504040204" pitchFamily="34" charset="0"/>
                          <a:cs typeface="Tahoma" panose="020B0604030504040204" pitchFamily="34" charset="0"/>
                        </a:rPr>
                        <a:t>Makeni</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100 bed</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IMC</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17 November</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27 November</a:t>
                      </a:r>
                    </a:p>
                  </a:txBody>
                  <a:tcPr marL="68580" marR="68580" marT="0" marB="0"/>
                </a:tc>
              </a:tr>
              <a:tr h="0">
                <a:tc>
                  <a:txBody>
                    <a:bodyPr/>
                    <a:lstStyle/>
                    <a:p>
                      <a:pPr>
                        <a:spcAft>
                          <a:spcPts val="0"/>
                        </a:spcAft>
                      </a:pPr>
                      <a:r>
                        <a:rPr lang="en-GB" sz="1300">
                          <a:effectLst/>
                          <a:latin typeface="Tahoma" panose="020B0604030504040204" pitchFamily="34" charset="0"/>
                          <a:ea typeface="Tahoma" panose="020B0604030504040204" pitchFamily="34" charset="0"/>
                          <a:cs typeface="Tahoma" panose="020B0604030504040204" pitchFamily="34" charset="0"/>
                        </a:rPr>
                        <a:t>Port Loko</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100 bed</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GOAL</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17 November</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27 November</a:t>
                      </a:r>
                    </a:p>
                  </a:txBody>
                  <a:tcPr marL="68580" marR="68580" marT="0" marB="0"/>
                </a:tc>
              </a:tr>
              <a:tr h="0">
                <a:tc>
                  <a:txBody>
                    <a:bodyPr/>
                    <a:lstStyle/>
                    <a:p>
                      <a:pPr>
                        <a:spcAft>
                          <a:spcPts val="0"/>
                        </a:spcAft>
                      </a:pPr>
                      <a:r>
                        <a:rPr lang="en-GB" sz="1300">
                          <a:effectLst/>
                          <a:latin typeface="Tahoma" panose="020B0604030504040204" pitchFamily="34" charset="0"/>
                          <a:ea typeface="Tahoma" panose="020B0604030504040204" pitchFamily="34" charset="0"/>
                          <a:cs typeface="Tahoma" panose="020B0604030504040204" pitchFamily="34" charset="0"/>
                        </a:rPr>
                        <a:t>Moyamba</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100 bed</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Medicins du Monde</a:t>
                      </a:r>
                    </a:p>
                  </a:txBody>
                  <a:tcPr marL="68580" marR="68580" marT="0" marB="0"/>
                </a:tc>
                <a:tc>
                  <a:txBody>
                    <a:bodyPr/>
                    <a:lstStyle/>
                    <a:p>
                      <a:pPr>
                        <a:spcAft>
                          <a:spcPts val="0"/>
                        </a:spcAft>
                      </a:pPr>
                      <a:r>
                        <a:rPr lang="en-GB" sz="130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22 November</a:t>
                      </a:r>
                    </a:p>
                  </a:txBody>
                  <a:tcPr marL="68580" marR="68580" marT="0" marB="0"/>
                </a:tc>
                <a:tc>
                  <a:txBody>
                    <a:bodyPr/>
                    <a:lstStyle/>
                    <a:p>
                      <a:pPr>
                        <a:spcAft>
                          <a:spcPts val="0"/>
                        </a:spcAft>
                      </a:pPr>
                      <a:r>
                        <a:rPr lang="en-GB" sz="1300" dirty="0">
                          <a:solidFill>
                            <a:schemeClr val="tx2">
                              <a:lumMod val="50000"/>
                            </a:schemeClr>
                          </a:solidFill>
                          <a:effectLst/>
                          <a:latin typeface="Tahoma" panose="020B0604030504040204" pitchFamily="34" charset="0"/>
                          <a:ea typeface="Tahoma" panose="020B0604030504040204" pitchFamily="34" charset="0"/>
                          <a:cs typeface="Tahoma" panose="020B0604030504040204" pitchFamily="34" charset="0"/>
                        </a:rPr>
                        <a:t>30 November</a:t>
                      </a:r>
                    </a:p>
                  </a:txBody>
                  <a:tcPr marL="68580" marR="68580" marT="0" marB="0"/>
                </a:tc>
              </a:tr>
            </a:tbl>
          </a:graphicData>
        </a:graphic>
      </p:graphicFrame>
      <p:sp>
        <p:nvSpPr>
          <p:cNvPr id="3" name="Title 2"/>
          <p:cNvSpPr>
            <a:spLocks noGrp="1"/>
          </p:cNvSpPr>
          <p:nvPr>
            <p:ph type="title"/>
          </p:nvPr>
        </p:nvSpPr>
        <p:spPr>
          <a:xfrm>
            <a:off x="1443979" y="260648"/>
            <a:ext cx="8456613" cy="509588"/>
          </a:xfrm>
        </p:spPr>
        <p:txBody>
          <a:bodyPr/>
          <a:lstStyle/>
          <a:p>
            <a:r>
              <a:rPr lang="en-GB" dirty="0" smtClean="0"/>
              <a:t>Plans for Treatment Centres </a:t>
            </a:r>
            <a:endParaRPr lang="en-GB" dirty="0"/>
          </a:p>
        </p:txBody>
      </p:sp>
    </p:spTree>
    <p:extLst>
      <p:ext uri="{BB962C8B-B14F-4D97-AF65-F5344CB8AC3E}">
        <p14:creationId xmlns:p14="http://schemas.microsoft.com/office/powerpoint/2010/main" val="172424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7596336" cy="509588"/>
          </a:xfrm>
        </p:spPr>
        <p:txBody>
          <a:bodyPr/>
          <a:lstStyle/>
          <a:p>
            <a:r>
              <a:rPr lang="en-GB" dirty="0" smtClean="0"/>
              <a:t>Plans for Community </a:t>
            </a:r>
            <a:r>
              <a:rPr lang="en-GB" dirty="0"/>
              <a:t>C</a:t>
            </a:r>
            <a:r>
              <a:rPr lang="en-GB" dirty="0" smtClean="0"/>
              <a:t>are </a:t>
            </a:r>
            <a:r>
              <a:rPr lang="en-GB" dirty="0"/>
              <a:t>C</a:t>
            </a:r>
            <a:r>
              <a:rPr lang="en-GB" dirty="0" smtClean="0"/>
              <a:t>entres </a:t>
            </a:r>
            <a:endParaRPr lang="en-GB" dirty="0"/>
          </a:p>
        </p:txBody>
      </p:sp>
      <p:sp>
        <p:nvSpPr>
          <p:cNvPr id="3" name="Content Placeholder 2"/>
          <p:cNvSpPr>
            <a:spLocks noGrp="1"/>
          </p:cNvSpPr>
          <p:nvPr>
            <p:ph idx="1"/>
          </p:nvPr>
        </p:nvSpPr>
        <p:spPr>
          <a:xfrm>
            <a:off x="4572000" y="1775046"/>
            <a:ext cx="4280149" cy="3708400"/>
          </a:xfrm>
        </p:spPr>
        <p:txBody>
          <a:bodyPr/>
          <a:lstStyle/>
          <a:p>
            <a:pPr lvl="0"/>
            <a:r>
              <a:rPr lang="en-GB" sz="2000" dirty="0"/>
              <a:t>S</a:t>
            </a:r>
            <a:r>
              <a:rPr lang="en-GB" sz="2000" dirty="0" smtClean="0"/>
              <a:t>upporting </a:t>
            </a:r>
            <a:r>
              <a:rPr lang="en-GB" sz="2000" dirty="0"/>
              <a:t>the scale up of </a:t>
            </a:r>
            <a:r>
              <a:rPr lang="en-GB" sz="2000" dirty="0" smtClean="0"/>
              <a:t> </a:t>
            </a:r>
            <a:r>
              <a:rPr lang="en-GB" sz="2000" dirty="0" err="1" smtClean="0"/>
              <a:t>CCCs</a:t>
            </a:r>
            <a:r>
              <a:rPr lang="en-GB" sz="2000" dirty="0" smtClean="0"/>
              <a:t> </a:t>
            </a:r>
          </a:p>
          <a:p>
            <a:pPr lvl="1"/>
            <a:r>
              <a:rPr lang="en-GB" dirty="0" smtClean="0"/>
              <a:t>These are open </a:t>
            </a:r>
            <a:r>
              <a:rPr lang="en-GB" dirty="0"/>
              <a:t>in Port </a:t>
            </a:r>
            <a:r>
              <a:rPr lang="en-GB" dirty="0" err="1"/>
              <a:t>Loko</a:t>
            </a:r>
            <a:r>
              <a:rPr lang="en-GB" dirty="0"/>
              <a:t> (</a:t>
            </a:r>
            <a:r>
              <a:rPr lang="en-GB" dirty="0" err="1"/>
              <a:t>Kabantama</a:t>
            </a:r>
            <a:r>
              <a:rPr lang="en-GB" dirty="0"/>
              <a:t> and </a:t>
            </a:r>
            <a:r>
              <a:rPr lang="en-GB" dirty="0" err="1"/>
              <a:t>Lunsar</a:t>
            </a:r>
            <a:r>
              <a:rPr lang="en-GB" dirty="0"/>
              <a:t>) </a:t>
            </a:r>
            <a:endParaRPr lang="en-GB" dirty="0" smtClean="0"/>
          </a:p>
          <a:p>
            <a:pPr lvl="1"/>
            <a:r>
              <a:rPr lang="en-GB" dirty="0" err="1" smtClean="0"/>
              <a:t>CCCs</a:t>
            </a:r>
            <a:r>
              <a:rPr lang="en-GB" dirty="0" smtClean="0"/>
              <a:t> </a:t>
            </a:r>
            <a:r>
              <a:rPr lang="en-GB" dirty="0"/>
              <a:t>up and running across </a:t>
            </a:r>
            <a:r>
              <a:rPr lang="en-GB" dirty="0" smtClean="0"/>
              <a:t>Freetown</a:t>
            </a:r>
          </a:p>
          <a:p>
            <a:pPr marL="357187" lvl="1" indent="0">
              <a:buNone/>
            </a:pPr>
            <a:endParaRPr lang="en-GB" dirty="0" smtClean="0"/>
          </a:p>
          <a:p>
            <a:pPr lvl="0"/>
            <a:r>
              <a:rPr lang="en-GB" sz="2000" dirty="0" smtClean="0"/>
              <a:t>The </a:t>
            </a:r>
            <a:r>
              <a:rPr lang="en-GB" sz="2000" dirty="0"/>
              <a:t>UK has five Community Care Centres (CCC) up and running in the Freetown area, with 10 more coming online in the next few weeks. </a:t>
            </a:r>
          </a:p>
          <a:p>
            <a:endParaRPr lang="en-GB" dirty="0" smtClean="0"/>
          </a:p>
          <a:p>
            <a:endParaRPr lang="en-GB"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60286"/>
            <a:ext cx="3439440" cy="2542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97918"/>
            <a:ext cx="3582000" cy="2491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76360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995936" y="1124744"/>
            <a:ext cx="4732362" cy="3708400"/>
          </a:xfrm>
        </p:spPr>
        <p:txBody>
          <a:bodyPr/>
          <a:lstStyle/>
          <a:p>
            <a:pPr marL="809625" lvl="2" indent="-542925">
              <a:buNone/>
            </a:pPr>
            <a:r>
              <a:rPr lang="en-GB" sz="1600" b="1" dirty="0"/>
              <a:t>International </a:t>
            </a:r>
            <a:r>
              <a:rPr lang="en-GB" sz="1600" b="1" dirty="0" smtClean="0"/>
              <a:t>staffing requirements</a:t>
            </a:r>
          </a:p>
          <a:p>
            <a:pPr marL="444500" lvl="2">
              <a:buFont typeface="Arial" panose="020B0604020202020204" pitchFamily="34" charset="0"/>
              <a:buChar char="•"/>
            </a:pPr>
            <a:r>
              <a:rPr lang="en-GB" sz="1500" dirty="0" smtClean="0"/>
              <a:t>More than 1,000 NHS staff now volunteered</a:t>
            </a:r>
          </a:p>
          <a:p>
            <a:pPr marL="444500" lvl="2">
              <a:buFont typeface="Arial" panose="020B0604020202020204" pitchFamily="34" charset="0"/>
              <a:buChar char="•"/>
            </a:pPr>
            <a:r>
              <a:rPr lang="en-GB" sz="1500" dirty="0" smtClean="0"/>
              <a:t>Norway </a:t>
            </a:r>
            <a:r>
              <a:rPr lang="en-GB" sz="1500" dirty="0"/>
              <a:t>signed an agreement with DFID </a:t>
            </a:r>
            <a:r>
              <a:rPr lang="en-GB" sz="1500" dirty="0" smtClean="0"/>
              <a:t>to </a:t>
            </a:r>
            <a:r>
              <a:rPr lang="en-GB" sz="1500" dirty="0"/>
              <a:t>support the UK </a:t>
            </a:r>
            <a:r>
              <a:rPr lang="en-GB" sz="1500" dirty="0" smtClean="0"/>
              <a:t>response</a:t>
            </a:r>
          </a:p>
          <a:p>
            <a:pPr marL="444500" lvl="2">
              <a:buFont typeface="Arial" panose="020B0604020202020204" pitchFamily="34" charset="0"/>
              <a:buChar char="•"/>
            </a:pPr>
            <a:r>
              <a:rPr lang="en-GB" sz="1500" dirty="0" smtClean="0"/>
              <a:t>Cuba and Australia sending staff</a:t>
            </a:r>
          </a:p>
          <a:p>
            <a:pPr marL="266700" lvl="2" indent="0">
              <a:buNone/>
            </a:pPr>
            <a:endParaRPr lang="en-GB" sz="1500" i="1" u="sng" dirty="0"/>
          </a:p>
          <a:p>
            <a:pPr marL="266700" lvl="2" indent="0">
              <a:buNone/>
            </a:pPr>
            <a:r>
              <a:rPr lang="en-GB" sz="1500" b="1" dirty="0" smtClean="0"/>
              <a:t>National </a:t>
            </a:r>
            <a:r>
              <a:rPr lang="en-GB" sz="1500" b="1" dirty="0"/>
              <a:t>s</a:t>
            </a:r>
            <a:r>
              <a:rPr lang="en-GB" sz="1500" b="1" dirty="0" smtClean="0"/>
              <a:t>taff </a:t>
            </a:r>
            <a:endParaRPr lang="en-GB" sz="1500" b="1" dirty="0"/>
          </a:p>
          <a:p>
            <a:pPr marL="533400" lvl="2" indent="-266700">
              <a:buFont typeface="Arial" panose="020B0604020202020204" pitchFamily="34" charset="0"/>
              <a:buChar char="•"/>
            </a:pPr>
            <a:r>
              <a:rPr lang="en-GB" sz="1500" dirty="0" smtClean="0"/>
              <a:t>DFID </a:t>
            </a:r>
            <a:r>
              <a:rPr lang="en-GB" sz="1500" dirty="0"/>
              <a:t>is in close contact with </a:t>
            </a:r>
            <a:r>
              <a:rPr lang="en-GB" sz="1500" dirty="0" err="1"/>
              <a:t>MoH</a:t>
            </a:r>
            <a:r>
              <a:rPr lang="en-GB" sz="1500" dirty="0"/>
              <a:t> officials in Sierra Leone to gain clarity on the number and type of health staff available to work in UK-funded </a:t>
            </a:r>
            <a:r>
              <a:rPr lang="en-GB" sz="1500" dirty="0" err="1"/>
              <a:t>ETCs</a:t>
            </a:r>
            <a:r>
              <a:rPr lang="en-GB" sz="1500" dirty="0"/>
              <a:t> and the wider </a:t>
            </a:r>
            <a:r>
              <a:rPr lang="en-GB" sz="1500" dirty="0" smtClean="0"/>
              <a:t>response</a:t>
            </a:r>
          </a:p>
          <a:p>
            <a:pPr marL="533400" lvl="2" indent="-266700">
              <a:buFont typeface="Arial" panose="020B0604020202020204" pitchFamily="34" charset="0"/>
              <a:buChar char="•"/>
            </a:pPr>
            <a:r>
              <a:rPr lang="en-GB" sz="1500" dirty="0" smtClean="0">
                <a:effectLst/>
              </a:rPr>
              <a:t>Training</a:t>
            </a:r>
            <a:r>
              <a:rPr lang="en-GB" sz="1500" dirty="0" smtClean="0"/>
              <a:t> clinicians,  non-clinicians and </a:t>
            </a:r>
            <a:r>
              <a:rPr lang="en-GB" sz="1500" dirty="0"/>
              <a:t>‘train the </a:t>
            </a:r>
            <a:r>
              <a:rPr lang="en-GB" sz="1500" dirty="0" smtClean="0"/>
              <a:t>trainers’ have </a:t>
            </a:r>
            <a:r>
              <a:rPr lang="en-GB" sz="1500" dirty="0"/>
              <a:t>been </a:t>
            </a:r>
            <a:r>
              <a:rPr lang="en-GB" sz="1500" dirty="0" smtClean="0"/>
              <a:t>trained</a:t>
            </a:r>
          </a:p>
          <a:p>
            <a:pPr marL="533400" lvl="2" indent="-266700">
              <a:buFont typeface="Arial" panose="020B0604020202020204" pitchFamily="34" charset="0"/>
              <a:buChar char="•"/>
            </a:pPr>
            <a:r>
              <a:rPr lang="en-GB" sz="1500" dirty="0" smtClean="0"/>
              <a:t>Supporting WHO training centre in Freetown</a:t>
            </a:r>
          </a:p>
          <a:p>
            <a:pPr marL="533400" lvl="2" indent="-266700">
              <a:buFont typeface="Arial" panose="020B0604020202020204" pitchFamily="34" charset="0"/>
              <a:buChar char="•"/>
            </a:pPr>
            <a:endParaRPr lang="en-GB" sz="1500" dirty="0"/>
          </a:p>
          <a:p>
            <a:pPr marL="266700" lvl="2" indent="0">
              <a:buNone/>
            </a:pPr>
            <a:r>
              <a:rPr lang="en-GB" sz="1500" b="1" dirty="0" smtClean="0"/>
              <a:t>Pre-deployment </a:t>
            </a:r>
            <a:r>
              <a:rPr lang="en-GB" sz="1500" b="1" dirty="0"/>
              <a:t>training in the UK </a:t>
            </a:r>
            <a:endParaRPr lang="en-GB" sz="1500" b="1" dirty="0" smtClean="0"/>
          </a:p>
          <a:p>
            <a:pPr marL="552450" lvl="2" indent="-285750">
              <a:buFont typeface="Arial" panose="020B0604020202020204" pitchFamily="34" charset="0"/>
              <a:buChar char="•"/>
            </a:pPr>
            <a:r>
              <a:rPr lang="en-GB" sz="1500" dirty="0" smtClean="0"/>
              <a:t>MoD </a:t>
            </a:r>
            <a:r>
              <a:rPr lang="en-GB" sz="1500" dirty="0"/>
              <a:t>has run training for 160 staff deploying to work in the </a:t>
            </a:r>
            <a:r>
              <a:rPr lang="en-GB" sz="1500" dirty="0" smtClean="0"/>
              <a:t> </a:t>
            </a:r>
            <a:r>
              <a:rPr lang="en-GB" sz="1500" dirty="0"/>
              <a:t>Kerry Town </a:t>
            </a:r>
            <a:r>
              <a:rPr lang="en-GB" sz="1500" dirty="0" smtClean="0"/>
              <a:t>facility</a:t>
            </a:r>
            <a:endParaRPr lang="en-US" altLang="en-US" sz="1500" dirty="0" smtClean="0"/>
          </a:p>
        </p:txBody>
      </p:sp>
      <p:sp>
        <p:nvSpPr>
          <p:cNvPr id="2" name="TextBox 1"/>
          <p:cNvSpPr txBox="1"/>
          <p:nvPr/>
        </p:nvSpPr>
        <p:spPr>
          <a:xfrm>
            <a:off x="1835696" y="188640"/>
            <a:ext cx="5616624" cy="461665"/>
          </a:xfrm>
          <a:prstGeom prst="rect">
            <a:avLst/>
          </a:prstGeom>
          <a:noFill/>
        </p:spPr>
        <p:txBody>
          <a:bodyPr wrap="square" rtlCol="0">
            <a:spAutoFit/>
          </a:bodyPr>
          <a:lstStyle/>
          <a:p>
            <a:r>
              <a:rPr lang="en-GB" sz="2400" b="1" dirty="0" smtClean="0">
                <a:latin typeface="Arial Black" panose="020B0A04020102020204" pitchFamily="34" charset="0"/>
              </a:rPr>
              <a:t>Staff Deployment and Training  </a:t>
            </a:r>
            <a:endParaRPr lang="en-GB" sz="2400" b="1" dirty="0">
              <a:latin typeface="Arial Black" panose="020B0A0402010202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3995334" cy="2302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36" y="3717032"/>
            <a:ext cx="3970802" cy="257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FID Presentation">
  <a:themeElements>
    <a:clrScheme name="">
      <a:dk1>
        <a:srgbClr val="000000"/>
      </a:dk1>
      <a:lt1>
        <a:srgbClr val="FFFFFF"/>
      </a:lt1>
      <a:dk2>
        <a:srgbClr val="000000"/>
      </a:dk2>
      <a:lt2>
        <a:srgbClr val="808080"/>
      </a:lt2>
      <a:accent1>
        <a:srgbClr val="003F71"/>
      </a:accent1>
      <a:accent2>
        <a:srgbClr val="2E7B5C"/>
      </a:accent2>
      <a:accent3>
        <a:srgbClr val="FFFFFF"/>
      </a:accent3>
      <a:accent4>
        <a:srgbClr val="000000"/>
      </a:accent4>
      <a:accent5>
        <a:srgbClr val="AAAFBB"/>
      </a:accent5>
      <a:accent6>
        <a:srgbClr val="296F53"/>
      </a:accent6>
      <a:hlink>
        <a:srgbClr val="B7153D"/>
      </a:hlink>
      <a:folHlink>
        <a:srgbClr val="DF5220"/>
      </a:folHlink>
    </a:clrScheme>
    <a:fontScheme name="presentation-gree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green 1">
        <a:dk1>
          <a:srgbClr val="000000"/>
        </a:dk1>
        <a:lt1>
          <a:srgbClr val="FFFFFF"/>
        </a:lt1>
        <a:dk2>
          <a:srgbClr val="000000"/>
        </a:dk2>
        <a:lt2>
          <a:srgbClr val="808080"/>
        </a:lt2>
        <a:accent1>
          <a:srgbClr val="005A81"/>
        </a:accent1>
        <a:accent2>
          <a:srgbClr val="2E7B5C"/>
        </a:accent2>
        <a:accent3>
          <a:srgbClr val="FFFFFF"/>
        </a:accent3>
        <a:accent4>
          <a:srgbClr val="000000"/>
        </a:accent4>
        <a:accent5>
          <a:srgbClr val="AAB5C1"/>
        </a:accent5>
        <a:accent6>
          <a:srgbClr val="296F53"/>
        </a:accent6>
        <a:hlink>
          <a:srgbClr val="B7153D"/>
        </a:hlink>
        <a:folHlink>
          <a:srgbClr val="DF5220"/>
        </a:folHlink>
      </a:clrScheme>
      <a:clrMap bg1="lt1" tx1="dk1" bg2="lt2" tx2="dk2" accent1="accent1" accent2="accent2" accent3="accent3" accent4="accent4" accent5="accent5" accent6="accent6" hlink="hlink" folHlink="folHlink"/>
    </a:extraClrScheme>
    <a:extraClrScheme>
      <a:clrScheme name="presentation-green 2">
        <a:dk1>
          <a:srgbClr val="000000"/>
        </a:dk1>
        <a:lt1>
          <a:srgbClr val="FFFFFF"/>
        </a:lt1>
        <a:dk2>
          <a:srgbClr val="000000"/>
        </a:dk2>
        <a:lt2>
          <a:srgbClr val="808080"/>
        </a:lt2>
        <a:accent1>
          <a:srgbClr val="005A81"/>
        </a:accent1>
        <a:accent2>
          <a:srgbClr val="006666"/>
        </a:accent2>
        <a:accent3>
          <a:srgbClr val="FFFFFF"/>
        </a:accent3>
        <a:accent4>
          <a:srgbClr val="000000"/>
        </a:accent4>
        <a:accent5>
          <a:srgbClr val="AAB5C1"/>
        </a:accent5>
        <a:accent6>
          <a:srgbClr val="005C5C"/>
        </a:accent6>
        <a:hlink>
          <a:srgbClr val="EE3224"/>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DFID Presentation</Template>
  <TotalTime>478</TotalTime>
  <Words>1388</Words>
  <Application>Microsoft Office PowerPoint</Application>
  <PresentationFormat>On-screen Show (4:3)</PresentationFormat>
  <Paragraphs>216</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DFID Presentation</vt:lpstr>
      <vt:lpstr> UK’s Ebola Crisis Response and Regional Prevention and Preparedness </vt:lpstr>
      <vt:lpstr>Agenda </vt:lpstr>
      <vt:lpstr>The Ebola Virus  </vt:lpstr>
      <vt:lpstr>The UK’s Strategy in Sierra Leone and Beyond</vt:lpstr>
      <vt:lpstr>Overview of the UK’s support in Sierra Leone </vt:lpstr>
      <vt:lpstr>Sierra Leone – The UK’s Interventions </vt:lpstr>
      <vt:lpstr>Plans for Treatment Centres </vt:lpstr>
      <vt:lpstr>Plans for Community Care Centres </vt:lpstr>
      <vt:lpstr>PowerPoint Presentation</vt:lpstr>
      <vt:lpstr>PowerPoint Presentation</vt:lpstr>
      <vt:lpstr>PowerPoint Presentation</vt:lpstr>
      <vt:lpstr>Regional Response and Preparedness</vt:lpstr>
      <vt:lpstr>Maps of Transport Hubs and Corridors </vt:lpstr>
      <vt:lpstr>PowerPoint Presentation</vt:lpstr>
      <vt:lpstr>International Response </vt:lpstr>
    </vt:vector>
  </TitlesOfParts>
  <Company>DFID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Regional Response and Preparedness Strategy to stop the spread of Ebola across Africa</dc:title>
  <dc:creator>Nicole Goldstein</dc:creator>
  <cp:lastModifiedBy>STROINK Christina (DEVCO)</cp:lastModifiedBy>
  <cp:revision>38</cp:revision>
  <cp:lastPrinted>2014-11-11T15:28:36Z</cp:lastPrinted>
  <dcterms:created xsi:type="dcterms:W3CDTF">2014-11-11T10:40:55Z</dcterms:created>
  <dcterms:modified xsi:type="dcterms:W3CDTF">2014-12-04T16:32:15Z</dcterms:modified>
</cp:coreProperties>
</file>