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62" r:id="rId4"/>
    <p:sldId id="259" r:id="rId5"/>
  </p:sldIdLst>
  <p:sldSz cx="6858000" cy="9906000" type="A4"/>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cal JONES" initials="P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ECC5"/>
    <a:srgbClr val="FFCC66"/>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07" autoAdjust="0"/>
  </p:normalViewPr>
  <p:slideViewPr>
    <p:cSldViewPr>
      <p:cViewPr>
        <p:scale>
          <a:sx n="150" d="100"/>
          <a:sy n="150" d="100"/>
        </p:scale>
        <p:origin x="-984" y="5456"/>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5700"/>
          </a:xfrm>
          <a:prstGeom prst="rect">
            <a:avLst/>
          </a:prstGeom>
        </p:spPr>
        <p:txBody>
          <a:bodyPr vert="horz" lIns="90434" tIns="45217" rIns="90434" bIns="45217" rtlCol="0"/>
          <a:lstStyle>
            <a:lvl1pPr algn="l">
              <a:defRPr sz="1200"/>
            </a:lvl1pPr>
          </a:lstStyle>
          <a:p>
            <a:endParaRPr lang="de-DE"/>
          </a:p>
        </p:txBody>
      </p:sp>
      <p:sp>
        <p:nvSpPr>
          <p:cNvPr id="3" name="Date Placeholder 2"/>
          <p:cNvSpPr>
            <a:spLocks noGrp="1"/>
          </p:cNvSpPr>
          <p:nvPr>
            <p:ph type="dt" idx="1"/>
          </p:nvPr>
        </p:nvSpPr>
        <p:spPr>
          <a:xfrm>
            <a:off x="3776866" y="1"/>
            <a:ext cx="2890665" cy="495700"/>
          </a:xfrm>
          <a:prstGeom prst="rect">
            <a:avLst/>
          </a:prstGeom>
        </p:spPr>
        <p:txBody>
          <a:bodyPr vert="horz" lIns="90434" tIns="45217" rIns="90434" bIns="45217" rtlCol="0"/>
          <a:lstStyle>
            <a:lvl1pPr algn="r">
              <a:defRPr sz="1200"/>
            </a:lvl1pPr>
          </a:lstStyle>
          <a:p>
            <a:fld id="{48A4B15E-4C7A-47A8-B115-09ADF923AC4F}" type="datetimeFigureOut">
              <a:rPr lang="de-DE" smtClean="0"/>
              <a:pPr/>
              <a:t>21/10/2014</a:t>
            </a:fld>
            <a:endParaRPr lang="de-DE"/>
          </a:p>
        </p:txBody>
      </p:sp>
      <p:sp>
        <p:nvSpPr>
          <p:cNvPr id="4" name="Slide Image Placeholder 3"/>
          <p:cNvSpPr>
            <a:spLocks noGrp="1" noRot="1" noChangeAspect="1"/>
          </p:cNvSpPr>
          <p:nvPr>
            <p:ph type="sldImg" idx="2"/>
          </p:nvPr>
        </p:nvSpPr>
        <p:spPr>
          <a:xfrm>
            <a:off x="2046288" y="744538"/>
            <a:ext cx="2576512" cy="3722687"/>
          </a:xfrm>
          <a:prstGeom prst="rect">
            <a:avLst/>
          </a:prstGeom>
          <a:noFill/>
          <a:ln w="12700">
            <a:solidFill>
              <a:prstClr val="black"/>
            </a:solidFill>
          </a:ln>
        </p:spPr>
        <p:txBody>
          <a:bodyPr vert="horz" lIns="90434" tIns="45217" rIns="90434" bIns="45217" rtlCol="0" anchor="ctr"/>
          <a:lstStyle/>
          <a:p>
            <a:endParaRPr lang="de-DE"/>
          </a:p>
        </p:txBody>
      </p:sp>
      <p:sp>
        <p:nvSpPr>
          <p:cNvPr id="5" name="Notes Placeholder 4"/>
          <p:cNvSpPr>
            <a:spLocks noGrp="1"/>
          </p:cNvSpPr>
          <p:nvPr>
            <p:ph type="body" sz="quarter" idx="3"/>
          </p:nvPr>
        </p:nvSpPr>
        <p:spPr>
          <a:xfrm>
            <a:off x="666598" y="4715470"/>
            <a:ext cx="5335893" cy="4466039"/>
          </a:xfrm>
          <a:prstGeom prst="rect">
            <a:avLst/>
          </a:prstGeom>
        </p:spPr>
        <p:txBody>
          <a:bodyPr vert="horz" lIns="90434" tIns="45217" rIns="90434" bIns="452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9360"/>
            <a:ext cx="2890665" cy="495700"/>
          </a:xfrm>
          <a:prstGeom prst="rect">
            <a:avLst/>
          </a:prstGeom>
        </p:spPr>
        <p:txBody>
          <a:bodyPr vert="horz" lIns="90434" tIns="45217" rIns="90434" bIns="45217" rtlCol="0" anchor="b"/>
          <a:lstStyle>
            <a:lvl1pPr algn="l">
              <a:defRPr sz="1200"/>
            </a:lvl1pPr>
          </a:lstStyle>
          <a:p>
            <a:endParaRPr lang="de-DE"/>
          </a:p>
        </p:txBody>
      </p:sp>
      <p:sp>
        <p:nvSpPr>
          <p:cNvPr id="7" name="Slide Number Placeholder 6"/>
          <p:cNvSpPr>
            <a:spLocks noGrp="1"/>
          </p:cNvSpPr>
          <p:nvPr>
            <p:ph type="sldNum" sz="quarter" idx="5"/>
          </p:nvPr>
        </p:nvSpPr>
        <p:spPr>
          <a:xfrm>
            <a:off x="3776866" y="9429360"/>
            <a:ext cx="2890665" cy="495700"/>
          </a:xfrm>
          <a:prstGeom prst="rect">
            <a:avLst/>
          </a:prstGeom>
        </p:spPr>
        <p:txBody>
          <a:bodyPr vert="horz" lIns="90434" tIns="45217" rIns="90434" bIns="45217" rtlCol="0" anchor="b"/>
          <a:lstStyle>
            <a:lvl1pPr algn="r">
              <a:defRPr sz="1200"/>
            </a:lvl1pPr>
          </a:lstStyle>
          <a:p>
            <a:fld id="{5D12DFF5-90E5-4A96-9774-85369E51BFEB}" type="slidenum">
              <a:rPr lang="de-DE" smtClean="0"/>
              <a:pPr/>
              <a:t>‹#›</a:t>
            </a:fld>
            <a:endParaRPr lang="de-DE"/>
          </a:p>
        </p:txBody>
      </p:sp>
    </p:spTree>
    <p:extLst>
      <p:ext uri="{BB962C8B-B14F-4D97-AF65-F5344CB8AC3E}">
        <p14:creationId xmlns:p14="http://schemas.microsoft.com/office/powerpoint/2010/main" val="277814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de-DE"/>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7175" y="529697"/>
            <a:ext cx="3357563" cy="11268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DBE41-7A0C-4CBC-856E-67B0AC0C85E7}" type="datetimeFigureOut">
              <a:rPr lang="de-DE" smtClean="0"/>
              <a:pPr/>
              <a:t>21/10/2014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6E8989D-8CDE-4209-A138-CC15E8BD2768}"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6CDBE41-7A0C-4CBC-856E-67B0AC0C85E7}" type="datetimeFigureOut">
              <a:rPr lang="de-DE" smtClean="0"/>
              <a:pPr/>
              <a:t>21/10/2014</a:t>
            </a:fld>
            <a:endParaRPr lang="de-DE"/>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F6E8989D-8CDE-4209-A138-CC15E8BD2768}"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hyperlink" Target="http://www.stoprapenow.org" TargetMode="External"/><Relationship Id="rId6" Type="http://schemas.openxmlformats.org/officeDocument/2006/relationships/hyperlink" Target="http://www.un.org/en/women/endviolence/" TargetMode="External"/><Relationship Id="rId7" Type="http://schemas.openxmlformats.org/officeDocument/2006/relationships/image" Target="../media/image4.png"/><Relationship Id="rId8" Type="http://schemas.openxmlformats.org/officeDocument/2006/relationships/image" Target="../media/image5.jpeg"/><Relationship Id="rId9"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girlsummit2014.org/Commitment/Show" TargetMode="External"/><Relationship Id="rId5" Type="http://schemas.openxmlformats.org/officeDocument/2006/relationships/hyperlink" Target="https://www.gov.uk/government/topical-events/girl-summit-2014" TargetMode="External"/><Relationship Id="rId6" Type="http://schemas.openxmlformats.org/officeDocument/2006/relationships/image" Target="../media/image9.png"/><Relationship Id="rId7"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jpeg"/><Relationship Id="rId5" Type="http://schemas.openxmlformats.org/officeDocument/2006/relationships/hyperlink" Target="http://ec.europa.eu/europeaid/subsites/trust-fund-bekou_en"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page 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 y="2360712"/>
            <a:ext cx="3888432" cy="2646096"/>
          </a:xfrm>
          <a:prstGeom prst="rect">
            <a:avLst/>
          </a:prstGeom>
        </p:spPr>
      </p:pic>
      <p:sp>
        <p:nvSpPr>
          <p:cNvPr id="24" name="Rectangle 3"/>
          <p:cNvSpPr>
            <a:spLocks noChangeArrowheads="1"/>
          </p:cNvSpPr>
          <p:nvPr/>
        </p:nvSpPr>
        <p:spPr bwMode="auto">
          <a:xfrm>
            <a:off x="4221088" y="4376936"/>
            <a:ext cx="2636912" cy="398462"/>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t" anchorCtr="0" compatLnSpc="1">
            <a:prstTxWarp prst="textNoShape">
              <a:avLst/>
            </a:prstTxWarp>
          </a:bodyPr>
          <a:lstStyle/>
          <a:p>
            <a:endParaRPr lang="de-DE"/>
          </a:p>
        </p:txBody>
      </p:sp>
      <p:pic>
        <p:nvPicPr>
          <p:cNvPr id="5" name="Picture 4" descr="\\applinux\particip\projects\implementation\06-0239-030-GAS\implementation\Newsletter\Newsletter 2011\banniere ibon3.jpg"/>
          <p:cNvPicPr/>
          <p:nvPr/>
        </p:nvPicPr>
        <p:blipFill>
          <a:blip r:embed="rId3" cstate="print"/>
          <a:srcRect/>
          <a:stretch>
            <a:fillRect/>
          </a:stretch>
        </p:blipFill>
        <p:spPr bwMode="auto">
          <a:xfrm>
            <a:off x="1752600" y="0"/>
            <a:ext cx="5105400" cy="1295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26" name="Text Box 2"/>
          <p:cNvSpPr txBox="1">
            <a:spLocks noChangeArrowheads="1"/>
          </p:cNvSpPr>
          <p:nvPr/>
        </p:nvSpPr>
        <p:spPr bwMode="auto">
          <a:xfrm>
            <a:off x="1844824" y="0"/>
            <a:ext cx="5105400" cy="1064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400"/>
              </a:spcAft>
              <a:buClrTx/>
              <a:buSzTx/>
              <a:buFontTx/>
              <a:buNone/>
              <a:tabLst/>
            </a:pPr>
            <a:r>
              <a:rPr kumimoji="0" lang="en-US" sz="2400" b="1" i="0" u="none" strike="noStrike" cap="none" normalizeH="0" baseline="0" dirty="0" smtClean="0">
                <a:ln>
                  <a:noFill/>
                </a:ln>
                <a:solidFill>
                  <a:srgbClr val="FFFFFF"/>
                </a:solidFill>
                <a:effectLst/>
                <a:latin typeface="Arial" pitchFamily="34" charset="0"/>
                <a:cs typeface="Arial" pitchFamily="34" charset="0"/>
              </a:rPr>
              <a:t>EU </a:t>
            </a:r>
            <a:r>
              <a:rPr kumimoji="0" lang="en-US" sz="1400" b="1" i="0" u="none" strike="noStrike" cap="none" normalizeH="0" baseline="0" dirty="0" smtClean="0">
                <a:ln>
                  <a:noFill/>
                </a:ln>
                <a:solidFill>
                  <a:srgbClr val="FFFFFF"/>
                </a:solidFill>
                <a:effectLst/>
                <a:latin typeface="Arial" pitchFamily="34" charset="0"/>
                <a:cs typeface="Arial" pitchFamily="34" charset="0"/>
              </a:rPr>
              <a:t>Initiatives on </a:t>
            </a:r>
            <a:br>
              <a:rPr kumimoji="0" lang="en-US" sz="1400" b="1" i="0" u="none" strike="noStrike" cap="none" normalizeH="0" baseline="0" dirty="0" smtClean="0">
                <a:ln>
                  <a:noFill/>
                </a:ln>
                <a:solidFill>
                  <a:srgbClr val="FFFFFF"/>
                </a:solidFill>
                <a:effectLst/>
                <a:latin typeface="Arial" pitchFamily="34" charset="0"/>
                <a:cs typeface="Arial" pitchFamily="34" charset="0"/>
              </a:rPr>
            </a:br>
            <a:r>
              <a:rPr kumimoji="0" lang="en-US" sz="1400" b="1" i="0" u="none" strike="noStrike" cap="none" normalizeH="0" baseline="0" dirty="0" smtClean="0">
                <a:ln>
                  <a:noFill/>
                </a:ln>
                <a:solidFill>
                  <a:srgbClr val="FFFFFF"/>
                </a:solidFill>
                <a:effectLst/>
                <a:latin typeface="Arial" pitchFamily="34" charset="0"/>
                <a:cs typeface="Arial" pitchFamily="34" charset="0"/>
              </a:rPr>
              <a:t>Gender Equality in Development</a:t>
            </a:r>
            <a:endParaRPr lang="en-US" sz="1400" b="1" dirty="0" smtClean="0">
              <a:solidFill>
                <a:srgbClr val="FFFFFF"/>
              </a:solidFill>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200"/>
              </a:spcAft>
              <a:buClrTx/>
              <a:buSzTx/>
              <a:buFontTx/>
              <a:buNone/>
              <a:tabLst/>
            </a:pPr>
            <a:endParaRPr kumimoji="0" lang="en-US" sz="1200" b="1" i="0" u="none" strike="noStrike" cap="none" normalizeH="0" baseline="0" dirty="0" smtClean="0">
              <a:ln>
                <a:noFill/>
              </a:ln>
              <a:solidFill>
                <a:srgbClr val="FFCC00"/>
              </a:solidFill>
              <a:effectLst>
                <a:outerShdw blurRad="38100" dist="38100" dir="2700000" algn="tl">
                  <a:srgbClr val="C0C0C0"/>
                </a:outerShdw>
              </a:effectLst>
              <a:latin typeface="Arial" pitchFamily="34" charset="0"/>
              <a:cs typeface="Arial" pitchFamily="34" charset="0"/>
            </a:endParaRPr>
          </a:p>
          <a:p>
            <a:pPr lvl="0" algn="r" fontAlgn="base">
              <a:spcBef>
                <a:spcPct val="0"/>
              </a:spcBef>
              <a:spcAft>
                <a:spcPts val="200"/>
              </a:spcAft>
            </a:pPr>
            <a:r>
              <a:rPr lang="en-US" sz="1100" b="1" dirty="0">
                <a:solidFill>
                  <a:srgbClr val="FFCC00"/>
                </a:solidFill>
                <a:effectLst>
                  <a:outerShdw blurRad="38100" dist="38100" dir="2700000" algn="tl">
                    <a:srgbClr val="C0C0C0"/>
                  </a:outerShdw>
                </a:effectLst>
                <a:latin typeface="Arial" pitchFamily="34" charset="0"/>
                <a:cs typeface="Arial" pitchFamily="34" charset="0"/>
              </a:rPr>
              <a:t>International Day for the Elimination of Violence Against Women Issue</a:t>
            </a:r>
          </a:p>
          <a:p>
            <a:pPr marL="0" marR="0" lvl="0" indent="0" algn="r" defTabSz="914400" rtl="0" eaLnBrk="1" fontAlgn="base" latinLnBrk="0" hangingPunct="1">
              <a:lnSpc>
                <a:spcPct val="100000"/>
              </a:lnSpc>
              <a:buClrTx/>
              <a:buSzTx/>
              <a:buFontTx/>
              <a:buNone/>
              <a:tabLst/>
            </a:pP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a:t>
            </a:r>
            <a:endParaRPr kumimoji="0" lang="de-DE" sz="1000" b="1" i="0" u="none" strike="noStrike" cap="none" normalizeH="0" baseline="0" dirty="0" smtClean="0">
              <a:ln>
                <a:noFill/>
              </a:ln>
              <a:solidFill>
                <a:srgbClr val="000090"/>
              </a:solidFill>
              <a:effectLst/>
              <a:latin typeface="Arial" pitchFamily="34" charset="0"/>
              <a:cs typeface="Arial" pitchFamily="34" charset="0"/>
            </a:endParaRPr>
          </a:p>
        </p:txBody>
      </p:sp>
      <p:sp>
        <p:nvSpPr>
          <p:cNvPr id="1027" name="Rectangle 3"/>
          <p:cNvSpPr>
            <a:spLocks noChangeArrowheads="1"/>
          </p:cNvSpPr>
          <p:nvPr/>
        </p:nvSpPr>
        <p:spPr bwMode="auto">
          <a:xfrm>
            <a:off x="0" y="1506538"/>
            <a:ext cx="6813376" cy="398462"/>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t" anchorCtr="0" compatLnSpc="1">
            <a:prstTxWarp prst="textNoShape">
              <a:avLst/>
            </a:prstTxWarp>
          </a:bodyPr>
          <a:lstStyle/>
          <a:p>
            <a:endParaRPr lang="de-DE"/>
          </a:p>
        </p:txBody>
      </p:sp>
      <p:sp>
        <p:nvSpPr>
          <p:cNvPr id="1028" name="Text Box 4"/>
          <p:cNvSpPr txBox="1">
            <a:spLocks noChangeArrowheads="1"/>
          </p:cNvSpPr>
          <p:nvPr/>
        </p:nvSpPr>
        <p:spPr bwMode="auto">
          <a:xfrm>
            <a:off x="44624" y="1496616"/>
            <a:ext cx="3804468" cy="407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0090"/>
                </a:solidFill>
              </a:rPr>
              <a:t>Women, War &amp; Conflict</a:t>
            </a:r>
            <a:endParaRPr lang="en-GB" sz="2000" dirty="0">
              <a:solidFill>
                <a:srgbClr val="000090"/>
              </a:solidFill>
            </a:endParaRPr>
          </a:p>
        </p:txBody>
      </p:sp>
      <p:sp>
        <p:nvSpPr>
          <p:cNvPr id="1029" name="Rectangle 5"/>
          <p:cNvSpPr>
            <a:spLocks noChangeArrowheads="1"/>
          </p:cNvSpPr>
          <p:nvPr/>
        </p:nvSpPr>
        <p:spPr bwMode="auto">
          <a:xfrm>
            <a:off x="4221088" y="2072680"/>
            <a:ext cx="2560712" cy="2204864"/>
          </a:xfrm>
          <a:prstGeom prst="rect">
            <a:avLst/>
          </a:prstGeom>
          <a:gradFill rotWithShape="0">
            <a:gsLst>
              <a:gs pos="0">
                <a:srgbClr val="FFFFFF"/>
              </a:gs>
              <a:gs pos="100000">
                <a:srgbClr val="D8D8D8"/>
              </a:gs>
            </a:gsLst>
            <a:lin ang="5400000" scaled="1"/>
          </a:gradFill>
          <a:ln w="12700">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030" name="Text Box 6"/>
          <p:cNvSpPr txBox="1">
            <a:spLocks noChangeArrowheads="1"/>
          </p:cNvSpPr>
          <p:nvPr/>
        </p:nvSpPr>
        <p:spPr bwMode="auto">
          <a:xfrm>
            <a:off x="4221088" y="2072680"/>
            <a:ext cx="2592288"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spcBef>
                <a:spcPts val="600"/>
              </a:spcBef>
              <a:buClrTx/>
              <a:buSzTx/>
              <a:buFontTx/>
              <a:buNone/>
              <a:tabLst/>
            </a:pPr>
            <a:r>
              <a:rPr kumimoji="0" lang="en-US" sz="1050" b="1" u="sng" strike="noStrike" cap="none" normalizeH="0" baseline="0" dirty="0" smtClean="0">
                <a:ln>
                  <a:noFill/>
                </a:ln>
                <a:solidFill>
                  <a:srgbClr val="000090"/>
                </a:solidFill>
                <a:effectLst/>
                <a:cs typeface="Arial"/>
              </a:rPr>
              <a:t>In this issue:</a:t>
            </a:r>
            <a:r>
              <a:rPr kumimoji="0" lang="en-US" sz="1050" b="1" u="none" strike="noStrike" cap="none" normalizeH="0" baseline="0" dirty="0" smtClean="0">
                <a:ln>
                  <a:noFill/>
                </a:ln>
                <a:solidFill>
                  <a:srgbClr val="000090"/>
                </a:solidFill>
                <a:effectLst/>
                <a:cs typeface="Arial"/>
              </a:rPr>
              <a:t/>
            </a:r>
            <a:br>
              <a:rPr kumimoji="0" lang="en-US" sz="1050" b="1" u="none" strike="noStrike" cap="none" normalizeH="0" baseline="0" dirty="0" smtClean="0">
                <a:ln>
                  <a:noFill/>
                </a:ln>
                <a:solidFill>
                  <a:srgbClr val="000090"/>
                </a:solidFill>
                <a:effectLst/>
                <a:cs typeface="Arial"/>
              </a:rPr>
            </a:br>
            <a:r>
              <a:rPr kumimoji="0" lang="en-US" sz="1050" b="1" u="none" strike="noStrike" cap="none" normalizeH="0" baseline="0" dirty="0" smtClean="0">
                <a:ln>
                  <a:noFill/>
                </a:ln>
                <a:solidFill>
                  <a:srgbClr val="000090"/>
                </a:solidFill>
                <a:effectLst/>
                <a:cs typeface="Arial"/>
              </a:rPr>
              <a:t/>
            </a:r>
            <a:br>
              <a:rPr kumimoji="0" lang="en-US" sz="1050" b="1" u="none" strike="noStrike" cap="none" normalizeH="0" baseline="0" dirty="0" smtClean="0">
                <a:ln>
                  <a:noFill/>
                </a:ln>
                <a:solidFill>
                  <a:srgbClr val="000090"/>
                </a:solidFill>
                <a:effectLst/>
                <a:cs typeface="Arial"/>
              </a:rPr>
            </a:br>
            <a:r>
              <a:rPr kumimoji="0" lang="en-US" sz="1050" b="1" u="none" strike="noStrike" cap="none" normalizeH="0" baseline="0" dirty="0" smtClean="0">
                <a:ln>
                  <a:noFill/>
                </a:ln>
                <a:solidFill>
                  <a:srgbClr val="000090"/>
                </a:solidFill>
                <a:effectLst/>
                <a:cs typeface="Arial"/>
              </a:rPr>
              <a:t>Pg</a:t>
            </a:r>
            <a:r>
              <a:rPr kumimoji="0" lang="en-US" sz="1050" b="1" u="none" strike="noStrike" cap="none" normalizeH="0" baseline="0" dirty="0" smtClean="0">
                <a:ln>
                  <a:noFill/>
                </a:ln>
                <a:solidFill>
                  <a:srgbClr val="000090"/>
                </a:solidFill>
                <a:effectLst/>
                <a:cs typeface="Arial"/>
              </a:rPr>
              <a:t>. 1  </a:t>
            </a:r>
            <a:r>
              <a:rPr lang="en-US" sz="1050" b="1" dirty="0" smtClean="0">
                <a:solidFill>
                  <a:srgbClr val="000090"/>
                </a:solidFill>
                <a:cs typeface="Arial"/>
              </a:rPr>
              <a:t>Women, War &amp; Conflict</a:t>
            </a:r>
            <a:endParaRPr lang="en-US" sz="1050" b="1" dirty="0" smtClean="0">
              <a:solidFill>
                <a:srgbClr val="000090"/>
              </a:solidFill>
              <a:cs typeface="Arial"/>
            </a:endParaRPr>
          </a:p>
          <a:p>
            <a:pPr marL="0" marR="0" lvl="0" indent="0" defTabSz="914400" rtl="0" eaLnBrk="1" fontAlgn="base" latinLnBrk="0" hangingPunct="1">
              <a:spcBef>
                <a:spcPts val="600"/>
              </a:spcBef>
              <a:buClrTx/>
              <a:buSzTx/>
              <a:buFontTx/>
              <a:buNone/>
              <a:tabLst/>
            </a:pPr>
            <a:r>
              <a:rPr lang="en-US" sz="1050" b="1" dirty="0" smtClean="0">
                <a:solidFill>
                  <a:srgbClr val="000090"/>
                </a:solidFill>
                <a:cs typeface="Arial"/>
              </a:rPr>
              <a:t>Pg. 1 </a:t>
            </a:r>
            <a:r>
              <a:rPr lang="en-US" sz="1050" b="1" dirty="0" smtClean="0">
                <a:solidFill>
                  <a:srgbClr val="000090"/>
                </a:solidFill>
                <a:cs typeface="Arial"/>
              </a:rPr>
              <a:t>Get Cross!</a:t>
            </a:r>
            <a:endParaRPr lang="en-US" sz="1050" b="1" dirty="0" smtClean="0">
              <a:solidFill>
                <a:srgbClr val="000090"/>
              </a:solidFill>
              <a:cs typeface="Arial"/>
            </a:endParaRPr>
          </a:p>
          <a:p>
            <a:pPr marL="0" marR="0" lvl="0" indent="0" defTabSz="914400" rtl="0" eaLnBrk="1" fontAlgn="base" latinLnBrk="0" hangingPunct="1">
              <a:spcBef>
                <a:spcPts val="600"/>
              </a:spcBef>
              <a:buClrTx/>
              <a:buSzTx/>
              <a:buFontTx/>
              <a:buNone/>
              <a:tabLst/>
            </a:pPr>
            <a:r>
              <a:rPr lang="en-US" sz="1050" b="1" dirty="0" smtClean="0">
                <a:solidFill>
                  <a:srgbClr val="000090"/>
                </a:solidFill>
                <a:cs typeface="Arial"/>
              </a:rPr>
              <a:t>Pg.2 </a:t>
            </a:r>
            <a:r>
              <a:rPr lang="en-US" sz="1050" b="1" dirty="0" smtClean="0">
                <a:solidFill>
                  <a:srgbClr val="000090"/>
                </a:solidFill>
                <a:cs typeface="Arial"/>
              </a:rPr>
              <a:t>Ebol</a:t>
            </a:r>
            <a:r>
              <a:rPr lang="en-US" sz="1050" b="1" dirty="0" smtClean="0">
                <a:solidFill>
                  <a:srgbClr val="000090"/>
                </a:solidFill>
                <a:cs typeface="Arial"/>
              </a:rPr>
              <a:t>a in West Africa: Women on the Frontline</a:t>
            </a:r>
            <a:endParaRPr lang="en-US" sz="1050" b="1" dirty="0" smtClean="0">
              <a:solidFill>
                <a:srgbClr val="000090"/>
              </a:solidFill>
              <a:cs typeface="Arial"/>
            </a:endParaRPr>
          </a:p>
          <a:p>
            <a:pPr marL="0" marR="0" lvl="0" indent="0" defTabSz="914400" rtl="0" eaLnBrk="1" fontAlgn="base" latinLnBrk="0" hangingPunct="1">
              <a:spcBef>
                <a:spcPts val="600"/>
              </a:spcBef>
              <a:buClrTx/>
              <a:buSzTx/>
              <a:buFontTx/>
              <a:buNone/>
              <a:tabLst/>
            </a:pPr>
            <a:r>
              <a:rPr lang="en-US" sz="1050" b="1" dirty="0" smtClean="0">
                <a:solidFill>
                  <a:srgbClr val="000090"/>
                </a:solidFill>
                <a:cs typeface="Arial"/>
              </a:rPr>
              <a:t>Pg.3 capacity4dev.eu</a:t>
            </a:r>
            <a:endParaRPr lang="en-US" sz="1050" b="1" dirty="0" smtClean="0">
              <a:solidFill>
                <a:srgbClr val="000090"/>
              </a:solidFill>
              <a:cs typeface="Arial"/>
            </a:endParaRPr>
          </a:p>
          <a:p>
            <a:pPr fontAlgn="base">
              <a:spcBef>
                <a:spcPts val="600"/>
              </a:spcBef>
            </a:pPr>
            <a:r>
              <a:rPr lang="en-US" sz="1050" b="1" dirty="0" smtClean="0">
                <a:solidFill>
                  <a:srgbClr val="000090"/>
                </a:solidFill>
                <a:cs typeface="Arial"/>
              </a:rPr>
              <a:t>Pg</a:t>
            </a:r>
            <a:r>
              <a:rPr lang="en-US" sz="1050" b="1" dirty="0" smtClean="0">
                <a:solidFill>
                  <a:srgbClr val="000090"/>
                </a:solidFill>
                <a:cs typeface="Arial"/>
              </a:rPr>
              <a:t>. 3 </a:t>
            </a:r>
            <a:r>
              <a:rPr lang="en-US" sz="1050" b="1" dirty="0">
                <a:solidFill>
                  <a:srgbClr val="000090"/>
                </a:solidFill>
                <a:cs typeface="Arial"/>
              </a:rPr>
              <a:t>Girl Summit: A Future Free from Genital Mutilation and Child, Early and Forced </a:t>
            </a:r>
            <a:r>
              <a:rPr lang="en-US" sz="1050" b="1" dirty="0" smtClean="0">
                <a:solidFill>
                  <a:srgbClr val="000090"/>
                </a:solidFill>
                <a:cs typeface="Arial"/>
              </a:rPr>
              <a:t>Marriage</a:t>
            </a:r>
            <a:endParaRPr lang="en-US" sz="1050" b="1" dirty="0" smtClean="0">
              <a:solidFill>
                <a:srgbClr val="000090"/>
              </a:solidFill>
              <a:cs typeface="Arial"/>
            </a:endParaRPr>
          </a:p>
          <a:p>
            <a:pPr>
              <a:lnSpc>
                <a:spcPts val="1400"/>
              </a:lnSpc>
            </a:pPr>
            <a:r>
              <a:rPr lang="en-US" sz="1050" b="1" dirty="0" smtClean="0">
                <a:solidFill>
                  <a:srgbClr val="000090"/>
                </a:solidFill>
                <a:cs typeface="Arial"/>
              </a:rPr>
              <a:t>Pg. 4 </a:t>
            </a:r>
            <a:r>
              <a:rPr lang="de-DE" sz="1050" b="1" dirty="0">
                <a:solidFill>
                  <a:srgbClr val="000090"/>
                </a:solidFill>
                <a:cs typeface="Arial"/>
              </a:rPr>
              <a:t>The </a:t>
            </a:r>
            <a:r>
              <a:rPr lang="de-DE" sz="1050" b="1" dirty="0" err="1">
                <a:solidFill>
                  <a:srgbClr val="000090"/>
                </a:solidFill>
                <a:cs typeface="Arial"/>
              </a:rPr>
              <a:t>Bekou</a:t>
            </a:r>
            <a:r>
              <a:rPr lang="de-DE" sz="1050" b="1" dirty="0">
                <a:solidFill>
                  <a:srgbClr val="000090"/>
                </a:solidFill>
                <a:cs typeface="Arial"/>
              </a:rPr>
              <a:t> Trust </a:t>
            </a:r>
            <a:r>
              <a:rPr lang="de-DE" sz="1050" b="1" dirty="0" smtClean="0">
                <a:solidFill>
                  <a:srgbClr val="000090"/>
                </a:solidFill>
                <a:cs typeface="Arial"/>
              </a:rPr>
              <a:t>Fund in CAR</a:t>
            </a:r>
            <a:endParaRPr lang="en-US" sz="1000" b="1" i="1" dirty="0" smtClean="0">
              <a:solidFill>
                <a:srgbClr val="000090"/>
              </a:solidFill>
              <a:latin typeface="Arial"/>
              <a:cs typeface="Arial"/>
            </a:endParaRPr>
          </a:p>
        </p:txBody>
      </p:sp>
      <p:sp>
        <p:nvSpPr>
          <p:cNvPr id="1031" name="Text Box 7"/>
          <p:cNvSpPr txBox="1">
            <a:spLocks noChangeArrowheads="1"/>
          </p:cNvSpPr>
          <p:nvPr/>
        </p:nvSpPr>
        <p:spPr bwMode="auto">
          <a:xfrm>
            <a:off x="1" y="9551665"/>
            <a:ext cx="6858000" cy="36988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000"/>
              </a:spcAft>
              <a:buClrTx/>
              <a:buSzTx/>
              <a:buFontTx/>
              <a:buNone/>
              <a:tabLst/>
            </a:pPr>
            <a:r>
              <a:rPr lang="en-US" sz="1000" b="1" dirty="0" smtClean="0">
                <a:solidFill>
                  <a:srgbClr val="000090"/>
                </a:solidFill>
                <a:latin typeface="Arial" pitchFamily="34" charset="0"/>
                <a:cs typeface="Arial" pitchFamily="34" charset="0"/>
              </a:rPr>
              <a:t>November</a:t>
            </a:r>
            <a:r>
              <a:rPr lang="en-US" sz="1000" b="1" dirty="0" smtClean="0">
                <a:solidFill>
                  <a:srgbClr val="000090"/>
                </a:solidFill>
                <a:latin typeface="Arial" pitchFamily="34" charset="0"/>
                <a:cs typeface="Arial" pitchFamily="34" charset="0"/>
              </a:rPr>
              <a:t> </a:t>
            </a:r>
            <a:r>
              <a:rPr lang="en-US" sz="1000" b="1" dirty="0" smtClean="0">
                <a:solidFill>
                  <a:srgbClr val="000090"/>
                </a:solidFill>
                <a:latin typeface="Arial" pitchFamily="34" charset="0"/>
                <a:cs typeface="Arial" pitchFamily="34" charset="0"/>
              </a:rPr>
              <a:t>2014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6362700" y="9571038"/>
            <a:ext cx="50165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1000"/>
              </a:spcAft>
              <a:buClrTx/>
              <a:buSzTx/>
              <a:buFontTx/>
              <a:buNone/>
              <a:tabLst/>
            </a:pP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1</a:t>
            </a:r>
            <a:endParaRPr kumimoji="0" lang="de-DE" sz="1800" b="0" i="0" u="none" strike="noStrike" cap="none" normalizeH="0" baseline="0" dirty="0" smtClean="0">
              <a:ln>
                <a:noFill/>
              </a:ln>
              <a:solidFill>
                <a:srgbClr val="000090"/>
              </a:solidFill>
              <a:effectLst/>
              <a:latin typeface="Arial" pitchFamily="34" charset="0"/>
              <a:cs typeface="Arial" pitchFamily="34" charset="0"/>
            </a:endParaRPr>
          </a:p>
        </p:txBody>
      </p:sp>
      <p:sp>
        <p:nvSpPr>
          <p:cNvPr id="1033" name="Rectangle 9"/>
          <p:cNvSpPr>
            <a:spLocks noChangeArrowheads="1"/>
          </p:cNvSpPr>
          <p:nvPr/>
        </p:nvSpPr>
        <p:spPr bwMode="auto">
          <a:xfrm>
            <a:off x="1" y="9489504"/>
            <a:ext cx="6858000" cy="72008"/>
          </a:xfrm>
          <a:prstGeom prst="rect">
            <a:avLst/>
          </a:prstGeom>
          <a:solidFill>
            <a:srgbClr val="FFCC00"/>
          </a:solidFill>
          <a:ln w="9525">
            <a:noFill/>
            <a:miter lim="800000"/>
            <a:headEnd/>
            <a:tailEnd/>
          </a:ln>
          <a:effectLst>
            <a:outerShdw dist="35921" dir="2700000" algn="ctr" rotWithShape="0">
              <a:srgbClr val="808080">
                <a:alpha val="41000"/>
              </a:srgbClr>
            </a:outerShdw>
          </a:effectLst>
        </p:spPr>
        <p:txBody>
          <a:bodyPr vert="horz" wrap="square" lIns="91440" tIns="45720" rIns="91440" bIns="45720" numCol="1" anchor="t" anchorCtr="0" compatLnSpc="1">
            <a:prstTxWarp prst="textNoShape">
              <a:avLst/>
            </a:prstTxWarp>
          </a:bodyPr>
          <a:lstStyle/>
          <a:p>
            <a:endParaRPr lang="de-DE"/>
          </a:p>
        </p:txBody>
      </p:sp>
      <p:sp>
        <p:nvSpPr>
          <p:cNvPr id="1035" name="Rectangle 11"/>
          <p:cNvSpPr>
            <a:spLocks noChangeArrowheads="1"/>
          </p:cNvSpPr>
          <p:nvPr/>
        </p:nvSpPr>
        <p:spPr bwMode="auto">
          <a:xfrm>
            <a:off x="0" y="8985448"/>
            <a:ext cx="6858000" cy="532259"/>
          </a:xfrm>
          <a:prstGeom prst="rect">
            <a:avLst/>
          </a:prstGeom>
          <a:solidFill>
            <a:srgbClr val="DBE5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Text Box 4"/>
          <p:cNvSpPr txBox="1">
            <a:spLocks noChangeArrowheads="1"/>
          </p:cNvSpPr>
          <p:nvPr/>
        </p:nvSpPr>
        <p:spPr bwMode="auto">
          <a:xfrm>
            <a:off x="44624" y="2453208"/>
            <a:ext cx="4139703" cy="2715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000" dirty="0" smtClean="0">
              <a:latin typeface="Arial"/>
              <a:cs typeface="Arial"/>
            </a:endParaRPr>
          </a:p>
        </p:txBody>
      </p:sp>
      <p:sp>
        <p:nvSpPr>
          <p:cNvPr id="19" name="Textfeld 18"/>
          <p:cNvSpPr txBox="1"/>
          <p:nvPr/>
        </p:nvSpPr>
        <p:spPr>
          <a:xfrm>
            <a:off x="0" y="1928664"/>
            <a:ext cx="4149080" cy="461665"/>
          </a:xfrm>
          <a:prstGeom prst="rect">
            <a:avLst/>
          </a:prstGeom>
          <a:noFill/>
        </p:spPr>
        <p:txBody>
          <a:bodyPr wrap="square" rtlCol="0">
            <a:spAutoFit/>
          </a:bodyPr>
          <a:lstStyle/>
          <a:p>
            <a:pPr algn="just" fontAlgn="base">
              <a:spcBef>
                <a:spcPct val="0"/>
              </a:spcBef>
            </a:pPr>
            <a:r>
              <a:rPr lang="en-US" sz="1200" b="1" dirty="0" smtClean="0">
                <a:solidFill>
                  <a:srgbClr val="000090"/>
                </a:solidFill>
                <a:cs typeface="Arial"/>
              </a:rPr>
              <a:t>‘</a:t>
            </a:r>
            <a:r>
              <a:rPr lang="en-US" sz="1200" b="1" dirty="0" smtClean="0">
                <a:solidFill>
                  <a:srgbClr val="000090"/>
                </a:solidFill>
                <a:cs typeface="Arial"/>
              </a:rPr>
              <a:t>Women &amp; War: Women and Armed Conflicts and the Issue of Sexual Violence’</a:t>
            </a:r>
            <a:endParaRPr lang="en-GB" sz="1200" b="1" dirty="0">
              <a:solidFill>
                <a:srgbClr val="000090"/>
              </a:solidFill>
              <a:cs typeface="Arial"/>
            </a:endParaRPr>
          </a:p>
        </p:txBody>
      </p:sp>
      <p:pic>
        <p:nvPicPr>
          <p:cNvPr id="23" name="Picture 22"/>
          <p:cNvPicPr>
            <a:picLocks noChangeAspect="1"/>
          </p:cNvPicPr>
          <p:nvPr/>
        </p:nvPicPr>
        <p:blipFill>
          <a:blip r:embed="rId4" cstate="print"/>
          <a:stretch>
            <a:fillRect/>
          </a:stretch>
        </p:blipFill>
        <p:spPr>
          <a:xfrm>
            <a:off x="0" y="0"/>
            <a:ext cx="1862577" cy="1352600"/>
          </a:xfrm>
          <a:prstGeom prst="rect">
            <a:avLst/>
          </a:prstGeom>
        </p:spPr>
      </p:pic>
      <p:sp>
        <p:nvSpPr>
          <p:cNvPr id="7" name="Rectangle 6"/>
          <p:cNvSpPr/>
          <p:nvPr/>
        </p:nvSpPr>
        <p:spPr>
          <a:xfrm>
            <a:off x="0" y="4953000"/>
            <a:ext cx="4248472" cy="4678203"/>
          </a:xfrm>
          <a:prstGeom prst="rect">
            <a:avLst/>
          </a:prstGeom>
        </p:spPr>
        <p:txBody>
          <a:bodyPr wrap="square">
            <a:spAutoFit/>
          </a:bodyPr>
          <a:lstStyle/>
          <a:p>
            <a:r>
              <a:rPr lang="en-GB" sz="900" dirty="0" smtClean="0"/>
              <a:t>The European </a:t>
            </a:r>
            <a:r>
              <a:rPr lang="en-GB" sz="900" dirty="0"/>
              <a:t>Institute for Security Studies and International Committee of Red </a:t>
            </a:r>
            <a:r>
              <a:rPr lang="en-GB" sz="900" dirty="0" smtClean="0"/>
              <a:t>Cross</a:t>
            </a:r>
            <a:r>
              <a:rPr lang="en-GB" sz="900" dirty="0"/>
              <a:t> </a:t>
            </a:r>
            <a:r>
              <a:rPr lang="en-GB" sz="900" dirty="0" smtClean="0"/>
              <a:t>organised a recent colloquium, entitled </a:t>
            </a:r>
            <a:r>
              <a:rPr lang="en-GB" sz="900" dirty="0"/>
              <a:t>'Women </a:t>
            </a:r>
            <a:r>
              <a:rPr lang="en-GB" sz="900" dirty="0"/>
              <a:t>&amp;</a:t>
            </a:r>
            <a:r>
              <a:rPr lang="en-GB" sz="900" dirty="0" smtClean="0"/>
              <a:t> </a:t>
            </a:r>
            <a:r>
              <a:rPr lang="en-GB" sz="900" dirty="0"/>
              <a:t>War: Women </a:t>
            </a:r>
            <a:r>
              <a:rPr lang="en-GB" sz="900" dirty="0" smtClean="0"/>
              <a:t>and </a:t>
            </a:r>
            <a:r>
              <a:rPr lang="en-GB" sz="900" dirty="0"/>
              <a:t>Armed Conflicts </a:t>
            </a:r>
            <a:r>
              <a:rPr lang="en-GB" sz="900" dirty="0" smtClean="0"/>
              <a:t>and </a:t>
            </a:r>
            <a:r>
              <a:rPr lang="en-GB" sz="900" dirty="0"/>
              <a:t>the Issue of Sexual </a:t>
            </a:r>
            <a:r>
              <a:rPr lang="en-GB" sz="900" dirty="0" smtClean="0"/>
              <a:t>Violence’ . Taking place in Brussels in September, the event focused </a:t>
            </a:r>
            <a:r>
              <a:rPr lang="en-GB" sz="900" dirty="0"/>
              <a:t>on the challenges for the EU, humanitarian organisations and other actors on the topic of women and war. </a:t>
            </a:r>
            <a:endParaRPr lang="en-GB" sz="900" dirty="0" smtClean="0"/>
          </a:p>
          <a:p>
            <a:endParaRPr lang="en-GB" sz="900" dirty="0"/>
          </a:p>
          <a:p>
            <a:r>
              <a:rPr lang="en-GB" sz="900" dirty="0" smtClean="0"/>
              <a:t>The </a:t>
            </a:r>
            <a:r>
              <a:rPr lang="en-GB" sz="900" dirty="0"/>
              <a:t>debates addressed the issues of the protection of women in armed conflicts, of sexual violence in armed conflicts and the role of women in peace building processes.</a:t>
            </a:r>
          </a:p>
          <a:p>
            <a:r>
              <a:rPr lang="en-GB" sz="900" dirty="0"/>
              <a:t>Armed conflicts affect women and men differently. Although women are not inherently vulnerable, they frequently face heightened danger in these situations of violence including the increased risk of sexual violence. Security concerns, the destruction of infrastructure and separation from male relatives can drastically affect women's socio-economic and personal safety</a:t>
            </a:r>
            <a:r>
              <a:rPr lang="en-GB" sz="900" dirty="0" smtClean="0"/>
              <a:t>.</a:t>
            </a:r>
          </a:p>
          <a:p>
            <a:endParaRPr lang="en-GB" sz="900" dirty="0"/>
          </a:p>
          <a:p>
            <a:r>
              <a:rPr lang="en-GB" sz="900" dirty="0"/>
              <a:t>Furthermore, women do not belong to a homogeneous group: depending on the cultural and social context of their country, their religious identities and other factors related to their personal circumstances such as age, level of education and marital status, women will have different needs and vulnerabilities and will be able to deploy different coping mechanisms and levels of resilience. Understanding and taking these specifics into proper consideration, and involving them in the design of the activities are essential steps when working to respond to their needs and strengthen their abilities in a sustainable manner.</a:t>
            </a:r>
          </a:p>
          <a:p>
            <a:r>
              <a:rPr lang="en-GB" sz="900" dirty="0"/>
              <a:t> </a:t>
            </a:r>
          </a:p>
          <a:p>
            <a:r>
              <a:rPr lang="en-GB" sz="900" dirty="0"/>
              <a:t>Based on their capacity of resilience, women can also be important actors in conflict and post-conflict situations for their families and communities. Women often play key roles in rebuilding communities and facilitating political and social reconciliation. The issues surrounding  women in armed conflict as well as the specific issue of sexual violence in armed conflict, pose numerous challenges to policy makers and humanitarian actors</a:t>
            </a:r>
          </a:p>
          <a:p>
            <a:pPr algn="just"/>
            <a:r>
              <a:rPr lang="en-US" sz="900" dirty="0"/>
              <a:t> </a:t>
            </a:r>
            <a:endParaRPr lang="en-GB" sz="900" dirty="0"/>
          </a:p>
          <a:p>
            <a:pPr algn="just"/>
            <a:endParaRPr lang="en-GB" sz="900" dirty="0">
              <a:cs typeface="Arial"/>
            </a:endParaRPr>
          </a:p>
          <a:p>
            <a:pPr algn="just"/>
            <a:r>
              <a:rPr lang="en-US" sz="900" dirty="0">
                <a:latin typeface="Arial"/>
                <a:cs typeface="Arial"/>
              </a:rPr>
              <a:t> </a:t>
            </a:r>
            <a:endParaRPr lang="en-GB" sz="900" dirty="0">
              <a:latin typeface="Arial"/>
              <a:cs typeface="Arial"/>
            </a:endParaRPr>
          </a:p>
          <a:p>
            <a:pPr algn="just"/>
            <a:endParaRPr lang="en-US" sz="1000" dirty="0">
              <a:latin typeface="Arial"/>
              <a:cs typeface="Arial"/>
            </a:endParaRPr>
          </a:p>
        </p:txBody>
      </p:sp>
      <p:sp>
        <p:nvSpPr>
          <p:cNvPr id="3" name="TextBox 2"/>
          <p:cNvSpPr txBox="1"/>
          <p:nvPr/>
        </p:nvSpPr>
        <p:spPr>
          <a:xfrm>
            <a:off x="4221088" y="6825208"/>
            <a:ext cx="2520280" cy="2031326"/>
          </a:xfrm>
          <a:prstGeom prst="rect">
            <a:avLst/>
          </a:prstGeom>
          <a:noFill/>
        </p:spPr>
        <p:txBody>
          <a:bodyPr wrap="square" rtlCol="0">
            <a:spAutoFit/>
          </a:bodyPr>
          <a:lstStyle/>
          <a:p>
            <a:r>
              <a:rPr lang="en-US" sz="900" dirty="0">
                <a:cs typeface="Arial"/>
                <a:hlinkClick r:id="rId5"/>
              </a:rPr>
              <a:t>http://</a:t>
            </a:r>
            <a:r>
              <a:rPr lang="en-US" sz="900" dirty="0" smtClean="0">
                <a:cs typeface="Arial"/>
                <a:hlinkClick r:id="rId5"/>
              </a:rPr>
              <a:t>www.stoprapenow.org</a:t>
            </a:r>
            <a:endParaRPr lang="en-US" sz="900" dirty="0" smtClean="0">
              <a:cs typeface="Arial"/>
            </a:endParaRPr>
          </a:p>
          <a:p>
            <a:endParaRPr lang="en-US" sz="900" dirty="0">
              <a:cs typeface="Arial"/>
            </a:endParaRPr>
          </a:p>
          <a:p>
            <a:r>
              <a:rPr lang="en-US" sz="900" dirty="0" smtClean="0">
                <a:cs typeface="Arial"/>
              </a:rPr>
              <a:t>Stop Rape Now is part of the UN Action Against Sexual Violence in Conflict and just one part </a:t>
            </a:r>
            <a:r>
              <a:rPr lang="en-US" sz="900" dirty="0" smtClean="0">
                <a:cs typeface="Arial"/>
              </a:rPr>
              <a:t>of </a:t>
            </a:r>
            <a:r>
              <a:rPr lang="en-US" sz="900" dirty="0" err="1">
                <a:cs typeface="Arial"/>
              </a:rPr>
              <a:t>UNiTE</a:t>
            </a:r>
            <a:r>
              <a:rPr lang="en-US" sz="900" dirty="0">
                <a:cs typeface="Arial"/>
              </a:rPr>
              <a:t> </a:t>
            </a:r>
            <a:r>
              <a:rPr lang="en-US" sz="900" dirty="0" smtClean="0">
                <a:cs typeface="Arial"/>
              </a:rPr>
              <a:t>activities to </a:t>
            </a:r>
            <a:r>
              <a:rPr lang="en-US" sz="900" dirty="0">
                <a:cs typeface="Arial"/>
              </a:rPr>
              <a:t>raise public awareness and increase political will and resources </a:t>
            </a:r>
            <a:r>
              <a:rPr lang="en-US" sz="900" dirty="0" smtClean="0">
                <a:cs typeface="Arial"/>
              </a:rPr>
              <a:t>for </a:t>
            </a:r>
            <a:r>
              <a:rPr lang="en-US" sz="900" dirty="0">
                <a:cs typeface="Arial"/>
              </a:rPr>
              <a:t>ending all forms of violence against women and </a:t>
            </a:r>
            <a:r>
              <a:rPr lang="en-US" sz="900" dirty="0" smtClean="0">
                <a:cs typeface="Arial"/>
              </a:rPr>
              <a:t>girls.</a:t>
            </a:r>
            <a:endParaRPr lang="en-US" sz="900" dirty="0">
              <a:cs typeface="Arial"/>
            </a:endParaRPr>
          </a:p>
          <a:p>
            <a:endParaRPr lang="en-US" sz="900" dirty="0">
              <a:cs typeface="Arial"/>
            </a:endParaRPr>
          </a:p>
          <a:p>
            <a:r>
              <a:rPr lang="en-US" sz="900" dirty="0">
                <a:cs typeface="Arial"/>
                <a:hlinkClick r:id="rId6"/>
              </a:rPr>
              <a:t>http://www.un.org/en/women/endviolence</a:t>
            </a:r>
            <a:r>
              <a:rPr lang="en-US" sz="900" dirty="0" smtClean="0">
                <a:cs typeface="Arial"/>
                <a:hlinkClick r:id="rId6"/>
              </a:rPr>
              <a:t>/</a:t>
            </a:r>
            <a:endParaRPr lang="en-US" sz="900" dirty="0" smtClean="0">
              <a:cs typeface="Arial"/>
            </a:endParaRPr>
          </a:p>
          <a:p>
            <a:r>
              <a:rPr lang="en-US" sz="900" dirty="0" smtClean="0">
                <a:cs typeface="Arial"/>
              </a:rPr>
              <a:t> </a:t>
            </a:r>
            <a:endParaRPr lang="en-US" sz="900" dirty="0" smtClean="0">
              <a:cs typeface="Arial"/>
            </a:endParaRPr>
          </a:p>
          <a:p>
            <a:r>
              <a:rPr lang="en-US" sz="900" dirty="0">
                <a:cs typeface="Arial"/>
              </a:rPr>
              <a:t>Or, find out more on the </a:t>
            </a:r>
            <a:r>
              <a:rPr lang="en-US" sz="900" dirty="0" err="1">
                <a:cs typeface="Arial"/>
              </a:rPr>
              <a:t>UNiTE</a:t>
            </a:r>
            <a:r>
              <a:rPr lang="en-US" sz="900" dirty="0">
                <a:cs typeface="Arial"/>
              </a:rPr>
              <a:t> Facebook page https://</a:t>
            </a:r>
            <a:r>
              <a:rPr lang="en-US" sz="900" dirty="0" err="1">
                <a:cs typeface="Arial"/>
              </a:rPr>
              <a:t>www.facebook.com</a:t>
            </a:r>
            <a:r>
              <a:rPr lang="en-US" sz="900" dirty="0">
                <a:cs typeface="Arial"/>
              </a:rPr>
              <a:t>/</a:t>
            </a:r>
            <a:r>
              <a:rPr lang="en-US" sz="900" dirty="0" err="1">
                <a:cs typeface="Arial"/>
              </a:rPr>
              <a:t>SayNO.UNiTE</a:t>
            </a:r>
            <a:endParaRPr lang="en-US" sz="900" dirty="0">
              <a:cs typeface="Arial"/>
            </a:endParaRPr>
          </a:p>
          <a:p>
            <a:endParaRPr lang="en-US" sz="900" dirty="0" smtClean="0">
              <a:cs typeface="Arial"/>
            </a:endParaRPr>
          </a:p>
          <a:p>
            <a:r>
              <a:rPr lang="en-US" sz="900" dirty="0">
                <a:cs typeface="Arial"/>
              </a:rPr>
              <a:t>O</a:t>
            </a:r>
            <a:r>
              <a:rPr lang="en-US" sz="900" dirty="0" smtClean="0">
                <a:cs typeface="Arial"/>
              </a:rPr>
              <a:t>n </a:t>
            </a:r>
            <a:r>
              <a:rPr lang="en-US" sz="900" dirty="0" smtClean="0">
                <a:cs typeface="Arial"/>
              </a:rPr>
              <a:t>twitter: </a:t>
            </a:r>
            <a:r>
              <a:rPr lang="en-US" sz="900" dirty="0" smtClean="0">
                <a:cs typeface="Arial"/>
              </a:rPr>
              <a:t>@</a:t>
            </a:r>
            <a:r>
              <a:rPr lang="en-US" sz="900" dirty="0" err="1" smtClean="0">
                <a:cs typeface="Arial"/>
              </a:rPr>
              <a:t>UNAction</a:t>
            </a:r>
            <a:r>
              <a:rPr lang="en-US" sz="900" dirty="0" smtClean="0">
                <a:cs typeface="Arial"/>
              </a:rPr>
              <a:t>  #</a:t>
            </a:r>
            <a:r>
              <a:rPr lang="en-US" sz="900" dirty="0" err="1" smtClean="0">
                <a:cs typeface="Arial"/>
              </a:rPr>
              <a:t>stoprapenow</a:t>
            </a:r>
            <a:endParaRPr lang="en-US" sz="900" dirty="0">
              <a:cs typeface="Arial"/>
            </a:endParaRPr>
          </a:p>
        </p:txBody>
      </p:sp>
      <p:pic>
        <p:nvPicPr>
          <p:cNvPr id="6" name="Picture 5" descr="twitter-bird-blue-on-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3336" y="8553400"/>
            <a:ext cx="320824" cy="320824"/>
          </a:xfrm>
          <a:prstGeom prst="rect">
            <a:avLst/>
          </a:prstGeom>
        </p:spPr>
      </p:pic>
      <p:sp>
        <p:nvSpPr>
          <p:cNvPr id="8" name="TextBox 7"/>
          <p:cNvSpPr txBox="1"/>
          <p:nvPr/>
        </p:nvSpPr>
        <p:spPr>
          <a:xfrm>
            <a:off x="4149080" y="4736976"/>
            <a:ext cx="2708920" cy="784830"/>
          </a:xfrm>
          <a:prstGeom prst="rect">
            <a:avLst/>
          </a:prstGeom>
          <a:noFill/>
        </p:spPr>
        <p:txBody>
          <a:bodyPr wrap="square" rtlCol="0">
            <a:spAutoFit/>
          </a:bodyPr>
          <a:lstStyle/>
          <a:p>
            <a:pPr algn="just"/>
            <a:r>
              <a:rPr lang="en-US" sz="900" dirty="0" smtClean="0">
                <a:cs typeface="Arial"/>
              </a:rPr>
              <a:t>Take a stand against the use of sexual violence as a tactic of war by adding your crossed arm picture to this international campaign.</a:t>
            </a:r>
            <a:endParaRPr lang="en-US" sz="900" dirty="0" smtClean="0">
              <a:cs typeface="Arial"/>
            </a:endParaRPr>
          </a:p>
          <a:p>
            <a:pPr algn="just"/>
            <a:endParaRPr lang="en-US" sz="900" b="1" dirty="0" smtClean="0">
              <a:cs typeface="Arial"/>
            </a:endParaRPr>
          </a:p>
          <a:p>
            <a:pPr algn="just"/>
            <a:endParaRPr lang="en-US" sz="900" dirty="0">
              <a:cs typeface="Arial"/>
            </a:endParaRPr>
          </a:p>
        </p:txBody>
      </p:sp>
      <p:sp>
        <p:nvSpPr>
          <p:cNvPr id="10" name="TextBox 9"/>
          <p:cNvSpPr txBox="1"/>
          <p:nvPr/>
        </p:nvSpPr>
        <p:spPr>
          <a:xfrm>
            <a:off x="4241387" y="4448944"/>
            <a:ext cx="2592288" cy="292388"/>
          </a:xfrm>
          <a:prstGeom prst="rect">
            <a:avLst/>
          </a:prstGeom>
          <a:noFill/>
        </p:spPr>
        <p:txBody>
          <a:bodyPr wrap="square" rtlCol="0">
            <a:spAutoFit/>
          </a:bodyPr>
          <a:lstStyle/>
          <a:p>
            <a:pPr algn="just"/>
            <a:r>
              <a:rPr lang="en-US" sz="1300" b="1" dirty="0" smtClean="0">
                <a:solidFill>
                  <a:srgbClr val="000090"/>
                </a:solidFill>
                <a:cs typeface="Arial"/>
              </a:rPr>
              <a:t>Get Cross!</a:t>
            </a:r>
            <a:endParaRPr lang="en-US" sz="1300" b="1" dirty="0">
              <a:latin typeface="Arial"/>
              <a:cs typeface="Arial"/>
            </a:endParaRPr>
          </a:p>
        </p:txBody>
      </p:sp>
      <p:sp>
        <p:nvSpPr>
          <p:cNvPr id="11" name="TextBox 10"/>
          <p:cNvSpPr txBox="1"/>
          <p:nvPr/>
        </p:nvSpPr>
        <p:spPr>
          <a:xfrm>
            <a:off x="0" y="9057456"/>
            <a:ext cx="6858000" cy="507831"/>
          </a:xfrm>
          <a:prstGeom prst="rect">
            <a:avLst/>
          </a:prstGeom>
          <a:noFill/>
        </p:spPr>
        <p:txBody>
          <a:bodyPr wrap="square" rtlCol="0">
            <a:spAutoFit/>
          </a:bodyPr>
          <a:lstStyle/>
          <a:p>
            <a:pPr lvl="0" fontAlgn="base">
              <a:spcBef>
                <a:spcPct val="0"/>
              </a:spcBef>
            </a:pPr>
            <a:r>
              <a:rPr lang="en-US" sz="900" b="1" dirty="0">
                <a:latin typeface="Arial"/>
                <a:cs typeface="Arial"/>
              </a:rPr>
              <a:t>Editorial </a:t>
            </a:r>
            <a:r>
              <a:rPr lang="en-US" sz="900" b="1" dirty="0" smtClean="0">
                <a:latin typeface="Arial"/>
                <a:cs typeface="Arial"/>
              </a:rPr>
              <a:t>Committee:</a:t>
            </a:r>
            <a:r>
              <a:rPr lang="en-US" sz="900" dirty="0" smtClean="0">
                <a:latin typeface="Arial"/>
                <a:cs typeface="Arial"/>
              </a:rPr>
              <a:t> </a:t>
            </a:r>
            <a:r>
              <a:rPr lang="en-US" sz="900" dirty="0">
                <a:latin typeface="Arial"/>
                <a:cs typeface="Arial"/>
              </a:rPr>
              <a:t>E</a:t>
            </a:r>
            <a:r>
              <a:rPr lang="en-US" sz="900" dirty="0" smtClean="0">
                <a:latin typeface="Arial"/>
                <a:cs typeface="Arial"/>
              </a:rPr>
              <a:t>uropean </a:t>
            </a:r>
            <a:r>
              <a:rPr lang="en-US" sz="900" dirty="0">
                <a:latin typeface="Arial"/>
                <a:cs typeface="Arial"/>
              </a:rPr>
              <a:t>Union, DEVCO: Marina </a:t>
            </a:r>
            <a:r>
              <a:rPr lang="en-US" sz="900" dirty="0" err="1">
                <a:latin typeface="Arial"/>
                <a:cs typeface="Arial"/>
              </a:rPr>
              <a:t>Marchetti</a:t>
            </a:r>
            <a:r>
              <a:rPr lang="en-US" sz="900" dirty="0">
                <a:latin typeface="Arial"/>
                <a:cs typeface="Arial"/>
              </a:rPr>
              <a:t>, Virginie </a:t>
            </a:r>
            <a:r>
              <a:rPr lang="en-US" sz="900" dirty="0" smtClean="0">
                <a:latin typeface="Arial"/>
                <a:cs typeface="Arial"/>
              </a:rPr>
              <a:t>Ramey</a:t>
            </a:r>
            <a:endParaRPr lang="en-US" sz="900" dirty="0">
              <a:latin typeface="Arial"/>
              <a:cs typeface="Arial"/>
            </a:endParaRPr>
          </a:p>
          <a:p>
            <a:pPr lvl="0" fontAlgn="base">
              <a:spcBef>
                <a:spcPct val="0"/>
              </a:spcBef>
            </a:pPr>
            <a:r>
              <a:rPr lang="en-US" sz="900" b="1" dirty="0">
                <a:latin typeface="Arial"/>
                <a:cs typeface="Arial"/>
              </a:rPr>
              <a:t>EU Gender Communication and Training Team: </a:t>
            </a:r>
            <a:r>
              <a:rPr lang="en-US" sz="900" dirty="0" err="1">
                <a:latin typeface="Arial"/>
                <a:cs typeface="Arial"/>
              </a:rPr>
              <a:t>Thera</a:t>
            </a:r>
            <a:r>
              <a:rPr lang="en-US" sz="900" dirty="0">
                <a:latin typeface="Arial"/>
                <a:cs typeface="Arial"/>
              </a:rPr>
              <a:t> van </a:t>
            </a:r>
            <a:r>
              <a:rPr lang="en-US" sz="900" dirty="0" err="1">
                <a:latin typeface="Arial"/>
                <a:cs typeface="Arial"/>
              </a:rPr>
              <a:t>Osch</a:t>
            </a:r>
            <a:r>
              <a:rPr lang="en-US" sz="900" dirty="0">
                <a:latin typeface="Arial"/>
                <a:cs typeface="Arial"/>
              </a:rPr>
              <a:t>, Eva </a:t>
            </a:r>
            <a:r>
              <a:rPr lang="en-US" sz="900" dirty="0" err="1" smtClean="0">
                <a:latin typeface="Arial"/>
                <a:cs typeface="Arial"/>
              </a:rPr>
              <a:t>Dalak</a:t>
            </a:r>
            <a:r>
              <a:rPr lang="en-US" sz="900" dirty="0">
                <a:latin typeface="Arial"/>
                <a:cs typeface="Arial"/>
              </a:rPr>
              <a:t> </a:t>
            </a:r>
            <a:r>
              <a:rPr lang="en-US" sz="900" dirty="0" smtClean="0">
                <a:latin typeface="Arial"/>
                <a:cs typeface="Arial"/>
              </a:rPr>
              <a:t>and Sarah </a:t>
            </a:r>
            <a:r>
              <a:rPr lang="en-US" sz="900" dirty="0">
                <a:latin typeface="Arial"/>
                <a:cs typeface="Arial"/>
              </a:rPr>
              <a:t>Simpson </a:t>
            </a:r>
            <a:endParaRPr lang="en-US" sz="900" dirty="0" smtClean="0">
              <a:latin typeface="Arial"/>
              <a:cs typeface="Arial"/>
            </a:endParaRPr>
          </a:p>
          <a:p>
            <a:pPr lvl="0" fontAlgn="base">
              <a:spcBef>
                <a:spcPct val="0"/>
              </a:spcBef>
            </a:pPr>
            <a:r>
              <a:rPr lang="en-US" sz="900" b="1" dirty="0" smtClean="0">
                <a:latin typeface="Arial"/>
                <a:cs typeface="Arial"/>
              </a:rPr>
              <a:t>Contributors: </a:t>
            </a:r>
            <a:r>
              <a:rPr lang="en-US" sz="900" dirty="0" smtClean="0">
                <a:latin typeface="Arial"/>
                <a:cs typeface="Arial"/>
              </a:rPr>
              <a:t>Julia Chambers, </a:t>
            </a:r>
            <a:r>
              <a:rPr lang="en-US" sz="900" dirty="0" err="1" smtClean="0">
                <a:latin typeface="Arial"/>
                <a:cs typeface="Arial"/>
              </a:rPr>
              <a:t>Virginie</a:t>
            </a:r>
            <a:r>
              <a:rPr lang="en-US" sz="900" dirty="0" smtClean="0">
                <a:latin typeface="Arial"/>
                <a:cs typeface="Arial"/>
              </a:rPr>
              <a:t> Ramey, Elisa Nieto Maestro, </a:t>
            </a:r>
            <a:r>
              <a:rPr lang="en-US" sz="900" dirty="0" err="1" smtClean="0">
                <a:latin typeface="Arial"/>
                <a:cs typeface="Arial"/>
              </a:rPr>
              <a:t>Maxence</a:t>
            </a:r>
            <a:r>
              <a:rPr lang="en-US" sz="900" dirty="0" smtClean="0">
                <a:latin typeface="Arial"/>
                <a:cs typeface="Arial"/>
              </a:rPr>
              <a:t> </a:t>
            </a:r>
            <a:r>
              <a:rPr lang="en-US" sz="900" dirty="0" err="1" smtClean="0">
                <a:latin typeface="Arial"/>
                <a:cs typeface="Arial"/>
              </a:rPr>
              <a:t>Daublain</a:t>
            </a:r>
            <a:r>
              <a:rPr lang="en-US" sz="900" dirty="0" smtClean="0">
                <a:latin typeface="Arial"/>
                <a:cs typeface="Arial"/>
              </a:rPr>
              <a:t>, Cristina Pol (EU Del, Guinea Bissau)</a:t>
            </a:r>
            <a:endParaRPr lang="en-US" sz="900" dirty="0" smtClean="0">
              <a:latin typeface="Arial"/>
              <a:cs typeface="Arial"/>
            </a:endParaRPr>
          </a:p>
        </p:txBody>
      </p:sp>
      <p:pic>
        <p:nvPicPr>
          <p:cNvPr id="21" name="Picture 20" descr="Facebook logo.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5344" y="8121352"/>
            <a:ext cx="216024" cy="210839"/>
          </a:xfrm>
          <a:prstGeom prst="rect">
            <a:avLst/>
          </a:prstGeom>
        </p:spPr>
      </p:pic>
      <p:sp>
        <p:nvSpPr>
          <p:cNvPr id="17" name="Rectangle 16"/>
          <p:cNvSpPr/>
          <p:nvPr/>
        </p:nvSpPr>
        <p:spPr>
          <a:xfrm>
            <a:off x="3212976" y="2432720"/>
            <a:ext cx="705892" cy="215444"/>
          </a:xfrm>
          <a:prstGeom prst="rect">
            <a:avLst/>
          </a:prstGeom>
        </p:spPr>
        <p:txBody>
          <a:bodyPr wrap="none">
            <a:spAutoFit/>
          </a:bodyPr>
          <a:lstStyle/>
          <a:p>
            <a:r>
              <a:rPr lang="en-US" sz="800" dirty="0">
                <a:cs typeface="Arial"/>
              </a:rPr>
              <a:t>©</a:t>
            </a:r>
            <a:r>
              <a:rPr lang="en-US" sz="800" dirty="0" err="1">
                <a:cs typeface="Arial"/>
              </a:rPr>
              <a:t>EuropeAid</a:t>
            </a:r>
            <a:endParaRPr lang="en-US" sz="800" dirty="0">
              <a:cs typeface="Arial"/>
            </a:endParaRPr>
          </a:p>
        </p:txBody>
      </p:sp>
      <p:sp>
        <p:nvSpPr>
          <p:cNvPr id="22" name="TextBox 21"/>
          <p:cNvSpPr txBox="1"/>
          <p:nvPr/>
        </p:nvSpPr>
        <p:spPr>
          <a:xfrm>
            <a:off x="4913784" y="1064568"/>
            <a:ext cx="1944216" cy="246221"/>
          </a:xfrm>
          <a:prstGeom prst="rect">
            <a:avLst/>
          </a:prstGeom>
          <a:noFill/>
        </p:spPr>
        <p:txBody>
          <a:bodyPr wrap="square" rtlCol="0">
            <a:spAutoFit/>
          </a:bodyPr>
          <a:lstStyle/>
          <a:p>
            <a:pPr algn="r"/>
            <a:r>
              <a:rPr lang="en-US" sz="1000" b="1" dirty="0" smtClean="0">
                <a:solidFill>
                  <a:srgbClr val="000090"/>
                </a:solidFill>
              </a:rPr>
              <a:t>25</a:t>
            </a:r>
            <a:r>
              <a:rPr lang="en-US" sz="1000" b="1" baseline="30000" dirty="0" smtClean="0">
                <a:solidFill>
                  <a:srgbClr val="000090"/>
                </a:solidFill>
              </a:rPr>
              <a:t>th</a:t>
            </a:r>
            <a:r>
              <a:rPr lang="en-US" sz="1000" b="1" dirty="0" smtClean="0">
                <a:solidFill>
                  <a:srgbClr val="000090"/>
                </a:solidFill>
              </a:rPr>
              <a:t> November </a:t>
            </a:r>
            <a:r>
              <a:rPr lang="en-US" sz="1000" b="1" dirty="0" smtClean="0">
                <a:solidFill>
                  <a:srgbClr val="000090"/>
                </a:solidFill>
              </a:rPr>
              <a:t>2014</a:t>
            </a:r>
            <a:endParaRPr lang="en-US" sz="1000" b="1" dirty="0">
              <a:solidFill>
                <a:srgbClr val="000090"/>
              </a:solidFill>
            </a:endParaRPr>
          </a:p>
        </p:txBody>
      </p:sp>
      <p:sp>
        <p:nvSpPr>
          <p:cNvPr id="15" name="TextBox 14"/>
          <p:cNvSpPr txBox="1"/>
          <p:nvPr/>
        </p:nvSpPr>
        <p:spPr>
          <a:xfrm>
            <a:off x="5589240" y="-543682"/>
            <a:ext cx="2276872" cy="507831"/>
          </a:xfrm>
          <a:prstGeom prst="rect">
            <a:avLst/>
          </a:prstGeom>
          <a:noFill/>
        </p:spPr>
        <p:txBody>
          <a:bodyPr wrap="square" rtlCol="0">
            <a:spAutoFit/>
          </a:bodyPr>
          <a:lstStyle/>
          <a:p>
            <a:pPr lvl="0"/>
            <a:r>
              <a:rPr lang="en-US" sz="900" b="1" dirty="0">
                <a:solidFill>
                  <a:srgbClr val="000090"/>
                </a:solidFill>
                <a:effectLst>
                  <a:outerShdw blurRad="38100" dist="38100" dir="2700000" algn="tl">
                    <a:srgbClr val="C0C0C0"/>
                  </a:outerShdw>
                </a:effectLst>
                <a:latin typeface="Arial" pitchFamily="34" charset="0"/>
                <a:cs typeface="Arial" pitchFamily="34" charset="0"/>
              </a:rPr>
              <a:t>25</a:t>
            </a:r>
            <a:r>
              <a:rPr lang="en-US" sz="900" b="1" baseline="30000" dirty="0">
                <a:solidFill>
                  <a:srgbClr val="000090"/>
                </a:solidFill>
                <a:effectLst>
                  <a:outerShdw blurRad="38100" dist="38100" dir="2700000" algn="tl">
                    <a:srgbClr val="C0C0C0"/>
                  </a:outerShdw>
                </a:effectLst>
                <a:latin typeface="Arial" pitchFamily="34" charset="0"/>
                <a:cs typeface="Arial" pitchFamily="34" charset="0"/>
              </a:rPr>
              <a:t>th</a:t>
            </a:r>
            <a:r>
              <a:rPr lang="en-US" sz="900" b="1" dirty="0">
                <a:solidFill>
                  <a:srgbClr val="000090"/>
                </a:solidFill>
                <a:effectLst>
                  <a:outerShdw blurRad="38100" dist="38100" dir="2700000" algn="tl">
                    <a:srgbClr val="C0C0C0"/>
                  </a:outerShdw>
                </a:effectLst>
                <a:latin typeface="Arial" pitchFamily="34" charset="0"/>
                <a:cs typeface="Arial" pitchFamily="34" charset="0"/>
              </a:rPr>
              <a:t> November 2013</a:t>
            </a:r>
            <a:endParaRPr lang="de-DE" sz="900" b="1" dirty="0">
              <a:solidFill>
                <a:srgbClr val="000090"/>
              </a:solidFill>
              <a:latin typeface="Arial" pitchFamily="34" charset="0"/>
              <a:cs typeface="Arial" pitchFamily="34" charset="0"/>
            </a:endParaRPr>
          </a:p>
          <a:p>
            <a:endParaRPr lang="en-US" dirty="0"/>
          </a:p>
        </p:txBody>
      </p:sp>
      <p:pic>
        <p:nvPicPr>
          <p:cNvPr id="9" name="Picture 8" descr="get cross imag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1088" y="5241032"/>
            <a:ext cx="2528757" cy="15448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bola Liberia Unic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992" y="1136577"/>
            <a:ext cx="2592288" cy="1728192"/>
          </a:xfrm>
          <a:prstGeom prst="rect">
            <a:avLst/>
          </a:prstGeom>
        </p:spPr>
      </p:pic>
      <p:sp>
        <p:nvSpPr>
          <p:cNvPr id="17" name="Rectangle 3"/>
          <p:cNvSpPr>
            <a:spLocks noChangeArrowheads="1"/>
          </p:cNvSpPr>
          <p:nvPr/>
        </p:nvSpPr>
        <p:spPr bwMode="auto">
          <a:xfrm>
            <a:off x="3356992" y="3440832"/>
            <a:ext cx="3501008" cy="504056"/>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t" anchorCtr="0" compatLnSpc="1">
            <a:prstTxWarp prst="textNoShape">
              <a:avLst/>
            </a:prstTxWarp>
          </a:bodyPr>
          <a:lstStyle/>
          <a:p>
            <a:endParaRPr lang="de-DE"/>
          </a:p>
        </p:txBody>
      </p:sp>
      <p:sp>
        <p:nvSpPr>
          <p:cNvPr id="2" name="Text Box 7"/>
          <p:cNvSpPr txBox="1">
            <a:spLocks noChangeArrowheads="1"/>
          </p:cNvSpPr>
          <p:nvPr/>
        </p:nvSpPr>
        <p:spPr bwMode="auto">
          <a:xfrm>
            <a:off x="1" y="9551665"/>
            <a:ext cx="6858000" cy="36988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000"/>
              </a:spcAft>
              <a:buClrTx/>
              <a:buSzTx/>
              <a:buFontTx/>
              <a:buNone/>
              <a:tabLst/>
            </a:pPr>
            <a:r>
              <a:rPr lang="en-US" sz="1000" b="1" dirty="0" smtClean="0">
                <a:solidFill>
                  <a:srgbClr val="000090"/>
                </a:solidFill>
                <a:effectLst>
                  <a:outerShdw blurRad="38100" dist="38100" dir="2700000" algn="tl">
                    <a:srgbClr val="C0C0C0"/>
                  </a:outerShdw>
                </a:effectLst>
                <a:latin typeface="Arial" pitchFamily="34" charset="0"/>
                <a:cs typeface="Arial" pitchFamily="34" charset="0"/>
              </a:rPr>
              <a:t>November</a:t>
            </a: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a:t>
            </a: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2014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6362700" y="9571038"/>
            <a:ext cx="50165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1000"/>
              </a:spcAft>
              <a:buClrTx/>
              <a:buSzTx/>
              <a:buFontTx/>
              <a:buNone/>
              <a:tabLst/>
            </a:pP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2</a:t>
            </a:r>
            <a:endParaRPr kumimoji="0" lang="de-DE" sz="1800" b="0" i="0" u="none" strike="noStrike" cap="none" normalizeH="0" baseline="0" dirty="0" smtClean="0">
              <a:ln>
                <a:noFill/>
              </a:ln>
              <a:solidFill>
                <a:srgbClr val="000090"/>
              </a:solidFill>
              <a:effectLst/>
              <a:latin typeface="Arial" pitchFamily="34" charset="0"/>
              <a:cs typeface="Arial" pitchFamily="34" charset="0"/>
            </a:endParaRPr>
          </a:p>
        </p:txBody>
      </p:sp>
      <p:sp>
        <p:nvSpPr>
          <p:cNvPr id="4" name="Rectangle 9"/>
          <p:cNvSpPr>
            <a:spLocks noChangeArrowheads="1"/>
          </p:cNvSpPr>
          <p:nvPr/>
        </p:nvSpPr>
        <p:spPr bwMode="auto">
          <a:xfrm>
            <a:off x="1" y="9489504"/>
            <a:ext cx="6858000" cy="72008"/>
          </a:xfrm>
          <a:prstGeom prst="rect">
            <a:avLst/>
          </a:prstGeom>
          <a:solidFill>
            <a:srgbClr val="FFCC00"/>
          </a:solidFill>
          <a:ln w="9525">
            <a:no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de-DE"/>
          </a:p>
        </p:txBody>
      </p:sp>
      <p:pic>
        <p:nvPicPr>
          <p:cNvPr id="5" name="Picture 4" descr="\\applinux\particip\projects\implementation\06-0239-030-GAS\implementation\Newsletter\Newsletter 2011\banniere ibon3.jpg"/>
          <p:cNvPicPr/>
          <p:nvPr/>
        </p:nvPicPr>
        <p:blipFill>
          <a:blip r:embed="rId3" cstate="print"/>
          <a:srcRect t="66398" b="11672"/>
          <a:stretch>
            <a:fillRect/>
          </a:stretch>
        </p:blipFill>
        <p:spPr bwMode="auto">
          <a:xfrm>
            <a:off x="838200" y="-15552"/>
            <a:ext cx="6019800" cy="54895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Rectangle 2"/>
          <p:cNvSpPr>
            <a:spLocks noChangeArrowheads="1"/>
          </p:cNvSpPr>
          <p:nvPr/>
        </p:nvSpPr>
        <p:spPr bwMode="auto">
          <a:xfrm>
            <a:off x="0" y="609600"/>
            <a:ext cx="6858000" cy="432048"/>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ctr" anchorCtr="0" compatLnSpc="1">
            <a:prstTxWarp prst="textNoShape">
              <a:avLst/>
            </a:prstTxWarp>
          </a:bodyPr>
          <a:lstStyle/>
          <a:p>
            <a:pPr>
              <a:lnSpc>
                <a:spcPts val="1400"/>
              </a:lnSpc>
            </a:pPr>
            <a:r>
              <a:rPr lang="de-DE" sz="1400" b="1" dirty="0" smtClean="0">
                <a:solidFill>
                  <a:srgbClr val="000090"/>
                </a:solidFill>
              </a:rPr>
              <a:t>Ebola in West Africa: Women on </a:t>
            </a:r>
            <a:r>
              <a:rPr lang="de-DE" sz="1400" b="1" dirty="0" err="1" smtClean="0">
                <a:solidFill>
                  <a:srgbClr val="000090"/>
                </a:solidFill>
              </a:rPr>
              <a:t>the</a:t>
            </a:r>
            <a:r>
              <a:rPr lang="de-DE" sz="1400" b="1" dirty="0" smtClean="0">
                <a:solidFill>
                  <a:srgbClr val="000090"/>
                </a:solidFill>
              </a:rPr>
              <a:t> </a:t>
            </a:r>
            <a:r>
              <a:rPr lang="de-DE" sz="1400" b="1" dirty="0" err="1" smtClean="0">
                <a:solidFill>
                  <a:srgbClr val="000090"/>
                </a:solidFill>
              </a:rPr>
              <a:t>Frontline</a:t>
            </a:r>
            <a:endParaRPr lang="de-DE" sz="1100" b="1" i="1" dirty="0" smtClean="0">
              <a:solidFill>
                <a:srgbClr val="000090"/>
              </a:solidFill>
            </a:endParaRPr>
          </a:p>
        </p:txBody>
      </p:sp>
      <p:pic>
        <p:nvPicPr>
          <p:cNvPr id="15" name="Picture 14"/>
          <p:cNvPicPr>
            <a:picLocks noChangeAspect="1"/>
          </p:cNvPicPr>
          <p:nvPr/>
        </p:nvPicPr>
        <p:blipFill>
          <a:blip r:embed="rId4" cstate="print"/>
          <a:stretch>
            <a:fillRect/>
          </a:stretch>
        </p:blipFill>
        <p:spPr>
          <a:xfrm>
            <a:off x="0" y="0"/>
            <a:ext cx="766944" cy="533400"/>
          </a:xfrm>
          <a:prstGeom prst="rect">
            <a:avLst/>
          </a:prstGeom>
        </p:spPr>
      </p:pic>
      <p:sp>
        <p:nvSpPr>
          <p:cNvPr id="14" name="TextBox 13"/>
          <p:cNvSpPr txBox="1"/>
          <p:nvPr/>
        </p:nvSpPr>
        <p:spPr>
          <a:xfrm>
            <a:off x="0" y="1064568"/>
            <a:ext cx="3429000" cy="8402296"/>
          </a:xfrm>
          <a:prstGeom prst="rect">
            <a:avLst/>
          </a:prstGeom>
          <a:noFill/>
        </p:spPr>
        <p:txBody>
          <a:bodyPr wrap="square" rtlCol="0">
            <a:spAutoFit/>
          </a:bodyPr>
          <a:lstStyle/>
          <a:p>
            <a:r>
              <a:rPr lang="en-US" sz="900" dirty="0"/>
              <a:t>As the Ebola epidemic continues to rage in West Africa, women are bearing the brunt of this deadly disease because they care for the sick, prepare the dead for burial and conduct much of the cross-border trade in the region.</a:t>
            </a:r>
            <a:endParaRPr lang="en-GB" sz="900" dirty="0"/>
          </a:p>
          <a:p>
            <a:r>
              <a:rPr lang="en-US" sz="900" dirty="0"/>
              <a:t> </a:t>
            </a:r>
            <a:endParaRPr lang="en-GB" sz="900" dirty="0"/>
          </a:p>
          <a:p>
            <a:r>
              <a:rPr lang="en-US" sz="900" dirty="0" smtClean="0"/>
              <a:t>Tens of thousands have died in this Ebola outbreak. But women </a:t>
            </a:r>
            <a:r>
              <a:rPr lang="en-US" sz="900" dirty="0"/>
              <a:t>tend to be disproportionately </a:t>
            </a:r>
            <a:r>
              <a:rPr lang="en-US" sz="900" dirty="0" smtClean="0"/>
              <a:t>affected, </a:t>
            </a:r>
            <a:r>
              <a:rPr lang="en-US" sz="900" dirty="0"/>
              <a:t>accounting for 55 to 60 percent of deaths in the current epidemic in Liberia, Guinea and Sierra Leone, according to the United Nation’s children’s fund, UNICEF. </a:t>
            </a:r>
            <a:r>
              <a:rPr lang="en-US" sz="900" dirty="0"/>
              <a:t>S</a:t>
            </a:r>
            <a:r>
              <a:rPr lang="en-US" sz="900" dirty="0" smtClean="0"/>
              <a:t>ome </a:t>
            </a:r>
            <a:r>
              <a:rPr lang="en-US" sz="900" dirty="0"/>
              <a:t>statistics gathered in Liberia calculate put the figure as high as 75%.</a:t>
            </a:r>
            <a:endParaRPr lang="en-GB" sz="900" dirty="0"/>
          </a:p>
          <a:p>
            <a:r>
              <a:rPr lang="en-US" sz="900" dirty="0"/>
              <a:t> </a:t>
            </a:r>
            <a:endParaRPr lang="en-GB" sz="900" dirty="0"/>
          </a:p>
          <a:p>
            <a:r>
              <a:rPr lang="en-US" sz="900" dirty="0"/>
              <a:t>When a family member falls ill, it’s the women who prepare the food for the invalid, feed them, clean them, wash their clothes or bathe them. Traditionally, in this region older women prepare bodies for funerals, washing and cleansing the corpse ahead of burial. And petty trade, which is an economic mainstay in the region and mostly conducted by women, increases their exposure and transmission of the disease.</a:t>
            </a:r>
            <a:endParaRPr lang="en-GB" sz="900" dirty="0"/>
          </a:p>
          <a:p>
            <a:r>
              <a:rPr lang="en-US" sz="900" dirty="0"/>
              <a:t> </a:t>
            </a:r>
            <a:endParaRPr lang="en-GB" sz="900" dirty="0"/>
          </a:p>
          <a:p>
            <a:r>
              <a:rPr lang="en-US" sz="900" dirty="0"/>
              <a:t>Similarly, nurses and cleaners in hospitals are more likely to be women than men. And they are less likely to be provided the protective clothing and other equipment than the doctors they work alongside.</a:t>
            </a:r>
            <a:endParaRPr lang="en-GB" sz="900" dirty="0"/>
          </a:p>
          <a:p>
            <a:r>
              <a:rPr lang="en-US" sz="900" dirty="0"/>
              <a:t> </a:t>
            </a:r>
            <a:endParaRPr lang="en-GB" sz="900" dirty="0"/>
          </a:p>
          <a:p>
            <a:r>
              <a:rPr lang="en-US" sz="900" dirty="0"/>
              <a:t>Such roles heighten women’s risk of infection with the Ebola virus, which spreads through direct contact with bodily fluids like blood, urine, </a:t>
            </a:r>
            <a:r>
              <a:rPr lang="en-US" sz="900" dirty="0" err="1"/>
              <a:t>faeces</a:t>
            </a:r>
            <a:r>
              <a:rPr lang="en-US" sz="900" dirty="0"/>
              <a:t> and vomit.</a:t>
            </a:r>
            <a:endParaRPr lang="en-GB" sz="900" dirty="0"/>
          </a:p>
          <a:p>
            <a:r>
              <a:rPr lang="en-US" sz="900" dirty="0"/>
              <a:t> </a:t>
            </a:r>
            <a:endParaRPr lang="en-GB" sz="900" dirty="0"/>
          </a:p>
          <a:p>
            <a:r>
              <a:rPr lang="en-US" sz="900" dirty="0"/>
              <a:t>In some instances, women are being targeted in a bid to contain the spread of this disease, which has killed tens of thousands of people in this outbreak alone and still shows no signs of abating.</a:t>
            </a:r>
            <a:endParaRPr lang="en-GB" sz="900" dirty="0"/>
          </a:p>
          <a:p>
            <a:r>
              <a:rPr lang="en-US" sz="900" dirty="0"/>
              <a:t> </a:t>
            </a:r>
            <a:endParaRPr lang="en-GB" sz="900" dirty="0"/>
          </a:p>
          <a:p>
            <a:r>
              <a:rPr lang="en-US" sz="900" dirty="0"/>
              <a:t>A special task force set up by the government of Liberia is enlisting women to spread information through their communities about how the disease is spread and simple steps that can be taken to protect against infection.</a:t>
            </a:r>
            <a:endParaRPr lang="en-GB" sz="900" dirty="0"/>
          </a:p>
          <a:p>
            <a:r>
              <a:rPr lang="en-US" sz="900" dirty="0"/>
              <a:t> </a:t>
            </a:r>
            <a:endParaRPr lang="en-GB" sz="900" dirty="0"/>
          </a:p>
          <a:p>
            <a:r>
              <a:rPr lang="en-US" sz="900" dirty="0"/>
              <a:t>But the negative affects of Ebola on women aren’t limited to a heightened risk of infection. </a:t>
            </a:r>
            <a:endParaRPr lang="en-GB" sz="900" dirty="0"/>
          </a:p>
          <a:p>
            <a:r>
              <a:rPr lang="en-US" sz="900" dirty="0"/>
              <a:t> </a:t>
            </a:r>
            <a:endParaRPr lang="en-GB" sz="900" dirty="0"/>
          </a:p>
          <a:p>
            <a:r>
              <a:rPr lang="en-US" sz="900" dirty="0"/>
              <a:t>Sierra Leone has one of the highest maternal mortality rates in the world. Some 890 Sierra Leonean women die for every 100,000 live births, according to the UN, compared to 370 per 100,000 live births in nearby Senegal or 8 per 100,000 live births in Belgium.</a:t>
            </a:r>
            <a:endParaRPr lang="en-GB" sz="900" dirty="0"/>
          </a:p>
          <a:p>
            <a:r>
              <a:rPr lang="en-US" sz="900" dirty="0"/>
              <a:t> </a:t>
            </a:r>
            <a:endParaRPr lang="en-GB" sz="900" dirty="0"/>
          </a:p>
          <a:p>
            <a:r>
              <a:rPr lang="en-US" sz="900" dirty="0"/>
              <a:t>Sierra Leone and its partners have made a great push to improve maternal health and survival rates, notably by encouraging women to go to hospital to have their babies. </a:t>
            </a:r>
            <a:endParaRPr lang="en-GB" sz="900" dirty="0"/>
          </a:p>
          <a:p>
            <a:r>
              <a:rPr lang="en-US" sz="900" dirty="0"/>
              <a:t> </a:t>
            </a:r>
            <a:endParaRPr lang="en-GB" sz="900" dirty="0"/>
          </a:p>
          <a:p>
            <a:r>
              <a:rPr lang="en-US" sz="900" dirty="0"/>
              <a:t>But the Ebola outbreak has closed many health facilities in the region to all admissions other than Ebola-related cases. Newspapers carry reports of pregnant women dying in taxis as they are unable to access hospital services in a difficult </a:t>
            </a:r>
            <a:r>
              <a:rPr lang="en-US" sz="900" dirty="0" err="1"/>
              <a:t>labour</a:t>
            </a:r>
            <a:r>
              <a:rPr lang="en-US" sz="900" dirty="0"/>
              <a:t>. In other cases, women are too scared of Ebola infection to go near a hospital or clinic to deliver their baby. </a:t>
            </a:r>
            <a:endParaRPr lang="en-GB" sz="900" dirty="0"/>
          </a:p>
          <a:p>
            <a:r>
              <a:rPr lang="en-US" sz="900" dirty="0"/>
              <a:t> </a:t>
            </a:r>
            <a:endParaRPr lang="en-GB" sz="900" dirty="0"/>
          </a:p>
          <a:p>
            <a:r>
              <a:rPr lang="en-US" sz="900" dirty="0"/>
              <a:t>With no end in sight to the current outbreak, Ebola looks set to continue to take a heavy toll on the populations and especially the women of Guinea, Liberia and Sierra Leone.</a:t>
            </a:r>
            <a:endParaRPr lang="en-GB" sz="900" dirty="0"/>
          </a:p>
          <a:p>
            <a:endParaRPr lang="en-GB" sz="900" dirty="0"/>
          </a:p>
        </p:txBody>
      </p:sp>
      <p:sp>
        <p:nvSpPr>
          <p:cNvPr id="33" name="TextBox 32"/>
          <p:cNvSpPr txBox="1"/>
          <p:nvPr/>
        </p:nvSpPr>
        <p:spPr>
          <a:xfrm>
            <a:off x="4221088" y="2648744"/>
            <a:ext cx="1800200" cy="215444"/>
          </a:xfrm>
          <a:prstGeom prst="rect">
            <a:avLst/>
          </a:prstGeom>
          <a:noFill/>
        </p:spPr>
        <p:txBody>
          <a:bodyPr wrap="square" rtlCol="0">
            <a:spAutoFit/>
          </a:bodyPr>
          <a:lstStyle/>
          <a:p>
            <a:pPr algn="r"/>
            <a:r>
              <a:rPr lang="en-US" sz="800" dirty="0" smtClean="0">
                <a:solidFill>
                  <a:schemeClr val="bg1"/>
                </a:solidFill>
                <a:cs typeface="Arial"/>
              </a:rPr>
              <a:t>©</a:t>
            </a:r>
            <a:r>
              <a:rPr lang="en-US" sz="800" dirty="0">
                <a:solidFill>
                  <a:schemeClr val="bg1"/>
                </a:solidFill>
              </a:rPr>
              <a:t>UNICEF Liberia/2014/</a:t>
            </a:r>
            <a:r>
              <a:rPr lang="en-US" sz="800" dirty="0" err="1" smtClean="0">
                <a:solidFill>
                  <a:schemeClr val="bg1"/>
                </a:solidFill>
              </a:rPr>
              <a:t>Cgriggers</a:t>
            </a:r>
            <a:endParaRPr lang="en-US" sz="800" dirty="0">
              <a:solidFill>
                <a:schemeClr val="bg1"/>
              </a:solidFill>
              <a:cs typeface="Arial"/>
            </a:endParaRPr>
          </a:p>
        </p:txBody>
      </p:sp>
      <p:sp>
        <p:nvSpPr>
          <p:cNvPr id="16" name="TextBox 15"/>
          <p:cNvSpPr txBox="1"/>
          <p:nvPr/>
        </p:nvSpPr>
        <p:spPr>
          <a:xfrm>
            <a:off x="3356992" y="3440832"/>
            <a:ext cx="3240360" cy="492443"/>
          </a:xfrm>
          <a:prstGeom prst="rect">
            <a:avLst/>
          </a:prstGeom>
          <a:noFill/>
        </p:spPr>
        <p:txBody>
          <a:bodyPr wrap="square" rtlCol="0">
            <a:spAutoFit/>
          </a:bodyPr>
          <a:lstStyle/>
          <a:p>
            <a:pPr algn="just"/>
            <a:r>
              <a:rPr lang="en-US" sz="1300" b="1" dirty="0" smtClean="0">
                <a:solidFill>
                  <a:srgbClr val="000090"/>
                </a:solidFill>
                <a:cs typeface="Arial"/>
              </a:rPr>
              <a:t>Gender and the post-2015 Development Agenda</a:t>
            </a:r>
            <a:endParaRPr lang="en-US" sz="1300" b="1" dirty="0">
              <a:latin typeface="Arial"/>
              <a:cs typeface="Arial"/>
            </a:endParaRPr>
          </a:p>
        </p:txBody>
      </p:sp>
      <p:sp>
        <p:nvSpPr>
          <p:cNvPr id="8" name="TextBox 7"/>
          <p:cNvSpPr txBox="1"/>
          <p:nvPr/>
        </p:nvSpPr>
        <p:spPr>
          <a:xfrm>
            <a:off x="5949280" y="1136576"/>
            <a:ext cx="908720" cy="1815882"/>
          </a:xfrm>
          <a:prstGeom prst="rect">
            <a:avLst/>
          </a:prstGeom>
          <a:noFill/>
        </p:spPr>
        <p:txBody>
          <a:bodyPr wrap="square" rtlCol="0">
            <a:spAutoFit/>
          </a:bodyPr>
          <a:lstStyle/>
          <a:p>
            <a:r>
              <a:rPr lang="en-US" sz="800" i="1" dirty="0"/>
              <a:t>On 17 September, 150 adolescent girls trained by UNICEF and implementing partners marched across West Point community in Monrovia to launch Adolescents Leading </a:t>
            </a:r>
            <a:r>
              <a:rPr lang="en-US" sz="800" i="1" dirty="0" smtClean="0"/>
              <a:t>the</a:t>
            </a:r>
            <a:endParaRPr lang="en-US" sz="800" i="1" dirty="0"/>
          </a:p>
        </p:txBody>
      </p:sp>
      <p:sp>
        <p:nvSpPr>
          <p:cNvPr id="9" name="TextBox 8"/>
          <p:cNvSpPr txBox="1"/>
          <p:nvPr/>
        </p:nvSpPr>
        <p:spPr>
          <a:xfrm>
            <a:off x="3356992" y="2864768"/>
            <a:ext cx="3456384" cy="584776"/>
          </a:xfrm>
          <a:prstGeom prst="rect">
            <a:avLst/>
          </a:prstGeom>
          <a:noFill/>
        </p:spPr>
        <p:txBody>
          <a:bodyPr wrap="square" rtlCol="0">
            <a:spAutoFit/>
          </a:bodyPr>
          <a:lstStyle/>
          <a:p>
            <a:r>
              <a:rPr lang="en-US" sz="800" i="1" dirty="0"/>
              <a:t>Intensive Fight against Ebola, or ‘A-LIFE’. Equipped </a:t>
            </a:r>
            <a:r>
              <a:rPr lang="en-US" sz="800" i="1" dirty="0" smtClean="0"/>
              <a:t>with awareness </a:t>
            </a:r>
            <a:r>
              <a:rPr lang="en-US" sz="800" i="1" dirty="0"/>
              <a:t>materials, these girls are now going from door-to-door in West Point, a densely populated lower-income urban community, to educate their parents, family members and friends about Ebola and how it can be </a:t>
            </a:r>
            <a:r>
              <a:rPr lang="en-US" sz="800" i="1" dirty="0" smtClean="0"/>
              <a:t>prevented.</a:t>
            </a:r>
            <a:endParaRPr lang="en-US" sz="800" i="1" dirty="0"/>
          </a:p>
        </p:txBody>
      </p:sp>
      <p:sp>
        <p:nvSpPr>
          <p:cNvPr id="11" name="TextBox 10"/>
          <p:cNvSpPr txBox="1"/>
          <p:nvPr/>
        </p:nvSpPr>
        <p:spPr>
          <a:xfrm>
            <a:off x="3284984" y="4088904"/>
            <a:ext cx="3528392" cy="5632309"/>
          </a:xfrm>
          <a:prstGeom prst="rect">
            <a:avLst/>
          </a:prstGeom>
          <a:noFill/>
        </p:spPr>
        <p:txBody>
          <a:bodyPr wrap="square" rtlCol="0">
            <a:spAutoFit/>
          </a:bodyPr>
          <a:lstStyle/>
          <a:p>
            <a:r>
              <a:rPr lang="en-GB" sz="900" dirty="0" smtClean="0"/>
              <a:t>Over </a:t>
            </a:r>
            <a:r>
              <a:rPr lang="en-GB" sz="900" dirty="0"/>
              <a:t>140 leaders from around the world, along with representatives from UN agencies and civil </a:t>
            </a:r>
            <a:r>
              <a:rPr lang="en-GB" sz="900" dirty="0" smtClean="0"/>
              <a:t>society</a:t>
            </a:r>
            <a:r>
              <a:rPr lang="en-GB" sz="900" dirty="0"/>
              <a:t> </a:t>
            </a:r>
            <a:r>
              <a:rPr lang="en-GB" sz="900" dirty="0" smtClean="0"/>
              <a:t>and </a:t>
            </a:r>
            <a:r>
              <a:rPr lang="en-GB" sz="900" dirty="0"/>
              <a:t>women’s organizations, came </a:t>
            </a:r>
            <a:r>
              <a:rPr lang="en-GB" sz="900" dirty="0" smtClean="0"/>
              <a:t>together on 22 September for a Special </a:t>
            </a:r>
            <a:r>
              <a:rPr lang="en-GB" sz="900" dirty="0"/>
              <a:t>Session of the General Assembly on the Follow-up to the Programme of Action of the International Conference on Population and Development beyond </a:t>
            </a:r>
            <a:r>
              <a:rPr lang="en-GB" sz="900" dirty="0" smtClean="0"/>
              <a:t>2014.</a:t>
            </a:r>
          </a:p>
          <a:p>
            <a:r>
              <a:rPr lang="en-GB" sz="900" dirty="0"/>
              <a:t/>
            </a:r>
            <a:br>
              <a:rPr lang="en-GB" sz="900" dirty="0"/>
            </a:br>
            <a:r>
              <a:rPr lang="en-GB" sz="900" dirty="0" smtClean="0"/>
              <a:t>The </a:t>
            </a:r>
            <a:r>
              <a:rPr lang="en-GB" sz="900" dirty="0"/>
              <a:t>UN General Assembly Special Session </a:t>
            </a:r>
            <a:r>
              <a:rPr lang="en-GB" sz="900" dirty="0" smtClean="0"/>
              <a:t>reviewed progress on commitments made 20 years ago at </a:t>
            </a:r>
            <a:r>
              <a:rPr lang="en-GB" sz="900" dirty="0"/>
              <a:t>the International Conference on Population and Development (ICPD), held in Cairo in </a:t>
            </a:r>
            <a:r>
              <a:rPr lang="en-GB" sz="900" dirty="0" smtClean="0"/>
              <a:t>1994. That gathering </a:t>
            </a:r>
            <a:r>
              <a:rPr lang="en-GB" sz="900" dirty="0"/>
              <a:t>affirmed the close links between sustainable development, reproductive health and gender equality. </a:t>
            </a:r>
            <a:endParaRPr lang="en-GB" sz="900" dirty="0" smtClean="0"/>
          </a:p>
          <a:p>
            <a:endParaRPr lang="en-GB" sz="900" dirty="0"/>
          </a:p>
          <a:p>
            <a:r>
              <a:rPr lang="en-GB" sz="900" dirty="0" smtClean="0"/>
              <a:t>"</a:t>
            </a:r>
            <a:r>
              <a:rPr lang="en-GB" sz="900" dirty="0"/>
              <a:t>As we celebrate the twentieth anniversary of the Cairo Conference and look ahead to the future, we cannot afford to short-change development," said Ban Ki-moon, Secretary-General of the United Nations, as he opened the Assembly’s special session</a:t>
            </a:r>
            <a:r>
              <a:rPr lang="en-GB" sz="900" dirty="0" smtClean="0"/>
              <a:t>.</a:t>
            </a:r>
            <a:br>
              <a:rPr lang="en-GB" sz="900" dirty="0" smtClean="0"/>
            </a:br>
            <a:endParaRPr lang="en-GB" sz="900" dirty="0"/>
          </a:p>
          <a:p>
            <a:r>
              <a:rPr lang="en-GB" sz="900" dirty="0" smtClean="0"/>
              <a:t>Senior Government officials from 90 countries participated in the session.  Overall, they agreed </a:t>
            </a:r>
            <a:r>
              <a:rPr lang="en-GB" sz="900" dirty="0"/>
              <a:t>that population concerns must be at the core of the post-2015 development agenda and cited the need for universal access to basic services such as health care and education.  They </a:t>
            </a:r>
            <a:r>
              <a:rPr lang="en-GB" sz="900" dirty="0" smtClean="0"/>
              <a:t>shared respective </a:t>
            </a:r>
            <a:r>
              <a:rPr lang="en-GB" sz="900" dirty="0"/>
              <a:t>national trends in maternal and infant mortality, fertility, contraceptive use, ageing and HIV/AIDS prevalence, as well as programmes for family planning and sex education, among other areas</a:t>
            </a:r>
            <a:r>
              <a:rPr lang="en-GB" sz="900" dirty="0" smtClean="0"/>
              <a:t>.</a:t>
            </a:r>
          </a:p>
          <a:p>
            <a:endParaRPr lang="en-GB" sz="900" dirty="0"/>
          </a:p>
          <a:p>
            <a:r>
              <a:rPr lang="en-GB" sz="900" dirty="0" smtClean="0"/>
              <a:t>Several </a:t>
            </a:r>
            <a:r>
              <a:rPr lang="en-GB" sz="900" dirty="0"/>
              <a:t>speakers voiced strong support for sexual and reproductive rights, and representatives from developing countries appealed for reliable financial and technical aid to implement their respective sustainable development agendas</a:t>
            </a:r>
            <a:r>
              <a:rPr lang="en-GB" sz="900" dirty="0" smtClean="0"/>
              <a:t>.</a:t>
            </a:r>
          </a:p>
          <a:p>
            <a:endParaRPr lang="en-GB" sz="900" dirty="0"/>
          </a:p>
          <a:p>
            <a:r>
              <a:rPr lang="en-GB" sz="900" dirty="0"/>
              <a:t>The European Union and its Member States highlighted the fact that "we cannot expect progress in development unless human rights, women's empowerment and gender equality are upheld as essential preconditions for equitable and inclusive sustainable development".</a:t>
            </a:r>
          </a:p>
          <a:p>
            <a:r>
              <a:rPr lang="en-GB" sz="900" dirty="0"/>
              <a:t>With the Cairo Programme of Action as its guide, the international community must confront challenges caused by rising inequality, urbanization, migration, population ageing and the largest generation of young people in history, as well as hammer </a:t>
            </a:r>
            <a:r>
              <a:rPr lang="en-GB" sz="900" dirty="0" smtClean="0"/>
              <a:t>out…. </a:t>
            </a:r>
            <a:r>
              <a:rPr lang="en-GB" sz="900" i="1" dirty="0" smtClean="0"/>
              <a:t>(continued page 3)</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 y="9551665"/>
            <a:ext cx="6858000" cy="36988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000"/>
              </a:spcAft>
              <a:buClrTx/>
              <a:buSzTx/>
              <a:buFontTx/>
              <a:buNone/>
              <a:tabLst/>
            </a:pPr>
            <a:r>
              <a:rPr lang="en-US" sz="1000" b="1" dirty="0" smtClean="0">
                <a:solidFill>
                  <a:srgbClr val="000090"/>
                </a:solidFill>
                <a:effectLst>
                  <a:outerShdw blurRad="38100" dist="38100" dir="2700000" algn="tl">
                    <a:srgbClr val="C0C0C0"/>
                  </a:outerShdw>
                </a:effectLst>
                <a:latin typeface="Arial" pitchFamily="34" charset="0"/>
                <a:cs typeface="Arial" pitchFamily="34" charset="0"/>
              </a:rPr>
              <a:t>November</a:t>
            </a:r>
            <a:r>
              <a:rPr lang="en-US" sz="1000" b="1" dirty="0" smtClean="0">
                <a:solidFill>
                  <a:srgbClr val="000090"/>
                </a:solidFill>
                <a:effectLst>
                  <a:outerShdw blurRad="38100" dist="38100" dir="2700000" algn="tl">
                    <a:srgbClr val="C0C0C0"/>
                  </a:outerShdw>
                </a:effectLst>
                <a:latin typeface="Arial" pitchFamily="34" charset="0"/>
                <a:cs typeface="Arial" pitchFamily="34" charset="0"/>
              </a:rPr>
              <a:t> </a:t>
            </a:r>
            <a:r>
              <a:rPr lang="en-US" sz="1000" b="1" dirty="0" smtClean="0">
                <a:solidFill>
                  <a:srgbClr val="000090"/>
                </a:solidFill>
                <a:effectLst>
                  <a:outerShdw blurRad="38100" dist="38100" dir="2700000" algn="tl">
                    <a:srgbClr val="C0C0C0"/>
                  </a:outerShdw>
                </a:effectLst>
                <a:latin typeface="Arial" pitchFamily="34" charset="0"/>
                <a:cs typeface="Arial" pitchFamily="34" charset="0"/>
              </a:rPr>
              <a:t>2014</a:t>
            </a:r>
            <a:endPar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6362700" y="9571038"/>
            <a:ext cx="50165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1000"/>
              </a:spcAft>
              <a:buClrTx/>
              <a:buSzTx/>
              <a:buFontTx/>
              <a:buNone/>
              <a:tabLst/>
            </a:pP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3</a:t>
            </a:r>
            <a:endParaRPr kumimoji="0" lang="de-DE" sz="1800" b="0" i="0" u="none" strike="noStrike" cap="none" normalizeH="0" baseline="0" dirty="0" smtClean="0">
              <a:ln>
                <a:noFill/>
              </a:ln>
              <a:solidFill>
                <a:srgbClr val="000090"/>
              </a:solidFill>
              <a:effectLst/>
              <a:latin typeface="Arial" pitchFamily="34" charset="0"/>
              <a:cs typeface="Arial" pitchFamily="34" charset="0"/>
            </a:endParaRPr>
          </a:p>
        </p:txBody>
      </p:sp>
      <p:sp>
        <p:nvSpPr>
          <p:cNvPr id="4" name="Rectangle 9"/>
          <p:cNvSpPr>
            <a:spLocks noChangeArrowheads="1"/>
          </p:cNvSpPr>
          <p:nvPr/>
        </p:nvSpPr>
        <p:spPr bwMode="auto">
          <a:xfrm>
            <a:off x="1" y="9489504"/>
            <a:ext cx="6858000" cy="72008"/>
          </a:xfrm>
          <a:prstGeom prst="rect">
            <a:avLst/>
          </a:prstGeom>
          <a:solidFill>
            <a:srgbClr val="FFCC00"/>
          </a:solidFill>
          <a:ln w="9525">
            <a:no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de-DE"/>
          </a:p>
        </p:txBody>
      </p:sp>
      <p:pic>
        <p:nvPicPr>
          <p:cNvPr id="17" name="Picture 16" descr="\\applinux\particip\projects\implementation\06-0239-030-GAS\implementation\Newsletter\Newsletter 2011\banniere ibon3.jpg"/>
          <p:cNvPicPr/>
          <p:nvPr/>
        </p:nvPicPr>
        <p:blipFill>
          <a:blip r:embed="rId2" cstate="print"/>
          <a:srcRect t="66398" b="11672"/>
          <a:stretch>
            <a:fillRect/>
          </a:stretch>
        </p:blipFill>
        <p:spPr bwMode="auto">
          <a:xfrm>
            <a:off x="838200" y="-15552"/>
            <a:ext cx="6019800" cy="54895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3" cstate="print"/>
          <a:stretch>
            <a:fillRect/>
          </a:stretch>
        </p:blipFill>
        <p:spPr>
          <a:xfrm>
            <a:off x="0" y="0"/>
            <a:ext cx="766944" cy="533400"/>
          </a:xfrm>
          <a:prstGeom prst="rect">
            <a:avLst/>
          </a:prstGeom>
        </p:spPr>
      </p:pic>
      <p:sp>
        <p:nvSpPr>
          <p:cNvPr id="11" name="TextBox 10"/>
          <p:cNvSpPr txBox="1"/>
          <p:nvPr/>
        </p:nvSpPr>
        <p:spPr>
          <a:xfrm>
            <a:off x="4149080" y="3584848"/>
            <a:ext cx="2708920" cy="230832"/>
          </a:xfrm>
          <a:prstGeom prst="rect">
            <a:avLst/>
          </a:prstGeom>
          <a:noFill/>
        </p:spPr>
        <p:txBody>
          <a:bodyPr wrap="square" rtlCol="0">
            <a:spAutoFit/>
          </a:bodyPr>
          <a:lstStyle/>
          <a:p>
            <a:pPr algn="r"/>
            <a:r>
              <a:rPr lang="en-US" sz="900" dirty="0" smtClean="0">
                <a:solidFill>
                  <a:schemeClr val="bg1"/>
                </a:solidFill>
              </a:rPr>
              <a:t>A woman in </a:t>
            </a:r>
            <a:r>
              <a:rPr lang="en-US" sz="900" dirty="0" err="1" smtClean="0">
                <a:solidFill>
                  <a:schemeClr val="bg1"/>
                </a:solidFill>
              </a:rPr>
              <a:t>Salbal</a:t>
            </a:r>
            <a:r>
              <a:rPr lang="en-US" sz="900" dirty="0" smtClean="0">
                <a:solidFill>
                  <a:schemeClr val="bg1"/>
                </a:solidFill>
              </a:rPr>
              <a:t> Village, Sudan @</a:t>
            </a:r>
            <a:r>
              <a:rPr lang="en-US" sz="900" dirty="0" err="1" smtClean="0">
                <a:solidFill>
                  <a:schemeClr val="bg1"/>
                </a:solidFill>
              </a:rPr>
              <a:t>EuropeAid</a:t>
            </a:r>
            <a:endParaRPr lang="en-US" sz="900" dirty="0">
              <a:solidFill>
                <a:schemeClr val="bg1"/>
              </a:solidFill>
            </a:endParaRPr>
          </a:p>
        </p:txBody>
      </p:sp>
      <p:sp>
        <p:nvSpPr>
          <p:cNvPr id="14" name="TextBox 13"/>
          <p:cNvSpPr txBox="1"/>
          <p:nvPr/>
        </p:nvSpPr>
        <p:spPr>
          <a:xfrm>
            <a:off x="0" y="1208584"/>
            <a:ext cx="3501008" cy="1477328"/>
          </a:xfrm>
          <a:prstGeom prst="rect">
            <a:avLst/>
          </a:prstGeom>
          <a:noFill/>
        </p:spPr>
        <p:txBody>
          <a:bodyPr wrap="square" rtlCol="0">
            <a:spAutoFit/>
          </a:bodyPr>
          <a:lstStyle/>
          <a:p>
            <a:r>
              <a:rPr lang="en-US" sz="900" dirty="0" smtClean="0">
                <a:cs typeface="Arial"/>
              </a:rPr>
              <a:t>A</a:t>
            </a:r>
            <a:r>
              <a:rPr lang="x-none" sz="900" dirty="0" smtClean="0">
                <a:cs typeface="Arial"/>
              </a:rPr>
              <a:t>n ambitious </a:t>
            </a:r>
            <a:r>
              <a:rPr lang="en-GB" sz="900" dirty="0"/>
              <a:t>post-2015 development path and a meaningful climate change agreement before the end of next year.  "As we advance on all these fronts, we have to remember the vision of Cairo, especially the priority it placed on reproductive health," said Ban Ki-moon. </a:t>
            </a:r>
            <a:endParaRPr lang="en-GB" sz="900" dirty="0" smtClean="0"/>
          </a:p>
          <a:p>
            <a:endParaRPr lang="en-GB" sz="900" dirty="0"/>
          </a:p>
          <a:p>
            <a:r>
              <a:rPr lang="en-GB" sz="900" dirty="0"/>
              <a:t>The EU statement moved on the same direction, stressing that "universal access to comprehensive sexual and reproductive health, provided inter alia through integrated quality health care, is one of the highest priorities for the global agenda beyond 2014 and is essential to sustainable development and poverty eradication".  </a:t>
            </a:r>
          </a:p>
        </p:txBody>
      </p:sp>
      <p:sp>
        <p:nvSpPr>
          <p:cNvPr id="22" name="Rectangle 3"/>
          <p:cNvSpPr>
            <a:spLocks noChangeArrowheads="1"/>
          </p:cNvSpPr>
          <p:nvPr/>
        </p:nvSpPr>
        <p:spPr bwMode="auto">
          <a:xfrm>
            <a:off x="0" y="632520"/>
            <a:ext cx="3429000" cy="504056"/>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t" anchorCtr="0" compatLnSpc="1">
            <a:prstTxWarp prst="textNoShape">
              <a:avLst/>
            </a:prstTxWarp>
          </a:bodyPr>
          <a:lstStyle/>
          <a:p>
            <a:pPr algn="just"/>
            <a:r>
              <a:rPr lang="en-US" sz="1400" b="1" dirty="0">
                <a:solidFill>
                  <a:srgbClr val="000090"/>
                </a:solidFill>
                <a:cs typeface="Arial"/>
              </a:rPr>
              <a:t>Gender and the post-2015 Development </a:t>
            </a:r>
            <a:r>
              <a:rPr lang="en-US" sz="1400" b="1" dirty="0" smtClean="0">
                <a:solidFill>
                  <a:srgbClr val="000090"/>
                </a:solidFill>
                <a:cs typeface="Arial"/>
              </a:rPr>
              <a:t>Agenda </a:t>
            </a:r>
            <a:r>
              <a:rPr lang="en-US" sz="1400" b="1" i="1" dirty="0" smtClean="0">
                <a:solidFill>
                  <a:srgbClr val="000090"/>
                </a:solidFill>
                <a:cs typeface="Arial"/>
              </a:rPr>
              <a:t>(continued)</a:t>
            </a:r>
            <a:endParaRPr lang="en-US" sz="1400" b="1" i="1" dirty="0">
              <a:latin typeface="Arial"/>
              <a:cs typeface="Arial"/>
            </a:endParaRPr>
          </a:p>
        </p:txBody>
      </p:sp>
      <p:sp>
        <p:nvSpPr>
          <p:cNvPr id="23" name="Text Box 4"/>
          <p:cNvSpPr txBox="1">
            <a:spLocks noChangeArrowheads="1"/>
          </p:cNvSpPr>
          <p:nvPr/>
        </p:nvSpPr>
        <p:spPr bwMode="auto">
          <a:xfrm>
            <a:off x="3429000" y="4953000"/>
            <a:ext cx="3429000"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900" dirty="0"/>
              <a:t>The EU insisted on its efforts to implement the Action Plan towards the elimination of female genital mutilation both within the EU and globally with a particular focus on prevention. FGM and CEFM will be raised in the political and human rights dialogues with relevant partner countries, where these practices still exist, and launch a global diplomatic outreach on violence against children with a specific focus on those two traditional harmful practices. </a:t>
            </a:r>
          </a:p>
          <a:p>
            <a:endParaRPr lang="en-GB" sz="900" dirty="0"/>
          </a:p>
          <a:p>
            <a:r>
              <a:rPr lang="en-GB" sz="900" dirty="0"/>
              <a:t>Inside the EU 28 Member States, the EU will develop e-learning modules for professionals working with those affected by or at risk of FGM. </a:t>
            </a:r>
            <a:endParaRPr lang="en-GB" sz="900" dirty="0" smtClean="0"/>
          </a:p>
          <a:p>
            <a:endParaRPr lang="en-GB" sz="900" dirty="0"/>
          </a:p>
          <a:p>
            <a:r>
              <a:rPr lang="en-GB" sz="900" dirty="0" smtClean="0"/>
              <a:t>Finally</a:t>
            </a:r>
            <a:r>
              <a:rPr lang="en-GB" sz="900" dirty="0"/>
              <a:t>, € 4.5 million will be invested for EU Member States' awareness-raising campaigns on violence against women, including FGM, as well as projects led by grassroots organisations aimed at combating FGM and other harmful practices</a:t>
            </a:r>
            <a:r>
              <a:rPr lang="en-GB" sz="900" dirty="0" smtClean="0"/>
              <a:t>.</a:t>
            </a:r>
          </a:p>
          <a:p>
            <a:endParaRPr lang="en-GB" sz="900" dirty="0"/>
          </a:p>
          <a:p>
            <a:r>
              <a:rPr lang="en-GB" sz="900" dirty="0" smtClean="0"/>
              <a:t>In </a:t>
            </a:r>
            <a:r>
              <a:rPr lang="en-GB" sz="900" dirty="0"/>
              <a:t>order to track and promote progress on commitments, the </a:t>
            </a:r>
            <a:r>
              <a:rPr lang="en-GB" sz="900" dirty="0" smtClean="0"/>
              <a:t>event organiser  -UK </a:t>
            </a:r>
            <a:r>
              <a:rPr lang="en-GB" sz="900" dirty="0"/>
              <a:t>government – indicated that those commitments will be time-bound and tracking will be continued on an annual basis for the length of the timeframe of the commitments. </a:t>
            </a:r>
            <a:endParaRPr lang="en-GB" sz="900" dirty="0" smtClean="0"/>
          </a:p>
          <a:p>
            <a:endParaRPr lang="en-GB" sz="900" dirty="0"/>
          </a:p>
          <a:p>
            <a:r>
              <a:rPr lang="en-GB" sz="900" dirty="0" smtClean="0"/>
              <a:t>The </a:t>
            </a:r>
            <a:r>
              <a:rPr lang="en-GB" sz="900" dirty="0"/>
              <a:t>first web-based annual update will be published in July 2015</a:t>
            </a:r>
            <a:r>
              <a:rPr lang="en-GB" sz="900" dirty="0" smtClean="0"/>
              <a:t>. The </a:t>
            </a:r>
            <a:r>
              <a:rPr lang="en-GB" sz="900" dirty="0"/>
              <a:t>global process for tracking progress on commitments made during and after the Girl Summit 2014 will promote country ownership and mutual accountability; recognise and promote progress; and be integrated into existing mechanisms on FGM/C and CEFM</a:t>
            </a:r>
            <a:r>
              <a:rPr lang="en-GB" sz="900" dirty="0" smtClean="0"/>
              <a:t>.</a:t>
            </a:r>
          </a:p>
          <a:p>
            <a:endParaRPr lang="en-GB" sz="900" dirty="0"/>
          </a:p>
          <a:p>
            <a:r>
              <a:rPr lang="en-GB" sz="900" dirty="0"/>
              <a:t>For further information on the individual commitments expressed visit during the Girl Summit 2014: </a:t>
            </a:r>
            <a:endParaRPr lang="en-GB" sz="900" u="sng" dirty="0">
              <a:hlinkClick r:id="rId4"/>
            </a:endParaRPr>
          </a:p>
          <a:p>
            <a:r>
              <a:rPr lang="en-GB" sz="900" u="sng" dirty="0" smtClean="0">
                <a:hlinkClick r:id="rId4"/>
              </a:rPr>
              <a:t>https</a:t>
            </a:r>
            <a:r>
              <a:rPr lang="en-GB" sz="900" u="sng" dirty="0">
                <a:hlinkClick r:id="rId4"/>
              </a:rPr>
              <a:t>://www.girlsummit2014.org/Commitment/Show</a:t>
            </a:r>
            <a:r>
              <a:rPr lang="en-GB" sz="900" dirty="0"/>
              <a:t> </a:t>
            </a:r>
          </a:p>
          <a:p>
            <a:r>
              <a:rPr lang="en-GB" sz="900" u="sng" dirty="0">
                <a:hlinkClick r:id="rId5"/>
              </a:rPr>
              <a:t>https://www.gov.uk/government/topical-events/girl-summit-2014</a:t>
            </a:r>
            <a:r>
              <a:rPr lang="en-GB" sz="900" dirty="0"/>
              <a:t> </a:t>
            </a:r>
            <a:endParaRPr lang="en-GB" sz="900" dirty="0"/>
          </a:p>
        </p:txBody>
      </p:sp>
      <p:sp>
        <p:nvSpPr>
          <p:cNvPr id="28" name="Rectangle 27"/>
          <p:cNvSpPr/>
          <p:nvPr/>
        </p:nvSpPr>
        <p:spPr>
          <a:xfrm>
            <a:off x="5877272" y="4520952"/>
            <a:ext cx="705892" cy="215444"/>
          </a:xfrm>
          <a:prstGeom prst="rect">
            <a:avLst/>
          </a:prstGeom>
        </p:spPr>
        <p:txBody>
          <a:bodyPr wrap="none">
            <a:spAutoFit/>
          </a:bodyPr>
          <a:lstStyle/>
          <a:p>
            <a:r>
              <a:rPr lang="en-US" sz="800" dirty="0">
                <a:cs typeface="Arial"/>
              </a:rPr>
              <a:t>©</a:t>
            </a:r>
            <a:r>
              <a:rPr lang="en-US" sz="800" dirty="0" err="1" smtClean="0">
                <a:cs typeface="Arial"/>
              </a:rPr>
              <a:t>EuropeAid</a:t>
            </a:r>
            <a:endParaRPr lang="en-US" sz="800" dirty="0">
              <a:cs typeface="Arial"/>
            </a:endParaRPr>
          </a:p>
        </p:txBody>
      </p:sp>
      <p:sp>
        <p:nvSpPr>
          <p:cNvPr id="15" name="Rectangle 3"/>
          <p:cNvSpPr>
            <a:spLocks noChangeArrowheads="1"/>
          </p:cNvSpPr>
          <p:nvPr/>
        </p:nvSpPr>
        <p:spPr bwMode="auto">
          <a:xfrm>
            <a:off x="0" y="2720752"/>
            <a:ext cx="6858000" cy="360040"/>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t" anchorCtr="0" compatLnSpc="1">
            <a:prstTxWarp prst="textNoShape">
              <a:avLst/>
            </a:prstTxWarp>
          </a:bodyPr>
          <a:lstStyle/>
          <a:p>
            <a:pPr algn="just"/>
            <a:r>
              <a:rPr lang="en-US" sz="1400" b="1" dirty="0" smtClean="0">
                <a:solidFill>
                  <a:srgbClr val="000090"/>
                </a:solidFill>
                <a:cs typeface="Arial"/>
              </a:rPr>
              <a:t>Girl Summit: A Future Free from Genital Mutilation and Child, Early and Forced Marriage</a:t>
            </a:r>
            <a:endParaRPr lang="en-US" sz="1400" b="1" dirty="0">
              <a:latin typeface="Arial"/>
              <a:cs typeface="Arial"/>
            </a:endParaRPr>
          </a:p>
        </p:txBody>
      </p:sp>
      <p:sp>
        <p:nvSpPr>
          <p:cNvPr id="16" name="Rectangle 15"/>
          <p:cNvSpPr/>
          <p:nvPr/>
        </p:nvSpPr>
        <p:spPr>
          <a:xfrm>
            <a:off x="3545632" y="632520"/>
            <a:ext cx="3267744" cy="2016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900" dirty="0" smtClean="0">
              <a:solidFill>
                <a:schemeClr val="bg1"/>
              </a:solidFill>
              <a:cs typeface="Arial"/>
            </a:endParaRPr>
          </a:p>
          <a:p>
            <a:pPr algn="just"/>
            <a:endParaRPr lang="en-US" sz="900" dirty="0">
              <a:solidFill>
                <a:schemeClr val="bg1"/>
              </a:solidFill>
              <a:cs typeface="Arial"/>
            </a:endParaRPr>
          </a:p>
          <a:p>
            <a:pPr algn="just"/>
            <a:endParaRPr lang="en-US" sz="900" dirty="0" smtClean="0">
              <a:solidFill>
                <a:schemeClr val="bg1"/>
              </a:solidFill>
              <a:cs typeface="Arial"/>
            </a:endParaRPr>
          </a:p>
          <a:p>
            <a:pPr algn="just"/>
            <a:endParaRPr lang="en-US" sz="900" dirty="0">
              <a:solidFill>
                <a:schemeClr val="bg1"/>
              </a:solidFill>
              <a:cs typeface="Arial"/>
            </a:endParaRPr>
          </a:p>
          <a:p>
            <a:pPr algn="just"/>
            <a:endParaRPr lang="en-US" sz="900" dirty="0" smtClean="0">
              <a:solidFill>
                <a:schemeClr val="bg1"/>
              </a:solidFill>
              <a:cs typeface="Arial"/>
            </a:endParaRPr>
          </a:p>
          <a:p>
            <a:pPr algn="just"/>
            <a:r>
              <a:rPr lang="en-US" sz="900" dirty="0" smtClean="0">
                <a:solidFill>
                  <a:schemeClr val="bg1"/>
                </a:solidFill>
                <a:cs typeface="Arial"/>
              </a:rPr>
              <a:t>Keep </a:t>
            </a:r>
            <a:r>
              <a:rPr lang="en-US" sz="900" dirty="0">
                <a:solidFill>
                  <a:schemeClr val="bg1"/>
                </a:solidFill>
                <a:cs typeface="Arial"/>
              </a:rPr>
              <a:t>up to date with latest news, events, reports and publications by visiting your dedicated Public Group on Gender on the European Commission’s capacity development and knowledge sharing site, capacity4dev.eu</a:t>
            </a:r>
            <a:r>
              <a:rPr lang="en-US" sz="900" dirty="0">
                <a:solidFill>
                  <a:srgbClr val="FFFFFF"/>
                </a:solidFill>
                <a:cs typeface="Arial"/>
              </a:rPr>
              <a:t>. </a:t>
            </a:r>
            <a:endParaRPr lang="en-US" sz="900" dirty="0" smtClean="0">
              <a:solidFill>
                <a:srgbClr val="FFFFFF"/>
              </a:solidFill>
              <a:cs typeface="Arial"/>
            </a:endParaRPr>
          </a:p>
          <a:p>
            <a:pPr algn="just"/>
            <a:endParaRPr lang="en-US" sz="900" dirty="0">
              <a:solidFill>
                <a:srgbClr val="FFFFFF"/>
              </a:solidFill>
              <a:cs typeface="Arial"/>
            </a:endParaRPr>
          </a:p>
          <a:p>
            <a:pPr algn="just"/>
            <a:r>
              <a:rPr lang="en-US" sz="900" dirty="0" smtClean="0">
                <a:solidFill>
                  <a:srgbClr val="FFFFFF"/>
                </a:solidFill>
                <a:cs typeface="Arial"/>
              </a:rPr>
              <a:t>Are </a:t>
            </a:r>
            <a:r>
              <a:rPr lang="en-US" sz="900" dirty="0">
                <a:solidFill>
                  <a:srgbClr val="FFFFFF"/>
                </a:solidFill>
                <a:cs typeface="Arial"/>
              </a:rPr>
              <a:t>you marking International Day for the Elimination of Violence Against Women with a special event? If so, we’d love to know more, please share details and photographs online</a:t>
            </a:r>
            <a:r>
              <a:rPr lang="en-US" sz="900" dirty="0" smtClean="0">
                <a:solidFill>
                  <a:srgbClr val="FFFFFF"/>
                </a:solidFill>
                <a:cs typeface="Arial"/>
              </a:rPr>
              <a:t>.</a:t>
            </a:r>
            <a:r>
              <a:rPr lang="en-US" sz="900" dirty="0">
                <a:solidFill>
                  <a:srgbClr val="FFFFFF"/>
                </a:solidFill>
                <a:cs typeface="Arial"/>
              </a:rPr>
              <a:t> </a:t>
            </a:r>
            <a:endParaRPr lang="en-US" sz="900" dirty="0" smtClean="0">
              <a:solidFill>
                <a:srgbClr val="FFFFFF"/>
              </a:solidFill>
              <a:cs typeface="Arial"/>
            </a:endParaRPr>
          </a:p>
          <a:p>
            <a:pPr algn="just"/>
            <a:endParaRPr lang="en-US" sz="900" dirty="0">
              <a:solidFill>
                <a:srgbClr val="FFFFFF"/>
              </a:solidFill>
              <a:cs typeface="Arial"/>
            </a:endParaRPr>
          </a:p>
          <a:p>
            <a:pPr algn="just"/>
            <a:r>
              <a:rPr lang="en-US" sz="900" dirty="0" smtClean="0">
                <a:solidFill>
                  <a:srgbClr val="FFFFFF"/>
                </a:solidFill>
                <a:cs typeface="Arial"/>
              </a:rPr>
              <a:t>http</a:t>
            </a:r>
            <a:r>
              <a:rPr lang="en-US" sz="900" dirty="0">
                <a:solidFill>
                  <a:srgbClr val="FFFFFF"/>
                </a:solidFill>
                <a:cs typeface="Arial"/>
              </a:rPr>
              <a:t>://capacity4dev.ec.europa.eu/public-gender/</a:t>
            </a:r>
          </a:p>
          <a:p>
            <a:pPr algn="just"/>
            <a:endParaRPr lang="en-US" sz="900" dirty="0">
              <a:solidFill>
                <a:srgbClr val="FFFFFF"/>
              </a:solidFill>
              <a:cs typeface="Arial"/>
            </a:endParaRPr>
          </a:p>
        </p:txBody>
      </p:sp>
      <p:pic>
        <p:nvPicPr>
          <p:cNvPr id="19" name="Picture 18" descr="C4D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1048" y="704528"/>
            <a:ext cx="2451234" cy="504056"/>
          </a:xfrm>
          <a:prstGeom prst="rect">
            <a:avLst/>
          </a:prstGeom>
        </p:spPr>
      </p:pic>
      <p:sp>
        <p:nvSpPr>
          <p:cNvPr id="6" name="Rectangle 5"/>
          <p:cNvSpPr/>
          <p:nvPr/>
        </p:nvSpPr>
        <p:spPr>
          <a:xfrm>
            <a:off x="0" y="4966187"/>
            <a:ext cx="3545632" cy="4939813"/>
          </a:xfrm>
          <a:prstGeom prst="rect">
            <a:avLst/>
          </a:prstGeom>
        </p:spPr>
        <p:txBody>
          <a:bodyPr wrap="square">
            <a:spAutoFit/>
          </a:bodyPr>
          <a:lstStyle/>
          <a:p>
            <a:r>
              <a:rPr lang="en-GB" sz="900" dirty="0"/>
              <a:t>This summit, </a:t>
            </a:r>
            <a:r>
              <a:rPr lang="en-GB" sz="900" dirty="0" smtClean="0"/>
              <a:t>organised </a:t>
            </a:r>
            <a:r>
              <a:rPr lang="en-GB" sz="900" dirty="0"/>
              <a:t>by the UK, brought together community leaders, the private sector, approximately 50 governments and numerous international organisations to build on current efforts and rally a global movement to end Female Genital Mutilation (FGM) and Child, Early and Forced Marriage (CEFM) in a generation, everywhere, forever. </a:t>
            </a:r>
            <a:endParaRPr lang="en-GB" sz="900" dirty="0" smtClean="0"/>
          </a:p>
          <a:p>
            <a:endParaRPr lang="en-GB" sz="900" dirty="0"/>
          </a:p>
          <a:p>
            <a:r>
              <a:rPr lang="en-GB" sz="900" dirty="0" smtClean="0"/>
              <a:t>It </a:t>
            </a:r>
            <a:r>
              <a:rPr lang="en-GB" sz="900" dirty="0"/>
              <a:t>built on the </a:t>
            </a:r>
            <a:r>
              <a:rPr lang="en-GB" sz="900" dirty="0" smtClean="0"/>
              <a:t>activities of </a:t>
            </a:r>
            <a:r>
              <a:rPr lang="en-GB" sz="900" dirty="0"/>
              <a:t>many developing countries </a:t>
            </a:r>
            <a:r>
              <a:rPr lang="en-GB" sz="900" dirty="0" smtClean="0"/>
              <a:t>where </a:t>
            </a:r>
            <a:r>
              <a:rPr lang="en-GB" sz="900" dirty="0"/>
              <a:t>governments and local communities are already </a:t>
            </a:r>
            <a:r>
              <a:rPr lang="en-GB" sz="900" dirty="0" smtClean="0"/>
              <a:t>tackling these </a:t>
            </a:r>
            <a:r>
              <a:rPr lang="en-GB" sz="900" dirty="0"/>
              <a:t>practices as well as the major work being done by international and local organisations. </a:t>
            </a:r>
            <a:endParaRPr lang="en-GB" sz="900" dirty="0" smtClean="0"/>
          </a:p>
          <a:p>
            <a:endParaRPr lang="en-GB" sz="900" dirty="0"/>
          </a:p>
          <a:p>
            <a:r>
              <a:rPr lang="en-GB" sz="900" dirty="0" smtClean="0"/>
              <a:t>Millions of women and girls </a:t>
            </a:r>
            <a:r>
              <a:rPr lang="en-GB" sz="900" dirty="0"/>
              <a:t>are being prevented from </a:t>
            </a:r>
            <a:r>
              <a:rPr lang="en-GB" sz="900" dirty="0" smtClean="0"/>
              <a:t>achieving their potential as a result of </a:t>
            </a:r>
            <a:r>
              <a:rPr lang="en-GB" sz="900" dirty="0"/>
              <a:t>FGM and CEFM, however a positive trend </a:t>
            </a:r>
            <a:r>
              <a:rPr lang="en-GB" sz="900" dirty="0" smtClean="0"/>
              <a:t>is being </a:t>
            </a:r>
            <a:r>
              <a:rPr lang="en-GB" sz="900" dirty="0"/>
              <a:t>witnessed across Africa, </a:t>
            </a:r>
            <a:r>
              <a:rPr lang="en-GB" sz="900" dirty="0" smtClean="0"/>
              <a:t>Europe, the Middle East and South Asia, </a:t>
            </a:r>
            <a:r>
              <a:rPr lang="en-GB" sz="900" dirty="0"/>
              <a:t>as </a:t>
            </a:r>
            <a:r>
              <a:rPr lang="en-GB" sz="900" dirty="0" smtClean="0"/>
              <a:t>opposition to these practices grows.</a:t>
            </a:r>
          </a:p>
          <a:p>
            <a:r>
              <a:rPr lang="en-GB" sz="900" dirty="0" smtClean="0"/>
              <a:t> </a:t>
            </a:r>
            <a:endParaRPr lang="en-GB" sz="900" dirty="0"/>
          </a:p>
          <a:p>
            <a:r>
              <a:rPr lang="en-GB" sz="900" dirty="0" smtClean="0"/>
              <a:t>The </a:t>
            </a:r>
            <a:r>
              <a:rPr lang="en-GB" sz="900" dirty="0"/>
              <a:t>European Union participated to this Summit in order to get behind, support and accelerate internationals efforts to end FGM and </a:t>
            </a:r>
            <a:r>
              <a:rPr lang="en-GB" sz="900" dirty="0" smtClean="0"/>
              <a:t>CEFM and was </a:t>
            </a:r>
            <a:r>
              <a:rPr lang="en-GB" sz="900" dirty="0"/>
              <a:t>represented by its Special Representative for Human Rights, </a:t>
            </a:r>
            <a:r>
              <a:rPr lang="en-GB" sz="900" dirty="0" smtClean="0"/>
              <a:t>Mr </a:t>
            </a:r>
            <a:r>
              <a:rPr lang="en-GB" sz="900" dirty="0"/>
              <a:t>Stavros </a:t>
            </a:r>
            <a:r>
              <a:rPr lang="en-GB" sz="900" dirty="0" err="1"/>
              <a:t>Lambrinidis</a:t>
            </a:r>
            <a:r>
              <a:rPr lang="en-GB" sz="900" dirty="0"/>
              <a:t>. </a:t>
            </a:r>
            <a:endParaRPr lang="en-GB" sz="900" dirty="0" smtClean="0"/>
          </a:p>
          <a:p>
            <a:endParaRPr lang="en-GB" sz="900" dirty="0"/>
          </a:p>
          <a:p>
            <a:r>
              <a:rPr lang="en-GB" sz="900" dirty="0" smtClean="0"/>
              <a:t>The </a:t>
            </a:r>
            <a:r>
              <a:rPr lang="en-GB" sz="900" dirty="0"/>
              <a:t>outcome document of the Summit, "The Girl Summit Charter on Ending FGM and Child, Early and Forced Marriage", was accompanied by individual commitments made by governments, international bodies and NGOs</a:t>
            </a:r>
            <a:r>
              <a:rPr lang="en-GB" sz="900" dirty="0" smtClean="0"/>
              <a:t>. Some 9 </a:t>
            </a:r>
            <a:r>
              <a:rPr lang="en-GB" sz="900" dirty="0"/>
              <a:t>of the 20 </a:t>
            </a:r>
            <a:r>
              <a:rPr lang="en-GB" sz="900" dirty="0" smtClean="0"/>
              <a:t>governments that </a:t>
            </a:r>
            <a:r>
              <a:rPr lang="en-GB" sz="900" dirty="0"/>
              <a:t>signed the Charter are on the list of countries in which FGM has been documented as a traditional </a:t>
            </a:r>
            <a:r>
              <a:rPr lang="en-GB" sz="900" dirty="0" smtClean="0"/>
              <a:t>practice: Burkina </a:t>
            </a:r>
            <a:r>
              <a:rPr lang="en-GB" sz="900" dirty="0"/>
              <a:t>Faso, Ethiopia, Ghana, Guinea, Guinea Bissau, Kenya, Senegal, Somalia and </a:t>
            </a:r>
            <a:r>
              <a:rPr lang="en-GB" sz="900" dirty="0" smtClean="0"/>
              <a:t>Yemen.</a:t>
            </a:r>
            <a:endParaRPr lang="en-GB" sz="900" dirty="0"/>
          </a:p>
          <a:p>
            <a:r>
              <a:rPr lang="en-GB" sz="900" dirty="0"/>
              <a:t>	</a:t>
            </a:r>
            <a:r>
              <a:rPr lang="en-GB" sz="900" dirty="0" smtClean="0"/>
              <a:t/>
            </a:r>
            <a:br>
              <a:rPr lang="en-GB" sz="900" dirty="0" smtClean="0"/>
            </a:br>
            <a:r>
              <a:rPr lang="en-GB" sz="900" dirty="0" smtClean="0"/>
              <a:t>The </a:t>
            </a:r>
            <a:r>
              <a:rPr lang="en-GB" sz="900" dirty="0"/>
              <a:t>EU </a:t>
            </a:r>
            <a:r>
              <a:rPr lang="en-GB" sz="900" dirty="0" smtClean="0"/>
              <a:t>has committed more </a:t>
            </a:r>
            <a:r>
              <a:rPr lang="en-GB" sz="900" dirty="0"/>
              <a:t>than </a:t>
            </a:r>
            <a:r>
              <a:rPr lang="en-GB" sz="900" dirty="0" smtClean="0"/>
              <a:t>€ 100 million </a:t>
            </a:r>
            <a:r>
              <a:rPr lang="en-GB" sz="900" dirty="0"/>
              <a:t>for the next 7 years to gender equality and </a:t>
            </a:r>
            <a:r>
              <a:rPr lang="en-GB" sz="900" dirty="0" smtClean="0"/>
              <a:t>child -wellbeing </a:t>
            </a:r>
            <a:r>
              <a:rPr lang="en-GB" sz="900" dirty="0"/>
              <a:t>under its funding </a:t>
            </a:r>
            <a:r>
              <a:rPr lang="en-GB" sz="900" dirty="0" smtClean="0"/>
              <a:t>instruments</a:t>
            </a:r>
            <a:r>
              <a:rPr lang="en-GB" sz="900" dirty="0"/>
              <a:t> </a:t>
            </a:r>
            <a:r>
              <a:rPr lang="en-GB" sz="900" dirty="0" smtClean="0"/>
              <a:t>and </a:t>
            </a:r>
            <a:r>
              <a:rPr lang="en-GB" sz="900" dirty="0"/>
              <a:t>the newly established Global Public Goods and Challenges programme. </a:t>
            </a:r>
            <a:endParaRPr lang="en-GB" sz="900" dirty="0" smtClean="0"/>
          </a:p>
          <a:p>
            <a:endParaRPr lang="en-GB" sz="900" dirty="0"/>
          </a:p>
          <a:p>
            <a:endParaRPr lang="en-GB" sz="900" dirty="0"/>
          </a:p>
        </p:txBody>
      </p:sp>
      <p:pic>
        <p:nvPicPr>
          <p:cNvPr id="7" name="Picture 6" descr="Girl Summit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52800"/>
            <a:ext cx="6858000" cy="1857375"/>
          </a:xfrm>
          <a:prstGeom prst="rect">
            <a:avLst/>
          </a:prstGeom>
        </p:spPr>
      </p:pic>
    </p:spTree>
    <p:extLst>
      <p:ext uri="{BB962C8B-B14F-4D97-AF65-F5344CB8AC3E}">
        <p14:creationId xmlns:p14="http://schemas.microsoft.com/office/powerpoint/2010/main" val="2112815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590256" y="7833320"/>
            <a:ext cx="3267744" cy="1584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900" dirty="0" smtClean="0">
              <a:solidFill>
                <a:schemeClr val="bg1"/>
              </a:solidFill>
              <a:cs typeface="Arial"/>
            </a:endParaRPr>
          </a:p>
          <a:p>
            <a:pPr algn="just"/>
            <a:endParaRPr lang="en-US" sz="900" dirty="0">
              <a:solidFill>
                <a:schemeClr val="bg1"/>
              </a:solidFill>
              <a:cs typeface="Arial"/>
            </a:endParaRPr>
          </a:p>
          <a:p>
            <a:pPr algn="just"/>
            <a:endParaRPr lang="en-US" sz="900" dirty="0" smtClean="0">
              <a:solidFill>
                <a:schemeClr val="bg1"/>
              </a:solidFill>
              <a:cs typeface="Arial"/>
            </a:endParaRPr>
          </a:p>
          <a:p>
            <a:pPr algn="just"/>
            <a:endParaRPr lang="en-US" sz="900" dirty="0">
              <a:solidFill>
                <a:schemeClr val="bg1"/>
              </a:solidFill>
              <a:cs typeface="Arial"/>
            </a:endParaRPr>
          </a:p>
          <a:p>
            <a:pPr algn="just"/>
            <a:endParaRPr lang="en-US" sz="900" dirty="0" smtClean="0">
              <a:solidFill>
                <a:schemeClr val="bg1"/>
              </a:solidFill>
              <a:cs typeface="Arial"/>
            </a:endParaRPr>
          </a:p>
          <a:p>
            <a:pPr algn="just"/>
            <a:endParaRPr lang="en-US" sz="900" dirty="0">
              <a:solidFill>
                <a:srgbClr val="FFFFFF"/>
              </a:solidFill>
              <a:cs typeface="Arial"/>
            </a:endParaRPr>
          </a:p>
        </p:txBody>
      </p:sp>
      <p:sp>
        <p:nvSpPr>
          <p:cNvPr id="2" name="Text Box 7"/>
          <p:cNvSpPr txBox="1">
            <a:spLocks noChangeArrowheads="1"/>
          </p:cNvSpPr>
          <p:nvPr/>
        </p:nvSpPr>
        <p:spPr bwMode="auto">
          <a:xfrm>
            <a:off x="1" y="9551665"/>
            <a:ext cx="6858000" cy="36988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000"/>
              </a:spcAft>
              <a:buClrTx/>
              <a:buSzTx/>
              <a:buFontTx/>
              <a:buNone/>
              <a:tabLst/>
            </a:pPr>
            <a:r>
              <a:rPr lang="en-US" sz="1000" b="1" dirty="0" smtClean="0">
                <a:solidFill>
                  <a:srgbClr val="000090"/>
                </a:solidFill>
                <a:effectLst>
                  <a:outerShdw blurRad="38100" dist="38100" dir="2700000" algn="tl">
                    <a:srgbClr val="C0C0C0"/>
                  </a:outerShdw>
                </a:effectLst>
                <a:latin typeface="Arial" pitchFamily="34" charset="0"/>
                <a:cs typeface="Arial" pitchFamily="34" charset="0"/>
              </a:rPr>
              <a:t>November</a:t>
            </a: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a:t>
            </a: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2014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6362700" y="9571038"/>
            <a:ext cx="50165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1000"/>
              </a:spcAft>
              <a:buClrTx/>
              <a:buSzTx/>
              <a:buFontTx/>
              <a:buNone/>
              <a:tabLst/>
            </a:pPr>
            <a:r>
              <a:rPr kumimoji="0" lang="en-US" sz="1000" b="1" i="0" u="none" strike="noStrike" cap="none" normalizeH="0" baseline="0" dirty="0" smtClean="0">
                <a:ln>
                  <a:noFill/>
                </a:ln>
                <a:solidFill>
                  <a:srgbClr val="000090"/>
                </a:solidFill>
                <a:effectLst>
                  <a:outerShdw blurRad="38100" dist="38100" dir="2700000" algn="tl">
                    <a:srgbClr val="C0C0C0"/>
                  </a:outerShdw>
                </a:effectLst>
                <a:latin typeface="Arial" pitchFamily="34" charset="0"/>
                <a:cs typeface="Arial" pitchFamily="34" charset="0"/>
              </a:rPr>
              <a:t>| 4</a:t>
            </a:r>
            <a:endParaRPr kumimoji="0" lang="de-DE" sz="1800" b="0" i="0" u="none" strike="noStrike" cap="none" normalizeH="0" baseline="0" dirty="0" smtClean="0">
              <a:ln>
                <a:noFill/>
              </a:ln>
              <a:solidFill>
                <a:srgbClr val="000090"/>
              </a:solidFill>
              <a:effectLst/>
              <a:latin typeface="Arial" pitchFamily="34" charset="0"/>
              <a:cs typeface="Arial" pitchFamily="34" charset="0"/>
            </a:endParaRPr>
          </a:p>
        </p:txBody>
      </p:sp>
      <p:sp>
        <p:nvSpPr>
          <p:cNvPr id="4" name="Rectangle 9"/>
          <p:cNvSpPr>
            <a:spLocks noChangeArrowheads="1"/>
          </p:cNvSpPr>
          <p:nvPr/>
        </p:nvSpPr>
        <p:spPr bwMode="auto">
          <a:xfrm>
            <a:off x="1" y="9489504"/>
            <a:ext cx="6858000" cy="72008"/>
          </a:xfrm>
          <a:prstGeom prst="rect">
            <a:avLst/>
          </a:prstGeom>
          <a:solidFill>
            <a:srgbClr val="FFCC00"/>
          </a:solidFill>
          <a:ln w="9525">
            <a:no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de-DE"/>
          </a:p>
        </p:txBody>
      </p:sp>
      <p:sp>
        <p:nvSpPr>
          <p:cNvPr id="10" name="Rectangle 2"/>
          <p:cNvSpPr>
            <a:spLocks noChangeArrowheads="1"/>
          </p:cNvSpPr>
          <p:nvPr/>
        </p:nvSpPr>
        <p:spPr bwMode="auto">
          <a:xfrm>
            <a:off x="0" y="632520"/>
            <a:ext cx="6858000" cy="432048"/>
          </a:xfrm>
          <a:prstGeom prst="rect">
            <a:avLst/>
          </a:prstGeom>
          <a:gradFill rotWithShape="1">
            <a:gsLst>
              <a:gs pos="0">
                <a:srgbClr val="E9C909"/>
              </a:gs>
              <a:gs pos="100000">
                <a:srgbClr val="FFFFFF"/>
              </a:gs>
            </a:gsLst>
            <a:lin ang="0" scaled="1"/>
          </a:gradFill>
          <a:ln w="12700">
            <a:noFill/>
            <a:miter lim="800000"/>
            <a:headEnd/>
            <a:tailEnd/>
          </a:ln>
          <a:effectLst>
            <a:outerShdw dist="35921" dir="2700000" algn="ctr" rotWithShape="0">
              <a:srgbClr val="A5A5A5">
                <a:alpha val="50000"/>
              </a:srgbClr>
            </a:outerShdw>
          </a:effectLst>
        </p:spPr>
        <p:txBody>
          <a:bodyPr vert="horz" wrap="square" lIns="91440" tIns="45720" rIns="91440" bIns="45720" numCol="1" anchor="ctr" anchorCtr="0" compatLnSpc="1">
            <a:prstTxWarp prst="textNoShape">
              <a:avLst/>
            </a:prstTxWarp>
          </a:bodyPr>
          <a:lstStyle/>
          <a:p>
            <a:pPr>
              <a:lnSpc>
                <a:spcPts val="1400"/>
              </a:lnSpc>
            </a:pPr>
            <a:r>
              <a:rPr lang="de-DE" sz="1400" b="1" dirty="0" smtClean="0">
                <a:solidFill>
                  <a:srgbClr val="000090"/>
                </a:solidFill>
                <a:cs typeface="Arial"/>
              </a:rPr>
              <a:t>The </a:t>
            </a:r>
            <a:r>
              <a:rPr lang="de-DE" sz="1400" b="1" dirty="0" err="1" smtClean="0">
                <a:solidFill>
                  <a:srgbClr val="000090"/>
                </a:solidFill>
                <a:cs typeface="Arial"/>
              </a:rPr>
              <a:t>Bekou</a:t>
            </a:r>
            <a:r>
              <a:rPr lang="de-DE" sz="1400" b="1" dirty="0" smtClean="0">
                <a:solidFill>
                  <a:srgbClr val="000090"/>
                </a:solidFill>
                <a:cs typeface="Arial"/>
              </a:rPr>
              <a:t> Trust Fund: </a:t>
            </a:r>
            <a:r>
              <a:rPr lang="de-DE" sz="1400" b="1" dirty="0" err="1" smtClean="0">
                <a:solidFill>
                  <a:srgbClr val="000090"/>
                </a:solidFill>
                <a:cs typeface="Arial"/>
              </a:rPr>
              <a:t>Supporting</a:t>
            </a:r>
            <a:r>
              <a:rPr lang="de-DE" sz="1400" b="1" dirty="0" smtClean="0">
                <a:solidFill>
                  <a:srgbClr val="000090"/>
                </a:solidFill>
                <a:cs typeface="Arial"/>
              </a:rPr>
              <a:t> </a:t>
            </a:r>
            <a:r>
              <a:rPr lang="de-DE" sz="1400" b="1" dirty="0" err="1" smtClean="0">
                <a:solidFill>
                  <a:srgbClr val="000090"/>
                </a:solidFill>
                <a:cs typeface="Arial"/>
              </a:rPr>
              <a:t>the</a:t>
            </a:r>
            <a:r>
              <a:rPr lang="de-DE" sz="1400" b="1" dirty="0" smtClean="0">
                <a:solidFill>
                  <a:srgbClr val="000090"/>
                </a:solidFill>
                <a:cs typeface="Arial"/>
              </a:rPr>
              <a:t> </a:t>
            </a:r>
            <a:r>
              <a:rPr lang="de-DE" sz="1400" b="1" dirty="0" err="1" smtClean="0">
                <a:solidFill>
                  <a:srgbClr val="000090"/>
                </a:solidFill>
                <a:cs typeface="Arial"/>
              </a:rPr>
              <a:t>economic</a:t>
            </a:r>
            <a:r>
              <a:rPr lang="de-DE" sz="1400" b="1" dirty="0" smtClean="0">
                <a:solidFill>
                  <a:srgbClr val="000090"/>
                </a:solidFill>
                <a:cs typeface="Arial"/>
              </a:rPr>
              <a:t> </a:t>
            </a:r>
            <a:r>
              <a:rPr lang="de-DE" sz="1400" b="1" dirty="0" err="1" smtClean="0">
                <a:solidFill>
                  <a:srgbClr val="000090"/>
                </a:solidFill>
                <a:cs typeface="Arial"/>
              </a:rPr>
              <a:t>recovery</a:t>
            </a:r>
            <a:r>
              <a:rPr lang="de-DE" sz="1400" b="1" dirty="0" smtClean="0">
                <a:solidFill>
                  <a:srgbClr val="000090"/>
                </a:solidFill>
                <a:cs typeface="Arial"/>
              </a:rPr>
              <a:t> </a:t>
            </a:r>
            <a:r>
              <a:rPr lang="de-DE" sz="1400" b="1" dirty="0" err="1" smtClean="0">
                <a:solidFill>
                  <a:srgbClr val="000090"/>
                </a:solidFill>
                <a:cs typeface="Arial"/>
              </a:rPr>
              <a:t>of</a:t>
            </a:r>
            <a:r>
              <a:rPr lang="de-DE" sz="1400" b="1" dirty="0" smtClean="0">
                <a:solidFill>
                  <a:srgbClr val="000090"/>
                </a:solidFill>
                <a:cs typeface="Arial"/>
              </a:rPr>
              <a:t> </a:t>
            </a:r>
            <a:r>
              <a:rPr lang="de-DE" sz="1400" b="1" dirty="0" err="1" smtClean="0">
                <a:solidFill>
                  <a:srgbClr val="000090"/>
                </a:solidFill>
                <a:cs typeface="Arial"/>
              </a:rPr>
              <a:t>women</a:t>
            </a:r>
            <a:r>
              <a:rPr lang="de-DE" sz="1400" b="1" dirty="0" smtClean="0">
                <a:solidFill>
                  <a:srgbClr val="000090"/>
                </a:solidFill>
                <a:cs typeface="Arial"/>
              </a:rPr>
              <a:t> </a:t>
            </a:r>
            <a:r>
              <a:rPr lang="de-DE" sz="1400" b="1" dirty="0" err="1" smtClean="0">
                <a:solidFill>
                  <a:srgbClr val="000090"/>
                </a:solidFill>
                <a:cs typeface="Arial"/>
              </a:rPr>
              <a:t>and</a:t>
            </a:r>
            <a:r>
              <a:rPr lang="de-DE" sz="1400" b="1" dirty="0" smtClean="0">
                <a:solidFill>
                  <a:srgbClr val="000090"/>
                </a:solidFill>
                <a:cs typeface="Arial"/>
              </a:rPr>
              <a:t> </a:t>
            </a:r>
            <a:r>
              <a:rPr lang="de-DE" sz="1400" b="1" dirty="0" err="1" smtClean="0">
                <a:solidFill>
                  <a:srgbClr val="000090"/>
                </a:solidFill>
                <a:cs typeface="Arial"/>
              </a:rPr>
              <a:t>girls</a:t>
            </a:r>
            <a:r>
              <a:rPr lang="de-DE" sz="1400" b="1" dirty="0" smtClean="0">
                <a:solidFill>
                  <a:srgbClr val="000090"/>
                </a:solidFill>
                <a:cs typeface="Arial"/>
              </a:rPr>
              <a:t> in CAR</a:t>
            </a:r>
            <a:endParaRPr lang="de-DE" sz="1400" b="1" dirty="0" smtClean="0">
              <a:solidFill>
                <a:srgbClr val="000090"/>
              </a:solidFill>
              <a:cs typeface="Arial"/>
            </a:endParaRPr>
          </a:p>
        </p:txBody>
      </p:sp>
      <p:sp>
        <p:nvSpPr>
          <p:cNvPr id="2052" name="Text Box 4"/>
          <p:cNvSpPr txBox="1">
            <a:spLocks noChangeArrowheads="1"/>
          </p:cNvSpPr>
          <p:nvPr/>
        </p:nvSpPr>
        <p:spPr bwMode="auto">
          <a:xfrm>
            <a:off x="20133" y="4736976"/>
            <a:ext cx="3456384"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900" dirty="0" smtClean="0"/>
              <a:t>The </a:t>
            </a:r>
            <a:r>
              <a:rPr lang="en-GB" sz="900" dirty="0"/>
              <a:t>European Commission, Germany, France and the Netherlands has set up the first European Union Trust Fund; the aim of which is to promote the stabilisation and reconstruction of the Central African Republic (CAR). </a:t>
            </a:r>
            <a:endParaRPr lang="en-GB" sz="900" dirty="0" smtClean="0"/>
          </a:p>
          <a:p>
            <a:endParaRPr lang="en-GB" sz="900" dirty="0"/>
          </a:p>
          <a:p>
            <a:r>
              <a:rPr lang="en-GB" sz="900" dirty="0"/>
              <a:t>The Fund has been named </a:t>
            </a:r>
            <a:r>
              <a:rPr lang="en-GB" sz="900" dirty="0" err="1"/>
              <a:t>Bêkou</a:t>
            </a:r>
            <a:r>
              <a:rPr lang="en-GB" sz="900" dirty="0"/>
              <a:t>, which means 'hope' in Sango, </a:t>
            </a:r>
            <a:r>
              <a:rPr lang="en-GB" sz="900" dirty="0" smtClean="0"/>
              <a:t>a local language. </a:t>
            </a:r>
            <a:r>
              <a:rPr lang="en-GB" sz="900" dirty="0"/>
              <a:t>It aims to avoid a fragmentation of aid and support, and to lead to a more effective and efficient approach to development by the international community. </a:t>
            </a:r>
          </a:p>
          <a:p>
            <a:r>
              <a:rPr lang="en-GB" sz="900" dirty="0" smtClean="0"/>
              <a:t/>
            </a:r>
            <a:br>
              <a:rPr lang="en-GB" sz="900" dirty="0" smtClean="0"/>
            </a:br>
            <a:r>
              <a:rPr lang="en-GB" sz="900" dirty="0" smtClean="0"/>
              <a:t>Since </a:t>
            </a:r>
            <a:r>
              <a:rPr lang="en-GB" sz="900" dirty="0"/>
              <a:t>independence in 1960, CAR has suffered </a:t>
            </a:r>
            <a:r>
              <a:rPr lang="en-GB" sz="900" dirty="0" err="1"/>
              <a:t>ongoing</a:t>
            </a:r>
            <a:r>
              <a:rPr lang="en-GB" sz="900" dirty="0"/>
              <a:t> political turmoil, civil unrest and armed conflict. </a:t>
            </a:r>
            <a:r>
              <a:rPr lang="en-GB" sz="900" dirty="0" smtClean="0"/>
              <a:t>Instability </a:t>
            </a:r>
            <a:r>
              <a:rPr lang="en-GB" sz="900" dirty="0"/>
              <a:t>in neighbouring countries also affects the country. Recent tensions reached crisis point in 2013. </a:t>
            </a:r>
            <a:r>
              <a:rPr lang="en-GB" sz="900" dirty="0" smtClean="0"/>
              <a:t>Towns </a:t>
            </a:r>
            <a:r>
              <a:rPr lang="en-GB" sz="900" dirty="0"/>
              <a:t>are </a:t>
            </a:r>
            <a:r>
              <a:rPr lang="en-GB" sz="900" dirty="0" smtClean="0"/>
              <a:t>often divided </a:t>
            </a:r>
            <a:r>
              <a:rPr lang="en-GB" sz="900" dirty="0"/>
              <a:t>along ethnic </a:t>
            </a:r>
            <a:r>
              <a:rPr lang="en-GB" sz="900" dirty="0" smtClean="0"/>
              <a:t>or </a:t>
            </a:r>
            <a:r>
              <a:rPr lang="en-GB" sz="900" dirty="0"/>
              <a:t>religious lines and violence </a:t>
            </a:r>
            <a:r>
              <a:rPr lang="en-GB" sz="900" dirty="0" smtClean="0"/>
              <a:t>can be a daily occurrence due </a:t>
            </a:r>
            <a:r>
              <a:rPr lang="en-GB" sz="900" dirty="0"/>
              <a:t>to militias, </a:t>
            </a:r>
            <a:r>
              <a:rPr lang="en-GB" sz="900" dirty="0" smtClean="0"/>
              <a:t>the </a:t>
            </a:r>
            <a:r>
              <a:rPr lang="en-GB" sz="900" dirty="0"/>
              <a:t>availability of small arms</a:t>
            </a:r>
            <a:r>
              <a:rPr lang="en-GB" sz="900" dirty="0" smtClean="0"/>
              <a:t>, </a:t>
            </a:r>
            <a:r>
              <a:rPr lang="en-GB" sz="900" dirty="0"/>
              <a:t>the breakdown of the country's social and economic fabric and to the weak capacity of those institutions that could otherwise attempt to mediate or mitigate emerging conflict. </a:t>
            </a:r>
            <a:endParaRPr kumimoji="0" lang="en-US" sz="900" b="0" i="0" u="none" strike="noStrike" cap="none" normalizeH="0" baseline="0" dirty="0" smtClean="0">
              <a:ln>
                <a:noFill/>
              </a:ln>
              <a:effectLst/>
              <a:latin typeface="Arial" pitchFamily="34" charset="0"/>
              <a:cs typeface="Arial" pitchFamily="34" charset="0"/>
            </a:endParaRPr>
          </a:p>
          <a:p>
            <a:pPr lvl="0" algn="just" fontAlgn="base">
              <a:spcBef>
                <a:spcPct val="0"/>
              </a:spcBef>
              <a:spcAft>
                <a:spcPts val="400"/>
              </a:spcAft>
            </a:pPr>
            <a:endParaRPr lang="en-US" sz="900" b="1" dirty="0" smtClean="0">
              <a:solidFill>
                <a:srgbClr val="000090"/>
              </a:solidFill>
              <a:latin typeface="Arial" pitchFamily="34" charset="0"/>
              <a:cs typeface="Arial" pitchFamily="34" charset="0"/>
            </a:endParaRPr>
          </a:p>
          <a:p>
            <a:r>
              <a:rPr lang="en-GB" sz="900" dirty="0"/>
              <a:t>Women and girls suffer disproportionately from the crisis. </a:t>
            </a:r>
          </a:p>
          <a:p>
            <a:r>
              <a:rPr lang="en-GB" sz="900" dirty="0"/>
              <a:t>In addition to their daily struggle for subsistence, poor women and girls in CAR are routinely targeted and face physical and sexual violence in their homes and communities. They are extremely vulnerable to rape, abduction, sexual exploitation and abuse. </a:t>
            </a:r>
          </a:p>
          <a:p>
            <a:endParaRPr lang="en-GB" sz="900" dirty="0"/>
          </a:p>
          <a:p>
            <a:r>
              <a:rPr lang="en-GB" sz="900" dirty="0"/>
              <a:t>The enabling environment for their economic and social empowerment is extremely challenging. Though CAR has ratified CEDAW and its 2004 constitution affirms the equality of human beings before the law, it still has a number of discriminatory laws and customary practices. </a:t>
            </a:r>
            <a:endParaRPr lang="en-GB" sz="900" dirty="0" smtClean="0"/>
          </a:p>
          <a:p>
            <a:endParaRPr lang="en-GB" sz="900" dirty="0"/>
          </a:p>
          <a:p>
            <a:r>
              <a:rPr lang="en-GB" sz="900" dirty="0"/>
              <a:t>Given the current situation in CAR and the pressing needs of women and girls, and given the strong political will </a:t>
            </a:r>
            <a:r>
              <a:rPr lang="en-GB" sz="900" dirty="0" smtClean="0"/>
              <a:t>demonstrated by the </a:t>
            </a:r>
            <a:endParaRPr lang="en-GB" sz="900" dirty="0"/>
          </a:p>
          <a:p>
            <a:endParaRPr lang="en-GB" sz="1000" dirty="0"/>
          </a:p>
          <a:p>
            <a:pPr lvl="0" algn="just" fontAlgn="base">
              <a:spcBef>
                <a:spcPct val="0"/>
              </a:spcBef>
              <a:spcAft>
                <a:spcPts val="400"/>
              </a:spcAft>
            </a:pPr>
            <a:endParaRPr lang="en-US" sz="1000" b="1" dirty="0" smtClean="0">
              <a:solidFill>
                <a:srgbClr val="000090"/>
              </a:solidFill>
              <a:latin typeface="Arial" pitchFamily="34" charset="0"/>
              <a:cs typeface="Arial" pitchFamily="34" charset="0"/>
            </a:endParaRPr>
          </a:p>
        </p:txBody>
      </p:sp>
      <p:pic>
        <p:nvPicPr>
          <p:cNvPr id="22" name="Picture 21" descr="\\applinux\particip\projects\implementation\06-0239-030-GAS\implementation\Newsletter\Newsletter 2011\banniere ibon3.jpg"/>
          <p:cNvPicPr/>
          <p:nvPr/>
        </p:nvPicPr>
        <p:blipFill>
          <a:blip r:embed="rId2" cstate="print"/>
          <a:srcRect t="66398" b="11672"/>
          <a:stretch>
            <a:fillRect/>
          </a:stretch>
        </p:blipFill>
        <p:spPr bwMode="auto">
          <a:xfrm>
            <a:off x="838200" y="-15552"/>
            <a:ext cx="6019800" cy="54895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3" cstate="print"/>
          <a:stretch>
            <a:fillRect/>
          </a:stretch>
        </p:blipFill>
        <p:spPr>
          <a:xfrm>
            <a:off x="0" y="0"/>
            <a:ext cx="766944" cy="533400"/>
          </a:xfrm>
          <a:prstGeom prst="rect">
            <a:avLst/>
          </a:prstGeom>
        </p:spPr>
      </p:pic>
      <p:sp>
        <p:nvSpPr>
          <p:cNvPr id="27" name="TextBox 26"/>
          <p:cNvSpPr txBox="1"/>
          <p:nvPr/>
        </p:nvSpPr>
        <p:spPr>
          <a:xfrm>
            <a:off x="5733256" y="1424608"/>
            <a:ext cx="1124744" cy="2169825"/>
          </a:xfrm>
          <a:prstGeom prst="rect">
            <a:avLst/>
          </a:prstGeom>
          <a:noFill/>
        </p:spPr>
        <p:txBody>
          <a:bodyPr wrap="square" rtlCol="0">
            <a:spAutoFit/>
          </a:bodyPr>
          <a:lstStyle/>
          <a:p>
            <a:r>
              <a:rPr lang="en-GB" sz="900" i="1" dirty="0"/>
              <a:t>"Women and girls suffer sexual violence, personal insecurity and displacement associated with conflict, [and] the women of CAR are among the worst affected by poverty"   </a:t>
            </a:r>
          </a:p>
          <a:p>
            <a:endParaRPr lang="en-GB" sz="900" i="1" dirty="0"/>
          </a:p>
          <a:p>
            <a:r>
              <a:rPr lang="en-GB" sz="900" dirty="0"/>
              <a:t>http://</a:t>
            </a:r>
            <a:r>
              <a:rPr lang="en-GB" sz="900" dirty="0" err="1"/>
              <a:t>genderindex.org</a:t>
            </a:r>
            <a:r>
              <a:rPr lang="en-GB" sz="900" dirty="0"/>
              <a:t>/country/central-</a:t>
            </a:r>
            <a:r>
              <a:rPr lang="en-GB" sz="900" dirty="0" err="1"/>
              <a:t>african</a:t>
            </a:r>
            <a:r>
              <a:rPr lang="en-GB" sz="900" dirty="0"/>
              <a:t>-republic</a:t>
            </a:r>
            <a:endParaRPr lang="en-GB" sz="900" dirty="0"/>
          </a:p>
        </p:txBody>
      </p:sp>
      <p:pic>
        <p:nvPicPr>
          <p:cNvPr id="6" name="Picture 5" descr="Well in CA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40" y="1136577"/>
            <a:ext cx="5328592" cy="3562208"/>
          </a:xfrm>
          <a:prstGeom prst="rect">
            <a:avLst/>
          </a:prstGeom>
        </p:spPr>
      </p:pic>
      <p:sp>
        <p:nvSpPr>
          <p:cNvPr id="8" name="TextBox 7"/>
          <p:cNvSpPr txBox="1"/>
          <p:nvPr/>
        </p:nvSpPr>
        <p:spPr>
          <a:xfrm>
            <a:off x="3573016" y="4736976"/>
            <a:ext cx="3240360" cy="3000822"/>
          </a:xfrm>
          <a:prstGeom prst="rect">
            <a:avLst/>
          </a:prstGeom>
          <a:noFill/>
        </p:spPr>
        <p:txBody>
          <a:bodyPr wrap="square" rtlCol="0">
            <a:spAutoFit/>
          </a:bodyPr>
          <a:lstStyle/>
          <a:p>
            <a:r>
              <a:rPr lang="en-GB" sz="900" dirty="0" smtClean="0"/>
              <a:t>government </a:t>
            </a:r>
            <a:r>
              <a:rPr lang="en-GB" sz="900" dirty="0"/>
              <a:t>of CAR, the </a:t>
            </a:r>
            <a:r>
              <a:rPr lang="en-GB" sz="900" dirty="0" err="1"/>
              <a:t>Bekou</a:t>
            </a:r>
            <a:r>
              <a:rPr lang="en-GB" sz="900" dirty="0"/>
              <a:t> Trust Fund has made women's economic empowerment a priority over the next </a:t>
            </a:r>
            <a:r>
              <a:rPr lang="en-GB" sz="900" dirty="0" smtClean="0"/>
              <a:t>two </a:t>
            </a:r>
            <a:r>
              <a:rPr lang="en-GB" sz="900" dirty="0"/>
              <a:t>years. </a:t>
            </a:r>
            <a:endParaRPr lang="en-GB" sz="900" dirty="0" smtClean="0"/>
          </a:p>
          <a:p>
            <a:endParaRPr lang="en-GB" sz="900" dirty="0"/>
          </a:p>
          <a:p>
            <a:r>
              <a:rPr lang="en-GB" sz="900" dirty="0" smtClean="0"/>
              <a:t>In </a:t>
            </a:r>
            <a:r>
              <a:rPr lang="en-GB" sz="900" dirty="0"/>
              <a:t>addition to mainstreaming gender across its work, the Fund will support a project targeted at supporting women and girl's economic empowerment in CAR. </a:t>
            </a:r>
            <a:r>
              <a:rPr lang="en-GB" sz="900" dirty="0" smtClean="0"/>
              <a:t>The </a:t>
            </a:r>
            <a:r>
              <a:rPr lang="en-GB" sz="900" dirty="0"/>
              <a:t>complex context and multitude of interrelated social, cultural and political issues and challenges call for a comprehensive approach to seeking to improve gender equality and women's empowerment in CAR. </a:t>
            </a:r>
            <a:endParaRPr lang="en-GB" sz="900" dirty="0" smtClean="0"/>
          </a:p>
          <a:p>
            <a:endParaRPr lang="en-GB" sz="900" dirty="0"/>
          </a:p>
          <a:p>
            <a:r>
              <a:rPr lang="en-GB" sz="900" dirty="0" smtClean="0"/>
              <a:t>The </a:t>
            </a:r>
            <a:r>
              <a:rPr lang="en-GB" sz="900" dirty="0"/>
              <a:t>project will take on a holistic approach to women's economic empowerment by providing basic services, life skills training and access to economic </a:t>
            </a:r>
            <a:r>
              <a:rPr lang="en-GB" sz="900" dirty="0" smtClean="0"/>
              <a:t>assets, </a:t>
            </a:r>
            <a:r>
              <a:rPr lang="en-GB" sz="900" dirty="0"/>
              <a:t>where feasible. It will do so in a way that also engages the wider community and seeks to challenge social norms. </a:t>
            </a:r>
            <a:endParaRPr lang="en-GB" sz="900" dirty="0" smtClean="0"/>
          </a:p>
          <a:p>
            <a:endParaRPr lang="en-GB" sz="900" dirty="0"/>
          </a:p>
          <a:p>
            <a:r>
              <a:rPr lang="en-GB" sz="900" dirty="0" smtClean="0"/>
              <a:t>The </a:t>
            </a:r>
            <a:r>
              <a:rPr lang="en-GB" sz="900" dirty="0"/>
              <a:t>project </a:t>
            </a:r>
            <a:r>
              <a:rPr lang="en-GB" sz="900" dirty="0" smtClean="0"/>
              <a:t>is </a:t>
            </a:r>
            <a:r>
              <a:rPr lang="en-GB" sz="900" dirty="0"/>
              <a:t>being designed to ensure that it applies itself to the current social, political and economic context of the country. </a:t>
            </a:r>
            <a:endParaRPr lang="en-GB" sz="900" dirty="0" smtClean="0"/>
          </a:p>
          <a:p>
            <a:endParaRPr lang="en-GB" sz="900" dirty="0"/>
          </a:p>
          <a:p>
            <a:r>
              <a:rPr lang="en-GB" sz="900" dirty="0"/>
              <a:t>For further information visit: </a:t>
            </a:r>
            <a:r>
              <a:rPr lang="en-GB" sz="900" u="sng" dirty="0">
                <a:hlinkClick r:id="rId5"/>
              </a:rPr>
              <a:t>http://ec.europa.eu/europeaid/subsites/trust-fund-bekou_en</a:t>
            </a:r>
            <a:r>
              <a:rPr lang="en-GB" sz="900" dirty="0"/>
              <a:t> </a:t>
            </a:r>
          </a:p>
        </p:txBody>
      </p:sp>
      <p:sp>
        <p:nvSpPr>
          <p:cNvPr id="9" name="TextBox 8"/>
          <p:cNvSpPr txBox="1"/>
          <p:nvPr/>
        </p:nvSpPr>
        <p:spPr>
          <a:xfrm>
            <a:off x="4653136" y="4304928"/>
            <a:ext cx="1296144" cy="246221"/>
          </a:xfrm>
          <a:prstGeom prst="rect">
            <a:avLst/>
          </a:prstGeom>
          <a:noFill/>
        </p:spPr>
        <p:txBody>
          <a:bodyPr wrap="square" rtlCol="0">
            <a:spAutoFit/>
          </a:bodyPr>
          <a:lstStyle/>
          <a:p>
            <a:r>
              <a:rPr lang="en-US" sz="1000" dirty="0" smtClean="0">
                <a:solidFill>
                  <a:schemeClr val="bg1"/>
                </a:solidFill>
                <a:cs typeface="Arial"/>
              </a:rPr>
              <a:t>©</a:t>
            </a:r>
            <a:r>
              <a:rPr lang="en-US" sz="1000" dirty="0" err="1" smtClean="0">
                <a:solidFill>
                  <a:srgbClr val="FFFFFF"/>
                </a:solidFill>
              </a:rPr>
              <a:t>EuropeAid</a:t>
            </a:r>
            <a:endParaRPr lang="en-US" sz="1000" dirty="0">
              <a:solidFill>
                <a:srgbClr val="FFFFFF"/>
              </a:solidFill>
            </a:endParaRPr>
          </a:p>
        </p:txBody>
      </p:sp>
      <p:sp>
        <p:nvSpPr>
          <p:cNvPr id="13" name="TextBox 12"/>
          <p:cNvSpPr txBox="1"/>
          <p:nvPr/>
        </p:nvSpPr>
        <p:spPr>
          <a:xfrm>
            <a:off x="3645024" y="7833320"/>
            <a:ext cx="3096344" cy="1615827"/>
          </a:xfrm>
          <a:prstGeom prst="rect">
            <a:avLst/>
          </a:prstGeom>
          <a:noFill/>
        </p:spPr>
        <p:txBody>
          <a:bodyPr wrap="square" rtlCol="0">
            <a:spAutoFit/>
          </a:bodyPr>
          <a:lstStyle/>
          <a:p>
            <a:r>
              <a:rPr lang="en-US" sz="900" dirty="0" smtClean="0">
                <a:solidFill>
                  <a:srgbClr val="FFFFFF"/>
                </a:solidFill>
              </a:rPr>
              <a:t>The EU Delegation in </a:t>
            </a:r>
            <a:r>
              <a:rPr lang="en-US" sz="900" b="1" dirty="0" smtClean="0">
                <a:solidFill>
                  <a:srgbClr val="FFFFFF"/>
                </a:solidFill>
              </a:rPr>
              <a:t>Guinea Bissau </a:t>
            </a:r>
            <a:r>
              <a:rPr lang="en-US" sz="900" dirty="0" smtClean="0">
                <a:solidFill>
                  <a:srgbClr val="FFFFFF"/>
                </a:solidFill>
              </a:rPr>
              <a:t>is supporting a number of activities to combat violence against women and end female genital mutilation. </a:t>
            </a:r>
          </a:p>
          <a:p>
            <a:endParaRPr lang="en-US" sz="900" dirty="0">
              <a:solidFill>
                <a:srgbClr val="FFFFFF"/>
              </a:solidFill>
            </a:endParaRPr>
          </a:p>
          <a:p>
            <a:r>
              <a:rPr lang="en-US" sz="900" dirty="0" smtClean="0">
                <a:solidFill>
                  <a:srgbClr val="FFFFFF"/>
                </a:solidFill>
              </a:rPr>
              <a:t>Read more </a:t>
            </a:r>
            <a:r>
              <a:rPr lang="en-US" sz="900" dirty="0">
                <a:solidFill>
                  <a:srgbClr val="FFFFFF"/>
                </a:solidFill>
              </a:rPr>
              <a:t>on capacity4dev.eu: </a:t>
            </a:r>
            <a:endParaRPr lang="en-US" sz="900" dirty="0" smtClean="0">
              <a:solidFill>
                <a:srgbClr val="FFFFFF"/>
              </a:solidFill>
            </a:endParaRPr>
          </a:p>
          <a:p>
            <a:endParaRPr lang="en-US" sz="900" dirty="0">
              <a:solidFill>
                <a:srgbClr val="FFFFFF"/>
              </a:solidFill>
            </a:endParaRPr>
          </a:p>
          <a:p>
            <a:r>
              <a:rPr lang="en-US" sz="900" dirty="0" smtClean="0">
                <a:solidFill>
                  <a:srgbClr val="FFFFFF"/>
                </a:solidFill>
              </a:rPr>
              <a:t>http</a:t>
            </a:r>
            <a:r>
              <a:rPr lang="en-US" sz="900" dirty="0">
                <a:solidFill>
                  <a:srgbClr val="FFFFFF"/>
                </a:solidFill>
              </a:rPr>
              <a:t>://capacity4dev.ec.europa.eu/public-gender/blog/</a:t>
            </a:r>
            <a:r>
              <a:rPr lang="en-US" sz="900" dirty="0" err="1">
                <a:solidFill>
                  <a:srgbClr val="FFFFFF"/>
                </a:solidFill>
              </a:rPr>
              <a:t>eu</a:t>
            </a:r>
            <a:r>
              <a:rPr lang="en-US" sz="900" dirty="0">
                <a:solidFill>
                  <a:srgbClr val="FFFFFF"/>
                </a:solidFill>
              </a:rPr>
              <a:t>-delegation-gender-activities-</a:t>
            </a:r>
            <a:r>
              <a:rPr lang="en-US" sz="900" dirty="0" err="1">
                <a:solidFill>
                  <a:srgbClr val="FFFFFF"/>
                </a:solidFill>
              </a:rPr>
              <a:t>guinea-bissau</a:t>
            </a:r>
            <a:r>
              <a:rPr lang="en-US" sz="900" dirty="0">
                <a:solidFill>
                  <a:srgbClr val="FFFFFF"/>
                </a:solidFill>
              </a:rPr>
              <a:t> </a:t>
            </a:r>
            <a:endParaRPr lang="en-US" sz="900" dirty="0" smtClean="0">
              <a:solidFill>
                <a:srgbClr val="FFFFFF"/>
              </a:solidFill>
            </a:endParaRPr>
          </a:p>
          <a:p>
            <a:endParaRPr lang="en-US" sz="900" dirty="0">
              <a:solidFill>
                <a:srgbClr val="FFFFFF"/>
              </a:solidFill>
            </a:endParaRPr>
          </a:p>
          <a:p>
            <a:r>
              <a:rPr lang="en-US" sz="900" dirty="0" smtClean="0">
                <a:solidFill>
                  <a:srgbClr val="FFFFFF"/>
                </a:solidFill>
              </a:rPr>
              <a:t>Want to tell </a:t>
            </a:r>
            <a:r>
              <a:rPr lang="en-US" sz="900" smtClean="0">
                <a:solidFill>
                  <a:srgbClr val="FFFFFF"/>
                </a:solidFill>
              </a:rPr>
              <a:t>colleagues about </a:t>
            </a:r>
            <a:r>
              <a:rPr lang="en-US" sz="900" dirty="0" smtClean="0">
                <a:solidFill>
                  <a:srgbClr val="FFFFFF"/>
                </a:solidFill>
              </a:rPr>
              <a:t>your activities? Sign up and share on capacity4dev.eu</a:t>
            </a:r>
            <a:endParaRPr lang="en-US" sz="9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14025</TotalTime>
  <Words>1751</Words>
  <Application>Microsoft Macintosh PowerPoint</Application>
  <PresentationFormat>A4 Paper (210x297 mm)</PresentationFormat>
  <Paragraphs>162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Particip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Support</dc:creator>
  <cp:lastModifiedBy>Sarah Harris</cp:lastModifiedBy>
  <cp:revision>288</cp:revision>
  <cp:lastPrinted>2012-03-06T17:04:47Z</cp:lastPrinted>
  <dcterms:created xsi:type="dcterms:W3CDTF">2012-03-14T10:45:01Z</dcterms:created>
  <dcterms:modified xsi:type="dcterms:W3CDTF">2014-10-22T07:05:57Z</dcterms:modified>
</cp:coreProperties>
</file>