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sldIdLst>
    <p:sldId id="257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309" r:id="rId2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E1"/>
    <a:srgbClr val="FFCC66"/>
    <a:srgbClr val="0066FF"/>
    <a:srgbClr val="FF5050"/>
    <a:srgbClr val="E9E53B"/>
    <a:srgbClr val="FFFF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8" autoAdjust="0"/>
    <p:restoredTop sz="95200" autoAdjust="0"/>
  </p:normalViewPr>
  <p:slideViewPr>
    <p:cSldViewPr>
      <p:cViewPr>
        <p:scale>
          <a:sx n="70" d="100"/>
          <a:sy n="70" d="100"/>
        </p:scale>
        <p:origin x="-141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13/05/2013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np.am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zp.cz/IPPC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992888" cy="1109985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Управление качеством воздуха в странах Восточного региона ЕИСП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179512" y="1916832"/>
            <a:ext cx="8820473" cy="3816424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5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Анализ законодательной и </a:t>
            </a:r>
            <a:r>
              <a:rPr lang="ru-RU" sz="53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регуляторной </a:t>
            </a:r>
            <a:r>
              <a:rPr lang="ru-RU" sz="53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базы</a:t>
            </a: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53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при </a:t>
            </a:r>
            <a:r>
              <a:rPr lang="ru-RU" sz="53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поддержке внедрения системы комплексных разрешений, включая обзор элементов КПКЗ/НДТМ в законодательстве стран-партнёров</a:t>
            </a:r>
            <a:endParaRPr lang="en-GB" sz="53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cs-CZ" sz="3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Владимир </a:t>
            </a:r>
            <a: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Морозов</a:t>
            </a:r>
          </a:p>
          <a:p>
            <a:pPr>
              <a:lnSpc>
                <a:spcPct val="120000"/>
              </a:lnSpc>
              <a:spcBef>
                <a:spcPts val="120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Одесса, 14 -15  мая 2013 г.</a:t>
            </a:r>
            <a:endParaRPr lang="en-US" sz="36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120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GB" sz="3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8" y="116632"/>
            <a:ext cx="9036496" cy="85010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9</a:t>
            </a:r>
            <a:r>
              <a:rPr lang="ru-RU" sz="2800" dirty="0" smtClean="0"/>
              <a:t>(25)</a:t>
            </a:r>
            <a:r>
              <a:rPr lang="en-US" sz="2800" dirty="0" smtClean="0"/>
              <a:t> </a:t>
            </a:r>
            <a:r>
              <a:rPr lang="ru-RU" sz="2800" dirty="0" smtClean="0"/>
              <a:t>Требует ли национальное законодательство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          </a:t>
            </a:r>
            <a:r>
              <a:rPr lang="ru-RU" sz="2800" dirty="0" smtClean="0"/>
              <a:t> использовать рекомендации по НДТМ?</a:t>
            </a:r>
            <a:endParaRPr lang="en-US" sz="2800" b="1" i="0" dirty="0">
              <a:latin typeface="Eras Medium ITC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052736"/>
          <a:ext cx="9108504" cy="5323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5576"/>
                <a:gridCol w="8352928"/>
              </a:tblGrid>
              <a:tr h="144019"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</a:tr>
              <a:tr h="6858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Arial"/>
                        </a:rPr>
                        <a:t>AZE</a:t>
                      </a:r>
                      <a:endParaRPr lang="en-US" sz="20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BLR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GEO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MDA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RUS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UKR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 выдаче разрешений на выбросы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CZE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Обязательно для комплексных разрешений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8" y="116632"/>
            <a:ext cx="9036496" cy="85010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10</a:t>
            </a:r>
            <a:r>
              <a:rPr lang="ru-RU" sz="2800" dirty="0" smtClean="0"/>
              <a:t>(25)</a:t>
            </a:r>
            <a:r>
              <a:rPr lang="en-US" sz="2800" dirty="0" smtClean="0"/>
              <a:t> </a:t>
            </a:r>
            <a:r>
              <a:rPr lang="ru-RU" sz="2800" dirty="0" smtClean="0"/>
              <a:t>Основные элементы КПКЗ в действующем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            </a:t>
            </a:r>
            <a:r>
              <a:rPr lang="ru-RU" sz="2800" dirty="0" smtClean="0"/>
              <a:t> законодательстве первого уровня</a:t>
            </a:r>
            <a:endParaRPr lang="en-US" sz="2800" b="1" i="0" dirty="0">
              <a:latin typeface="Eras Medium ITC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052736"/>
          <a:ext cx="9108504" cy="5323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5576"/>
                <a:gridCol w="8352928"/>
              </a:tblGrid>
              <a:tr h="144019"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</a:tr>
              <a:tr h="6858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Arial"/>
                        </a:rPr>
                        <a:t>AZE</a:t>
                      </a:r>
                      <a:endParaRPr lang="en-US" sz="20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BLR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Приняты Указом от 17.11.2011 г. № 528 "</a:t>
                      </a:r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 комплексных природоохранных разрешениях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"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GEO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MDA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RUS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UKR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Закон о</a:t>
                      </a:r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 основных принципах государственной экологической политики до 2020 года,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внедрение комплексных разрешений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CZE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Закон о КПКЗ № 76/2002 (с изменениями)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8" y="116632"/>
            <a:ext cx="9036496" cy="85010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11</a:t>
            </a:r>
            <a:r>
              <a:rPr lang="ru-RU" sz="2800" dirty="0" smtClean="0"/>
              <a:t>(25)</a:t>
            </a:r>
            <a:r>
              <a:rPr lang="en-US" sz="2800" dirty="0" smtClean="0"/>
              <a:t> </a:t>
            </a:r>
            <a:r>
              <a:rPr lang="ru-RU" sz="2800" dirty="0" smtClean="0"/>
              <a:t>Основные элементы КПКЗ в действующем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            </a:t>
            </a:r>
            <a:r>
              <a:rPr lang="ru-RU" sz="2800" dirty="0" smtClean="0"/>
              <a:t> законодательстве второго и третьего уровня</a:t>
            </a:r>
            <a:endParaRPr lang="en-US" sz="2800" b="1" i="0" dirty="0">
              <a:latin typeface="Eras Medium ITC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052736"/>
          <a:ext cx="9108504" cy="5323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5576"/>
                <a:gridCol w="8352928"/>
              </a:tblGrid>
              <a:tr h="144019"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</a:tr>
              <a:tr h="6858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Arial"/>
                        </a:rPr>
                        <a:t>AZE</a:t>
                      </a:r>
                      <a:endParaRPr lang="en-US" sz="20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BLR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Центр НДТМ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GEO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MDA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RUS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UKR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Учёт НДТМ при разрешениях на выброс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CZE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Постановление №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554/2002 о заявке на комплексное разрешение (изм. № 363/2010). Постановление № 63/2003 о базе НДТМ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8" y="116632"/>
            <a:ext cx="9036496" cy="85010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12</a:t>
            </a:r>
            <a:r>
              <a:rPr lang="ru-RU" sz="2800" dirty="0" smtClean="0"/>
              <a:t>(25)</a:t>
            </a:r>
            <a:r>
              <a:rPr lang="en-US" sz="2800" dirty="0" smtClean="0"/>
              <a:t> </a:t>
            </a:r>
            <a:r>
              <a:rPr lang="ru-RU" sz="2800" dirty="0" smtClean="0"/>
              <a:t>Основные элементы КПКЗ в готовящихся и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            </a:t>
            </a:r>
            <a:r>
              <a:rPr lang="ru-RU" sz="2800" dirty="0" smtClean="0"/>
              <a:t> планируемых нормативно-правовых актах</a:t>
            </a:r>
            <a:endParaRPr lang="en-US" sz="2800" b="1" i="0" dirty="0">
              <a:latin typeface="Eras Medium ITC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052736"/>
          <a:ext cx="9108504" cy="5323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5576"/>
                <a:gridCol w="8352928"/>
              </a:tblGrid>
              <a:tr h="144019"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</a:tr>
              <a:tr h="6858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Arial"/>
                        </a:rPr>
                        <a:t>AZE</a:t>
                      </a:r>
                      <a:endParaRPr lang="en-US" sz="20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 marL="17780" marR="17780" marT="0" marB="0"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BLR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Положения директивы  должны быть полностью внедрены до 2016  г.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GEO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MDA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Проект Закона об охране окружающей среды, статья 20 (декабрь 2012 г.) - использование комплексных разрешений. Проект Национальной стратегии ООС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RUS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Ряд элементов в законопроекте, возможно принятие во 2-м квартале 2013 года. Разработка постановлений Правительства в его обеспечение.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UKR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CZE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Внедрение Директивы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IED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(заключений по НДТМ, базовым уровням, пересмотру разрешений, инспекции, др.)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8" y="116632"/>
            <a:ext cx="9036496" cy="85010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13</a:t>
            </a:r>
            <a:r>
              <a:rPr lang="ru-RU" sz="2800" dirty="0" smtClean="0"/>
              <a:t>(25)</a:t>
            </a:r>
            <a:r>
              <a:rPr lang="en-US" sz="2800" dirty="0" smtClean="0"/>
              <a:t> </a:t>
            </a:r>
            <a:r>
              <a:rPr lang="ru-RU" sz="2800" dirty="0" smtClean="0"/>
              <a:t>Используются ли технологически обусловленные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            </a:t>
            </a:r>
            <a:r>
              <a:rPr lang="ru-RU" sz="2800" dirty="0" smtClean="0"/>
              <a:t> ПДВ для отдельных производств/объектов?</a:t>
            </a:r>
            <a:endParaRPr lang="en-US" sz="2800" b="1" i="0" dirty="0">
              <a:latin typeface="Eras Medium ITC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052736"/>
          <a:ext cx="9108504" cy="5596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5576"/>
                <a:gridCol w="8352928"/>
              </a:tblGrid>
              <a:tr h="144019"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</a:tr>
              <a:tr h="6858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Arial"/>
                        </a:rPr>
                        <a:t>AZE</a:t>
                      </a:r>
                      <a:endParaRPr lang="en-US" sz="20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 marL="17780" marR="17780" marT="0" marB="0"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BLR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Ограниченно – для котлов,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ГТУ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сжигания ряда отходов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GEO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MDA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RUS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UKR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Общенациональные для десятков веществ.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 отраслевых нормативов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CZE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Помимо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BREFs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отраслевые ПДВ для котлов и др.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8" y="116632"/>
            <a:ext cx="9036496" cy="85010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14</a:t>
            </a:r>
            <a:r>
              <a:rPr lang="ru-RU" sz="2800" dirty="0" smtClean="0"/>
              <a:t>(25)</a:t>
            </a:r>
            <a:r>
              <a:rPr lang="en-US" sz="2800" dirty="0" smtClean="0"/>
              <a:t> </a:t>
            </a:r>
            <a:r>
              <a:rPr lang="ru-RU" sz="2800" dirty="0" smtClean="0"/>
              <a:t>Используются ли другие экологические нормативы для отдельных производств/объектов?</a:t>
            </a:r>
            <a:endParaRPr lang="en-US" sz="2800" b="1" i="0" dirty="0">
              <a:latin typeface="Eras Medium ITC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052736"/>
          <a:ext cx="9108504" cy="5323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5576"/>
                <a:gridCol w="8352928"/>
              </a:tblGrid>
              <a:tr h="144019"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</a:tr>
              <a:tr h="6858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Arial"/>
                        </a:rPr>
                        <a:t>AZE</a:t>
                      </a:r>
                      <a:endParaRPr lang="en-US" sz="20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 marL="17780" marR="17780" marT="0" marB="0"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BLR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GEO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MDA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RUS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UKR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CZE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8" y="116632"/>
            <a:ext cx="9036496" cy="850106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15</a:t>
            </a:r>
            <a:r>
              <a:rPr lang="ru-RU" sz="2800" dirty="0" smtClean="0"/>
              <a:t>(25)</a:t>
            </a:r>
            <a:r>
              <a:rPr lang="en-US" sz="2800" dirty="0" smtClean="0"/>
              <a:t> </a:t>
            </a:r>
            <a:r>
              <a:rPr lang="ru-RU" sz="2800" dirty="0" smtClean="0"/>
              <a:t>Используются ли при выдаче разрешений на выбросы дополнительные к ПДВ условия, например, соблюдения технологических параметров?</a:t>
            </a:r>
            <a:endParaRPr lang="en-US" sz="2800" b="1" i="0" dirty="0">
              <a:latin typeface="Eras Medium ITC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052736"/>
          <a:ext cx="9108504" cy="5323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5576"/>
                <a:gridCol w="8352928"/>
              </a:tblGrid>
              <a:tr h="144019"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</a:tr>
              <a:tr h="6858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Arial"/>
                        </a:rPr>
                        <a:t>AZE</a:t>
                      </a:r>
                      <a:endParaRPr lang="en-US" sz="20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 marL="17780" marR="17780" marT="0" marB="0"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BLR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GEO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MDA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RUS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UKR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CZE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Обычная практика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8" y="116632"/>
            <a:ext cx="9036496" cy="850106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16</a:t>
            </a:r>
            <a:r>
              <a:rPr lang="ru-RU" sz="2800" dirty="0" smtClean="0"/>
              <a:t>(25)</a:t>
            </a:r>
            <a:r>
              <a:rPr lang="en-US" sz="2800" dirty="0" smtClean="0"/>
              <a:t> </a:t>
            </a:r>
            <a:r>
              <a:rPr lang="ru-RU" sz="2800" dirty="0" smtClean="0"/>
              <a:t>Имеется ли единая для страны база данных/сборник удельных выбросов для производств/источников загрязнения атмосферы?</a:t>
            </a:r>
            <a:endParaRPr lang="en-US" sz="2800" b="1" i="0" dirty="0">
              <a:latin typeface="Eras Medium ITC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052736"/>
          <a:ext cx="9108504" cy="5323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5576"/>
                <a:gridCol w="8352928"/>
              </a:tblGrid>
              <a:tr h="144019"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</a:tr>
              <a:tr h="6858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Arial"/>
                        </a:rPr>
                        <a:t>AZE</a:t>
                      </a:r>
                      <a:endParaRPr lang="en-US" sz="20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Только для парниковых газов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 marL="17780" marR="17780" marT="0" marB="0"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BLR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GEO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 2003 г.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MDA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RUS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Только для парниковых газов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UKR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 2004 г.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CZE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Например, для ферм, АЗС, др.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8" y="116632"/>
            <a:ext cx="9036496" cy="850106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17</a:t>
            </a:r>
            <a:r>
              <a:rPr lang="ru-RU" sz="2800" dirty="0" smtClean="0"/>
              <a:t>(25)</a:t>
            </a:r>
            <a:r>
              <a:rPr lang="en-US" sz="2800" dirty="0" smtClean="0"/>
              <a:t> </a:t>
            </a:r>
            <a:r>
              <a:rPr lang="ru-RU" sz="2800" dirty="0" smtClean="0"/>
              <a:t>Имеется ли национальный перечень расчётных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  </a:t>
            </a:r>
            <a:r>
              <a:rPr lang="ru-RU" sz="2800" dirty="0" smtClean="0"/>
              <a:t> методов, методик оценки выбросов загрязняющих веществ?</a:t>
            </a:r>
            <a:endParaRPr lang="en-US" sz="2800" b="1" i="0" dirty="0">
              <a:latin typeface="Eras Medium ITC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052736"/>
          <a:ext cx="9108504" cy="5323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5576"/>
                <a:gridCol w="8352928"/>
              </a:tblGrid>
              <a:tr h="144019"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</a:tr>
              <a:tr h="6858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Arial"/>
                        </a:rPr>
                        <a:t>AZE</a:t>
                      </a:r>
                      <a:endParaRPr lang="en-US" sz="20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 marL="17780" marR="17780" marT="0" marB="0"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BLR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Ведётся с 2004 г.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GEO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Ведётся с 2003 г.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MDA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Ведётся с 2000 г.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RUS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UKR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CZE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8" y="116632"/>
            <a:ext cx="9036496" cy="850106"/>
          </a:xfrm>
        </p:spPr>
        <p:txBody>
          <a:bodyPr>
            <a:noAutofit/>
          </a:bodyPr>
          <a:lstStyle/>
          <a:p>
            <a:r>
              <a:rPr lang="en-US" sz="2300" dirty="0" smtClean="0"/>
              <a:t>18</a:t>
            </a:r>
            <a:r>
              <a:rPr lang="ru-RU" sz="2300" dirty="0" smtClean="0"/>
              <a:t>(25)</a:t>
            </a:r>
            <a:r>
              <a:rPr lang="en-US" sz="2300" dirty="0" smtClean="0"/>
              <a:t> </a:t>
            </a:r>
            <a:r>
              <a:rPr lang="ru-RU" sz="2300" dirty="0" smtClean="0"/>
              <a:t>Порядок использования методик прямых инструментальных измерений / приборов при инвентаризации и контроле источников выбросов. Имеются ли соответствующие национальные перечни?</a:t>
            </a:r>
            <a:endParaRPr lang="en-US" sz="2300" b="1" i="0" dirty="0">
              <a:latin typeface="Eras Medium ITC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052736"/>
          <a:ext cx="9108504" cy="5323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5576"/>
                <a:gridCol w="8352928"/>
              </a:tblGrid>
              <a:tr h="144019"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</a:tr>
              <a:tr h="6858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Arial"/>
                        </a:rPr>
                        <a:t>AZE</a:t>
                      </a:r>
                      <a:endParaRPr lang="en-US" sz="20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Но требует доработки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 marL="17780" marR="17780" marT="0" marB="0"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BLR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Ведётся с 2004 г., тома 1-3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GEO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Ведётся с 2003 г. (требуется корректировка)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MDA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RUS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UKR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Но требует доработки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CZE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8" y="116632"/>
            <a:ext cx="9036496" cy="85010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1(25)</a:t>
            </a:r>
            <a:r>
              <a:rPr lang="en-US" sz="2800" dirty="0" smtClean="0"/>
              <a:t> </a:t>
            </a:r>
            <a:r>
              <a:rPr lang="ru-RU" sz="2800" dirty="0" smtClean="0"/>
              <a:t>Имеется ли в стране перечень промышленных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          </a:t>
            </a:r>
            <a:r>
              <a:rPr lang="ru-RU" sz="2800" dirty="0" smtClean="0"/>
              <a:t>предприятий и производств?</a:t>
            </a:r>
            <a:endParaRPr lang="en-US" sz="2800" b="1" i="0" dirty="0">
              <a:latin typeface="Eras Medium ITC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052737"/>
          <a:ext cx="9108504" cy="60784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5576"/>
                <a:gridCol w="8352928"/>
              </a:tblGrid>
              <a:tr h="134811"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</a:tr>
              <a:tr h="6106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Arial"/>
                        </a:rPr>
                        <a:t>AZE</a:t>
                      </a:r>
                      <a:endParaRPr lang="en-US" sz="20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Есть перечни юр. лиц и основных юр. лиц – загрязнителей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 marL="17780" marR="17780" marT="0" marB="0"/>
                </a:tc>
              </a:tr>
              <a:tr h="61066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Есть перечни юр. лиц и основных юр. лиц – загрязнителей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10664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BLR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Есть перечни юр. лиц (по 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ОКЭД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NACE) и основных юр. лиц – загрязнителей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1066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GEO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Есть перечни юр. лиц (по NACE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Rev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1) и основных юр. лиц – загрязнителей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10664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MDA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Есть перечни юр. лиц (по 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КЭДМ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- NACE 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Rev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2) и основных юр. лиц – загрязнителей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106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RUS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Есть перечни юр. лиц (по NACE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Rev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1) и основных юр. лиц – загрязнителей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106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UKR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Есть перечни юр. лиц (по  КВЭД  - NACE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Rev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2) и основных юр. лиц - загрязнителей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1395804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CZE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Впервые подготовлен в 2001-2002 гг. на основе источников и загрязнения атмосферы, обращения с отходами и данных отраслей и выложен в Интернет для проверки перед внедрением Директивы КПКЗ. Сейчас это перечни производств Приложения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отражены в РВПЗ, отчётности по отходам и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др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8" y="116632"/>
            <a:ext cx="9036496" cy="85010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19</a:t>
            </a:r>
            <a:r>
              <a:rPr lang="ru-RU" sz="2800" dirty="0" smtClean="0"/>
              <a:t>(25)</a:t>
            </a:r>
            <a:r>
              <a:rPr lang="en-US" sz="2800" dirty="0" smtClean="0"/>
              <a:t> </a:t>
            </a:r>
            <a:r>
              <a:rPr lang="ru-RU" sz="2800" dirty="0" smtClean="0"/>
              <a:t>Выдаются ли разрешения на выбросы АЗС?</a:t>
            </a:r>
            <a:r>
              <a:rPr lang="en-US" sz="2800" dirty="0" smtClean="0"/>
              <a:t> </a:t>
            </a:r>
            <a:r>
              <a:rPr lang="ru-RU" sz="2800" dirty="0" smtClean="0"/>
              <a:t>Требуется ли при этом выполнять расчёт рассеивания?</a:t>
            </a:r>
            <a:endParaRPr lang="en-US" sz="2800" b="1" i="0" dirty="0">
              <a:latin typeface="Eras Medium ITC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052736"/>
          <a:ext cx="9108504" cy="5323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5576"/>
                <a:gridCol w="8352928"/>
              </a:tblGrid>
              <a:tr h="144019"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</a:tr>
              <a:tr h="6858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Arial"/>
                        </a:rPr>
                        <a:t>AZE</a:t>
                      </a:r>
                      <a:endParaRPr lang="en-US" sz="20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 marL="17780" marR="17780" marT="0" marB="0"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BLR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GEO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MDA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RUS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UKR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CZE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Это средние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ИЗА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(см. п. 3)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8" y="116632"/>
            <a:ext cx="9036496" cy="850106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20</a:t>
            </a:r>
            <a:r>
              <a:rPr lang="ru-RU" sz="2800" dirty="0" smtClean="0"/>
              <a:t>(25)</a:t>
            </a:r>
            <a:r>
              <a:rPr lang="en-US" sz="2800" dirty="0" smtClean="0"/>
              <a:t> </a:t>
            </a:r>
            <a:r>
              <a:rPr lang="ru-RU" sz="2800" dirty="0" smtClean="0"/>
              <a:t>Какие экономические инструменты используются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>для регулирования экологических показателей промышленных предприятий?</a:t>
            </a:r>
            <a:endParaRPr lang="en-US" sz="2800" b="1" i="0" dirty="0">
              <a:latin typeface="Eras Medium ITC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052736"/>
          <a:ext cx="9108504" cy="5705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5576"/>
                <a:gridCol w="8352928"/>
              </a:tblGrid>
              <a:tr h="144019"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</a:tr>
              <a:tr h="6858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Arial"/>
                        </a:rPr>
                        <a:t>AZE</a:t>
                      </a:r>
                      <a:endParaRPr lang="en-US" sz="20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Плата за выбросы и сбросы загрязняющих веществ, размещение отходов.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Плата за землю. Штрафы за нарушение.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 marL="17780" marR="17780" marT="0" marB="0"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Плата за выбросы и сбросы загрязняющих веществ, размещение отходов. </a:t>
                      </a:r>
                    </a:p>
                    <a:p>
                      <a:r>
                        <a:rPr lang="ru-RU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Плата за землю. Штрафы за нарушение.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BLR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Плата за выбросы и сбросы загрязняющих веществ, размещение отходов.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Плата за землю. Штрафы за нарушение.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/>
                </a:tc>
              </a:tr>
              <a:tr h="47844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GEO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MDA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Плата за выбросы и сбросы загрязняющих веществ, размещение отходов. </a:t>
                      </a:r>
                    </a:p>
                    <a:p>
                      <a:r>
                        <a:rPr lang="ru-RU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Плата за землю. Штрафы за нарушение.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RUS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Плата за выбросы и сбросы загрязняющих веществ, размещение отходов.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Плата за землю. Штрафы за нарушение.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UKR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Экологический налог за выбросы и сбросы загрязняющих веществ, размещение отходов и образование радиоактивных отходов. Сбор за специальное использование воды. Плата за землю. Штрафы за нарушение.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CZE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Платежи за выбросы и сбросы загрязняющих веществ, размещение отходов.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Штрафы за нарушение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Плата за землю. 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Субсидии на мероприятия сокращения загрязнения.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8" y="116632"/>
            <a:ext cx="9036496" cy="85010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21</a:t>
            </a:r>
            <a:r>
              <a:rPr lang="ru-RU" sz="2800" dirty="0" smtClean="0"/>
              <a:t>(25)</a:t>
            </a:r>
            <a:r>
              <a:rPr lang="en-US" sz="2800" dirty="0" smtClean="0"/>
              <a:t> </a:t>
            </a:r>
            <a:r>
              <a:rPr lang="ru-RU" sz="2800" dirty="0" smtClean="0"/>
              <a:t>Имеются ли нормативные требования участия общественности при выдаче разрешений на выбросы?</a:t>
            </a:r>
            <a:endParaRPr lang="en-US" sz="2800" b="1" i="0" dirty="0">
              <a:latin typeface="Eras Medium ITC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052736"/>
          <a:ext cx="9108504" cy="5323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5576"/>
                <a:gridCol w="8352928"/>
              </a:tblGrid>
              <a:tr h="144019"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</a:tr>
              <a:tr h="6858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Arial"/>
                        </a:rPr>
                        <a:t>AZE</a:t>
                      </a:r>
                      <a:endParaRPr lang="en-US" sz="20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 marL="17780" marR="17780" marT="0" marB="0"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Но проекты ПДВ на сайте Минприроды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BLR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GEO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Заявка публикуется, общественные слушания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MDA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RUS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UKR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Но обязательна публикация о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намерении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CZE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Для комплексных разрешений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8" y="116632"/>
            <a:ext cx="9036496" cy="850106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22</a:t>
            </a:r>
            <a:r>
              <a:rPr lang="ru-RU" sz="2800" dirty="0" smtClean="0"/>
              <a:t>(25)</a:t>
            </a:r>
            <a:r>
              <a:rPr lang="en-US" sz="2800" dirty="0" smtClean="0"/>
              <a:t> </a:t>
            </a:r>
            <a:r>
              <a:rPr lang="ru-RU" sz="2800" dirty="0" smtClean="0"/>
              <a:t>Какие прикладные компьютерные программы и основные классификаторы используются при выдаче природоохранных разрешений?</a:t>
            </a:r>
            <a:endParaRPr lang="en-US" sz="2800" b="1" i="0" dirty="0">
              <a:latin typeface="Eras Medium ITC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052736"/>
          <a:ext cx="9108504" cy="5323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5576"/>
                <a:gridCol w="8352928"/>
              </a:tblGrid>
              <a:tr h="144019"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</a:tr>
              <a:tr h="6858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Arial"/>
                        </a:rPr>
                        <a:t>AZE</a:t>
                      </a:r>
                      <a:endParaRPr lang="en-US" sz="20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Расчёт рассеивания по ОНД-86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 marL="17780" marR="17780" marT="0" marB="0"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Расчёт рассеивания по ОНД-86 («Радуга», 1990 г.)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BLR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Расчёт рассеивания по ОНД-86 («Эколог», Санкт-Петербург)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GEO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Расчёт рассеивания по ОНД-86 («Эколог» и «Эко центр», Санкт-Петербург)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MDA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Расчёт рассеивания по ОНД-86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RUS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Расчёт рассеивания по ОНД-86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UKR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Расчёт рассеивания по ОНД-86 (украинские разработки)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CZE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Расчёт рассеивания по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SYMOS'97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(чешская разработка, Гауссова модель)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речни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производств Приложения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отражены в РВПЗ, отчётности по отходам и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др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8" y="116632"/>
            <a:ext cx="9071992" cy="85010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23</a:t>
            </a:r>
            <a:r>
              <a:rPr lang="ru-RU" sz="2800" dirty="0" smtClean="0"/>
              <a:t>(25)</a:t>
            </a:r>
            <a:r>
              <a:rPr lang="en-US" sz="2800" dirty="0" smtClean="0"/>
              <a:t> </a:t>
            </a:r>
            <a:r>
              <a:rPr lang="ru-RU" sz="2800" dirty="0" smtClean="0"/>
              <a:t>Используется ли отчётность согласно PRTR-РВПЗ или приняты планы по его внедрению?</a:t>
            </a:r>
            <a:endParaRPr lang="en-US" sz="2800" b="1" i="0" dirty="0">
              <a:latin typeface="Eras Medium ITC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052736"/>
          <a:ext cx="9108504" cy="5596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5576"/>
                <a:gridCol w="8352928"/>
              </a:tblGrid>
              <a:tr h="144019"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</a:tr>
              <a:tr h="6858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Arial"/>
                        </a:rPr>
                        <a:t>AZE</a:t>
                      </a:r>
                      <a:endParaRPr lang="en-US" sz="20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 marL="17780" marR="17780" marT="0" marB="0"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BLR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Планируется начать в 2013 г.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GEO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2009 – 2011 гг. выполнен подготовительный проект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MDA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Планируется в 2015 г. согласно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Нациогальному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плану внедрения Орхусской конвенции, июнь 2011 г.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RUS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UKR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CZE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Полностью внедрена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8" y="116632"/>
            <a:ext cx="9036496" cy="850106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24</a:t>
            </a:r>
            <a:r>
              <a:rPr lang="ru-RU" sz="2800" dirty="0" smtClean="0"/>
              <a:t>(25)</a:t>
            </a:r>
            <a:r>
              <a:rPr lang="en-US" sz="2800" dirty="0" smtClean="0"/>
              <a:t> </a:t>
            </a:r>
            <a:r>
              <a:rPr lang="ru-RU" sz="2800" dirty="0" smtClean="0"/>
              <a:t>Положительный опыт, сильные стороны системы природоохранных разрешений (что можно порекомендовать другим странам)</a:t>
            </a:r>
            <a:endParaRPr lang="en-US" sz="2800" b="1" i="0" dirty="0">
              <a:latin typeface="Eras Medium ITC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052736"/>
          <a:ext cx="9108504" cy="58017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5576"/>
                <a:gridCol w="8352928"/>
              </a:tblGrid>
              <a:tr h="144019"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</a:tr>
              <a:tr h="5040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Arial"/>
                        </a:rPr>
                        <a:t>AZE</a:t>
                      </a:r>
                      <a:endParaRPr lang="en-US" sz="20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 marL="17780" marR="17780" marT="0" marB="0"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Использование критерия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ТПВ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при постановке на государственный учёт.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Размещение проектов нормативов ПДВ на сайте Минприроды (</a:t>
                      </a:r>
                      <a:r>
                        <a:rPr lang="ru-RU" sz="1800" i="1" u="sng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www.mnp.am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BLR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Долгосрочное планирование величины выбросов в атмосферу. Разработка экологических нормативов качества атмосферного воздуха.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GEO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Упрощение разрешительной системы, в тех случаях, когда это действительно было оправдано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484533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MDA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RUS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экологических нормативов качества атмосферного воздуха. Программное обеспечение для расчёта по ОНД-86 (Санкт-Петербург), расчёта сводных томов ПДВ («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ЭкоАналитика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», Калуга)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UKR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Выделение предприятий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І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группы, на которых необходимо внедрять НДТМ, соответствующей Приложению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Директивы КПКЗ. 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Разработка восьми отраслевых ПДВ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CZE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Децентрализация выдачи разрешений (как комплексных, так и по средам), состязательность при определении условий разрешения; гибкость инспекторов при проверках – не сразу штраф)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8" y="116632"/>
            <a:ext cx="9036496" cy="850106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25</a:t>
            </a:r>
            <a:r>
              <a:rPr lang="ru-RU" sz="2800" dirty="0" smtClean="0"/>
              <a:t>(25)</a:t>
            </a:r>
            <a:r>
              <a:rPr lang="en-US" sz="2800" dirty="0" smtClean="0"/>
              <a:t> </a:t>
            </a:r>
            <a:r>
              <a:rPr lang="ru-RU" sz="2800" dirty="0" smtClean="0"/>
              <a:t>Наиболее существенные недостатки, явные недочёты системы (от чего нужно немедленно избавляться)</a:t>
            </a:r>
            <a:endParaRPr lang="en-US" sz="2800" b="1" i="0" dirty="0">
              <a:latin typeface="Eras Medium ITC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015415"/>
          <a:ext cx="9108504" cy="5311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5576"/>
                <a:gridCol w="8352928"/>
              </a:tblGrid>
              <a:tr h="144019"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</a:tr>
              <a:tr h="36003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err="1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Arial"/>
                        </a:rPr>
                        <a:t>AZE</a:t>
                      </a:r>
                      <a:endParaRPr lang="en-US" sz="1500" dirty="0" smtClean="0">
                        <a:latin typeface="+mn-lt"/>
                        <a:ea typeface="Times New Roman"/>
                        <a:cs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500" dirty="0">
                        <a:latin typeface="+mn-lt"/>
                        <a:ea typeface="Times New Roman"/>
                        <a:cs typeface="Arial"/>
                      </a:endParaRPr>
                    </a:p>
                  </a:txBody>
                  <a:tcPr marL="17780" marR="17780" marT="0" marB="0"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+mn-lt"/>
                        </a:rPr>
                        <a:t>ARM</a:t>
                      </a:r>
                      <a:endParaRPr lang="en-US" sz="15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Отсутствие единой базы данных по удельным выбросам</a:t>
                      </a:r>
                      <a:endParaRPr lang="en-US" sz="15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Отсутствие отраслевых технологических нормативов</a:t>
                      </a:r>
                      <a:endParaRPr lang="en-US" sz="15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Недостаточно новых сертифицированных методик аналитического контроля</a:t>
                      </a:r>
                      <a:endParaRPr lang="en-US" sz="15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Отсутствие механизма комплексных разрешений с рекомендациями по НДТМ</a:t>
                      </a:r>
                      <a:endParaRPr lang="en-US" sz="1500" dirty="0">
                        <a:latin typeface="+mn-lt"/>
                      </a:endParaRPr>
                    </a:p>
                  </a:txBody>
                  <a:tcPr/>
                </a:tc>
              </a:tr>
              <a:tr h="543649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 smtClean="0">
                          <a:latin typeface="+mn-lt"/>
                        </a:rPr>
                        <a:t>BLR</a:t>
                      </a:r>
                      <a:endParaRPr lang="en-US" sz="15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Исключение из общего нормирования мелких природопользователей.</a:t>
                      </a:r>
                      <a:endParaRPr lang="en-US" sz="15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Отсутствие отраслевых технологических нормативов</a:t>
                      </a:r>
                      <a:endParaRPr lang="en-US" sz="1500" dirty="0">
                        <a:latin typeface="+mn-lt"/>
                      </a:endParaRPr>
                    </a:p>
                  </a:txBody>
                  <a:tcPr/>
                </a:tc>
              </a:tr>
              <a:tr h="549733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latin typeface="+mn-lt"/>
                        </a:rPr>
                        <a:t>GEO</a:t>
                      </a:r>
                      <a:endParaRPr lang="en-US" sz="15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Список производств, для которых необходимо разрешение в последние годы имел тенденцию постоянного сокращения. Сейчас его необходимо расширить с учётом производств Директивы КПКЗ</a:t>
                      </a:r>
                      <a:endParaRPr lang="en-US" sz="1500" dirty="0">
                        <a:latin typeface="+mn-lt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 smtClean="0">
                          <a:latin typeface="+mn-lt"/>
                        </a:rPr>
                        <a:t>MDA</a:t>
                      </a:r>
                      <a:endParaRPr lang="en-US" sz="15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-Отсутствие потенциала в природоохранных органах для внедрения элементов КПКЗ</a:t>
                      </a:r>
                      <a:endParaRPr lang="en-US" sz="15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-Устаревшее законодательство в области охраны атмосферного воздуха</a:t>
                      </a:r>
                      <a:endParaRPr lang="en-US" sz="15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-Отсутствие планов действий по охране атмосферного воздуха</a:t>
                      </a:r>
                      <a:endParaRPr lang="en-US" sz="15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-Ограниченный потенциал по мониторингу выбросов и механизма мониторинга и индикаторов</a:t>
                      </a:r>
                      <a:endParaRPr lang="en-US" sz="1500" dirty="0">
                        <a:latin typeface="+mn-lt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err="1" smtClean="0">
                          <a:latin typeface="+mn-lt"/>
                        </a:rPr>
                        <a:t>RUS</a:t>
                      </a:r>
                      <a:endParaRPr lang="en-US" sz="15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Статистика на базе </a:t>
                      </a:r>
                      <a:r>
                        <a:rPr lang="ru-RU" sz="15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ОКВЭД</a:t>
                      </a:r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использует лишь верхний уровень классификации. Необходима статистическая отчетность по подклассам и группам. Затягивается введение механизма комплексных разрешений на базе НДТ, отсутствие политической воли</a:t>
                      </a:r>
                      <a:endParaRPr lang="en-US" sz="1500" dirty="0">
                        <a:latin typeface="+mn-lt"/>
                      </a:endParaRPr>
                    </a:p>
                  </a:txBody>
                  <a:tcPr/>
                </a:tc>
              </a:tr>
              <a:tr h="3717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err="1" smtClean="0">
                          <a:latin typeface="+mn-lt"/>
                        </a:rPr>
                        <a:t>UKR</a:t>
                      </a:r>
                      <a:endParaRPr lang="en-US" sz="1500" dirty="0" smtClean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См.</a:t>
                      </a:r>
                      <a:r>
                        <a:rPr lang="ru-RU" sz="15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отчёт</a:t>
                      </a:r>
                      <a:endParaRPr lang="en-US" sz="1500" dirty="0">
                        <a:latin typeface="+mn-lt"/>
                      </a:endParaRPr>
                    </a:p>
                  </a:txBody>
                  <a:tcPr/>
                </a:tc>
              </a:tr>
              <a:tr h="511319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 smtClean="0">
                          <a:latin typeface="+mn-lt"/>
                        </a:rPr>
                        <a:t>CZE</a:t>
                      </a:r>
                      <a:endParaRPr lang="en-US" sz="15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Основные проблемы решены в первые  5 лет реформ (например, упрощены процедуры учёта небольших изменений производства)</a:t>
                      </a:r>
                      <a:endParaRPr lang="en-US" sz="150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8" y="116632"/>
            <a:ext cx="9036496" cy="850106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2</a:t>
            </a:r>
            <a:r>
              <a:rPr lang="ru-RU" sz="2800" dirty="0" smtClean="0"/>
              <a:t>(25)</a:t>
            </a:r>
            <a:r>
              <a:rPr lang="en-US" sz="2800" dirty="0" smtClean="0"/>
              <a:t> </a:t>
            </a:r>
            <a:r>
              <a:rPr lang="ru-RU" sz="2800" dirty="0" smtClean="0"/>
              <a:t>Имеется ли в стране перечень основных промышленных производств или их оценки по отраслям, соответствующий Приложению </a:t>
            </a:r>
            <a:r>
              <a:rPr lang="ru-RU" sz="2800" dirty="0" err="1" smtClean="0"/>
              <a:t>I</a:t>
            </a:r>
            <a:r>
              <a:rPr lang="ru-RU" sz="2800" dirty="0" smtClean="0"/>
              <a:t> Директивы КПКЗ?</a:t>
            </a:r>
            <a:endParaRPr lang="en-US" sz="2800" b="1" i="0" dirty="0">
              <a:latin typeface="Eras Medium ITC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052736"/>
          <a:ext cx="9108504" cy="5323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5576"/>
                <a:gridCol w="8352928"/>
              </a:tblGrid>
              <a:tr h="144019"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</a:tr>
              <a:tr h="6858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Arial"/>
                        </a:rPr>
                        <a:t>AZE</a:t>
                      </a:r>
                      <a:endParaRPr lang="en-US" sz="20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BLR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GEO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MDA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RUS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UKR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Есть перечни юр. лиц (по  КВЭД  - NACE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Rev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2) и основных юр. лиц – загрязнителей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CZE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Актуальный перечень на </a:t>
                      </a:r>
                      <a:r>
                        <a:rPr lang="ru-RU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http://www.mzp.cz/IPPC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см. “</a:t>
                      </a:r>
                      <a:r>
                        <a:rPr lang="ru-RU" sz="1800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seznamy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”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8" y="116632"/>
            <a:ext cx="9036496" cy="85010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3</a:t>
            </a:r>
            <a:r>
              <a:rPr lang="ru-RU" sz="2800" dirty="0" smtClean="0"/>
              <a:t>(25)</a:t>
            </a:r>
            <a:r>
              <a:rPr lang="en-US" sz="2800" dirty="0" smtClean="0"/>
              <a:t> </a:t>
            </a:r>
            <a:r>
              <a:rPr lang="ru-RU" sz="2800" dirty="0" smtClean="0"/>
              <a:t>Имеется ли методология/критерии</a:t>
            </a:r>
            <a:br>
              <a:rPr lang="ru-RU" sz="2800" dirty="0" smtClean="0"/>
            </a:br>
            <a:r>
              <a:rPr lang="ru-RU" sz="2800" dirty="0" smtClean="0"/>
              <a:t>          для определения мало загрязняющих производств?</a:t>
            </a:r>
            <a:endParaRPr lang="en-US" sz="2800" b="1" i="0" dirty="0">
              <a:latin typeface="Eras Medium ITC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052736"/>
          <a:ext cx="9108504" cy="5596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5576"/>
                <a:gridCol w="8352928"/>
              </a:tblGrid>
              <a:tr h="144019"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</a:tr>
              <a:tr h="6858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Arial"/>
                        </a:rPr>
                        <a:t>AZE</a:t>
                      </a:r>
                      <a:endParaRPr lang="en-US" sz="20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Есть критерий по выбросам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 marL="17780" marR="17780" marT="0" marB="0"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Есть критерий по выбросам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BLR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Есть критерии по отдельным средам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GEO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Есть критерии по выбросам, топливу (5 кг/ч), э/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(15 кВт·ч), но ожидается их отмена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MDA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Есть критерий по выбросам, 4 категории производств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RUS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Есть критерии по отдельным средам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UKR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Есть критерии по отдельным средам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CZE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Есть критерии по отдельным средам (валовые выбросы, присутствие загрязнителей в сбросах, тепловая мощность).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 воздуху 3 категории: малые (без разрешений), средние и крупные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ИЗА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8" y="116632"/>
            <a:ext cx="9036496" cy="850106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4</a:t>
            </a:r>
            <a:r>
              <a:rPr lang="ru-RU" sz="2800" dirty="0" smtClean="0"/>
              <a:t>(25)</a:t>
            </a:r>
            <a:r>
              <a:rPr lang="en-US" sz="2800" dirty="0" smtClean="0"/>
              <a:t> </a:t>
            </a:r>
            <a:r>
              <a:rPr lang="ru-RU" sz="2800" dirty="0" smtClean="0"/>
              <a:t>Перечень действующих разрешений, связанных с экологическими показателями промышленных производств?</a:t>
            </a:r>
            <a:endParaRPr lang="en-US" sz="2800" b="1" i="0" dirty="0">
              <a:latin typeface="Eras Medium ITC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012515"/>
          <a:ext cx="9108504" cy="6232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5576"/>
                <a:gridCol w="8352928"/>
              </a:tblGrid>
              <a:tr h="136910"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</a:tr>
              <a:tr h="66553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Arial"/>
                        </a:rPr>
                        <a:t>AZE</a:t>
                      </a:r>
                      <a:endParaRPr lang="en-US" sz="20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Разрешение на выбросы</a:t>
                      </a: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Разрешение на спец. водопользование</a:t>
                      </a: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Разрешение на сбросы</a:t>
                      </a: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Лимиты на образование отходов</a:t>
                      </a: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 Разрешение на размещение отходов</a:t>
                      </a:r>
                      <a:endParaRPr lang="en-US" sz="10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 marL="17780" marR="17780" marT="0" marB="0"/>
                </a:tc>
              </a:tr>
              <a:tr h="72548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Разрешение на выбросы</a:t>
                      </a: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Разрешение на спец. водопользование</a:t>
                      </a: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Разрешение на сбросы</a:t>
                      </a: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Лимиты на образование отходов</a:t>
                      </a: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 Разрешение на размещение отходов</a:t>
                      </a:r>
                      <a:endParaRPr lang="en-US" sz="10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754271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BLR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Разрешение на выбросы</a:t>
                      </a: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Разрешение на спец. водопользование</a:t>
                      </a: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Разрешение на сбросы</a:t>
                      </a: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Разрешение на размещение отходов</a:t>
                      </a: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Всего у Минприроды 48 видов административных процедур </a:t>
                      </a:r>
                      <a:endParaRPr lang="en-US" sz="10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24274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GEO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Разрешение воздействия на окружающую среду (в том числе на выбросы)</a:t>
                      </a:r>
                      <a:endParaRPr lang="en-US" sz="10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885095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MDA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Разрешение на выбросы</a:t>
                      </a: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Разрешение на спец. водопользование</a:t>
                      </a: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Разрешение на сбросы</a:t>
                      </a: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Лимиты на образование отходов</a:t>
                      </a: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 Разрешение на размещение отходов</a:t>
                      </a: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 Энергоаудит</a:t>
                      </a:r>
                      <a:endParaRPr lang="en-US" sz="10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88737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RUS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Разрешение на выбросы</a:t>
                      </a: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Разрешение на спец. водопользование</a:t>
                      </a: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Разрешение на сбросы</a:t>
                      </a: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Лимиты на образование отходов</a:t>
                      </a: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 Разрешение на размещение отходов</a:t>
                      </a: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 Энергоаудит и энергетические паспорта предприятий</a:t>
                      </a:r>
                      <a:endParaRPr lang="en-US" sz="10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75427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UKR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Разрешение на выбросы</a:t>
                      </a: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Разрешение на спец. водопользование</a:t>
                      </a: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Разрешение на сбросы</a:t>
                      </a: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Лимиты на образование и размещение отходов</a:t>
                      </a:r>
                      <a:endParaRPr lang="en-US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 Разрешение на размещение отходов</a:t>
                      </a:r>
                      <a:endParaRPr lang="en-US" sz="10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56017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CZE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Основные производства (см. п. 2) имеют комплексные разрешения, основанные на НДТМ. Для остальных: разрешение на выбросы,  разрешение на спец. водопользование и сбросы, образование и размещение отходов. Для некоторых крупных производств энергоаудит.</a:t>
                      </a:r>
                      <a:endParaRPr lang="en-US" sz="10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8" y="116632"/>
            <a:ext cx="9036496" cy="85010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5</a:t>
            </a:r>
            <a:r>
              <a:rPr lang="ru-RU" sz="2800" dirty="0" smtClean="0"/>
              <a:t>(25)</a:t>
            </a:r>
            <a:r>
              <a:rPr lang="en-US" sz="2800" dirty="0" smtClean="0"/>
              <a:t> </a:t>
            </a:r>
            <a:r>
              <a:rPr lang="ru-RU" sz="2800" dirty="0" smtClean="0"/>
              <a:t>Соответствующие органы государственного</a:t>
            </a:r>
            <a:br>
              <a:rPr lang="ru-RU" sz="2800" dirty="0" smtClean="0"/>
            </a:br>
            <a:r>
              <a:rPr lang="ru-RU" sz="2800" dirty="0" smtClean="0"/>
              <a:t>           регулирования</a:t>
            </a:r>
            <a:endParaRPr lang="en-US" sz="2800" b="1" i="0" dirty="0">
              <a:latin typeface="Eras Medium ITC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052736"/>
          <a:ext cx="9108504" cy="5757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5576"/>
                <a:gridCol w="8352928"/>
              </a:tblGrid>
              <a:tr h="144019"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</a:tr>
              <a:tr h="5040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Arial"/>
                        </a:rPr>
                        <a:t>AZE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Министерство экологии и природных ресурсов</a:t>
                      </a:r>
                      <a:endParaRPr lang="en-US" sz="1800" dirty="0">
                        <a:latin typeface="Arial Narrow" pitchFamily="34" charset="0"/>
                        <a:ea typeface="Times New Roman"/>
                        <a:cs typeface="Arial"/>
                      </a:endParaRPr>
                    </a:p>
                  </a:txBody>
                  <a:tcPr marL="17780" marR="17780" marT="0" marB="0"/>
                </a:tc>
              </a:tr>
              <a:tr h="44003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Минприроды, Минздрав, МЧС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BLR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Минприроды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6612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GEO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Министерство ООС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MDA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Министерство окружающей среды, Министерство экономики, Министерство сельского хозяйства и пищевой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промышлен-ности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Министерство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здравоохране-ния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Государственная экологическая инспекция,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Агентство по энергетической эффективности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RUS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Территориальные органы Росприроднадзора,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Росводресурсов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Роспотребнадзора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UKR</a:t>
                      </a: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Минприроды, Минздрав,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Гос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служба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пром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Безопасности.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Областные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госадминистрации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CZE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 комплексным разрешениям: региональные управления по воде, отходам, воздуху и КПКЗ, экологическая инспекция, бассейновые управления,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СЭС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местные власти, заинтересованная общественность (только НКО – не частные лица)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4016" y="116632"/>
            <a:ext cx="9036496" cy="85010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6</a:t>
            </a:r>
            <a:r>
              <a:rPr lang="ru-RU" sz="2800" dirty="0" smtClean="0"/>
              <a:t>(25)</a:t>
            </a:r>
            <a:r>
              <a:rPr lang="en-US" sz="2800" dirty="0" smtClean="0"/>
              <a:t> </a:t>
            </a:r>
            <a:r>
              <a:rPr lang="ru-RU" sz="2800" dirty="0" smtClean="0"/>
              <a:t>Имеется ли в стране специальное регулирование</a:t>
            </a:r>
            <a:br>
              <a:rPr lang="ru-RU" sz="2800" dirty="0" smtClean="0"/>
            </a:br>
            <a:r>
              <a:rPr lang="ru-RU" sz="2800" dirty="0" smtClean="0"/>
              <a:t>          выбросов CO</a:t>
            </a:r>
            <a:r>
              <a:rPr lang="ru-RU" sz="2800" baseline="-25000" dirty="0" smtClean="0"/>
              <a:t>2 </a:t>
            </a:r>
            <a:r>
              <a:rPr lang="ru-RU" sz="2800" dirty="0" smtClean="0"/>
              <a:t>/парниковых газов?</a:t>
            </a:r>
            <a:endParaRPr lang="en-US" sz="2800" b="1" i="0" dirty="0">
              <a:latin typeface="Eras Medium ITC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052736"/>
          <a:ext cx="9108504" cy="5323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5576"/>
                <a:gridCol w="8352928"/>
              </a:tblGrid>
              <a:tr h="144019"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</a:tr>
              <a:tr h="6858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Arial"/>
                        </a:rPr>
                        <a:t>AZE</a:t>
                      </a:r>
                      <a:endParaRPr lang="en-US" sz="20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BLR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GEO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MDA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RUS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UKR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CZE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Дополнительное разрешение по Системе торговли выбросами ЕС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8" y="116632"/>
            <a:ext cx="9036496" cy="85010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7</a:t>
            </a:r>
            <a:r>
              <a:rPr lang="ru-RU" sz="2800" dirty="0" smtClean="0"/>
              <a:t>(25)</a:t>
            </a:r>
            <a:r>
              <a:rPr lang="en-US" sz="2800" dirty="0" smtClean="0"/>
              <a:t> </a:t>
            </a:r>
            <a:r>
              <a:rPr lang="ru-RU" sz="2800" dirty="0" smtClean="0"/>
              <a:t>Статус в стране природоохранного Acquis</a:t>
            </a:r>
            <a:br>
              <a:rPr lang="ru-RU" sz="2800" dirty="0" smtClean="0"/>
            </a:br>
            <a:r>
              <a:rPr lang="ru-RU" sz="2800" dirty="0" smtClean="0"/>
              <a:t>           </a:t>
            </a:r>
            <a:r>
              <a:rPr lang="en-US" sz="2800" dirty="0" smtClean="0"/>
              <a:t>C</a:t>
            </a:r>
            <a:r>
              <a:rPr lang="ru-RU" sz="2800" dirty="0" smtClean="0"/>
              <a:t>ommunautaire?</a:t>
            </a:r>
            <a:endParaRPr lang="en-US" sz="2800" b="1" i="0" dirty="0">
              <a:latin typeface="Eras Medium ITC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052736"/>
          <a:ext cx="9108504" cy="5323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5576"/>
                <a:gridCol w="8352928"/>
              </a:tblGrid>
              <a:tr h="144019"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</a:tr>
              <a:tr h="68584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Arial"/>
                        </a:rPr>
                        <a:t>AZE</a:t>
                      </a:r>
                      <a:endParaRPr lang="en-US" sz="20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BLR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GEO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MDA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Гармонизация согласно договору о сотрудничестве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ЕС-РМ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RUS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UKR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Закон о </a:t>
                      </a:r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программе адаптации 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Выполнение Директивы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LCP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2001/80/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EC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до 2018 г., Энергетическое Содружество ЕС 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CZE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Полностью внедрена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008" y="116632"/>
            <a:ext cx="9036496" cy="85010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8</a:t>
            </a:r>
            <a:r>
              <a:rPr lang="ru-RU" sz="2800" dirty="0" smtClean="0"/>
              <a:t>(25)</a:t>
            </a:r>
            <a:r>
              <a:rPr lang="en-US" sz="2800" dirty="0" smtClean="0"/>
              <a:t> </a:t>
            </a:r>
            <a:r>
              <a:rPr lang="ru-RU" sz="2800" dirty="0" smtClean="0"/>
              <a:t>Статус Директивы КПКЗ?</a:t>
            </a:r>
            <a:endParaRPr lang="en-US" sz="2800" b="1" i="0" dirty="0">
              <a:latin typeface="Eras Medium ITC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0" y="1052736"/>
          <a:ext cx="9108504" cy="52780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5576"/>
                <a:gridCol w="8352928"/>
              </a:tblGrid>
              <a:tr h="144019"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00" dirty="0"/>
                    </a:p>
                  </a:txBody>
                  <a:tcPr/>
                </a:tc>
              </a:tr>
              <a:tr h="5760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Arial"/>
                        </a:rPr>
                        <a:t>AZE</a:t>
                      </a:r>
                      <a:endParaRPr lang="en-US" sz="2000" dirty="0" smtClean="0">
                        <a:latin typeface="Times New Roman"/>
                        <a:ea typeface="Times New Roman"/>
                        <a:cs typeface="Arial"/>
                      </a:endParaRPr>
                    </a:p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7780" marR="17780" marT="0" marB="0"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ARM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BLR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Положения директивы  должны быть внедрены до 2016  г.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GEO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MDA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RUS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Нет.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UKR</a:t>
                      </a:r>
                      <a:endParaRPr lang="en-US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Закон о</a:t>
                      </a:r>
                      <a:r>
                        <a:rPr lang="ru-RU" sz="18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программе адаптации – </a:t>
                      </a:r>
                      <a:r>
                        <a:rPr lang="ru-RU" sz="180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перечне внедряемых директив</a:t>
                      </a:r>
                      <a:endParaRPr lang="en-US" sz="1800" i="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641988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CZE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Полностью внедрена</a:t>
                      </a:r>
                      <a:endParaRPr lang="en-US" sz="1800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3465</TotalTime>
  <Words>2017</Words>
  <Application>Microsoft Office PowerPoint</Application>
  <PresentationFormat>On-screen Show (4:3)</PresentationFormat>
  <Paragraphs>540</Paragraphs>
  <Slides>26</Slides>
  <Notes>26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Управление качеством воздуха в странах Восточного региона ЕИСП</vt:lpstr>
      <vt:lpstr>1(25) Имеется ли в стране перечень промышленных           предприятий и производств?</vt:lpstr>
      <vt:lpstr>2(25) Имеется ли в стране перечень основных промышленных производств или их оценки по отраслям, соответствующий Приложению I Директивы КПКЗ?</vt:lpstr>
      <vt:lpstr>3(25) Имеется ли методология/критерии           для определения мало загрязняющих производств?</vt:lpstr>
      <vt:lpstr>4(25) Перечень действующих разрешений, связанных с экологическими показателями промышленных производств?</vt:lpstr>
      <vt:lpstr>5(25) Соответствующие органы государственного            регулирования</vt:lpstr>
      <vt:lpstr>6(25) Имеется ли в стране специальное регулирование           выбросов CO2 /парниковых газов?</vt:lpstr>
      <vt:lpstr>7(25) Статус в стране природоохранного Acquis            Communautaire?</vt:lpstr>
      <vt:lpstr>8(25) Статус Директивы КПКЗ?</vt:lpstr>
      <vt:lpstr>9(25) Требует ли национальное законодательство            использовать рекомендации по НДТМ?</vt:lpstr>
      <vt:lpstr>10(25) Основные элементы КПКЗ в действующем              законодательстве первого уровня</vt:lpstr>
      <vt:lpstr>11(25) Основные элементы КПКЗ в действующем              законодательстве второго и третьего уровня</vt:lpstr>
      <vt:lpstr>12(25) Основные элементы КПКЗ в готовящихся и              планируемых нормативно-правовых актах</vt:lpstr>
      <vt:lpstr>13(25) Используются ли технологически обусловленные              ПДВ для отдельных производств/объектов?</vt:lpstr>
      <vt:lpstr>14(25) Используются ли другие экологические нормативы для отдельных производств/объектов?</vt:lpstr>
      <vt:lpstr>15(25) Используются ли при выдаче разрешений на выбросы дополнительные к ПДВ условия, например, соблюдения технологических параметров?</vt:lpstr>
      <vt:lpstr>16(25) Имеется ли единая для страны база данных/сборник удельных выбросов для производств/источников загрязнения атмосферы?</vt:lpstr>
      <vt:lpstr>17(25) Имеется ли национальный перечень расчётных    методов, методик оценки выбросов загрязняющих веществ?</vt:lpstr>
      <vt:lpstr>18(25) Порядок использования методик прямых инструментальных измерений / приборов при инвентаризации и контроле источников выбросов. Имеются ли соответствующие национальные перечни?</vt:lpstr>
      <vt:lpstr>19(25) Выдаются ли разрешения на выбросы АЗС? Требуется ли при этом выполнять расчёт рассеивания?</vt:lpstr>
      <vt:lpstr>20(25) Какие экономические инструменты используются для регулирования экологических показателей промышленных предприятий?</vt:lpstr>
      <vt:lpstr>21(25) Имеются ли нормативные требования участия общественности при выдаче разрешений на выбросы?</vt:lpstr>
      <vt:lpstr>22(25) Какие прикладные компьютерные программы и основные классификаторы используются при выдаче природоохранных разрешений?</vt:lpstr>
      <vt:lpstr>23(25) Используется ли отчётность согласно PRTR-РВПЗ или приняты планы по его внедрению?</vt:lpstr>
      <vt:lpstr>24(25) Положительный опыт, сильные стороны системы природоохранных разрешений (что можно порекомендовать другим странам)</vt:lpstr>
      <vt:lpstr>25(25) Наиболее существенные недостатки, явные недочёты системы (от чего нужно немедленно избавляться)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 Quality Governance in the ENPI East Countries</dc:title>
  <dc:creator>MP</dc:creator>
  <cp:lastModifiedBy>Vladimir Morozov</cp:lastModifiedBy>
  <cp:revision>343</cp:revision>
  <cp:lastPrinted>2012-05-10T14:01:43Z</cp:lastPrinted>
  <dcterms:created xsi:type="dcterms:W3CDTF">2011-10-12T15:30:18Z</dcterms:created>
  <dcterms:modified xsi:type="dcterms:W3CDTF">2013-05-13T03:45:31Z</dcterms:modified>
</cp:coreProperties>
</file>