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7" r:id="rId2"/>
    <p:sldMasterId id="2147483699" r:id="rId3"/>
  </p:sldMasterIdLst>
  <p:notesMasterIdLst>
    <p:notesMasterId r:id="rId33"/>
  </p:notesMasterIdLst>
  <p:handoutMasterIdLst>
    <p:handoutMasterId r:id="rId34"/>
  </p:handoutMasterIdLst>
  <p:sldIdLst>
    <p:sldId id="256" r:id="rId4"/>
    <p:sldId id="295" r:id="rId5"/>
    <p:sldId id="291" r:id="rId6"/>
    <p:sldId id="304" r:id="rId7"/>
    <p:sldId id="302" r:id="rId8"/>
    <p:sldId id="303" r:id="rId9"/>
    <p:sldId id="297" r:id="rId10"/>
    <p:sldId id="293" r:id="rId11"/>
    <p:sldId id="317" r:id="rId12"/>
    <p:sldId id="318" r:id="rId13"/>
    <p:sldId id="305" r:id="rId14"/>
    <p:sldId id="296" r:id="rId15"/>
    <p:sldId id="299" r:id="rId16"/>
    <p:sldId id="306" r:id="rId17"/>
    <p:sldId id="292" r:id="rId18"/>
    <p:sldId id="300" r:id="rId19"/>
    <p:sldId id="307" r:id="rId20"/>
    <p:sldId id="308" r:id="rId21"/>
    <p:sldId id="301" r:id="rId22"/>
    <p:sldId id="29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265" r:id="rId32"/>
  </p:sldIdLst>
  <p:sldSz cx="9144000" cy="6858000" type="screen4x3"/>
  <p:notesSz cx="9823450" cy="68151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C6E1C"/>
    <a:srgbClr val="000000"/>
    <a:srgbClr val="660033"/>
    <a:srgbClr val="102B0F"/>
    <a:srgbClr val="003300"/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223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4188" y="647223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38614C-C707-416F-AD33-5A499968A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08338" y="511175"/>
            <a:ext cx="3408362" cy="255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6913"/>
            <a:ext cx="78581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223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4188" y="647223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F96314-ED9A-49D6-BAC8-A86C642B4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92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8C03-70EB-4D86-81BB-86DA2FA34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E2D5-AFE4-4C8E-A800-F45976323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4440-57A2-41F2-9238-780E4F6DD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smtClean="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9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3" descr="7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 descr="04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5" descr="water_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542109C-A40A-4D19-AEDE-795FFC76A42A}" type="datetimeFigureOut">
              <a:rPr lang="ru-RU"/>
              <a:pPr>
                <a:defRPr/>
              </a:pPr>
              <a:t>14.05.2013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47107D5D-D92D-490B-86DB-03C59BA6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377C-6D32-485F-A028-CEE04DE0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95CF-62F3-45D4-9727-BE179D4B7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5163C-C35B-466A-95CE-A24A19EE5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4C2B-5DAD-4EAF-BE81-44FEFCBE7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6180-ED5F-480B-A5C4-76F4E22A0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A757-EE8D-4B15-8EC3-C36CA658B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4B1A-5C36-43A5-8D08-116679F3F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2B284-2869-43EF-8295-D4809E1AB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AE6EC-809C-492A-8016-3D08CE41B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AF56-BDA4-420F-A093-C06AAF827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D06CC-88AC-4375-A5EE-ECA01A6F7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smtClean="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" name="Picture 9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11" name="Picture 13" descr="7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 descr="04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5" descr="water_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203A83B-F010-49B6-A20C-07912942AC7D}" type="datetimeFigureOut">
              <a:rPr lang="ru-RU"/>
              <a:pPr>
                <a:defRPr/>
              </a:pPr>
              <a:t>14.05.2013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2E5DA9D6-B103-4CC5-9C30-315360726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DB76E-7F07-4278-89D1-751B82BB0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F0676-51DE-4DD3-9FE2-A6EFC171A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2E06-3B33-4F11-B77C-93832142D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6681-5033-42E6-9062-1DD1C4934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ADBB-3F85-4D72-B273-78CF18038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5BDA-E2BB-47FB-8D2E-4E7C6AC9F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DE23E-E380-49B2-A0BC-6B475C35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E002F-4BC3-4879-9113-DDB3EBCF4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8A6D-F224-400F-8A56-5897D4F46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DD1C-E93E-4733-897B-A0A27F197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AEA8-E312-4A1C-A0A3-6EBBEB51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BE93-CE5B-4A72-8ECF-003343904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691E-8F50-4A11-A456-88BF4964A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98D5E-F739-4126-9966-7CFB7EAC1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6F39-07F4-4991-B003-A1DBA50F2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E066-9B52-46AB-BC9F-E44776B23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227F-E083-4B8D-BF7F-4EAF754D8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C48324C-3B11-4741-93F6-C9F6C9310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2060" name="Picture 4" descr="4_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5" descr="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6" descr="12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07" name="Rectangle 7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059" name="Picture 8" descr="artplus_nature_naturalcity38_g"/>
            <p:cNvPicPr>
              <a:picLocks noChangeAspect="1" noChangeArrowheads="1"/>
            </p:cNvPicPr>
            <p:nvPr/>
          </p:nvPicPr>
          <p:blipFill>
            <a:blip r:embed="rId16">
              <a:lum bright="12000" contrast="12000"/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1AF94C-2131-4AAC-B076-A8DFD4320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Line 12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1" name="Group 3"/>
            <p:cNvGrpSpPr>
              <a:grpSpLocks/>
            </p:cNvGrpSpPr>
            <p:nvPr/>
          </p:nvGrpSpPr>
          <p:grpSpPr bwMode="auto">
            <a:xfrm>
              <a:off x="0" y="0"/>
              <a:ext cx="5760" cy="1224"/>
              <a:chOff x="0" y="0"/>
              <a:chExt cx="5760" cy="1224"/>
            </a:xfrm>
          </p:grpSpPr>
          <p:pic>
            <p:nvPicPr>
              <p:cNvPr id="3084" name="Picture 4" descr="4_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5" descr="6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6" name="Picture 6" descr="12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07" name="Rectangle 7"/>
            <p:cNvSpPr>
              <a:spLocks noChangeArrowheads="1"/>
            </p:cNvSpPr>
            <p:nvPr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3083" name="Picture 8" descr="artplus_nature_naturalcity38_g"/>
            <p:cNvPicPr>
              <a:picLocks noChangeAspect="1" noChangeArrowheads="1"/>
            </p:cNvPicPr>
            <p:nvPr/>
          </p:nvPicPr>
          <p:blipFill>
            <a:blip r:embed="rId16">
              <a:lum bright="12000" contrast="12000"/>
            </a:blip>
            <a:srcRect r="31580"/>
            <a:stretch>
              <a:fillRect/>
            </a:stretch>
          </p:blipFill>
          <p:spPr bwMode="gray">
            <a:xfrm>
              <a:off x="4752" y="3353"/>
              <a:ext cx="1008" cy="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837649B-561D-4A5B-84D3-22B6C0F8B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12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16B1F-149C-4960-A8D6-D16B829002B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692275" y="4437063"/>
            <a:ext cx="6408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/>
              <a:t>Подготовила: ученица 2 «А» класса</a:t>
            </a:r>
          </a:p>
          <a:p>
            <a:pPr algn="r"/>
            <a:r>
              <a:rPr lang="ru-RU"/>
              <a:t>Пашкевич Диана</a:t>
            </a:r>
          </a:p>
          <a:p>
            <a:pPr algn="r"/>
            <a:r>
              <a:rPr lang="ru-RU"/>
              <a:t>Руководитель:      Самойлова Н.Ф.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/>
          <a:srcRect l="8316" r="74182" b="26495"/>
          <a:stretch>
            <a:fillRect/>
          </a:stretch>
        </p:blipFill>
        <p:spPr bwMode="auto">
          <a:xfrm>
            <a:off x="0" y="-33338"/>
            <a:ext cx="92789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547813" y="1844675"/>
            <a:ext cx="662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latin typeface="Times New Roman" pitchFamily="18" charset="0"/>
              </a:rPr>
              <a:t>О комплексных природоохранных разрешениях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</a:rPr>
              <a:t>Министерство природных ресурсов и охраны окружающей среды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</a:rPr>
              <a:t>Республики Беларусь</a:t>
            </a:r>
            <a:endParaRPr lang="en-US" sz="24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равочн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Центр НДТМ</a:t>
            </a:r>
            <a:endParaRPr lang="ru-RU" sz="3600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416550"/>
          </a:xfrm>
        </p:spPr>
        <p:txBody>
          <a:bodyPr/>
          <a:lstStyle/>
          <a:p>
            <a:r>
              <a:rPr lang="ru-RU" sz="2400" smtClean="0"/>
              <a:t>поиск и перевод информации </a:t>
            </a:r>
          </a:p>
          <a:p>
            <a:r>
              <a:rPr lang="ru-RU" sz="2400" smtClean="0"/>
              <a:t>формирование рабочих групп для оценки справочников по НДТМ</a:t>
            </a:r>
          </a:p>
          <a:p>
            <a:r>
              <a:rPr lang="ru-RU" sz="2400" smtClean="0"/>
              <a:t>сбор, накопление и распространение информации</a:t>
            </a:r>
          </a:p>
          <a:p>
            <a:r>
              <a:rPr lang="ru-RU" sz="2400" smtClean="0"/>
              <a:t>создание программного продукта по ведению базы данных НДТМ</a:t>
            </a:r>
          </a:p>
          <a:p>
            <a:r>
              <a:rPr lang="ru-RU" sz="2400" smtClean="0"/>
              <a:t>формирование и размещение базы данных и национальных руководств по НДТМ на официальном сайте центра</a:t>
            </a:r>
          </a:p>
          <a:p>
            <a:r>
              <a:rPr lang="ru-RU" sz="2400" smtClean="0"/>
              <a:t>актуализация, пересмотр базы данных  и национальных руководств по НДТМ</a:t>
            </a:r>
          </a:p>
          <a:p>
            <a:r>
              <a:rPr lang="ru-RU" sz="2400" smtClean="0"/>
              <a:t>оказание технической помощи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Юридические лица и индивидуальные предприниматели, осуществляющие деятельность (планирующие осуществлять деятельность), связанную с эксплуатацией объектов, оказывающих комплексное воздействие на окружающую среду, согласно перечню, вправе с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января 2012 г.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получать комплексные природоохранные разрешения, а с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января 2016 г.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осуществляют указанную деятельность </a:t>
            </a: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при наличии комплексных природоохранных разрешений.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</p:spPr>
        <p:txBody>
          <a:bodyPr/>
          <a:lstStyle/>
          <a:p>
            <a:pPr algn="ctr"/>
            <a:fld id="{0CF5B475-5F71-4F94-B022-2848069EF1F3}" type="slidenum">
              <a:rPr lang="ru-RU" sz="1400" smtClean="0">
                <a:solidFill>
                  <a:schemeClr val="bg1"/>
                </a:solidFill>
                <a:latin typeface="Arial" charset="0"/>
              </a:rPr>
              <a:pPr algn="ctr"/>
              <a:t>12</a:t>
            </a:fld>
            <a:endParaRPr lang="ru-RU" sz="14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08963" cy="5635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РЕСПУБЛИКИ БЕЛАРУСЬ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КОМПЛЕКСНЫХ ПРИРОДООХРАННЫХ РАЗРЕШЕНИЯХ» 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17 ноября 2011 г. N 528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539750" y="1844675"/>
            <a:ext cx="8308975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70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7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Комплексное природоохранное разрешение выдается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бесплатно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срок от 5 до 10 лет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территориальными органами Министерства природных ресурсов и охраны окружающей среды в порядке, определяемом Советом Министров Республики Беларусь.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</p:spPr>
        <p:txBody>
          <a:bodyPr/>
          <a:lstStyle/>
          <a:p>
            <a:pPr algn="ctr"/>
            <a:fld id="{1803FEEE-9E8B-486C-91A7-E02DC6EF56BF}" type="slidenum">
              <a:rPr lang="ru-RU" sz="1400" smtClean="0">
                <a:latin typeface="Arial" charset="0"/>
              </a:rPr>
              <a:pPr algn="ctr"/>
              <a:t>13</a:t>
            </a:fld>
            <a:endParaRPr lang="ru-RU" sz="1400" smtClean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08962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РЕСПУБЛИКИ БЕЛАРУСЬ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КОМПЛЕКСНЫХ ПРИРОДООХРАННЫХ РАЗРЕШЕНИЯХ» 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17 ноября 2011 г. N 528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239000" cy="5635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0825" y="1557338"/>
            <a:ext cx="8382000" cy="431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Министерство природных ресурсов и охраны окружающей среды и его территориальные органы: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осуществляют </a:t>
            </a:r>
            <a:r>
              <a:rPr lang="ru-RU" sz="2400" b="0" u="sng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 за соблюдением нормативов допустимого воздействия на окружающую среду и условий осуществления природопользования, установленных в комплексных природоохранных разрешениях;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вправе в установленном порядке </a:t>
            </a:r>
            <a:r>
              <a:rPr lang="ru-RU" sz="2400" b="0" u="sng" smtClean="0">
                <a:latin typeface="Times New Roman" pitchFamily="18" charset="0"/>
                <a:cs typeface="Times New Roman" pitchFamily="18" charset="0"/>
              </a:rPr>
              <a:t>приостанавливать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 полностью или частично до устранения выявленного нарушения работу отдельных производств, цехов и (или) объектов, если их эксплуатация осуществляется с нарушением нормативов допустимого воздействия на окружающую среду и условий осуществления природопользования, установленных в комплексных природоохранных разрешениях.</a:t>
            </a:r>
          </a:p>
          <a:p>
            <a:endParaRPr lang="ru-RU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539750" y="692150"/>
            <a:ext cx="82089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200" b="1" kern="0">
                <a:latin typeface="Times New Roman" pitchFamily="18" charset="0"/>
                <a:ea typeface="+mj-ea"/>
                <a:cs typeface="Times New Roman" pitchFamily="18" charset="0"/>
              </a:rPr>
              <a:t>УКАЗ ПРЕЗИДЕНТА РЕСПУБЛИКИ БЕЛАРУСЬ </a:t>
            </a:r>
            <a:br>
              <a:rPr lang="ru-RU" sz="2200" b="1" ker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200" b="1" kern="0">
                <a:latin typeface="Times New Roman" pitchFamily="18" charset="0"/>
                <a:ea typeface="+mj-ea"/>
                <a:cs typeface="Times New Roman" pitchFamily="18" charset="0"/>
              </a:rPr>
              <a:t>«О КОМПЛЕКСНЫХ ПРИРОДООХРАННЫХ РАЗРЕШЕНИЯХ»  </a:t>
            </a:r>
            <a:r>
              <a:rPr lang="ru-RU" sz="2200" kern="0">
                <a:latin typeface="Times New Roman" pitchFamily="18" charset="0"/>
                <a:ea typeface="+mj-ea"/>
                <a:cs typeface="Times New Roman" pitchFamily="18" charset="0"/>
              </a:rPr>
              <a:t>от 17 ноября 2011 г. N 528 </a:t>
            </a:r>
            <a:endParaRPr lang="ru-RU" sz="2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</p:spPr>
        <p:txBody>
          <a:bodyPr/>
          <a:lstStyle/>
          <a:p>
            <a:pPr algn="ctr"/>
            <a:fld id="{BD1533C0-EC64-42F1-915D-2CF7C5FC1AF0}" type="slidenum">
              <a:rPr lang="ru-RU" sz="1400" smtClean="0">
                <a:solidFill>
                  <a:schemeClr val="bg1"/>
                </a:solidFill>
                <a:latin typeface="Arial" charset="0"/>
              </a:rPr>
              <a:pPr algn="ctr"/>
              <a:t>15</a:t>
            </a:fld>
            <a:endParaRPr lang="ru-RU" sz="14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59813" cy="5105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1900" smtClean="0"/>
              <a:t>Виды деятельности оказывающие комплексное воздействие на окружающую среду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800" smtClean="0"/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разведение крупного рогатого скота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разведение свиней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разведение сельскохозяйственной птицы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добыча полезных ископаемых (угля, лигнита и торфа)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производство пищевых продуктов, включая напитки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текстильное производство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производство целлюлозы, древесной массы, бумаги, картона и изделий из них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производство кокса, нефтепродуктов и ядерных материалов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химическое производство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по производству неметаллических минеральных продуктов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металлургическое  производство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производство и распределение электрической энергии, газа, пара и горячей воды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sz="1800" smtClean="0"/>
              <a:t>удаление сточных вод, отходов и аналогичная деятельность</a:t>
            </a:r>
          </a:p>
          <a:p>
            <a:pPr marL="0" indent="0" algn="ctr" eaLnBrk="1" hangingPunct="1"/>
            <a:endParaRPr lang="ru-RU" sz="180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50838"/>
            <a:ext cx="8280400" cy="563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РЕСПУБЛИКИ БЕЛАРУСЬ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КОМПЛЕКСНЫХ ПРИРОДООХРАННЫХ РАЗРЕШЕНИЯХ» 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17 ноября 2011 г. N 528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</p:spPr>
        <p:txBody>
          <a:bodyPr/>
          <a:lstStyle/>
          <a:p>
            <a:pPr algn="ctr"/>
            <a:fld id="{E4992893-CA56-418C-BE58-16A189DC0771}" type="slidenum">
              <a:rPr lang="ru-RU" sz="1400" smtClean="0">
                <a:solidFill>
                  <a:schemeClr val="bg1"/>
                </a:solidFill>
                <a:latin typeface="Arial" charset="0"/>
              </a:rPr>
              <a:pPr algn="ctr"/>
              <a:t>16</a:t>
            </a:fld>
            <a:endParaRPr lang="ru-RU" sz="14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36838"/>
            <a:ext cx="8280400" cy="30257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- порядок принятия и рассмотрения заявлений, </a:t>
            </a:r>
            <a:br>
              <a:rPr lang="ru-RU" sz="2800" dirty="0" smtClean="0"/>
            </a:br>
            <a:r>
              <a:rPr lang="ru-RU" sz="2800" dirty="0" smtClean="0"/>
              <a:t>- порядок выдачи,</a:t>
            </a:r>
            <a:br>
              <a:rPr lang="ru-RU" sz="2800" dirty="0" smtClean="0"/>
            </a:br>
            <a:r>
              <a:rPr lang="ru-RU" sz="2800" dirty="0" smtClean="0"/>
              <a:t>- продление срока действия, </a:t>
            </a:r>
            <a:br>
              <a:rPr lang="ru-RU" sz="2800" dirty="0" smtClean="0"/>
            </a:br>
            <a:r>
              <a:rPr lang="ru-RU" sz="2800" dirty="0" smtClean="0"/>
              <a:t>- внесения изменений и дополнений, </a:t>
            </a:r>
            <a:br>
              <a:rPr lang="ru-RU" sz="2800" dirty="0" smtClean="0"/>
            </a:br>
            <a:r>
              <a:rPr lang="ru-RU" sz="2800" dirty="0" smtClean="0"/>
              <a:t>- прекращение срока действия  комплексных природоохранных разрешений.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5516563"/>
            <a:ext cx="8382000" cy="6477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468313" y="692150"/>
            <a:ext cx="828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000" b="1" kern="0" dirty="0">
                <a:latin typeface="Times New Roman" pitchFamily="18" charset="0"/>
                <a:ea typeface="+mj-ea"/>
                <a:cs typeface="Times New Roman" pitchFamily="18" charset="0"/>
              </a:rPr>
              <a:t>«Положение о порядке выдачи комплексных природоохранных разрешений», </a:t>
            </a:r>
          </a:p>
          <a:p>
            <a:pPr algn="ctr">
              <a:defRPr/>
            </a:pPr>
            <a:r>
              <a:rPr lang="ru-RU" sz="2400" kern="0" dirty="0">
                <a:latin typeface="Times New Roman" pitchFamily="18" charset="0"/>
                <a:ea typeface="+mj-ea"/>
                <a:cs typeface="Times New Roman" pitchFamily="18" charset="0"/>
              </a:rPr>
              <a:t>постановление Совета Министров Республики Беларусь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12 декабря 2011 г. № 1677</a:t>
            </a:r>
            <a:endParaRPr lang="ru-RU" sz="2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8964612" cy="563563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Постановление Министерства природных ресурсов и охраны окружающей среды Республики Беларусь </a:t>
            </a:r>
            <a:br>
              <a:rPr lang="ru-RU" sz="2000" dirty="0" smtClean="0"/>
            </a:br>
            <a:r>
              <a:rPr lang="ru-RU" sz="2000" dirty="0" smtClean="0"/>
              <a:t>«О некоторых вопросах выдачи комплексных природоохранн</a:t>
            </a:r>
            <a:r>
              <a:rPr lang="ru-RU" sz="2000" dirty="0" smtClean="0">
                <a:latin typeface="Arial" charset="0"/>
              </a:rPr>
              <a:t>ы</a:t>
            </a:r>
            <a:r>
              <a:rPr lang="ru-RU" sz="2000" dirty="0" smtClean="0"/>
              <a:t>х разрешений» </a:t>
            </a:r>
            <a:r>
              <a:rPr lang="ru-RU" sz="2000" b="0" dirty="0" smtClean="0"/>
              <a:t>от 20 декабря  2011 г. № 53 </a:t>
            </a:r>
            <a:endParaRPr lang="ru-RU" sz="2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213"/>
            <a:ext cx="8588375" cy="4408487"/>
          </a:xfrm>
        </p:spPr>
        <p:txBody>
          <a:bodyPr/>
          <a:lstStyle/>
          <a:p>
            <a:pPr marL="0" indent="0">
              <a:buFontTx/>
              <a:buChar char="-"/>
              <a:defRPr/>
            </a:pPr>
            <a:r>
              <a:rPr lang="ru-RU" b="0" dirty="0" smtClean="0"/>
              <a:t> </a:t>
            </a:r>
            <a:r>
              <a:rPr lang="ru-RU" sz="2600" b="0" dirty="0" smtClean="0"/>
              <a:t>форма заявления на получение комплексного природоохранного разрешения; </a:t>
            </a:r>
          </a:p>
          <a:p>
            <a:pPr marL="0" indent="0">
              <a:buFontTx/>
              <a:buChar char="-"/>
              <a:defRPr/>
            </a:pPr>
            <a:r>
              <a:rPr lang="ru-RU" sz="2600" b="0" dirty="0" smtClean="0"/>
              <a:t> форма комплексного природоохранного разрешения; </a:t>
            </a:r>
          </a:p>
          <a:p>
            <a:pPr marL="0" indent="0">
              <a:buFontTx/>
              <a:buChar char="-"/>
              <a:defRPr/>
            </a:pPr>
            <a:r>
              <a:rPr lang="ru-RU" sz="2600" b="0" dirty="0" smtClean="0"/>
              <a:t> форма общественного уведомления; </a:t>
            </a:r>
          </a:p>
          <a:p>
            <a:pPr marL="0" indent="0">
              <a:buFontTx/>
              <a:buChar char="-"/>
              <a:defRPr/>
            </a:pPr>
            <a:r>
              <a:rPr lang="ru-RU" sz="2600" b="0" dirty="0" smtClean="0"/>
              <a:t> инструкция о порядке заполнения заявления на получение комплексного природоохранного разрешения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	</a:t>
            </a:r>
            <a:r>
              <a:rPr lang="ru-RU" sz="3200" smtClean="0"/>
              <a:t>Перечень административных процедур, утвержденный постановлением Совета Министров Республики Беларусь от 17.02.2012 №156 (п.6.53)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</p:spPr>
        <p:txBody>
          <a:bodyPr/>
          <a:lstStyle/>
          <a:p>
            <a:pPr algn="ctr"/>
            <a:fld id="{80EB0209-C01F-40AC-8C65-96898E194F24}" type="slidenum">
              <a:rPr lang="ru-RU" sz="1400" smtClean="0">
                <a:solidFill>
                  <a:schemeClr val="bg1"/>
                </a:solidFill>
                <a:latin typeface="Arial" charset="0"/>
              </a:rPr>
              <a:pPr algn="ctr"/>
              <a:t>19</a:t>
            </a:fld>
            <a:endParaRPr lang="ru-RU" sz="14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382000" cy="5400675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ru-RU" sz="1800" smtClean="0"/>
              <a:t>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288" y="981075"/>
            <a:ext cx="3960812" cy="511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Перечень видов деятельности оказывающие комплексное воздействие на окружающую среду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Уведомление общественности 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Учет НТДМ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9338" y="981075"/>
            <a:ext cx="3960812" cy="5102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Указ Президента Республики Беларусь 17 ноября 2011 г. № 528 </a:t>
            </a: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- постановление Министерства природных ресурсов и охраны окружающей среды Республики Беларусь от 20 декабря  2011 г. № 53</a:t>
            </a: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- постановление Министерства природных ресурсов и охраны окружающей среды Республики Беларусь от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8 июня 2009 г. N 38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- Закон Республики Беларусь от 26.11.1992 N 1982-XII "Об охране окружающей среды"</a:t>
            </a:r>
          </a:p>
          <a:p>
            <a:pPr eaLnBrk="0" hangingPunct="0">
              <a:defRPr/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1" name="Заголовок 1"/>
          <p:cNvSpPr txBox="1">
            <a:spLocks/>
          </p:cNvSpPr>
          <p:nvPr/>
        </p:nvSpPr>
        <p:spPr bwMode="gray">
          <a:xfrm flipH="1">
            <a:off x="4859338" y="188913"/>
            <a:ext cx="40338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rgbClr val="000000"/>
                </a:solidFill>
              </a:rPr>
              <a:t>Республика Беларусь</a:t>
            </a:r>
          </a:p>
        </p:txBody>
      </p:sp>
      <p:sp>
        <p:nvSpPr>
          <p:cNvPr id="16392" name="Заголовок 1"/>
          <p:cNvSpPr txBox="1">
            <a:spLocks/>
          </p:cNvSpPr>
          <p:nvPr/>
        </p:nvSpPr>
        <p:spPr bwMode="gray">
          <a:xfrm>
            <a:off x="395288" y="188913"/>
            <a:ext cx="43672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000000"/>
                </a:solidFill>
                <a:latin typeface="Verdana" pitchFamily="34" charset="0"/>
              </a:rPr>
              <a:t>Директива 2008/1/ЕС</a:t>
            </a:r>
          </a:p>
        </p:txBody>
      </p:sp>
      <p:grpSp>
        <p:nvGrpSpPr>
          <p:cNvPr id="23560" name="Group 18"/>
          <p:cNvGrpSpPr>
            <a:grpSpLocks/>
          </p:cNvGrpSpPr>
          <p:nvPr/>
        </p:nvGrpSpPr>
        <p:grpSpPr bwMode="auto">
          <a:xfrm>
            <a:off x="3779838" y="2422525"/>
            <a:ext cx="1368425" cy="1568450"/>
            <a:chOff x="2677" y="1229"/>
            <a:chExt cx="405" cy="490"/>
          </a:xfrm>
        </p:grpSpPr>
        <p:sp>
          <p:nvSpPr>
            <p:cNvPr id="2356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6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6" name="Text Box 28"/>
            <p:cNvSpPr txBox="1">
              <a:spLocks noChangeArrowheads="1"/>
            </p:cNvSpPr>
            <p:nvPr/>
          </p:nvSpPr>
          <p:spPr bwMode="gray">
            <a:xfrm>
              <a:off x="2762" y="1229"/>
              <a:ext cx="235" cy="4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9600">
                  <a:solidFill>
                    <a:srgbClr val="000000"/>
                  </a:solidFill>
                </a:rPr>
                <a:t>=</a:t>
              </a:r>
              <a:endParaRPr lang="en-US" sz="96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7"/>
          <p:cNvSpPr txBox="1">
            <a:spLocks noChangeArrowheads="1"/>
          </p:cNvSpPr>
          <p:nvPr/>
        </p:nvSpPr>
        <p:spPr bwMode="auto">
          <a:xfrm>
            <a:off x="250825" y="188913"/>
            <a:ext cx="8713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</a:rPr>
              <a:t>Нормативно правовые акты Республики Беларусь в области комплексных  природоохранных разрешений 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14300" y="1184275"/>
            <a:ext cx="2170113" cy="3943350"/>
            <a:chOff x="720" y="1354"/>
            <a:chExt cx="1367" cy="2484"/>
          </a:xfrm>
        </p:grpSpPr>
        <p:sp>
          <p:nvSpPr>
            <p:cNvPr id="824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9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50" name="Text Box 17"/>
            <p:cNvSpPr txBox="1">
              <a:spLocks noChangeArrowheads="1"/>
            </p:cNvSpPr>
            <p:nvPr/>
          </p:nvSpPr>
          <p:spPr bwMode="gray">
            <a:xfrm>
              <a:off x="740" y="1669"/>
              <a:ext cx="1296" cy="14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373313" y="1438275"/>
            <a:ext cx="2166937" cy="3727450"/>
            <a:chOff x="2208" y="1490"/>
            <a:chExt cx="1365" cy="2348"/>
          </a:xfrm>
        </p:grpSpPr>
        <p:sp>
          <p:nvSpPr>
            <p:cNvPr id="823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1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42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197" name="Group 32"/>
          <p:cNvGrpSpPr>
            <a:grpSpLocks/>
          </p:cNvGrpSpPr>
          <p:nvPr/>
        </p:nvGrpSpPr>
        <p:grpSpPr bwMode="auto">
          <a:xfrm>
            <a:off x="4643438" y="1220788"/>
            <a:ext cx="2171700" cy="3943350"/>
            <a:chOff x="3692" y="1354"/>
            <a:chExt cx="1367" cy="2484"/>
          </a:xfrm>
        </p:grpSpPr>
        <p:sp>
          <p:nvSpPr>
            <p:cNvPr id="823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4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3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198" name="Group 3"/>
          <p:cNvGrpSpPr>
            <a:grpSpLocks/>
          </p:cNvGrpSpPr>
          <p:nvPr/>
        </p:nvGrpSpPr>
        <p:grpSpPr bwMode="auto">
          <a:xfrm>
            <a:off x="6826250" y="1182688"/>
            <a:ext cx="2170113" cy="3943350"/>
            <a:chOff x="720" y="1354"/>
            <a:chExt cx="1367" cy="2484"/>
          </a:xfrm>
        </p:grpSpPr>
        <p:sp>
          <p:nvSpPr>
            <p:cNvPr id="822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0">
              <a:gsLst>
                <a:gs pos="0">
                  <a:srgbClr val="729EB4">
                    <a:alpha val="96999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6" name="AutoShape 5"/>
            <p:cNvSpPr>
              <a:spLocks noChangeArrowheads="1"/>
            </p:cNvSpPr>
            <p:nvPr/>
          </p:nvSpPr>
          <p:spPr bwMode="gray">
            <a:xfrm>
              <a:off x="765" y="148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7" name="AutoShape 6"/>
            <p:cNvSpPr>
              <a:spLocks noChangeArrowheads="1"/>
            </p:cNvSpPr>
            <p:nvPr/>
          </p:nvSpPr>
          <p:spPr bwMode="gray">
            <a:xfrm>
              <a:off x="765" y="2794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9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199" name="Прямоугольник 3"/>
          <p:cNvSpPr>
            <a:spLocks noChangeArrowheads="1"/>
          </p:cNvSpPr>
          <p:nvPr/>
        </p:nvSpPr>
        <p:spPr bwMode="auto">
          <a:xfrm>
            <a:off x="179388" y="1628775"/>
            <a:ext cx="20383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Национальная  стратегия внедрения комплексных природоохранных разрешений на 2009 - 2020 годы</a:t>
            </a:r>
            <a:r>
              <a:rPr lang="ru-RU" sz="1300">
                <a:latin typeface="Times New Roman" pitchFamily="18" charset="0"/>
                <a:cs typeface="Times New Roman" pitchFamily="18" charset="0"/>
              </a:rPr>
              <a:t>,  утвержденная постановлением Совета Министров Республики Беларусь от 25.07.2009 № 980.</a:t>
            </a:r>
          </a:p>
        </p:txBody>
      </p:sp>
      <p:sp>
        <p:nvSpPr>
          <p:cNvPr id="8200" name="Прямоугольник 4"/>
          <p:cNvSpPr>
            <a:spLocks noChangeArrowheads="1"/>
          </p:cNvSpPr>
          <p:nvPr/>
        </p:nvSpPr>
        <p:spPr bwMode="auto">
          <a:xfrm>
            <a:off x="2484438" y="1628775"/>
            <a:ext cx="20351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УКАЗ ПРЕЗИДЕНТА РЕСПУБЛИКИ БЕЛАРУСЬ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17 ноября 2011 г. N 528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О КОМПЛЕКСНЫХ ПРИРОДООХРАННЫХ РАЗРЕШЕНИЯХ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8201" name="Group 32"/>
          <p:cNvGrpSpPr>
            <a:grpSpLocks/>
          </p:cNvGrpSpPr>
          <p:nvPr/>
        </p:nvGrpSpPr>
        <p:grpSpPr bwMode="auto">
          <a:xfrm>
            <a:off x="1255713" y="3481388"/>
            <a:ext cx="2163762" cy="3073400"/>
            <a:chOff x="3696" y="1354"/>
            <a:chExt cx="1363" cy="1936"/>
          </a:xfrm>
        </p:grpSpPr>
        <p:sp>
          <p:nvSpPr>
            <p:cNvPr id="8218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9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0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1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2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02" name="Group 18"/>
          <p:cNvGrpSpPr>
            <a:grpSpLocks/>
          </p:cNvGrpSpPr>
          <p:nvPr/>
        </p:nvGrpSpPr>
        <p:grpSpPr bwMode="auto">
          <a:xfrm>
            <a:off x="5767388" y="3668713"/>
            <a:ext cx="2163762" cy="2857500"/>
            <a:chOff x="2208" y="1490"/>
            <a:chExt cx="1363" cy="1800"/>
          </a:xfrm>
        </p:grpSpPr>
        <p:sp>
          <p:nvSpPr>
            <p:cNvPr id="8214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5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6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7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203" name="Group 3"/>
          <p:cNvGrpSpPr>
            <a:grpSpLocks/>
          </p:cNvGrpSpPr>
          <p:nvPr/>
        </p:nvGrpSpPr>
        <p:grpSpPr bwMode="auto">
          <a:xfrm>
            <a:off x="3533775" y="3481388"/>
            <a:ext cx="2170113" cy="3073400"/>
            <a:chOff x="720" y="1354"/>
            <a:chExt cx="1367" cy="1936"/>
          </a:xfrm>
        </p:grpSpPr>
        <p:sp>
          <p:nvSpPr>
            <p:cNvPr id="820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0" name="AutoShape 5"/>
            <p:cNvSpPr>
              <a:spLocks noChangeArrowheads="1"/>
            </p:cNvSpPr>
            <p:nvPr/>
          </p:nvSpPr>
          <p:spPr bwMode="gray">
            <a:xfrm>
              <a:off x="765" y="148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1" name="AutoShape 6"/>
            <p:cNvSpPr>
              <a:spLocks noChangeArrowheads="1"/>
            </p:cNvSpPr>
            <p:nvPr/>
          </p:nvSpPr>
          <p:spPr bwMode="gray">
            <a:xfrm>
              <a:off x="765" y="2794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3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8204" name="Прямоугольник 5"/>
          <p:cNvSpPr>
            <a:spLocks noChangeArrowheads="1"/>
          </p:cNvSpPr>
          <p:nvPr/>
        </p:nvSpPr>
        <p:spPr bwMode="auto">
          <a:xfrm>
            <a:off x="1333500" y="4084638"/>
            <a:ext cx="2043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Постановление Министерства природных ресурсов и охраны окружающей среды Республики Беларусь от 8 июня 2009 г. N 38</a:t>
            </a:r>
          </a:p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Инструкция о порядке сбора, накопления и распространения информации о наилучших доступных технических методов.</a:t>
            </a:r>
          </a:p>
        </p:txBody>
      </p:sp>
      <p:sp>
        <p:nvSpPr>
          <p:cNvPr id="8205" name="Прямоугольник 6"/>
          <p:cNvSpPr>
            <a:spLocks noChangeArrowheads="1"/>
          </p:cNvSpPr>
          <p:nvPr/>
        </p:nvSpPr>
        <p:spPr bwMode="auto">
          <a:xfrm>
            <a:off x="6877050" y="1557338"/>
            <a:ext cx="2057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Постановление Министерства природных ресурсов и охраны окружающей среды Республики Беларусь от 20 декабря  2011 г. № 53</a:t>
            </a:r>
          </a:p>
          <a:p>
            <a:r>
              <a:rPr lang="ru-RU" sz="1300" b="1">
                <a:latin typeface="Times New Roman" pitchFamily="18" charset="0"/>
                <a:cs typeface="Times New Roman" pitchFamily="18" charset="0"/>
              </a:rPr>
              <a:t>О некоторых вопросах выдачи комплексных природоохранных разрешений</a:t>
            </a:r>
            <a:endParaRPr lang="ru-RU" sz="1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Прямоугольник 7"/>
          <p:cNvSpPr>
            <a:spLocks noChangeArrowheads="1"/>
          </p:cNvSpPr>
          <p:nvPr/>
        </p:nvSpPr>
        <p:spPr bwMode="auto">
          <a:xfrm>
            <a:off x="5848350" y="4130675"/>
            <a:ext cx="20621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Перечень административных процедур, утвержденный </a:t>
            </a:r>
            <a:r>
              <a:rPr lang="ru-RU" sz="1200" b="1"/>
              <a:t>постановлением Совета Министров Республики Беларусь от 17.02.2012 №156 (</a:t>
            </a:r>
            <a:r>
              <a:rPr lang="ru-RU" sz="1200"/>
              <a:t>п.6.53)</a:t>
            </a:r>
          </a:p>
        </p:txBody>
      </p:sp>
      <p:sp>
        <p:nvSpPr>
          <p:cNvPr id="8207" name="Прямоугольник 8"/>
          <p:cNvSpPr>
            <a:spLocks noChangeArrowheads="1"/>
          </p:cNvSpPr>
          <p:nvPr/>
        </p:nvSpPr>
        <p:spPr bwMode="auto">
          <a:xfrm>
            <a:off x="4716463" y="1628775"/>
            <a:ext cx="2057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Положение о порядке выдачи комплексных природоохранных </a:t>
            </a:r>
          </a:p>
          <a:p>
            <a:r>
              <a:rPr lang="ru-RU" sz="1300" b="1"/>
              <a:t>разрешений,</a:t>
            </a:r>
            <a:r>
              <a:rPr lang="ru-RU" sz="1400" b="1"/>
              <a:t> </a:t>
            </a:r>
          </a:p>
          <a:p>
            <a:r>
              <a:rPr lang="ru-RU" sz="1300"/>
              <a:t>Утвержденное постановлением</a:t>
            </a:r>
          </a:p>
          <a:p>
            <a:r>
              <a:rPr lang="ru-RU" sz="1300"/>
              <a:t>Совета Министров Республики Беларусь от 12 декабря 2011 г. № 1677 </a:t>
            </a:r>
            <a:endParaRPr lang="ru-RU" b="1"/>
          </a:p>
        </p:txBody>
      </p:sp>
      <p:sp>
        <p:nvSpPr>
          <p:cNvPr id="8208" name="Rectangle 1"/>
          <p:cNvSpPr>
            <a:spLocks noChangeArrowheads="1"/>
          </p:cNvSpPr>
          <p:nvPr/>
        </p:nvSpPr>
        <p:spPr bwMode="auto">
          <a:xfrm>
            <a:off x="3635375" y="4016375"/>
            <a:ext cx="19478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 Президента Республики Беларусь от 24 июня 2008 г. № 349</a:t>
            </a:r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критериях отнесения хозяйственной и иной деятельности, которая оказывает вредное воздействие на окружающую среду, к экологически опасной деятельности»</a:t>
            </a: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7"/>
          <p:cNvSpPr txBox="1">
            <a:spLocks noChangeArrowheads="1"/>
          </p:cNvSpPr>
          <p:nvPr/>
        </p:nvSpPr>
        <p:spPr bwMode="auto">
          <a:xfrm>
            <a:off x="428625" y="571500"/>
            <a:ext cx="817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solidFill>
                  <a:srgbClr val="000000"/>
                </a:solidFill>
              </a:rPr>
              <a:t>Нормативно правовые акты Республики Беларусь в области комплексных </a:t>
            </a:r>
          </a:p>
          <a:p>
            <a:r>
              <a:rPr lang="ru-RU" sz="1600" b="1" i="1">
                <a:solidFill>
                  <a:srgbClr val="000000"/>
                </a:solidFill>
              </a:rPr>
              <a:t>Природоохранных разрешений 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14300" y="1184275"/>
            <a:ext cx="2170113" cy="3943350"/>
            <a:chOff x="720" y="1354"/>
            <a:chExt cx="1367" cy="2484"/>
          </a:xfrm>
        </p:grpSpPr>
        <p:sp>
          <p:nvSpPr>
            <p:cNvPr id="2462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3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3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3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33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34" name="Text Box 17"/>
            <p:cNvSpPr txBox="1">
              <a:spLocks noChangeArrowheads="1"/>
            </p:cNvSpPr>
            <p:nvPr/>
          </p:nvSpPr>
          <p:spPr bwMode="gray">
            <a:xfrm>
              <a:off x="740" y="1669"/>
              <a:ext cx="1296" cy="14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ru-RU" sz="1400">
                <a:solidFill>
                  <a:srgbClr val="000000"/>
                </a:solidFill>
              </a:endParaRPr>
            </a:p>
            <a:p>
              <a:pPr algn="ctr"/>
              <a:endParaRPr lang="en-US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24580" name="Group 18"/>
          <p:cNvGrpSpPr>
            <a:grpSpLocks/>
          </p:cNvGrpSpPr>
          <p:nvPr/>
        </p:nvGrpSpPr>
        <p:grpSpPr bwMode="auto">
          <a:xfrm>
            <a:off x="2373313" y="1438275"/>
            <a:ext cx="2166937" cy="3727450"/>
            <a:chOff x="2208" y="1490"/>
            <a:chExt cx="1365" cy="2348"/>
          </a:xfrm>
        </p:grpSpPr>
        <p:sp>
          <p:nvSpPr>
            <p:cNvPr id="2462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5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6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4581" name="Group 32"/>
          <p:cNvGrpSpPr>
            <a:grpSpLocks/>
          </p:cNvGrpSpPr>
          <p:nvPr/>
        </p:nvGrpSpPr>
        <p:grpSpPr bwMode="auto">
          <a:xfrm>
            <a:off x="4643438" y="1196975"/>
            <a:ext cx="2171700" cy="3943350"/>
            <a:chOff x="3692" y="1354"/>
            <a:chExt cx="1367" cy="2484"/>
          </a:xfrm>
        </p:grpSpPr>
        <p:sp>
          <p:nvSpPr>
            <p:cNvPr id="24614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5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6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7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8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9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20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4582" name="Group 3"/>
          <p:cNvGrpSpPr>
            <a:grpSpLocks/>
          </p:cNvGrpSpPr>
          <p:nvPr/>
        </p:nvGrpSpPr>
        <p:grpSpPr bwMode="auto">
          <a:xfrm>
            <a:off x="6826250" y="1182688"/>
            <a:ext cx="2170113" cy="3943350"/>
            <a:chOff x="720" y="1354"/>
            <a:chExt cx="1367" cy="2484"/>
          </a:xfrm>
        </p:grpSpPr>
        <p:sp>
          <p:nvSpPr>
            <p:cNvPr id="2460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0">
              <a:gsLst>
                <a:gs pos="0">
                  <a:srgbClr val="729EB4">
                    <a:alpha val="96999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0" name="AutoShape 5"/>
            <p:cNvSpPr>
              <a:spLocks noChangeArrowheads="1"/>
            </p:cNvSpPr>
            <p:nvPr/>
          </p:nvSpPr>
          <p:spPr bwMode="gray">
            <a:xfrm>
              <a:off x="765" y="148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1" name="AutoShape 6"/>
            <p:cNvSpPr>
              <a:spLocks noChangeArrowheads="1"/>
            </p:cNvSpPr>
            <p:nvPr/>
          </p:nvSpPr>
          <p:spPr bwMode="gray">
            <a:xfrm>
              <a:off x="765" y="2794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3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4583" name="Прямоугольник 3"/>
          <p:cNvSpPr>
            <a:spLocks noChangeArrowheads="1"/>
          </p:cNvSpPr>
          <p:nvPr/>
        </p:nvSpPr>
        <p:spPr bwMode="auto">
          <a:xfrm>
            <a:off x="250825" y="1881188"/>
            <a:ext cx="20383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 стратегия внедрения комплексных природоохранных разрешений на 2009 - 2020 годы</a:t>
            </a: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утвержденная постановлением Совета Министров Республики Беларусь от 25.07.2009 № 980.</a:t>
            </a:r>
          </a:p>
        </p:txBody>
      </p:sp>
      <p:sp>
        <p:nvSpPr>
          <p:cNvPr id="24584" name="Прямоугольник 4"/>
          <p:cNvSpPr>
            <a:spLocks noChangeArrowheads="1"/>
          </p:cNvSpPr>
          <p:nvPr/>
        </p:nvSpPr>
        <p:spPr bwMode="auto">
          <a:xfrm>
            <a:off x="2468563" y="1878013"/>
            <a:ext cx="20351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 ПРЕЗИДЕНТА РЕСПУБЛИКИ БЕЛАРУСЬ</a:t>
            </a:r>
          </a:p>
          <a:p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ноября 2011 г. N 528</a:t>
            </a:r>
          </a:p>
          <a:p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КОМПЛЕКСНЫХ ПРИРОДООХРАННЫХ РАЗРЕШЕНИЯХ</a:t>
            </a:r>
          </a:p>
          <a:p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pSp>
        <p:nvGrpSpPr>
          <p:cNvPr id="24585" name="Group 32"/>
          <p:cNvGrpSpPr>
            <a:grpSpLocks/>
          </p:cNvGrpSpPr>
          <p:nvPr/>
        </p:nvGrpSpPr>
        <p:grpSpPr bwMode="auto">
          <a:xfrm>
            <a:off x="1255713" y="3481388"/>
            <a:ext cx="2163762" cy="3073400"/>
            <a:chOff x="3696" y="1354"/>
            <a:chExt cx="1363" cy="1936"/>
          </a:xfrm>
        </p:grpSpPr>
        <p:sp>
          <p:nvSpPr>
            <p:cNvPr id="24602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3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4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5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6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4586" name="Group 18"/>
          <p:cNvGrpSpPr>
            <a:grpSpLocks/>
          </p:cNvGrpSpPr>
          <p:nvPr/>
        </p:nvGrpSpPr>
        <p:grpSpPr bwMode="auto">
          <a:xfrm>
            <a:off x="5767388" y="3668713"/>
            <a:ext cx="2163762" cy="2857500"/>
            <a:chOff x="2208" y="1490"/>
            <a:chExt cx="1363" cy="1800"/>
          </a:xfrm>
        </p:grpSpPr>
        <p:sp>
          <p:nvSpPr>
            <p:cNvPr id="2459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24587" name="Group 3"/>
          <p:cNvGrpSpPr>
            <a:grpSpLocks/>
          </p:cNvGrpSpPr>
          <p:nvPr/>
        </p:nvGrpSpPr>
        <p:grpSpPr bwMode="auto">
          <a:xfrm>
            <a:off x="3533775" y="3481388"/>
            <a:ext cx="2170113" cy="3073400"/>
            <a:chOff x="720" y="1354"/>
            <a:chExt cx="1367" cy="1936"/>
          </a:xfrm>
        </p:grpSpPr>
        <p:sp>
          <p:nvSpPr>
            <p:cNvPr id="2459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4" name="AutoShape 5"/>
            <p:cNvSpPr>
              <a:spLocks noChangeArrowheads="1"/>
            </p:cNvSpPr>
            <p:nvPr/>
          </p:nvSpPr>
          <p:spPr bwMode="gray">
            <a:xfrm>
              <a:off x="765" y="148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5" name="AutoShape 6"/>
            <p:cNvSpPr>
              <a:spLocks noChangeArrowheads="1"/>
            </p:cNvSpPr>
            <p:nvPr/>
          </p:nvSpPr>
          <p:spPr bwMode="gray">
            <a:xfrm>
              <a:off x="765" y="2794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7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4588" name="Прямоугольник 5"/>
          <p:cNvSpPr>
            <a:spLocks noChangeArrowheads="1"/>
          </p:cNvSpPr>
          <p:nvPr/>
        </p:nvSpPr>
        <p:spPr bwMode="auto">
          <a:xfrm>
            <a:off x="1333500" y="4084638"/>
            <a:ext cx="2043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природных ресурсов и охраны окружающей среды Республики Беларусь от </a:t>
            </a:r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июня 2009 г. N 38</a:t>
            </a:r>
          </a:p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 о порядке сбора, накопления и распространения информации о наилучших доступных технических методов.</a:t>
            </a:r>
          </a:p>
        </p:txBody>
      </p:sp>
      <p:sp>
        <p:nvSpPr>
          <p:cNvPr id="24589" name="Прямоугольник 6"/>
          <p:cNvSpPr>
            <a:spLocks noChangeArrowheads="1"/>
          </p:cNvSpPr>
          <p:nvPr/>
        </p:nvSpPr>
        <p:spPr bwMode="auto">
          <a:xfrm>
            <a:off x="6877050" y="1700213"/>
            <a:ext cx="2057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природных ресурсов и охраны окружающей среды Республики Беларусь от 20 декабря  2011 г. № 53 </a:t>
            </a:r>
            <a:r>
              <a:rPr lang="ru-RU" sz="13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некоторых вопросах выдачи комплексных природоохранных разрешений</a:t>
            </a:r>
            <a:endParaRPr lang="ru-RU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0" name="Прямоугольник 7"/>
          <p:cNvSpPr>
            <a:spLocks noChangeArrowheads="1"/>
          </p:cNvSpPr>
          <p:nvPr/>
        </p:nvSpPr>
        <p:spPr bwMode="auto">
          <a:xfrm>
            <a:off x="5848350" y="4130675"/>
            <a:ext cx="20621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Перечень административных процедур, утвержденный </a:t>
            </a:r>
            <a:r>
              <a:rPr lang="ru-RU" sz="1200" b="1">
                <a:solidFill>
                  <a:srgbClr val="000000"/>
                </a:solidFill>
              </a:rPr>
              <a:t>постановлением Совета Министров Республики Беларусь от 17.02.2012 №156 (</a:t>
            </a:r>
            <a:r>
              <a:rPr lang="ru-RU" sz="1200">
                <a:solidFill>
                  <a:srgbClr val="000000"/>
                </a:solidFill>
              </a:rPr>
              <a:t>п.6.53)</a:t>
            </a:r>
          </a:p>
        </p:txBody>
      </p:sp>
      <p:sp>
        <p:nvSpPr>
          <p:cNvPr id="24591" name="Прямоугольник 8"/>
          <p:cNvSpPr>
            <a:spLocks noChangeArrowheads="1"/>
          </p:cNvSpPr>
          <p:nvPr/>
        </p:nvSpPr>
        <p:spPr bwMode="auto">
          <a:xfrm>
            <a:off x="4787900" y="1557338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Постановление</a:t>
            </a:r>
          </a:p>
          <a:p>
            <a:r>
              <a:rPr lang="ru-RU" sz="1400"/>
              <a:t>Совета Министров Республики Беларусь от 12 декабря 2011 г. № 1677 утверждено </a:t>
            </a:r>
            <a:r>
              <a:rPr lang="ru-RU" sz="1400" b="1"/>
              <a:t>Положение о порядке выдачи комплексных природоохранных </a:t>
            </a:r>
          </a:p>
          <a:p>
            <a:r>
              <a:rPr lang="ru-RU" sz="1400" b="1"/>
              <a:t>разрешений.</a:t>
            </a:r>
            <a:r>
              <a:rPr lang="ru-RU" sz="1400"/>
              <a:t> </a:t>
            </a:r>
          </a:p>
        </p:txBody>
      </p:sp>
      <p:sp>
        <p:nvSpPr>
          <p:cNvPr id="24592" name="Rectangle 1"/>
          <p:cNvSpPr>
            <a:spLocks noChangeArrowheads="1"/>
          </p:cNvSpPr>
          <p:nvPr/>
        </p:nvSpPr>
        <p:spPr bwMode="auto">
          <a:xfrm>
            <a:off x="3635375" y="4087813"/>
            <a:ext cx="19478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 Президента Республики Беларусь от 24 июня 2008 г. № 349 «О критериях отнесения хозяйственной и иной деятельности, которая оказывает вредное воздействие на окружающую среду, к экологически опасной деятельности»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ыданные разрешения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данные разрешения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авление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авлени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вление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572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вление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вление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вление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572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D2A53E-00F6-4564-BE5A-7FD772D5FE9F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95513" y="1196975"/>
            <a:ext cx="6629400" cy="2209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933825"/>
            <a:ext cx="6858000" cy="1600200"/>
          </a:xfrm>
        </p:spPr>
        <p:txBody>
          <a:bodyPr/>
          <a:lstStyle/>
          <a:p>
            <a:pPr eaLnBrk="1" hangingPunct="1"/>
            <a:r>
              <a:rPr lang="ru-RU" smtClean="0"/>
              <a:t>Отдел экспертизы промышленных объектов управления государственной экологической экспертизы Минприроды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/>
          <a:srcRect l="8316" r="76639" b="55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611188" y="908050"/>
            <a:ext cx="7997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latin typeface="Times New Roman" pitchFamily="18" charset="0"/>
              </a:rPr>
              <a:t>СПАСИБО </a:t>
            </a:r>
            <a:br>
              <a:rPr lang="ru-RU" sz="5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5400">
                <a:solidFill>
                  <a:schemeClr val="tx2"/>
                </a:solidFill>
                <a:latin typeface="Times New Roman" pitchFamily="18" charset="0"/>
              </a:rPr>
              <a:t>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135938" cy="563562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>Национальная стратегия внедрения комплексных природоохранных разрешений на 2009 - 2020 годы, </a:t>
            </a:r>
            <a:r>
              <a:rPr lang="ru-RU" sz="1600" dirty="0" smtClean="0"/>
              <a:t>утвержденная постановлением Совета Министров Республики Беларусь от 25.07.2009 № 980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382000" cy="5183187"/>
          </a:xfrm>
        </p:spPr>
        <p:txBody>
          <a:bodyPr/>
          <a:lstStyle/>
          <a:p>
            <a:endParaRPr lang="ru-RU" sz="1600" smtClean="0"/>
          </a:p>
          <a:p>
            <a:endParaRPr lang="ru-RU" sz="1800" smtClean="0"/>
          </a:p>
          <a:p>
            <a:endParaRPr lang="ru-RU" sz="1800" smtClean="0"/>
          </a:p>
          <a:p>
            <a:r>
              <a:rPr lang="ru-RU" sz="2000" smtClean="0"/>
              <a:t>Комплексное природоохранное разрешение - документ, выдаваемый специально уполномоченными государственными органами природопользователям, осуществляющим экологически опасную деятельность, удостоверяющий право на выбросы загрязняющих веществ в атмосферный воздух, специальное водопользование, хранение и захоронение отходов производства и иные виды вредного воздействия при соблюдении требований в области охраны окружающей среды, установленных законодательством.</a:t>
            </a:r>
          </a:p>
          <a:p>
            <a:endParaRPr lang="ru-RU" sz="160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</p:spPr>
        <p:txBody>
          <a:bodyPr/>
          <a:lstStyle/>
          <a:p>
            <a:pPr algn="ctr"/>
            <a:fld id="{34E1F98B-BA19-4E83-94E0-B2A0548E18CF}" type="slidenum">
              <a:rPr lang="ru-RU" sz="1400" smtClean="0">
                <a:solidFill>
                  <a:schemeClr val="bg1"/>
                </a:solidFill>
                <a:latin typeface="Arial" charset="0"/>
              </a:rPr>
              <a:pPr algn="ctr"/>
              <a:t>3</a:t>
            </a:fld>
            <a:endParaRPr lang="ru-RU" sz="140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7986712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	Введение в национальную разрешительную систему в области охраны окружающей среды </a:t>
            </a:r>
            <a:r>
              <a:rPr lang="ru-RU" i="1" u="sng" smtClean="0"/>
              <a:t>комплексных природоохранных разрешений</a:t>
            </a:r>
            <a:r>
              <a:rPr lang="ru-RU" smtClean="0"/>
              <a:t> направлено на сближение с законодательством Европейского союза, включающим систему комплексных разрешений в соответствии с </a:t>
            </a:r>
          </a:p>
          <a:p>
            <a:pPr>
              <a:buFont typeface="Wingdings" pitchFamily="2" charset="2"/>
              <a:buNone/>
            </a:pPr>
            <a:r>
              <a:rPr lang="ru-RU" sz="3200" smtClean="0"/>
              <a:t>  Директивой 2008/1/ЕС. </a:t>
            </a:r>
          </a:p>
          <a:p>
            <a:endParaRPr lang="ru-RU" smtClean="0"/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88913"/>
            <a:ext cx="464661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476672"/>
            <a:ext cx="456573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ЧЕГО?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476250"/>
            <a:ext cx="8064500" cy="563563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Закон Республики Беларусь от 26.11.1992 N 1982-XII </a:t>
            </a:r>
            <a:br>
              <a:rPr lang="ru-RU" sz="3000" dirty="0" smtClean="0"/>
            </a:br>
            <a:r>
              <a:rPr lang="ru-RU" sz="3000" dirty="0" smtClean="0"/>
              <a:t>"Об охране окружающей среды"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964612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b="0" smtClean="0"/>
              <a:t>	</a:t>
            </a:r>
            <a:r>
              <a:rPr lang="ru-RU" sz="2200" smtClean="0"/>
              <a:t>"наилучшие доступные технические методы"</a:t>
            </a:r>
            <a:r>
              <a:rPr lang="ru-RU" sz="2200" b="0" smtClean="0"/>
              <a:t> - технологические процессы, методы, порядок организации производства продукции и энергии, выполнения работ или оказания услуг, проектирования, строительства и эксплуатации сооружений и оборудования, обеспечивающие </a:t>
            </a:r>
            <a:r>
              <a:rPr lang="ru-RU" sz="2200" b="0" u="sng" smtClean="0"/>
              <a:t>уменьшение</a:t>
            </a:r>
            <a:r>
              <a:rPr lang="ru-RU" sz="2200" b="0" smtClean="0"/>
              <a:t> и (или) </a:t>
            </a:r>
            <a:r>
              <a:rPr lang="ru-RU" sz="2200" b="0" u="sng" smtClean="0"/>
              <a:t>предотвращение</a:t>
            </a:r>
            <a:r>
              <a:rPr lang="ru-RU" sz="2200" b="0" smtClean="0"/>
              <a:t> поступления загрязняющих веществ в окружающую среду, образования отходов производства по сравнению с применяемыми и являющиеся наиболее эффективными для обеспечения нормативов качества окружающей среды, нормативов допустимого воздействия на окружающую среду при условии экономической </a:t>
            </a:r>
            <a:r>
              <a:rPr lang="ru-RU" sz="2200" b="0" u="sng" smtClean="0"/>
              <a:t>целесообразности</a:t>
            </a:r>
            <a:r>
              <a:rPr lang="ru-RU" sz="2200" b="0" smtClean="0"/>
              <a:t> и технической </a:t>
            </a:r>
            <a:r>
              <a:rPr lang="ru-RU" sz="2200" b="0" u="sng" smtClean="0"/>
              <a:t>возможности</a:t>
            </a:r>
            <a:r>
              <a:rPr lang="ru-RU" sz="2200" b="0" smtClean="0"/>
              <a:t> их применения.</a:t>
            </a:r>
          </a:p>
          <a:p>
            <a:pPr>
              <a:buFont typeface="Wingdings" pitchFamily="2" charset="2"/>
              <a:buNone/>
            </a:pPr>
            <a:endParaRPr lang="ru-RU" sz="1700" b="0" smtClean="0"/>
          </a:p>
          <a:p>
            <a:pPr>
              <a:buFont typeface="Wingdings" pitchFamily="2" charset="2"/>
              <a:buNone/>
            </a:pPr>
            <a:endParaRPr lang="ru-RU" sz="1400" b="0" smtClean="0"/>
          </a:p>
          <a:p>
            <a:pPr>
              <a:buFont typeface="Wingdings" pitchFamily="2" charset="2"/>
              <a:buNone/>
            </a:pPr>
            <a:endParaRPr lang="ru-RU" sz="1400" b="0" smtClean="0"/>
          </a:p>
        </p:txBody>
      </p:sp>
      <p:sp>
        <p:nvSpPr>
          <p:cNvPr id="11268" name="Номер слайда 3"/>
          <p:cNvSpPr txBox="1">
            <a:spLocks noGrp="1"/>
          </p:cNvSpPr>
          <p:nvPr/>
        </p:nvSpPr>
        <p:spPr bwMode="auto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EA09FAC-553A-4227-A53D-B6920187A5E2}" type="slidenum">
              <a:rPr lang="ru-RU" sz="1400">
                <a:solidFill>
                  <a:schemeClr val="bg1"/>
                </a:solidFill>
              </a:rPr>
              <a:pPr algn="ctr"/>
              <a:t>5</a:t>
            </a:fld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79388" y="981075"/>
            <a:ext cx="87852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u="sng"/>
          </a:p>
          <a:p>
            <a:endParaRPr lang="ru-RU" sz="2400" u="sng"/>
          </a:p>
          <a:p>
            <a:r>
              <a:rPr lang="ru-RU" sz="2400" u="sng"/>
              <a:t>Статья 34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При разработке проектов строительства и реконструкции, объектов должны применяться: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400">
                <a:latin typeface="Times New Roman" pitchFamily="18" charset="0"/>
                <a:cs typeface="Times New Roman" pitchFamily="18" charset="0"/>
              </a:rPr>
              <a:t> наилучшие доступные технические методы,</a:t>
            </a:r>
          </a:p>
          <a:p>
            <a:pPr>
              <a:buFontTx/>
              <a:buChar char="-"/>
            </a:pPr>
            <a:endParaRPr lang="ru-RU" sz="3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400">
                <a:latin typeface="Times New Roman" pitchFamily="18" charset="0"/>
                <a:cs typeface="Times New Roman" pitchFamily="18" charset="0"/>
              </a:rPr>
              <a:t> ресурсосберегающие технологии, способствующие охране окружающей среды.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755650" y="476250"/>
            <a:ext cx="80645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ru-RU" sz="3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Закон Республики Беларусь </a:t>
            </a:r>
            <a:br>
              <a:rPr lang="ru-RU" sz="3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ru-RU" sz="3000" b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"Об охране окружающей среды"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НДТМ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smtClean="0"/>
              <a:t>постановление Министерства природных ресурсов и охраны окружающей среды Республики Беларусь от </a:t>
            </a:r>
            <a:r>
              <a:rPr lang="ru-RU" smtClean="0"/>
              <a:t>8 июня 2009 г. N 38</a:t>
            </a:r>
          </a:p>
          <a:p>
            <a:r>
              <a:rPr lang="ru-RU" smtClean="0"/>
              <a:t>Инструкция о порядке сбора, накопления и распространения информации о наилучших доступных технических методов.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914400" y="6537325"/>
            <a:ext cx="2895600" cy="244475"/>
          </a:xfrm>
          <a:noFill/>
        </p:spPr>
        <p:txBody>
          <a:bodyPr/>
          <a:lstStyle/>
          <a:p>
            <a:pPr algn="ctr"/>
            <a:fld id="{67B3AF29-2198-4503-A1DC-319CE8270608}" type="slidenum">
              <a:rPr lang="ru-RU" sz="1400" smtClean="0">
                <a:solidFill>
                  <a:schemeClr val="bg1"/>
                </a:solidFill>
                <a:latin typeface="Arial" charset="0"/>
              </a:rPr>
              <a:pPr algn="ctr"/>
              <a:t>7</a:t>
            </a:fld>
            <a:endParaRPr lang="ru-RU" sz="140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7239000" cy="9207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Центр НДТМ –</a:t>
            </a:r>
            <a:br>
              <a:rPr lang="ru-RU" dirty="0" smtClean="0"/>
            </a:br>
            <a:r>
              <a:rPr lang="ru-RU" dirty="0" smtClean="0"/>
              <a:t>контактная информация</a:t>
            </a:r>
            <a:endParaRPr lang="en-US" dirty="0" smtClean="0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000250" y="4071938"/>
            <a:ext cx="5311775" cy="688975"/>
            <a:chOff x="720" y="1392"/>
            <a:chExt cx="4058" cy="480"/>
          </a:xfrm>
        </p:grpSpPr>
        <p:sp>
          <p:nvSpPr>
            <p:cNvPr id="2877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72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77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642938" y="3214688"/>
            <a:ext cx="8143875" cy="714375"/>
            <a:chOff x="720" y="1392"/>
            <a:chExt cx="4058" cy="480"/>
          </a:xfrm>
        </p:grpSpPr>
        <p:sp>
          <p:nvSpPr>
            <p:cNvPr id="2877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6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87765" name="AutoShape 21"/>
              <p:cNvSpPr>
                <a:spLocks noChangeArrowheads="1"/>
              </p:cNvSpPr>
              <p:nvPr/>
            </p:nvSpPr>
            <p:spPr bwMode="gray">
              <a:xfrm>
                <a:off x="744" y="1732"/>
                <a:ext cx="3988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877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41" name="Text Box 23"/>
          <p:cNvSpPr txBox="1">
            <a:spLocks noChangeArrowheads="1"/>
          </p:cNvSpPr>
          <p:nvPr/>
        </p:nvSpPr>
        <p:spPr bwMode="white">
          <a:xfrm>
            <a:off x="1071563" y="3357563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Адрес: 220050, г. Минск, ул. Комсомольская, 16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white">
          <a:xfrm>
            <a:off x="2428875" y="4643438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000000"/>
              </a:buClr>
            </a:pPr>
            <a:r>
              <a:rPr lang="ru-RU" sz="2800" b="1" i="1">
                <a:solidFill>
                  <a:srgbClr val="002060"/>
                </a:solidFill>
                <a:cs typeface="Arial" charset="0"/>
              </a:rPr>
              <a:t>Интернет-сайт:</a:t>
            </a:r>
            <a:endParaRPr lang="en-US" sz="2800" b="1" i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343" name="Text Box 26"/>
          <p:cNvSpPr txBox="1">
            <a:spLocks noChangeArrowheads="1"/>
          </p:cNvSpPr>
          <p:nvPr/>
        </p:nvSpPr>
        <p:spPr bwMode="white">
          <a:xfrm>
            <a:off x="2405063" y="51228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000000"/>
              </a:buClr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Click to add title in here    </a:t>
            </a:r>
          </a:p>
        </p:txBody>
      </p:sp>
      <p:pic>
        <p:nvPicPr>
          <p:cNvPr id="14344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816100" y="4060825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357188" y="3214688"/>
            <a:ext cx="7921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31"/>
          <p:cNvSpPr txBox="1">
            <a:spLocks noChangeArrowheads="1"/>
          </p:cNvSpPr>
          <p:nvPr/>
        </p:nvSpPr>
        <p:spPr bwMode="white">
          <a:xfrm>
            <a:off x="2073275" y="513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14347" name="Text Box 32"/>
          <p:cNvSpPr txBox="1">
            <a:spLocks noChangeArrowheads="1"/>
          </p:cNvSpPr>
          <p:nvPr/>
        </p:nvSpPr>
        <p:spPr bwMode="white">
          <a:xfrm>
            <a:off x="714375" y="32861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14348" name="Text Box 33"/>
          <p:cNvSpPr txBox="1">
            <a:spLocks noChangeArrowheads="1"/>
          </p:cNvSpPr>
          <p:nvPr/>
        </p:nvSpPr>
        <p:spPr bwMode="white">
          <a:xfrm>
            <a:off x="2138363" y="41592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4349" name="AutoShape 35"/>
          <p:cNvSpPr>
            <a:spLocks noChangeArrowheads="1"/>
          </p:cNvSpPr>
          <p:nvPr/>
        </p:nvSpPr>
        <p:spPr bwMode="auto">
          <a:xfrm>
            <a:off x="1219200" y="1524000"/>
            <a:ext cx="6553200" cy="720725"/>
          </a:xfrm>
          <a:prstGeom prst="roundRect">
            <a:avLst>
              <a:gd name="adj" fmla="val 42181"/>
            </a:avLst>
          </a:prstGeom>
          <a:noFill/>
          <a:ln w="19050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50" name="Прямоугольник 35"/>
          <p:cNvSpPr>
            <a:spLocks noChangeArrowheads="1"/>
          </p:cNvSpPr>
          <p:nvPr/>
        </p:nvSpPr>
        <p:spPr bwMode="auto">
          <a:xfrm>
            <a:off x="2716213" y="4192588"/>
            <a:ext cx="428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FFFFFF"/>
                </a:solidFill>
              </a:rPr>
              <a:t>e-mail: center@ndtm.by</a:t>
            </a:r>
          </a:p>
        </p:txBody>
      </p:sp>
      <p:sp>
        <p:nvSpPr>
          <p:cNvPr id="14351" name="Text Box 26"/>
          <p:cNvSpPr txBox="1">
            <a:spLocks noChangeArrowheads="1"/>
          </p:cNvSpPr>
          <p:nvPr/>
        </p:nvSpPr>
        <p:spPr bwMode="white">
          <a:xfrm>
            <a:off x="2405063" y="51228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000000"/>
              </a:buClr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Clck to add title in here    </a:t>
            </a:r>
          </a:p>
        </p:txBody>
      </p:sp>
      <p:grpSp>
        <p:nvGrpSpPr>
          <p:cNvPr id="14352" name="Group 13"/>
          <p:cNvGrpSpPr>
            <a:grpSpLocks/>
          </p:cNvGrpSpPr>
          <p:nvPr/>
        </p:nvGrpSpPr>
        <p:grpSpPr bwMode="auto">
          <a:xfrm>
            <a:off x="2079625" y="5183188"/>
            <a:ext cx="5311775" cy="688975"/>
            <a:chOff x="720" y="1392"/>
            <a:chExt cx="4058" cy="480"/>
          </a:xfrm>
        </p:grpSpPr>
        <p:sp>
          <p:nvSpPr>
            <p:cNvPr id="53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64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5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53" name="Text Box 26"/>
          <p:cNvSpPr txBox="1">
            <a:spLocks noChangeArrowheads="1"/>
          </p:cNvSpPr>
          <p:nvPr/>
        </p:nvSpPr>
        <p:spPr bwMode="white">
          <a:xfrm>
            <a:off x="2557463" y="5275263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rgbClr val="000000"/>
              </a:buClr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   </a:t>
            </a:r>
          </a:p>
        </p:txBody>
      </p:sp>
      <p:pic>
        <p:nvPicPr>
          <p:cNvPr id="14354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879600" y="5146675"/>
            <a:ext cx="7921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Text Box 31"/>
          <p:cNvSpPr txBox="1">
            <a:spLocks noChangeArrowheads="1"/>
          </p:cNvSpPr>
          <p:nvPr/>
        </p:nvSpPr>
        <p:spPr bwMode="white">
          <a:xfrm>
            <a:off x="2225675" y="5283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3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56" name="Прямоугольник 59"/>
          <p:cNvSpPr>
            <a:spLocks noChangeArrowheads="1"/>
          </p:cNvSpPr>
          <p:nvPr/>
        </p:nvSpPr>
        <p:spPr bwMode="auto">
          <a:xfrm>
            <a:off x="2786063" y="5286375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FFFF"/>
                </a:solidFill>
              </a:rPr>
              <a:t>http://www.</a:t>
            </a:r>
            <a:r>
              <a:rPr lang="ru-RU" sz="2400">
                <a:solidFill>
                  <a:srgbClr val="FFFFFF"/>
                </a:solidFill>
              </a:rPr>
              <a:t>ndtm.by</a:t>
            </a:r>
          </a:p>
        </p:txBody>
      </p:sp>
      <p:grpSp>
        <p:nvGrpSpPr>
          <p:cNvPr id="14357" name="Group 8"/>
          <p:cNvGrpSpPr>
            <a:grpSpLocks/>
          </p:cNvGrpSpPr>
          <p:nvPr/>
        </p:nvGrpSpPr>
        <p:grpSpPr bwMode="auto">
          <a:xfrm>
            <a:off x="642938" y="1196975"/>
            <a:ext cx="7858125" cy="1946275"/>
            <a:chOff x="720" y="1392"/>
            <a:chExt cx="4058" cy="480"/>
          </a:xfrm>
        </p:grpSpPr>
        <p:sp>
          <p:nvSpPr>
            <p:cNvPr id="6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4360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58" name="Прямоугольник 69"/>
          <p:cNvSpPr>
            <a:spLocks noChangeArrowheads="1"/>
          </p:cNvSpPr>
          <p:nvPr/>
        </p:nvSpPr>
        <p:spPr bwMode="auto">
          <a:xfrm>
            <a:off x="684213" y="1412875"/>
            <a:ext cx="75009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Республиканское унитарное предприятие «Центр международных экологических проектов, сертификации и аудита «Экологияинвест»</a:t>
            </a:r>
            <a:endParaRPr lang="en-US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42"/>
            <a:ext cx="7239000" cy="4143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 центр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083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78TGp_CleanCity_light">
  <a:themeElements>
    <a:clrScheme name="578TGp_CleanCity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578TGp_CleanCit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8TGp_CleanCity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578TGp_CleanCity_light">
  <a:themeElements>
    <a:clrScheme name="578TGp_CleanCity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578TGp_CleanCit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8TGp_CleanCity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2297</TotalTime>
  <Words>881</Words>
  <Application>Microsoft Office PowerPoint</Application>
  <PresentationFormat>Экран (4:3)</PresentationFormat>
  <Paragraphs>175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Times New Roman</vt:lpstr>
      <vt:lpstr>Wingdings</vt:lpstr>
      <vt:lpstr>Verdana</vt:lpstr>
      <vt:lpstr>Arial Black</vt:lpstr>
      <vt:lpstr>Calibri</vt:lpstr>
      <vt:lpstr>Слои</vt:lpstr>
      <vt:lpstr>578TGp_CleanCity_light</vt:lpstr>
      <vt:lpstr>1_578TGp_CleanCity_light</vt:lpstr>
      <vt:lpstr>Слайд 1</vt:lpstr>
      <vt:lpstr>Слайд 2</vt:lpstr>
      <vt:lpstr>  Национальная стратегия внедрения комплексных природоохранных разрешений на 2009 - 2020 годы, утвержденная постановлением Совета Министров Республики Беларусь от 25.07.2009 № 980 </vt:lpstr>
      <vt:lpstr>Слайд 4</vt:lpstr>
      <vt:lpstr>Закон Республики Беларусь от 26.11.1992 N 1982-XII  "Об охране окружающей среды"</vt:lpstr>
      <vt:lpstr>Слайд 6</vt:lpstr>
      <vt:lpstr>НДТМ</vt:lpstr>
      <vt:lpstr>Центр НДТМ – контактная информация</vt:lpstr>
      <vt:lpstr>Слайд 9</vt:lpstr>
      <vt:lpstr>Слайд 10</vt:lpstr>
      <vt:lpstr>Центр НДТМ</vt:lpstr>
      <vt:lpstr>УКАЗ ПРЕЗИДЕНТА РЕСПУБЛИКИ БЕЛАРУСЬ  «О КОМПЛЕКСНЫХ ПРИРОДООХРАННЫХ РАЗРЕШЕНИЯХ»  от 17 ноября 2011 г. N 528 </vt:lpstr>
      <vt:lpstr>УКАЗ ПРЕЗИДЕНТА РЕСПУБЛИКИ БЕЛАРУСЬ  «О КОМПЛЕКСНЫХ ПРИРОДООХРАННЫХ РАЗРЕШЕНИЯХ»  от 17 ноября 2011 г. N 528 </vt:lpstr>
      <vt:lpstr> </vt:lpstr>
      <vt:lpstr>УКАЗ ПРЕЗИДЕНТА РЕСПУБЛИКИ БЕЛАРУСЬ  «О КОМПЛЕКСНЫХ ПРИРОДООХРАННЫХ РАЗРЕШЕНИЯХ»  от 17 ноября 2011 г. N 528 </vt:lpstr>
      <vt:lpstr>- порядок принятия и рассмотрения заявлений,  - порядок выдачи, - продление срока действия,  - внесения изменений и дополнений,  - прекращение срока действия  комплексных природоохранных разрешений.  </vt:lpstr>
      <vt:lpstr>Постановление Министерства природных ресурсов и охраны окружающей среды Республики Беларусь  «О некоторых вопросах выдачи комплексных природоохранных разрешений» от 20 декабря  2011 г. № 53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MINPRIRODA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Промежуточное хранение отработавшего ядерного топлива РБМК с блоков 1 и 2 Игналинской АЭС</dc:title>
  <dc:creator>PC</dc:creator>
  <cp:lastModifiedBy>Алексей</cp:lastModifiedBy>
  <cp:revision>76</cp:revision>
  <dcterms:created xsi:type="dcterms:W3CDTF">2007-04-18T15:37:24Z</dcterms:created>
  <dcterms:modified xsi:type="dcterms:W3CDTF">2013-05-14T09:34:03Z</dcterms:modified>
</cp:coreProperties>
</file>