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79" r:id="rId3"/>
    <p:sldId id="259" r:id="rId4"/>
    <p:sldId id="265" r:id="rId5"/>
    <p:sldId id="272" r:id="rId6"/>
    <p:sldId id="273" r:id="rId7"/>
    <p:sldId id="260" r:id="rId8"/>
    <p:sldId id="261" r:id="rId9"/>
    <p:sldId id="263" r:id="rId10"/>
    <p:sldId id="262" r:id="rId11"/>
    <p:sldId id="266" r:id="rId12"/>
    <p:sldId id="267" r:id="rId13"/>
    <p:sldId id="270" r:id="rId14"/>
    <p:sldId id="271" r:id="rId15"/>
    <p:sldId id="275" r:id="rId16"/>
    <p:sldId id="274" r:id="rId17"/>
    <p:sldId id="276" r:id="rId18"/>
    <p:sldId id="278" r:id="rId19"/>
    <p:sldId id="277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4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3C074-7868-446A-A16C-FDB40E3C42D9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050BB1-0AE0-4CB0-9128-0698C864945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dirty="0" smtClean="0">
              <a:solidFill>
                <a:schemeClr val="tx1"/>
              </a:solidFill>
              <a:latin typeface="+mn-lt"/>
            </a:rPr>
            <a:t>Категорирование объектов по степени опасности и применение к ним адекватных мер государственного регулирования</a:t>
          </a:r>
          <a:endParaRPr lang="ru-RU" sz="1800" b="1" u="sng" dirty="0" smtClean="0">
            <a:solidFill>
              <a:srgbClr val="FF0000"/>
            </a:solidFill>
            <a:latin typeface="+mn-lt"/>
          </a:endParaRPr>
        </a:p>
      </dgm:t>
    </dgm:pt>
    <dgm:pt modelId="{67CCC17F-A071-47BD-B90D-4EBE17495C24}" type="parTrans" cxnId="{40182E7A-8C34-438B-B9BE-575510868B64}">
      <dgm:prSet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endParaRPr lang="ru-RU" b="1" cap="all" spc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CF223966-31EB-44DC-96E6-3017FE11480C}" type="sibTrans" cxnId="{40182E7A-8C34-438B-B9BE-575510868B64}">
      <dgm:prSet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endParaRPr lang="ru-RU" b="1" cap="all" spc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4D7061AA-B8CF-47ED-B71F-00897B434512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u="none" dirty="0" smtClean="0">
              <a:solidFill>
                <a:schemeClr val="tx1"/>
              </a:solidFill>
              <a:latin typeface="+mn-lt"/>
            </a:rPr>
            <a:t>Введение системы технологического нормирования в отношении предприятий, относящихся к областям применения НДТ </a:t>
          </a:r>
          <a:endParaRPr lang="en-US" sz="1800" b="1" u="none" dirty="0" smtClean="0">
            <a:solidFill>
              <a:schemeClr val="tx1"/>
            </a:solidFill>
            <a:latin typeface="+mn-lt"/>
          </a:endParaRPr>
        </a:p>
      </dgm:t>
    </dgm:pt>
    <dgm:pt modelId="{67455C94-705C-4D7A-B556-2E4A8B9E0887}" type="parTrans" cxnId="{3BC58D80-08EE-4D93-8D83-106B4757FCF9}">
      <dgm:prSet/>
      <dgm:spPr/>
      <dgm:t>
        <a:bodyPr/>
        <a:lstStyle/>
        <a:p>
          <a:endParaRPr lang="ru-RU"/>
        </a:p>
      </dgm:t>
    </dgm:pt>
    <dgm:pt modelId="{31F273E2-D0F4-4FB1-A768-78FEF8F31181}" type="sibTrans" cxnId="{3BC58D80-08EE-4D93-8D83-106B4757FCF9}">
      <dgm:prSet/>
      <dgm:spPr/>
      <dgm:t>
        <a:bodyPr/>
        <a:lstStyle/>
        <a:p>
          <a:endParaRPr lang="ru-RU"/>
        </a:p>
      </dgm:t>
    </dgm:pt>
    <dgm:pt modelId="{C4031A8C-42C9-439A-8B27-7B94DD38B2DD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u="none" dirty="0" smtClean="0">
              <a:solidFill>
                <a:schemeClr val="tx1"/>
              </a:solidFill>
              <a:latin typeface="+mn-lt"/>
            </a:rPr>
            <a:t>Сокращение перечня регулируемых загрязняющих веществ</a:t>
          </a:r>
        </a:p>
      </dgm:t>
    </dgm:pt>
    <dgm:pt modelId="{4E0DA82B-A205-4716-A164-5CF14A878C22}" type="parTrans" cxnId="{57F95A31-7C20-4AFE-98E0-8E9F0B68211A}">
      <dgm:prSet/>
      <dgm:spPr/>
      <dgm:t>
        <a:bodyPr/>
        <a:lstStyle/>
        <a:p>
          <a:endParaRPr lang="ru-RU"/>
        </a:p>
      </dgm:t>
    </dgm:pt>
    <dgm:pt modelId="{04E5EBD9-3EF1-4B9B-A6FC-3F7C3A98F4C5}" type="sibTrans" cxnId="{57F95A31-7C20-4AFE-98E0-8E9F0B68211A}">
      <dgm:prSet/>
      <dgm:spPr/>
      <dgm:t>
        <a:bodyPr/>
        <a:lstStyle/>
        <a:p>
          <a:endParaRPr lang="ru-RU"/>
        </a:p>
      </dgm:t>
    </dgm:pt>
    <dgm:pt modelId="{0DDE2BC3-3D8B-4B7C-865E-915219810790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u="none" dirty="0" smtClean="0">
              <a:solidFill>
                <a:schemeClr val="tx1"/>
              </a:solidFill>
              <a:latin typeface="+mn-lt"/>
            </a:rPr>
            <a:t>Регулирование вопросов платы за негативное воздействие </a:t>
          </a:r>
          <a:endParaRPr lang="ru-RU" sz="1800" b="1" u="sng" dirty="0">
            <a:solidFill>
              <a:schemeClr val="accent2"/>
            </a:solidFill>
            <a:latin typeface="+mn-lt"/>
          </a:endParaRPr>
        </a:p>
      </dgm:t>
    </dgm:pt>
    <dgm:pt modelId="{80DD91E8-39D1-4D62-92DD-95B5015E0C96}" type="parTrans" cxnId="{5427699B-D870-4860-8031-C3481E5F5E0D}">
      <dgm:prSet/>
      <dgm:spPr/>
      <dgm:t>
        <a:bodyPr/>
        <a:lstStyle/>
        <a:p>
          <a:endParaRPr lang="ru-RU"/>
        </a:p>
      </dgm:t>
    </dgm:pt>
    <dgm:pt modelId="{B1235F76-4959-4241-A61E-DCCEA5AABA3B}" type="sibTrans" cxnId="{5427699B-D870-4860-8031-C3481E5F5E0D}">
      <dgm:prSet/>
      <dgm:spPr/>
      <dgm:t>
        <a:bodyPr/>
        <a:lstStyle/>
        <a:p>
          <a:endParaRPr lang="ru-RU"/>
        </a:p>
      </dgm:t>
    </dgm:pt>
    <dgm:pt modelId="{01A80008-935E-4DB4-99BC-B362DBC4B55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u="none" dirty="0" smtClean="0">
              <a:solidFill>
                <a:schemeClr val="tx1"/>
              </a:solidFill>
              <a:latin typeface="+mn-lt"/>
            </a:rPr>
            <a:t>Ведение учета объектов, оказывающих негативное воздействие на окружающую среду</a:t>
          </a:r>
        </a:p>
      </dgm:t>
    </dgm:pt>
    <dgm:pt modelId="{60A4785F-93C7-4CB0-A17B-4092BE5C8E03}" type="parTrans" cxnId="{00FF2861-2F21-4B24-8B2E-B4F86F635578}">
      <dgm:prSet/>
      <dgm:spPr/>
      <dgm:t>
        <a:bodyPr/>
        <a:lstStyle/>
        <a:p>
          <a:endParaRPr lang="ru-RU"/>
        </a:p>
      </dgm:t>
    </dgm:pt>
    <dgm:pt modelId="{1B76BF58-F1D4-444D-A6CC-6F606B435445}" type="sibTrans" cxnId="{00FF2861-2F21-4B24-8B2E-B4F86F635578}">
      <dgm:prSet/>
      <dgm:spPr/>
      <dgm:t>
        <a:bodyPr/>
        <a:lstStyle/>
        <a:p>
          <a:endParaRPr lang="ru-RU"/>
        </a:p>
      </dgm:t>
    </dgm:pt>
    <dgm:pt modelId="{FC31B294-5159-40FF-A117-5284885646C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dirty="0" smtClean="0">
              <a:solidFill>
                <a:schemeClr val="tx1"/>
              </a:solidFill>
              <a:latin typeface="+mn-lt"/>
            </a:rPr>
            <a:t>Усиление реального экологического надзора, введение обязательности представления экологической отчетности предприятий</a:t>
          </a:r>
        </a:p>
      </dgm:t>
    </dgm:pt>
    <dgm:pt modelId="{6B5B84D1-5BE6-4CE2-82F1-5680E5BCE6E3}" type="sibTrans" cxnId="{AD550B0A-7252-420F-AC48-EB6521B5F787}">
      <dgm:prSet/>
      <dgm:spPr/>
      <dgm:t>
        <a:bodyPr/>
        <a:lstStyle/>
        <a:p>
          <a:endParaRPr lang="ru-RU"/>
        </a:p>
      </dgm:t>
    </dgm:pt>
    <dgm:pt modelId="{62FB8975-9F47-457A-BDDE-7496534266AD}" type="parTrans" cxnId="{AD550B0A-7252-420F-AC48-EB6521B5F787}">
      <dgm:prSet/>
      <dgm:spPr/>
      <dgm:t>
        <a:bodyPr/>
        <a:lstStyle/>
        <a:p>
          <a:endParaRPr lang="ru-RU"/>
        </a:p>
      </dgm:t>
    </dgm:pt>
    <dgm:pt modelId="{8B700641-6D45-4AE4-BA78-29FA49C3F544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1" u="none" dirty="0" smtClean="0">
              <a:solidFill>
                <a:schemeClr val="tx1"/>
              </a:solidFill>
              <a:latin typeface="+mn-lt"/>
            </a:rPr>
            <a:t>Переход от отдельных разрешений на выбросы, сбросы, размещение отходов к комплексным разрешениям, декларированию, отчетности</a:t>
          </a:r>
        </a:p>
      </dgm:t>
    </dgm:pt>
    <dgm:pt modelId="{5ED75587-3B64-472B-982A-3D7EE44FABDB}" type="parTrans" cxnId="{E80BFB08-2FBE-441E-9049-D43E0630132C}">
      <dgm:prSet/>
      <dgm:spPr/>
      <dgm:t>
        <a:bodyPr/>
        <a:lstStyle/>
        <a:p>
          <a:endParaRPr lang="ru-RU"/>
        </a:p>
      </dgm:t>
    </dgm:pt>
    <dgm:pt modelId="{11A2C230-7654-4EF8-AF96-3687EC3C2BA2}" type="sibTrans" cxnId="{E80BFB08-2FBE-441E-9049-D43E0630132C}">
      <dgm:prSet/>
      <dgm:spPr/>
      <dgm:t>
        <a:bodyPr/>
        <a:lstStyle/>
        <a:p>
          <a:endParaRPr lang="ru-RU"/>
        </a:p>
      </dgm:t>
    </dgm:pt>
    <dgm:pt modelId="{2860505A-BC75-4A25-B809-740BA04D998D}" type="pres">
      <dgm:prSet presAssocID="{81A3C074-7868-446A-A16C-FDB40E3C42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D2336C-7B4C-4502-B103-EF666A639D87}" type="pres">
      <dgm:prSet presAssocID="{01A80008-935E-4DB4-99BC-B362DBC4B556}" presName="parentText" presStyleLbl="node1" presStyleIdx="0" presStyleCnt="7" custScaleY="80487" custLinFactY="79152" custLinFactNeighborX="-41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064267-8E79-4190-AB9B-52B42CA38AEA}" type="pres">
      <dgm:prSet presAssocID="{1B76BF58-F1D4-444D-A6CC-6F606B435445}" presName="spacer" presStyleCnt="0"/>
      <dgm:spPr/>
    </dgm:pt>
    <dgm:pt modelId="{69563EB3-8EFA-4BFE-9595-1B78CF58AF21}" type="pres">
      <dgm:prSet presAssocID="{7C050BB1-0AE0-4CB0-9128-0698C8649457}" presName="parentText" presStyleLbl="node1" presStyleIdx="1" presStyleCnt="7" custScaleY="68411" custLinFactY="-68456" custLinFactNeighborX="-93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849494-7FD5-414E-B77C-59857B09752C}" type="pres">
      <dgm:prSet presAssocID="{CF223966-31EB-44DC-96E6-3017FE11480C}" presName="spacer" presStyleCnt="0"/>
      <dgm:spPr/>
    </dgm:pt>
    <dgm:pt modelId="{48E64BF0-E492-4D60-AE46-AB1E622DDB19}" type="pres">
      <dgm:prSet presAssocID="{4D7061AA-B8CF-47ED-B71F-00897B434512}" presName="parentText" presStyleLbl="node1" presStyleIdx="2" presStyleCnt="7" custScaleY="90143" custLinFactNeighborX="-226" custLinFactNeighborY="388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1B784-5A5D-42D1-A47D-7D367FFAA280}" type="pres">
      <dgm:prSet presAssocID="{31F273E2-D0F4-4FB1-A768-78FEF8F31181}" presName="spacer" presStyleCnt="0"/>
      <dgm:spPr/>
    </dgm:pt>
    <dgm:pt modelId="{B88E676C-13C3-4D99-ADA0-BD0703108EF4}" type="pres">
      <dgm:prSet presAssocID="{8B700641-6D45-4AE4-BA78-29FA49C3F544}" presName="parentText" presStyleLbl="node1" presStyleIdx="3" presStyleCnt="7" custScaleY="73227" custLinFactNeighborX="-2634" custLinFactNeighborY="108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384A8-D742-4E33-8F18-8290C55CB12E}" type="pres">
      <dgm:prSet presAssocID="{11A2C230-7654-4EF8-AF96-3687EC3C2BA2}" presName="spacer" presStyleCnt="0"/>
      <dgm:spPr/>
    </dgm:pt>
    <dgm:pt modelId="{14AAA6D6-5E8C-4596-B815-93C15FA04EB0}" type="pres">
      <dgm:prSet presAssocID="{C4031A8C-42C9-439A-8B27-7B94DD38B2DD}" presName="parentText" presStyleLbl="node1" presStyleIdx="4" presStyleCnt="7" custScaleY="537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DF605-ED3B-4CA3-9991-56DB9D93A7DA}" type="pres">
      <dgm:prSet presAssocID="{04E5EBD9-3EF1-4B9B-A6FC-3F7C3A98F4C5}" presName="spacer" presStyleCnt="0"/>
      <dgm:spPr/>
    </dgm:pt>
    <dgm:pt modelId="{E7DAADA5-A832-46A5-8407-CA6286AD3D10}" type="pres">
      <dgm:prSet presAssocID="{0DDE2BC3-3D8B-4B7C-865E-915219810790}" presName="parentText" presStyleLbl="node1" presStyleIdx="5" presStyleCnt="7" custScaleY="88896" custLinFactY="89053" custLinFactNeighborX="9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573FE-E854-4484-A779-629617E78696}" type="pres">
      <dgm:prSet presAssocID="{B1235F76-4959-4241-A61E-DCCEA5AABA3B}" presName="spacer" presStyleCnt="0"/>
      <dgm:spPr/>
    </dgm:pt>
    <dgm:pt modelId="{FA5EFC4A-BC3D-4BF4-8DC5-EF64CBAC0B49}" type="pres">
      <dgm:prSet presAssocID="{FC31B294-5159-40FF-A117-5284885646C3}" presName="parentText" presStyleLbl="node1" presStyleIdx="6" presStyleCnt="7" custScaleY="68275" custLinFactY="-8379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C58D80-08EE-4D93-8D83-106B4757FCF9}" srcId="{81A3C074-7868-446A-A16C-FDB40E3C42D9}" destId="{4D7061AA-B8CF-47ED-B71F-00897B434512}" srcOrd="2" destOrd="0" parTransId="{67455C94-705C-4D7A-B556-2E4A8B9E0887}" sibTransId="{31F273E2-D0F4-4FB1-A768-78FEF8F31181}"/>
    <dgm:cxn modelId="{00FF2861-2F21-4B24-8B2E-B4F86F635578}" srcId="{81A3C074-7868-446A-A16C-FDB40E3C42D9}" destId="{01A80008-935E-4DB4-99BC-B362DBC4B556}" srcOrd="0" destOrd="0" parTransId="{60A4785F-93C7-4CB0-A17B-4092BE5C8E03}" sibTransId="{1B76BF58-F1D4-444D-A6CC-6F606B435445}"/>
    <dgm:cxn modelId="{E07C437B-BFB6-4B72-8707-2F1EA2272868}" type="presOf" srcId="{4D7061AA-B8CF-47ED-B71F-00897B434512}" destId="{48E64BF0-E492-4D60-AE46-AB1E622DDB19}" srcOrd="0" destOrd="0" presId="urn:microsoft.com/office/officeart/2005/8/layout/vList2"/>
    <dgm:cxn modelId="{5427699B-D870-4860-8031-C3481E5F5E0D}" srcId="{81A3C074-7868-446A-A16C-FDB40E3C42D9}" destId="{0DDE2BC3-3D8B-4B7C-865E-915219810790}" srcOrd="5" destOrd="0" parTransId="{80DD91E8-39D1-4D62-92DD-95B5015E0C96}" sibTransId="{B1235F76-4959-4241-A61E-DCCEA5AABA3B}"/>
    <dgm:cxn modelId="{E5B90F56-A08D-49D7-861D-FBD6D277482D}" type="presOf" srcId="{01A80008-935E-4DB4-99BC-B362DBC4B556}" destId="{E6D2336C-7B4C-4502-B103-EF666A639D87}" srcOrd="0" destOrd="0" presId="urn:microsoft.com/office/officeart/2005/8/layout/vList2"/>
    <dgm:cxn modelId="{57F95A31-7C20-4AFE-98E0-8E9F0B68211A}" srcId="{81A3C074-7868-446A-A16C-FDB40E3C42D9}" destId="{C4031A8C-42C9-439A-8B27-7B94DD38B2DD}" srcOrd="4" destOrd="0" parTransId="{4E0DA82B-A205-4716-A164-5CF14A878C22}" sibTransId="{04E5EBD9-3EF1-4B9B-A6FC-3F7C3A98F4C5}"/>
    <dgm:cxn modelId="{B608877A-D65E-4FCF-94E7-EE26451F9C5F}" type="presOf" srcId="{7C050BB1-0AE0-4CB0-9128-0698C8649457}" destId="{69563EB3-8EFA-4BFE-9595-1B78CF58AF21}" srcOrd="0" destOrd="0" presId="urn:microsoft.com/office/officeart/2005/8/layout/vList2"/>
    <dgm:cxn modelId="{93C7E78D-E493-4C83-B248-21C924293936}" type="presOf" srcId="{C4031A8C-42C9-439A-8B27-7B94DD38B2DD}" destId="{14AAA6D6-5E8C-4596-B815-93C15FA04EB0}" srcOrd="0" destOrd="0" presId="urn:microsoft.com/office/officeart/2005/8/layout/vList2"/>
    <dgm:cxn modelId="{40182E7A-8C34-438B-B9BE-575510868B64}" srcId="{81A3C074-7868-446A-A16C-FDB40E3C42D9}" destId="{7C050BB1-0AE0-4CB0-9128-0698C8649457}" srcOrd="1" destOrd="0" parTransId="{67CCC17F-A071-47BD-B90D-4EBE17495C24}" sibTransId="{CF223966-31EB-44DC-96E6-3017FE11480C}"/>
    <dgm:cxn modelId="{56A02176-0E57-4783-B899-74314C46D987}" type="presOf" srcId="{8B700641-6D45-4AE4-BA78-29FA49C3F544}" destId="{B88E676C-13C3-4D99-ADA0-BD0703108EF4}" srcOrd="0" destOrd="0" presId="urn:microsoft.com/office/officeart/2005/8/layout/vList2"/>
    <dgm:cxn modelId="{AD550B0A-7252-420F-AC48-EB6521B5F787}" srcId="{81A3C074-7868-446A-A16C-FDB40E3C42D9}" destId="{FC31B294-5159-40FF-A117-5284885646C3}" srcOrd="6" destOrd="0" parTransId="{62FB8975-9F47-457A-BDDE-7496534266AD}" sibTransId="{6B5B84D1-5BE6-4CE2-82F1-5680E5BCE6E3}"/>
    <dgm:cxn modelId="{5E1A0F01-EB4F-4181-8C6B-1E2F07CBEFBD}" type="presOf" srcId="{FC31B294-5159-40FF-A117-5284885646C3}" destId="{FA5EFC4A-BC3D-4BF4-8DC5-EF64CBAC0B49}" srcOrd="0" destOrd="0" presId="urn:microsoft.com/office/officeart/2005/8/layout/vList2"/>
    <dgm:cxn modelId="{E80BFB08-2FBE-441E-9049-D43E0630132C}" srcId="{81A3C074-7868-446A-A16C-FDB40E3C42D9}" destId="{8B700641-6D45-4AE4-BA78-29FA49C3F544}" srcOrd="3" destOrd="0" parTransId="{5ED75587-3B64-472B-982A-3D7EE44FABDB}" sibTransId="{11A2C230-7654-4EF8-AF96-3687EC3C2BA2}"/>
    <dgm:cxn modelId="{0C574EA4-E181-46E7-BA4E-B5019F7BEA31}" type="presOf" srcId="{81A3C074-7868-446A-A16C-FDB40E3C42D9}" destId="{2860505A-BC75-4A25-B809-740BA04D998D}" srcOrd="0" destOrd="0" presId="urn:microsoft.com/office/officeart/2005/8/layout/vList2"/>
    <dgm:cxn modelId="{3A599979-A249-4E4C-88DF-66CDF1B7B9DD}" type="presOf" srcId="{0DDE2BC3-3D8B-4B7C-865E-915219810790}" destId="{E7DAADA5-A832-46A5-8407-CA6286AD3D10}" srcOrd="0" destOrd="0" presId="urn:microsoft.com/office/officeart/2005/8/layout/vList2"/>
    <dgm:cxn modelId="{AE4006B2-423D-402F-963C-F89D40ED7F95}" type="presParOf" srcId="{2860505A-BC75-4A25-B809-740BA04D998D}" destId="{E6D2336C-7B4C-4502-B103-EF666A639D87}" srcOrd="0" destOrd="0" presId="urn:microsoft.com/office/officeart/2005/8/layout/vList2"/>
    <dgm:cxn modelId="{EFD9E826-FB62-453B-9E1B-02B2527740DF}" type="presParOf" srcId="{2860505A-BC75-4A25-B809-740BA04D998D}" destId="{8D064267-8E79-4190-AB9B-52B42CA38AEA}" srcOrd="1" destOrd="0" presId="urn:microsoft.com/office/officeart/2005/8/layout/vList2"/>
    <dgm:cxn modelId="{4FB8A6AC-6317-4BC9-A655-2452BC4CB872}" type="presParOf" srcId="{2860505A-BC75-4A25-B809-740BA04D998D}" destId="{69563EB3-8EFA-4BFE-9595-1B78CF58AF21}" srcOrd="2" destOrd="0" presId="urn:microsoft.com/office/officeart/2005/8/layout/vList2"/>
    <dgm:cxn modelId="{9478ED8B-2493-4E96-8FA9-E22680F7F4A4}" type="presParOf" srcId="{2860505A-BC75-4A25-B809-740BA04D998D}" destId="{0A849494-7FD5-414E-B77C-59857B09752C}" srcOrd="3" destOrd="0" presId="urn:microsoft.com/office/officeart/2005/8/layout/vList2"/>
    <dgm:cxn modelId="{439865DA-C5A4-4AE3-B5A1-14F2260E7418}" type="presParOf" srcId="{2860505A-BC75-4A25-B809-740BA04D998D}" destId="{48E64BF0-E492-4D60-AE46-AB1E622DDB19}" srcOrd="4" destOrd="0" presId="urn:microsoft.com/office/officeart/2005/8/layout/vList2"/>
    <dgm:cxn modelId="{A9366935-02A3-42A7-BC98-2E43601A438B}" type="presParOf" srcId="{2860505A-BC75-4A25-B809-740BA04D998D}" destId="{9741B784-5A5D-42D1-A47D-7D367FFAA280}" srcOrd="5" destOrd="0" presId="urn:microsoft.com/office/officeart/2005/8/layout/vList2"/>
    <dgm:cxn modelId="{DA479166-D79D-4A98-831A-579033A4E7EB}" type="presParOf" srcId="{2860505A-BC75-4A25-B809-740BA04D998D}" destId="{B88E676C-13C3-4D99-ADA0-BD0703108EF4}" srcOrd="6" destOrd="0" presId="urn:microsoft.com/office/officeart/2005/8/layout/vList2"/>
    <dgm:cxn modelId="{AE2AD48D-E60F-4979-866C-BC0E4BF9B916}" type="presParOf" srcId="{2860505A-BC75-4A25-B809-740BA04D998D}" destId="{B0E384A8-D742-4E33-8F18-8290C55CB12E}" srcOrd="7" destOrd="0" presId="urn:microsoft.com/office/officeart/2005/8/layout/vList2"/>
    <dgm:cxn modelId="{A3D07C2D-E5C8-4B11-8990-2B09F5440D05}" type="presParOf" srcId="{2860505A-BC75-4A25-B809-740BA04D998D}" destId="{14AAA6D6-5E8C-4596-B815-93C15FA04EB0}" srcOrd="8" destOrd="0" presId="urn:microsoft.com/office/officeart/2005/8/layout/vList2"/>
    <dgm:cxn modelId="{9ED5E7C8-08AC-4D8B-87B3-A1AFC6CF1DB5}" type="presParOf" srcId="{2860505A-BC75-4A25-B809-740BA04D998D}" destId="{926DF605-ED3B-4CA3-9991-56DB9D93A7DA}" srcOrd="9" destOrd="0" presId="urn:microsoft.com/office/officeart/2005/8/layout/vList2"/>
    <dgm:cxn modelId="{6FE5CEC2-DA49-40BF-B00E-8421082F6F74}" type="presParOf" srcId="{2860505A-BC75-4A25-B809-740BA04D998D}" destId="{E7DAADA5-A832-46A5-8407-CA6286AD3D10}" srcOrd="10" destOrd="0" presId="urn:microsoft.com/office/officeart/2005/8/layout/vList2"/>
    <dgm:cxn modelId="{897ABB5A-F381-4AEC-AFBE-7A5B56DA23A8}" type="presParOf" srcId="{2860505A-BC75-4A25-B809-740BA04D998D}" destId="{3A0573FE-E854-4484-A779-629617E78696}" srcOrd="11" destOrd="0" presId="urn:microsoft.com/office/officeart/2005/8/layout/vList2"/>
    <dgm:cxn modelId="{F8D773DB-AC50-4490-8795-9F80D10644E8}" type="presParOf" srcId="{2860505A-BC75-4A25-B809-740BA04D998D}" destId="{FA5EFC4A-BC3D-4BF4-8DC5-EF64CBAC0B4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A3C074-7868-446A-A16C-FDB40E3C42D9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050BB1-0AE0-4CB0-9128-0698C8649457}">
      <dgm:prSet phldrT="[Текст]" custT="1"/>
      <dgm:spPr>
        <a:solidFill>
          <a:schemeClr val="accent4">
            <a:lumMod val="60000"/>
            <a:lumOff val="40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 </a:t>
          </a:r>
          <a:r>
            <a:rPr lang="ru-RU" sz="2000" b="1" dirty="0" smtClean="0">
              <a:solidFill>
                <a:schemeClr val="tx1"/>
              </a:solidFill>
            </a:rPr>
            <a:t>95 % негативного воздействия</a:t>
          </a:r>
          <a:endParaRPr lang="ru-RU" sz="2000" b="1" dirty="0">
            <a:solidFill>
              <a:schemeClr val="tx1"/>
            </a:solidFill>
          </a:endParaRPr>
        </a:p>
      </dgm:t>
    </dgm:pt>
    <dgm:pt modelId="{67CCC17F-A071-47BD-B90D-4EBE17495C24}" type="parTrans" cxnId="{40182E7A-8C34-438B-B9BE-575510868B64}">
      <dgm:prSet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endParaRPr lang="ru-RU" b="1" cap="all" spc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CF223966-31EB-44DC-96E6-3017FE11480C}" type="sibTrans" cxnId="{40182E7A-8C34-438B-B9BE-575510868B64}">
      <dgm:prSet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endParaRPr lang="ru-RU" b="1" cap="all" spc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3494D743-FCB1-43CA-A5D6-B26386671C45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sz="2000" b="1" i="0" dirty="0" smtClean="0">
              <a:solidFill>
                <a:schemeClr val="tx1"/>
              </a:solidFill>
            </a:rPr>
            <a:t>Экологически опасные объекты</a:t>
          </a:r>
          <a:endParaRPr lang="ru-RU" sz="2000" b="1" i="0" dirty="0">
            <a:solidFill>
              <a:schemeClr val="tx1"/>
            </a:solidFill>
          </a:endParaRPr>
        </a:p>
      </dgm:t>
    </dgm:pt>
    <dgm:pt modelId="{FBDB86F3-4BE6-4BB8-9410-1E4BEDB669BC}" type="parTrans" cxnId="{D1D5114E-6D62-48BF-B3ED-866432E475F0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ln>
          <a:solidFill>
            <a:srgbClr val="FFFF00"/>
          </a:solidFill>
        </a:ln>
      </dgm:spPr>
      <dgm:t>
        <a:bodyPr/>
        <a:lstStyle/>
        <a:p>
          <a:endParaRPr lang="ru-RU">
            <a:solidFill>
              <a:srgbClr val="FF0000"/>
            </a:solidFill>
          </a:endParaRPr>
        </a:p>
      </dgm:t>
    </dgm:pt>
    <dgm:pt modelId="{C402ABA5-E2DA-43CF-9E78-E25771F7BAC5}" type="sibTrans" cxnId="{D1D5114E-6D62-48BF-B3ED-866432E475F0}">
      <dgm:prSet/>
      <dgm:spPr/>
      <dgm:t>
        <a:bodyPr/>
        <a:lstStyle/>
        <a:p>
          <a:endParaRPr lang="ru-RU"/>
        </a:p>
      </dgm:t>
    </dgm:pt>
    <dgm:pt modelId="{973F87F2-76F9-41F9-A21D-F5BF25D1A366}" type="pres">
      <dgm:prSet presAssocID="{81A3C074-7868-446A-A16C-FDB40E3C42D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380F4B-761E-4F90-AA92-E5A8FB9C1A30}" type="pres">
      <dgm:prSet presAssocID="{7C050BB1-0AE0-4CB0-9128-0698C8649457}" presName="centerShape" presStyleLbl="node0" presStyleIdx="0" presStyleCnt="1" custScaleX="384864" custScaleY="33430" custLinFactNeighborX="-803" custLinFactNeighborY="-36355"/>
      <dgm:spPr/>
      <dgm:t>
        <a:bodyPr/>
        <a:lstStyle/>
        <a:p>
          <a:endParaRPr lang="ru-RU"/>
        </a:p>
      </dgm:t>
    </dgm:pt>
    <dgm:pt modelId="{4177EF54-4FA8-428A-903C-ABF839616207}" type="pres">
      <dgm:prSet presAssocID="{FBDB86F3-4BE6-4BB8-9410-1E4BEDB669BC}" presName="parTrans" presStyleLbl="sibTrans2D1" presStyleIdx="0" presStyleCnt="1" custScaleX="104391" custLinFactNeighborX="-34347" custLinFactNeighborY="-341"/>
      <dgm:spPr/>
      <dgm:t>
        <a:bodyPr/>
        <a:lstStyle/>
        <a:p>
          <a:endParaRPr lang="ru-RU"/>
        </a:p>
      </dgm:t>
    </dgm:pt>
    <dgm:pt modelId="{218F6519-7EDB-409F-ABE7-A957F9B0134D}" type="pres">
      <dgm:prSet presAssocID="{FBDB86F3-4BE6-4BB8-9410-1E4BEDB669B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F03DF9F-B86C-4D98-BE78-802046EC9AA3}" type="pres">
      <dgm:prSet presAssocID="{3494D743-FCB1-43CA-A5D6-B26386671C45}" presName="node" presStyleLbl="node1" presStyleIdx="0" presStyleCnt="1" custScaleX="495742" custScaleY="37557" custRadScaleRad="110247" custRadScaleInc="-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5AF475-6414-4444-A03E-ACC8E9E0836B}" type="presOf" srcId="{FBDB86F3-4BE6-4BB8-9410-1E4BEDB669BC}" destId="{4177EF54-4FA8-428A-903C-ABF839616207}" srcOrd="0" destOrd="0" presId="urn:microsoft.com/office/officeart/2005/8/layout/radial5"/>
    <dgm:cxn modelId="{D1D5114E-6D62-48BF-B3ED-866432E475F0}" srcId="{7C050BB1-0AE0-4CB0-9128-0698C8649457}" destId="{3494D743-FCB1-43CA-A5D6-B26386671C45}" srcOrd="0" destOrd="0" parTransId="{FBDB86F3-4BE6-4BB8-9410-1E4BEDB669BC}" sibTransId="{C402ABA5-E2DA-43CF-9E78-E25771F7BAC5}"/>
    <dgm:cxn modelId="{E7A6A80C-B72F-463D-99C7-DB4E8C7D4C9A}" type="presOf" srcId="{FBDB86F3-4BE6-4BB8-9410-1E4BEDB669BC}" destId="{218F6519-7EDB-409F-ABE7-A957F9B0134D}" srcOrd="1" destOrd="0" presId="urn:microsoft.com/office/officeart/2005/8/layout/radial5"/>
    <dgm:cxn modelId="{40182E7A-8C34-438B-B9BE-575510868B64}" srcId="{81A3C074-7868-446A-A16C-FDB40E3C42D9}" destId="{7C050BB1-0AE0-4CB0-9128-0698C8649457}" srcOrd="0" destOrd="0" parTransId="{67CCC17F-A071-47BD-B90D-4EBE17495C24}" sibTransId="{CF223966-31EB-44DC-96E6-3017FE11480C}"/>
    <dgm:cxn modelId="{09EE001B-DC2D-46DD-9C25-A926B15BEE0C}" type="presOf" srcId="{3494D743-FCB1-43CA-A5D6-B26386671C45}" destId="{8F03DF9F-B86C-4D98-BE78-802046EC9AA3}" srcOrd="0" destOrd="0" presId="urn:microsoft.com/office/officeart/2005/8/layout/radial5"/>
    <dgm:cxn modelId="{CC397780-C16B-465C-8710-C7A4C77A98C1}" type="presOf" srcId="{7C050BB1-0AE0-4CB0-9128-0698C8649457}" destId="{F5380F4B-761E-4F90-AA92-E5A8FB9C1A30}" srcOrd="0" destOrd="0" presId="urn:microsoft.com/office/officeart/2005/8/layout/radial5"/>
    <dgm:cxn modelId="{1BC8B719-578E-453C-AA0C-AD86A4DBA83E}" type="presOf" srcId="{81A3C074-7868-446A-A16C-FDB40E3C42D9}" destId="{973F87F2-76F9-41F9-A21D-F5BF25D1A366}" srcOrd="0" destOrd="0" presId="urn:microsoft.com/office/officeart/2005/8/layout/radial5"/>
    <dgm:cxn modelId="{63A5EC61-CA3F-480B-B8AA-4BD54714CE5E}" type="presParOf" srcId="{973F87F2-76F9-41F9-A21D-F5BF25D1A366}" destId="{F5380F4B-761E-4F90-AA92-E5A8FB9C1A30}" srcOrd="0" destOrd="0" presId="urn:microsoft.com/office/officeart/2005/8/layout/radial5"/>
    <dgm:cxn modelId="{8180DFF5-1EBC-4121-BFCE-27B34473B6FD}" type="presParOf" srcId="{973F87F2-76F9-41F9-A21D-F5BF25D1A366}" destId="{4177EF54-4FA8-428A-903C-ABF839616207}" srcOrd="1" destOrd="0" presId="urn:microsoft.com/office/officeart/2005/8/layout/radial5"/>
    <dgm:cxn modelId="{B3AE13BF-FA9E-4378-B409-99009CE16526}" type="presParOf" srcId="{4177EF54-4FA8-428A-903C-ABF839616207}" destId="{218F6519-7EDB-409F-ABE7-A957F9B0134D}" srcOrd="0" destOrd="0" presId="urn:microsoft.com/office/officeart/2005/8/layout/radial5"/>
    <dgm:cxn modelId="{1FD59ABB-DBC9-45DA-AF79-0A5E329D4B04}" type="presParOf" srcId="{973F87F2-76F9-41F9-A21D-F5BF25D1A366}" destId="{8F03DF9F-B86C-4D98-BE78-802046EC9AA3}" srcOrd="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D2336C-7B4C-4502-B103-EF666A639D87}">
      <dsp:nvSpPr>
        <dsp:cNvPr id="0" name=""/>
        <dsp:cNvSpPr/>
      </dsp:nvSpPr>
      <dsp:spPr>
        <a:xfrm>
          <a:off x="0" y="799158"/>
          <a:ext cx="8600971" cy="647888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+mn-lt"/>
            </a:rPr>
            <a:t>Ведение учета объектов, оказывающих негативное воздействие на окружающую среду</a:t>
          </a:r>
        </a:p>
      </dsp:txBody>
      <dsp:txXfrm>
        <a:off x="0" y="799158"/>
        <a:ext cx="8600971" cy="647888"/>
      </dsp:txXfrm>
    </dsp:sp>
    <dsp:sp modelId="{69563EB3-8EFA-4BFE-9595-1B78CF58AF21}">
      <dsp:nvSpPr>
        <dsp:cNvPr id="0" name=""/>
        <dsp:cNvSpPr/>
      </dsp:nvSpPr>
      <dsp:spPr>
        <a:xfrm>
          <a:off x="0" y="135021"/>
          <a:ext cx="8600971" cy="550681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+mn-lt"/>
            </a:rPr>
            <a:t>Категорирование объектов по степени опасности и применение к ним адекватных мер государственного регулирования</a:t>
          </a:r>
          <a:endParaRPr lang="ru-RU" sz="1800" b="1" u="sng" kern="1200" dirty="0" smtClean="0">
            <a:solidFill>
              <a:srgbClr val="FF0000"/>
            </a:solidFill>
            <a:latin typeface="+mn-lt"/>
          </a:endParaRPr>
        </a:p>
      </dsp:txBody>
      <dsp:txXfrm>
        <a:off x="0" y="135021"/>
        <a:ext cx="8600971" cy="550681"/>
      </dsp:txXfrm>
    </dsp:sp>
    <dsp:sp modelId="{48E64BF0-E492-4D60-AE46-AB1E622DDB19}">
      <dsp:nvSpPr>
        <dsp:cNvPr id="0" name=""/>
        <dsp:cNvSpPr/>
      </dsp:nvSpPr>
      <dsp:spPr>
        <a:xfrm>
          <a:off x="0" y="1532508"/>
          <a:ext cx="8600971" cy="725615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+mn-lt"/>
            </a:rPr>
            <a:t>Введение системы технологического нормирования в отношении предприятий, относящихся к областям применения НДТ </a:t>
          </a:r>
          <a:endParaRPr lang="en-US" sz="1800" b="1" u="none" kern="1200" dirty="0" smtClean="0">
            <a:solidFill>
              <a:schemeClr val="tx1"/>
            </a:solidFill>
            <a:latin typeface="+mn-lt"/>
          </a:endParaRPr>
        </a:p>
      </dsp:txBody>
      <dsp:txXfrm>
        <a:off x="0" y="1532508"/>
        <a:ext cx="8600971" cy="725615"/>
      </dsp:txXfrm>
    </dsp:sp>
    <dsp:sp modelId="{B88E676C-13C3-4D99-ADA0-BD0703108EF4}">
      <dsp:nvSpPr>
        <dsp:cNvPr id="0" name=""/>
        <dsp:cNvSpPr/>
      </dsp:nvSpPr>
      <dsp:spPr>
        <a:xfrm>
          <a:off x="0" y="2347335"/>
          <a:ext cx="8600971" cy="589448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+mn-lt"/>
            </a:rPr>
            <a:t>Переход от отдельных разрешений на выбросы, сбросы, размещение отходов к комплексным разрешениям, декларированию, отчетности</a:t>
          </a:r>
        </a:p>
      </dsp:txBody>
      <dsp:txXfrm>
        <a:off x="0" y="2347335"/>
        <a:ext cx="8600971" cy="589448"/>
      </dsp:txXfrm>
    </dsp:sp>
    <dsp:sp modelId="{14AAA6D6-5E8C-4596-B815-93C15FA04EB0}">
      <dsp:nvSpPr>
        <dsp:cNvPr id="0" name=""/>
        <dsp:cNvSpPr/>
      </dsp:nvSpPr>
      <dsp:spPr>
        <a:xfrm>
          <a:off x="0" y="3047169"/>
          <a:ext cx="8600971" cy="432585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+mn-lt"/>
            </a:rPr>
            <a:t>Сокращение перечня регулируемых загрязняющих веществ</a:t>
          </a:r>
        </a:p>
      </dsp:txBody>
      <dsp:txXfrm>
        <a:off x="0" y="3047169"/>
        <a:ext cx="8600971" cy="432585"/>
      </dsp:txXfrm>
    </dsp:sp>
    <dsp:sp modelId="{E7DAADA5-A832-46A5-8407-CA6286AD3D10}">
      <dsp:nvSpPr>
        <dsp:cNvPr id="0" name=""/>
        <dsp:cNvSpPr/>
      </dsp:nvSpPr>
      <dsp:spPr>
        <a:xfrm>
          <a:off x="0" y="4315197"/>
          <a:ext cx="8600971" cy="715577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+mn-lt"/>
            </a:rPr>
            <a:t>Регулирование вопросов платы за негативное воздействие </a:t>
          </a:r>
          <a:endParaRPr lang="ru-RU" sz="1800" b="1" u="sng" kern="1200" dirty="0">
            <a:solidFill>
              <a:schemeClr val="accent2"/>
            </a:solidFill>
            <a:latin typeface="+mn-lt"/>
          </a:endParaRPr>
        </a:p>
      </dsp:txBody>
      <dsp:txXfrm>
        <a:off x="0" y="4315197"/>
        <a:ext cx="8600971" cy="715577"/>
      </dsp:txXfrm>
    </dsp:sp>
    <dsp:sp modelId="{FA5EFC4A-BC3D-4BF4-8DC5-EF64CBAC0B49}">
      <dsp:nvSpPr>
        <dsp:cNvPr id="0" name=""/>
        <dsp:cNvSpPr/>
      </dsp:nvSpPr>
      <dsp:spPr>
        <a:xfrm>
          <a:off x="0" y="3644671"/>
          <a:ext cx="8600971" cy="549586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+mn-lt"/>
            </a:rPr>
            <a:t>Усиление реального экологического надзора, введение обязательности представления экологической отчетности предприятий</a:t>
          </a:r>
        </a:p>
      </dsp:txBody>
      <dsp:txXfrm>
        <a:off x="0" y="3644671"/>
        <a:ext cx="8600971" cy="5495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380F4B-761E-4F90-AA92-E5A8FB9C1A30}">
      <dsp:nvSpPr>
        <dsp:cNvPr id="0" name=""/>
        <dsp:cNvSpPr/>
      </dsp:nvSpPr>
      <dsp:spPr>
        <a:xfrm>
          <a:off x="895304" y="1395547"/>
          <a:ext cx="6538738" cy="56796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38100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 </a:t>
          </a:r>
          <a:r>
            <a:rPr lang="ru-RU" sz="2000" b="1" kern="1200" dirty="0" smtClean="0">
              <a:solidFill>
                <a:schemeClr val="tx1"/>
              </a:solidFill>
            </a:rPr>
            <a:t>95 % негативного воздействия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895304" y="1395547"/>
        <a:ext cx="6538738" cy="567966"/>
      </dsp:txXfrm>
    </dsp:sp>
    <dsp:sp modelId="{4177EF54-4FA8-428A-903C-ABF839616207}">
      <dsp:nvSpPr>
        <dsp:cNvPr id="0" name=""/>
        <dsp:cNvSpPr/>
      </dsp:nvSpPr>
      <dsp:spPr>
        <a:xfrm rot="16343293">
          <a:off x="3950925" y="855435"/>
          <a:ext cx="284661" cy="5776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/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 rot="16343293">
        <a:off x="3950925" y="855435"/>
        <a:ext cx="284661" cy="577651"/>
      </dsp:txXfrm>
    </dsp:sp>
    <dsp:sp modelId="{8F03DF9F-B86C-4D98-BE78-802046EC9AA3}">
      <dsp:nvSpPr>
        <dsp:cNvPr id="0" name=""/>
        <dsp:cNvSpPr/>
      </dsp:nvSpPr>
      <dsp:spPr>
        <a:xfrm>
          <a:off x="0" y="243407"/>
          <a:ext cx="8422527" cy="63808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38100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solidFill>
                <a:schemeClr val="tx1"/>
              </a:solidFill>
            </a:rPr>
            <a:t>Экологически опасные объекты</a:t>
          </a:r>
          <a:endParaRPr lang="ru-RU" sz="2000" b="1" i="0" kern="1200" dirty="0">
            <a:solidFill>
              <a:schemeClr val="tx1"/>
            </a:solidFill>
          </a:endParaRPr>
        </a:p>
      </dsp:txBody>
      <dsp:txXfrm>
        <a:off x="0" y="243407"/>
        <a:ext cx="8422527" cy="638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10/05/2013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7E6808F-446D-41D2-B9E8-21E33D442CF8}" type="slidenum">
              <a:rPr lang="ru-RU" smtClean="0">
                <a:cs typeface="Times New Roman" pitchFamily="18" charset="0"/>
              </a:rPr>
              <a:pPr eaLnBrk="1" hangingPunct="1"/>
              <a:t>17</a:t>
            </a:fld>
            <a:endParaRPr lang="ru-RU" smtClean="0">
              <a:cs typeface="Times New Roman" pitchFamily="18" charset="0"/>
            </a:endParaRP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90" tIns="45345" rIns="90690" bIns="45345" anchor="b"/>
          <a:lstStyle>
            <a:lvl1pPr defTabSz="906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6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6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1AF9034-85BE-4688-A2D1-292E7B47ADEF}" type="slidenum">
              <a:rPr lang="ru-RU" sz="1200">
                <a:cs typeface="Times New Roman" pitchFamily="18" charset="0"/>
              </a:rPr>
              <a:pPr eaLnBrk="1" hangingPunct="1"/>
              <a:t>17</a:t>
            </a:fld>
            <a:endParaRPr lang="ru-RU" sz="1200">
              <a:cs typeface="Times New Roman" pitchFamily="18" charset="0"/>
            </a:endParaRP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2338" y="744538"/>
            <a:ext cx="4965700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1342" y="4715153"/>
            <a:ext cx="5434993" cy="446698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690" tIns="45345" rIns="90690" bIns="4534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1664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A5BEF-1503-460D-8997-037B06054092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FBFF-1BBE-4928-B489-E4D9019402EC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48647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DBD-9E47-4377-980F-92B8F9367CCE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048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FD1-E2CD-4C0D-8297-9750D2A58395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8731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E54E4-133A-4E9B-B235-DC3DE2683BBE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905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59D47-F157-4D79-A238-806BE2384AD2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1717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E7D7-83D7-4951-BAC1-DBD291EAEFD5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0659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E53-1258-4681-B327-BEE02F98D559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867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A1F7-AB43-4581-982D-F9B3F89E3F90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566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FC132-A7A6-4FE8-B813-68FE6C874A49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2CA2-3FE5-4A35-9FD8-AEF0F8A19CF7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33550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2B9C-206D-496B-96CE-06D4A83A7C06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5773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5372-366A-43CE-89A6-71A963C9DAAF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825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A1689-B6CE-405D-8805-9C4541780921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AA089-61CC-4F2F-8E01-E87225A84C78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AA2B-BEF0-4CEB-A61A-D2602B2570FB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8BEE2-E48C-42B4-A1C5-18424EF51261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D553-1887-49CE-928D-29559AA08958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51D0-1181-49E8-A14C-A1C735A88ACB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67D1-8DA4-41F6-A069-A0AD7C1F33A1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79000">
              <a:schemeClr val="tx2"/>
            </a:gs>
            <a:gs pos="100000">
              <a:schemeClr val="accent1">
                <a:lumMod val="75000"/>
              </a:schemeClr>
            </a:gs>
            <a:gs pos="98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B88FF0E-72A2-4F8B-88F9-E5993C581F75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F4336C1-8E47-427B-9D45-FE52CCFA0D81}" type="datetime1">
              <a:rPr lang="en-GB" smtClean="0">
                <a:solidFill>
                  <a:srgbClr val="04617B"/>
                </a:solidFill>
              </a:rPr>
              <a:pPr/>
              <a:t>10/05/2013</a:t>
            </a:fld>
            <a:endParaRPr lang="en-GB">
              <a:solidFill>
                <a:srgbClr val="0461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>
              <a:solidFill>
                <a:srgbClr val="0461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>
                <a:solidFill>
                  <a:srgbClr val="04617B"/>
                </a:solidFill>
              </a:rPr>
              <a:pPr/>
              <a:t>‹#›</a:t>
            </a:fld>
            <a:endParaRPr lang="en-GB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68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ps.ru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109985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воздуха в странах</a:t>
            </a:r>
            <a:br>
              <a:rPr 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Восточного региона ЕИСП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988840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ts val="0"/>
              </a:spcBef>
            </a:pPr>
            <a:endParaRPr lang="ru-RU" sz="3200" b="1" dirty="0" smtClean="0">
              <a:solidFill>
                <a:srgbClr val="FFFF00"/>
              </a:solidFill>
            </a:endParaRPr>
          </a:p>
          <a:p>
            <a:pPr lvl="0" algn="ctr">
              <a:spcBef>
                <a:spcPts val="0"/>
              </a:spcBef>
            </a:pPr>
            <a:r>
              <a:rPr lang="ru-RU" sz="3200" b="1" dirty="0" smtClean="0">
                <a:solidFill>
                  <a:srgbClr val="FFFF00"/>
                </a:solidFill>
              </a:rPr>
              <a:t>Основные </a:t>
            </a:r>
            <a:r>
              <a:rPr lang="ru-RU" sz="3200" b="1" dirty="0">
                <a:solidFill>
                  <a:srgbClr val="FFFF00"/>
                </a:solidFill>
              </a:rPr>
              <a:t>положения и ход рассмотрения законопроекта по КПКЗ в Российской Федерации</a:t>
            </a:r>
          </a:p>
          <a:p>
            <a:endParaRPr lang="ru-RU" sz="20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Михаил </a:t>
            </a:r>
            <a:r>
              <a:rPr lang="ru-RU" sz="2800" b="1" dirty="0">
                <a:solidFill>
                  <a:schemeClr val="bg1"/>
                </a:solidFill>
              </a:rPr>
              <a:t>Бегак, </a:t>
            </a:r>
            <a:r>
              <a:rPr lang="ru-RU" sz="2800" b="1" dirty="0" smtClean="0">
                <a:solidFill>
                  <a:schemeClr val="bg1"/>
                </a:solidFill>
              </a:rPr>
              <a:t> Татьяна </a:t>
            </a:r>
            <a:r>
              <a:rPr lang="ru-RU" sz="2800" b="1" dirty="0">
                <a:solidFill>
                  <a:schemeClr val="bg1"/>
                </a:solidFill>
              </a:rPr>
              <a:t>Гусева</a:t>
            </a:r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 </a:t>
            </a:r>
            <a:r>
              <a:rPr lang="ru-RU" sz="2400" dirty="0">
                <a:solidFill>
                  <a:schemeClr val="bg1"/>
                </a:solidFill>
              </a:rPr>
              <a:t>благодарностью Виктории Венчиковой за предоставленную </a:t>
            </a:r>
            <a:r>
              <a:rPr lang="ru-RU" sz="2400" dirty="0" smtClean="0">
                <a:solidFill>
                  <a:schemeClr val="bg1"/>
                </a:solidFill>
              </a:rPr>
              <a:t>информацию</a:t>
            </a:r>
            <a:endParaRPr lang="ru-RU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ru-RU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Одесса, 14 мая 2013 года</a:t>
            </a:r>
            <a:endParaRPr lang="en-US" sz="1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19444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 txBox="1">
            <a:spLocks noGrp="1"/>
          </p:cNvSpPr>
          <p:nvPr/>
        </p:nvSpPr>
        <p:spPr>
          <a:xfrm>
            <a:off x="8348663" y="6183313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3A9CBD7-94C0-4E44-9D18-7771DE59C242}" type="slidenum">
              <a:rPr lang="ru-RU" sz="1000">
                <a:solidFill>
                  <a:schemeClr val="bg2">
                    <a:shade val="5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000">
              <a:solidFill>
                <a:schemeClr val="bg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0" y="11219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bg1"/>
                </a:solidFill>
                <a:latin typeface="+mn-lt"/>
                <a:cs typeface="Arial" charset="0"/>
              </a:rPr>
              <a:t>ПЛАТА ЗА НЕГАТИВНОЕ ВОЗДЕЙСТВИЕ</a:t>
            </a:r>
          </a:p>
          <a:p>
            <a:pPr algn="ctr" eaLnBrk="1" hangingPunct="1"/>
            <a:r>
              <a:rPr lang="ru-RU" sz="2400" b="1" dirty="0" smtClean="0">
                <a:solidFill>
                  <a:schemeClr val="bg1"/>
                </a:solidFill>
                <a:latin typeface="+mn-lt"/>
                <a:cs typeface="Arial" charset="0"/>
              </a:rPr>
              <a:t>«СТИМУЛИРУЮЩИЕ КОЭФФИЦИЕНТЫ» </a:t>
            </a:r>
            <a:endParaRPr lang="ru-RU" sz="2400" b="1" dirty="0">
              <a:solidFill>
                <a:schemeClr val="bg1"/>
              </a:solidFill>
              <a:latin typeface="+mn-lt"/>
              <a:cs typeface="Arial" charset="0"/>
            </a:endParaRPr>
          </a:p>
        </p:txBody>
      </p:sp>
      <p:grpSp>
        <p:nvGrpSpPr>
          <p:cNvPr id="17412" name="Группа 1"/>
          <p:cNvGrpSpPr>
            <a:grpSpLocks/>
          </p:cNvGrpSpPr>
          <p:nvPr/>
        </p:nvGrpSpPr>
        <p:grpSpPr bwMode="auto">
          <a:xfrm>
            <a:off x="327025" y="4437063"/>
            <a:ext cx="5400675" cy="935037"/>
            <a:chOff x="-769" y="5462"/>
            <a:chExt cx="8174205" cy="1368152"/>
          </a:xfrm>
        </p:grpSpPr>
        <p:sp>
          <p:nvSpPr>
            <p:cNvPr id="2" name="Скругленный прямоугольник 2"/>
            <p:cNvSpPr/>
            <p:nvPr/>
          </p:nvSpPr>
          <p:spPr>
            <a:xfrm>
              <a:off x="-769" y="5462"/>
              <a:ext cx="8114137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-769" y="109989"/>
              <a:ext cx="8174205" cy="11196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>
                <a:defRPr/>
              </a:pPr>
              <a:r>
                <a:rPr lang="ru-RU" b="1" dirty="0"/>
                <a:t>выбросы, сбросы превышающие разрешенные или указанные в декларации для объектов</a:t>
              </a:r>
            </a:p>
          </p:txBody>
        </p:sp>
      </p:grpSp>
      <p:grpSp>
        <p:nvGrpSpPr>
          <p:cNvPr id="17413" name="Группа 1"/>
          <p:cNvGrpSpPr>
            <a:grpSpLocks/>
          </p:cNvGrpSpPr>
          <p:nvPr/>
        </p:nvGrpSpPr>
        <p:grpSpPr bwMode="auto">
          <a:xfrm>
            <a:off x="323850" y="5518150"/>
            <a:ext cx="5619750" cy="935038"/>
            <a:chOff x="0" y="347519"/>
            <a:chExt cx="8566475" cy="955740"/>
          </a:xfrm>
        </p:grpSpPr>
        <p:sp>
          <p:nvSpPr>
            <p:cNvPr id="6" name="Скругленный прямоугольник 2"/>
            <p:cNvSpPr/>
            <p:nvPr/>
          </p:nvSpPr>
          <p:spPr>
            <a:xfrm>
              <a:off x="0" y="347519"/>
              <a:ext cx="8208329" cy="91192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72597" y="347519"/>
              <a:ext cx="8493878" cy="9557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>
                <a:defRPr/>
              </a:pPr>
              <a:r>
                <a:rPr lang="ru-RU" b="1" dirty="0"/>
                <a:t>отходы, размещенные с превышением лимитов или объемов, указанных в отчетности</a:t>
              </a:r>
              <a:endParaRPr lang="ru-RU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17414" name="Группа 1"/>
          <p:cNvGrpSpPr>
            <a:grpSpLocks/>
          </p:cNvGrpSpPr>
          <p:nvPr/>
        </p:nvGrpSpPr>
        <p:grpSpPr bwMode="auto">
          <a:xfrm>
            <a:off x="323850" y="3502025"/>
            <a:ext cx="5548313" cy="792163"/>
            <a:chOff x="1" y="4872"/>
            <a:chExt cx="8217816" cy="941578"/>
          </a:xfrm>
        </p:grpSpPr>
        <p:sp>
          <p:nvSpPr>
            <p:cNvPr id="8" name="Скругленный прямоугольник 2"/>
            <p:cNvSpPr/>
            <p:nvPr/>
          </p:nvSpPr>
          <p:spPr>
            <a:xfrm>
              <a:off x="1" y="4872"/>
              <a:ext cx="7902741" cy="94157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75243" y="4872"/>
              <a:ext cx="8142574" cy="856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>
                <a:defRPr/>
              </a:pPr>
              <a:r>
                <a:rPr lang="ru-RU" b="1" dirty="0"/>
                <a:t>выбросы, сбросы в пределах временно </a:t>
              </a:r>
              <a:r>
                <a:rPr lang="ru-RU" b="1" dirty="0" smtClean="0"/>
                <a:t/>
              </a:r>
              <a:br>
                <a:rPr lang="ru-RU" b="1" dirty="0" smtClean="0"/>
              </a:br>
              <a:r>
                <a:rPr lang="ru-RU" b="1" dirty="0" smtClean="0"/>
                <a:t>разрешенных </a:t>
              </a:r>
              <a:r>
                <a:rPr lang="ru-RU" b="1" dirty="0"/>
                <a:t>на период реализации плана мероприятий (программы внедрения НДТ);</a:t>
              </a:r>
            </a:p>
          </p:txBody>
        </p:sp>
      </p:grpSp>
      <p:grpSp>
        <p:nvGrpSpPr>
          <p:cNvPr id="17415" name="Группа 1"/>
          <p:cNvGrpSpPr>
            <a:grpSpLocks/>
          </p:cNvGrpSpPr>
          <p:nvPr/>
        </p:nvGrpSpPr>
        <p:grpSpPr bwMode="auto">
          <a:xfrm>
            <a:off x="323850" y="2709863"/>
            <a:ext cx="5764213" cy="647700"/>
            <a:chOff x="0" y="5462"/>
            <a:chExt cx="8213252" cy="1368152"/>
          </a:xfrm>
        </p:grpSpPr>
        <p:sp>
          <p:nvSpPr>
            <p:cNvPr id="10" name="Скругленный прямоугольник 2"/>
            <p:cNvSpPr/>
            <p:nvPr/>
          </p:nvSpPr>
          <p:spPr>
            <a:xfrm>
              <a:off x="0" y="5462"/>
              <a:ext cx="7597993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72383" y="183187"/>
              <a:ext cx="8140869" cy="1120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>
                <a:defRPr/>
              </a:pPr>
              <a:r>
                <a:rPr lang="ru-RU" b="1" dirty="0"/>
                <a:t>выбросы, сбросов после внедрения НДТ </a:t>
              </a:r>
            </a:p>
            <a:p>
              <a:pPr>
                <a:defRPr/>
              </a:pPr>
              <a:r>
                <a:rPr lang="ru-RU" b="1" dirty="0"/>
                <a:t>(в пределах технологических нормативов)</a:t>
              </a:r>
            </a:p>
          </p:txBody>
        </p:sp>
      </p:grpSp>
      <p:grpSp>
        <p:nvGrpSpPr>
          <p:cNvPr id="17416" name="Группа 1"/>
          <p:cNvGrpSpPr>
            <a:grpSpLocks/>
          </p:cNvGrpSpPr>
          <p:nvPr/>
        </p:nvGrpSpPr>
        <p:grpSpPr bwMode="auto">
          <a:xfrm>
            <a:off x="328613" y="1844675"/>
            <a:ext cx="5908675" cy="820738"/>
            <a:chOff x="0" y="5462"/>
            <a:chExt cx="5909452" cy="1297737"/>
          </a:xfrm>
        </p:grpSpPr>
        <p:sp>
          <p:nvSpPr>
            <p:cNvPr id="12" name="Скругленный прямоугольник 2"/>
            <p:cNvSpPr/>
            <p:nvPr/>
          </p:nvSpPr>
          <p:spPr>
            <a:xfrm>
              <a:off x="0" y="5462"/>
              <a:ext cx="5328351" cy="113959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4" name="Скругленный прямоугольник 4"/>
            <p:cNvSpPr/>
            <p:nvPr/>
          </p:nvSpPr>
          <p:spPr>
            <a:xfrm>
              <a:off x="71446" y="5462"/>
              <a:ext cx="5838006" cy="12977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b="1" dirty="0"/>
                <a:t>выбросы, сбросы в пределах НДВ, НДС, лимитов на размещение отходов</a:t>
              </a:r>
              <a:endParaRPr lang="ru-RU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18" name="Группа 3"/>
          <p:cNvGrpSpPr>
            <a:grpSpLocks/>
          </p:cNvGrpSpPr>
          <p:nvPr/>
        </p:nvGrpSpPr>
        <p:grpSpPr bwMode="auto">
          <a:xfrm>
            <a:off x="6012160" y="980728"/>
            <a:ext cx="720080" cy="584200"/>
            <a:chOff x="4948143" y="2294"/>
            <a:chExt cx="1170200" cy="585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4965748" y="19783"/>
              <a:ext cx="1134989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 до 2018</a:t>
              </a:r>
            </a:p>
          </p:txBody>
        </p:sp>
      </p:grpSp>
      <p:grpSp>
        <p:nvGrpSpPr>
          <p:cNvPr id="19" name="Группа 6"/>
          <p:cNvGrpSpPr>
            <a:grpSpLocks/>
          </p:cNvGrpSpPr>
          <p:nvPr/>
        </p:nvGrpSpPr>
        <p:grpSpPr bwMode="auto">
          <a:xfrm>
            <a:off x="7020272" y="980728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2018</a:t>
              </a:r>
            </a:p>
          </p:txBody>
        </p:sp>
      </p:grpSp>
      <p:sp>
        <p:nvSpPr>
          <p:cNvPr id="27" name="Скругленный прямоугольник 4"/>
          <p:cNvSpPr/>
          <p:nvPr/>
        </p:nvSpPr>
        <p:spPr bwMode="auto">
          <a:xfrm>
            <a:off x="401230" y="1015653"/>
            <a:ext cx="5102138" cy="5492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Уровни  негативного воздействия</a:t>
            </a:r>
          </a:p>
        </p:txBody>
      </p:sp>
      <p:grpSp>
        <p:nvGrpSpPr>
          <p:cNvPr id="25" name="Группа 6"/>
          <p:cNvGrpSpPr>
            <a:grpSpLocks/>
          </p:cNvGrpSpPr>
          <p:nvPr/>
        </p:nvGrpSpPr>
        <p:grpSpPr bwMode="auto">
          <a:xfrm>
            <a:off x="7948393" y="980728"/>
            <a:ext cx="728063" cy="584200"/>
            <a:chOff x="4948143" y="2294"/>
            <a:chExt cx="1170200" cy="585100"/>
          </a:xfrm>
          <a:solidFill>
            <a:schemeClr val="bg2"/>
          </a:solidFill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Скругленный прямоугольник 4"/>
            <p:cNvSpPr/>
            <p:nvPr/>
          </p:nvSpPr>
          <p:spPr>
            <a:xfrm>
              <a:off x="5063877" y="29124"/>
              <a:ext cx="1054461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2021</a:t>
              </a:r>
            </a:p>
          </p:txBody>
        </p:sp>
      </p:grpSp>
      <p:grpSp>
        <p:nvGrpSpPr>
          <p:cNvPr id="28" name="Группа 3"/>
          <p:cNvGrpSpPr>
            <a:grpSpLocks/>
          </p:cNvGrpSpPr>
          <p:nvPr/>
        </p:nvGrpSpPr>
        <p:grpSpPr bwMode="auto">
          <a:xfrm>
            <a:off x="6012160" y="3636888"/>
            <a:ext cx="720080" cy="584200"/>
            <a:chOff x="4948143" y="2294"/>
            <a:chExt cx="1170200" cy="585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Скругленный прямоугольник 4"/>
            <p:cNvSpPr/>
            <p:nvPr/>
          </p:nvSpPr>
          <p:spPr>
            <a:xfrm>
              <a:off x="4965748" y="19783"/>
              <a:ext cx="1134989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 5</a:t>
              </a:r>
            </a:p>
          </p:txBody>
        </p:sp>
      </p:grpSp>
      <p:grpSp>
        <p:nvGrpSpPr>
          <p:cNvPr id="29" name="Группа 3"/>
          <p:cNvGrpSpPr>
            <a:grpSpLocks/>
          </p:cNvGrpSpPr>
          <p:nvPr/>
        </p:nvGrpSpPr>
        <p:grpSpPr bwMode="auto">
          <a:xfrm>
            <a:off x="6012160" y="4645000"/>
            <a:ext cx="720080" cy="584200"/>
            <a:chOff x="4948143" y="2294"/>
            <a:chExt cx="1170200" cy="585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Скругленный прямоугольник 4"/>
            <p:cNvSpPr/>
            <p:nvPr/>
          </p:nvSpPr>
          <p:spPr>
            <a:xfrm>
              <a:off x="4965748" y="19783"/>
              <a:ext cx="1134989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 25</a:t>
              </a:r>
            </a:p>
          </p:txBody>
        </p:sp>
      </p:grpSp>
      <p:grpSp>
        <p:nvGrpSpPr>
          <p:cNvPr id="30" name="Группа 3"/>
          <p:cNvGrpSpPr>
            <a:grpSpLocks/>
          </p:cNvGrpSpPr>
          <p:nvPr/>
        </p:nvGrpSpPr>
        <p:grpSpPr bwMode="auto">
          <a:xfrm>
            <a:off x="6012160" y="5653112"/>
            <a:ext cx="720080" cy="584200"/>
            <a:chOff x="4948143" y="2294"/>
            <a:chExt cx="1170200" cy="585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4" name="Скругленный прямоугольник 43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Скругленный прямоугольник 4"/>
            <p:cNvSpPr/>
            <p:nvPr/>
          </p:nvSpPr>
          <p:spPr>
            <a:xfrm>
              <a:off x="4965748" y="19783"/>
              <a:ext cx="1134989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5</a:t>
              </a:r>
            </a:p>
          </p:txBody>
        </p:sp>
      </p:grpSp>
      <p:grpSp>
        <p:nvGrpSpPr>
          <p:cNvPr id="31" name="Группа 3"/>
          <p:cNvGrpSpPr>
            <a:grpSpLocks/>
          </p:cNvGrpSpPr>
          <p:nvPr/>
        </p:nvGrpSpPr>
        <p:grpSpPr bwMode="auto">
          <a:xfrm>
            <a:off x="6012160" y="1916832"/>
            <a:ext cx="720080" cy="584200"/>
            <a:chOff x="4948143" y="2294"/>
            <a:chExt cx="1170200" cy="585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Скругленный прямоугольник 4"/>
            <p:cNvSpPr/>
            <p:nvPr/>
          </p:nvSpPr>
          <p:spPr>
            <a:xfrm>
              <a:off x="4965748" y="19783"/>
              <a:ext cx="1134989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 1</a:t>
              </a:r>
            </a:p>
          </p:txBody>
        </p:sp>
      </p:grpSp>
      <p:grpSp>
        <p:nvGrpSpPr>
          <p:cNvPr id="34" name="Группа 6"/>
          <p:cNvGrpSpPr>
            <a:grpSpLocks/>
          </p:cNvGrpSpPr>
          <p:nvPr/>
        </p:nvGrpSpPr>
        <p:grpSpPr bwMode="auto">
          <a:xfrm>
            <a:off x="7020272" y="5653112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25</a:t>
              </a:r>
            </a:p>
          </p:txBody>
        </p:sp>
      </p:grpSp>
      <p:grpSp>
        <p:nvGrpSpPr>
          <p:cNvPr id="35" name="Группа 6"/>
          <p:cNvGrpSpPr>
            <a:grpSpLocks/>
          </p:cNvGrpSpPr>
          <p:nvPr/>
        </p:nvGrpSpPr>
        <p:grpSpPr bwMode="auto">
          <a:xfrm>
            <a:off x="7020272" y="4645000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75</a:t>
              </a:r>
            </a:p>
          </p:txBody>
        </p:sp>
      </p:grpSp>
      <p:grpSp>
        <p:nvGrpSpPr>
          <p:cNvPr id="36" name="Группа 6"/>
          <p:cNvGrpSpPr>
            <a:grpSpLocks/>
          </p:cNvGrpSpPr>
          <p:nvPr/>
        </p:nvGrpSpPr>
        <p:grpSpPr bwMode="auto">
          <a:xfrm>
            <a:off x="7020272" y="3636888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56" name="Скругленный прямоугольник 55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25</a:t>
              </a:r>
            </a:p>
          </p:txBody>
        </p:sp>
      </p:grpSp>
      <p:grpSp>
        <p:nvGrpSpPr>
          <p:cNvPr id="37" name="Группа 6"/>
          <p:cNvGrpSpPr>
            <a:grpSpLocks/>
          </p:cNvGrpSpPr>
          <p:nvPr/>
        </p:nvGrpSpPr>
        <p:grpSpPr bwMode="auto">
          <a:xfrm>
            <a:off x="7020272" y="1908696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0" name="Группа 6"/>
          <p:cNvGrpSpPr>
            <a:grpSpLocks/>
          </p:cNvGrpSpPr>
          <p:nvPr/>
        </p:nvGrpSpPr>
        <p:grpSpPr bwMode="auto">
          <a:xfrm>
            <a:off x="7020272" y="2772792"/>
            <a:ext cx="720080" cy="584200"/>
            <a:chOff x="4948143" y="2294"/>
            <a:chExt cx="1170200" cy="585100"/>
          </a:xfrm>
          <a:solidFill>
            <a:schemeClr val="bg2">
              <a:lumMod val="90000"/>
            </a:schemeClr>
          </a:solidFill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Скругленный прямоугольник 4"/>
            <p:cNvSpPr/>
            <p:nvPr/>
          </p:nvSpPr>
          <p:spPr>
            <a:xfrm>
              <a:off x="5065163" y="19783"/>
              <a:ext cx="936160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43" name="Группа 6"/>
          <p:cNvGrpSpPr>
            <a:grpSpLocks/>
          </p:cNvGrpSpPr>
          <p:nvPr/>
        </p:nvGrpSpPr>
        <p:grpSpPr bwMode="auto">
          <a:xfrm>
            <a:off x="7956376" y="4653136"/>
            <a:ext cx="728063" cy="584200"/>
            <a:chOff x="4948143" y="2294"/>
            <a:chExt cx="1170200" cy="585100"/>
          </a:xfrm>
          <a:solidFill>
            <a:schemeClr val="bg2"/>
          </a:solidFill>
        </p:grpSpPr>
        <p:sp>
          <p:nvSpPr>
            <p:cNvPr id="65" name="Скругленный прямоугольник 64"/>
            <p:cNvSpPr/>
            <p:nvPr/>
          </p:nvSpPr>
          <p:spPr>
            <a:xfrm>
              <a:off x="4948143" y="2294"/>
              <a:ext cx="1170200" cy="5851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Скругленный прямоугольник 4"/>
            <p:cNvSpPr/>
            <p:nvPr/>
          </p:nvSpPr>
          <p:spPr>
            <a:xfrm>
              <a:off x="5063877" y="29124"/>
              <a:ext cx="1054461" cy="5501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6670" tIns="17780" rIns="26670" bIns="17780" spcCol="1270" anchor="ctr"/>
            <a:lstStyle/>
            <a:p>
              <a:pPr algn="ctr" defTabSz="6223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100</a:t>
              </a:r>
            </a:p>
          </p:txBody>
        </p:sp>
      </p:grp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719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05FACF9-376A-4CC4-9535-1730033F726A}" type="slidenum">
              <a:rPr lang="ru-RU" b="1">
                <a:solidFill>
                  <a:schemeClr val="bg2">
                    <a:shade val="50000"/>
                  </a:schemeClr>
                </a:solidFill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0" y="180122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800" b="1" dirty="0">
                <a:solidFill>
                  <a:schemeClr val="bg1"/>
                </a:solidFill>
                <a:latin typeface="+mn-lt"/>
                <a:cs typeface="Arial" charset="0"/>
              </a:rPr>
              <a:t>Меры экономического стимулирования</a:t>
            </a:r>
          </a:p>
        </p:txBody>
      </p:sp>
      <p:grpSp>
        <p:nvGrpSpPr>
          <p:cNvPr id="18436" name="Группа 1"/>
          <p:cNvGrpSpPr>
            <a:grpSpLocks/>
          </p:cNvGrpSpPr>
          <p:nvPr/>
        </p:nvGrpSpPr>
        <p:grpSpPr bwMode="auto">
          <a:xfrm>
            <a:off x="468313" y="3213100"/>
            <a:ext cx="8212137" cy="1008063"/>
            <a:chOff x="0" y="5462"/>
            <a:chExt cx="8213252" cy="1368152"/>
          </a:xfrm>
        </p:grpSpPr>
        <p:sp>
          <p:nvSpPr>
            <p:cNvPr id="2" name="Скругленный прямоугольник 2"/>
            <p:cNvSpPr/>
            <p:nvPr/>
          </p:nvSpPr>
          <p:spPr>
            <a:xfrm>
              <a:off x="0" y="5462"/>
              <a:ext cx="8208489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71447" y="182137"/>
              <a:ext cx="8141805" cy="9350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У</a:t>
              </a:r>
              <a:r>
                <a:rPr lang="ru-RU" b="1" dirty="0" smtClean="0">
                  <a:solidFill>
                    <a:schemeClr val="tx1"/>
                  </a:solidFill>
                </a:rPr>
                <a:t>величение </a:t>
              </a:r>
              <a:r>
                <a:rPr lang="ru-RU" b="1" dirty="0">
                  <a:solidFill>
                    <a:schemeClr val="tx1"/>
                  </a:solidFill>
                </a:rPr>
                <a:t>стимулирующих коэффициентов, применяемых к нормативам платы в отношении сверхнормативного воздействия</a:t>
              </a:r>
            </a:p>
          </p:txBody>
        </p:sp>
      </p:grpSp>
      <p:grpSp>
        <p:nvGrpSpPr>
          <p:cNvPr id="18437" name="Группа 1"/>
          <p:cNvGrpSpPr>
            <a:grpSpLocks/>
          </p:cNvGrpSpPr>
          <p:nvPr/>
        </p:nvGrpSpPr>
        <p:grpSpPr bwMode="auto">
          <a:xfrm>
            <a:off x="463550" y="5156200"/>
            <a:ext cx="8212138" cy="1081088"/>
            <a:chOff x="0" y="5462"/>
            <a:chExt cx="8213252" cy="1368152"/>
          </a:xfrm>
        </p:grpSpPr>
        <p:sp>
          <p:nvSpPr>
            <p:cNvPr id="6" name="Скругленный прямоугольник 2"/>
            <p:cNvSpPr/>
            <p:nvPr/>
          </p:nvSpPr>
          <p:spPr>
            <a:xfrm>
              <a:off x="0" y="5462"/>
              <a:ext cx="8208488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71448" y="184267"/>
              <a:ext cx="8141804" cy="847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О</a:t>
              </a:r>
              <a:r>
                <a:rPr lang="ru-RU" b="1" dirty="0" smtClean="0">
                  <a:solidFill>
                    <a:schemeClr val="tx1"/>
                  </a:solidFill>
                </a:rPr>
                <a:t>тказ </a:t>
              </a:r>
              <a:r>
                <a:rPr lang="ru-RU" b="1" dirty="0">
                  <a:solidFill>
                    <a:schemeClr val="tx1"/>
                  </a:solidFill>
                </a:rPr>
                <a:t>от взимания платы в отношении предприятий, перешедших на </a:t>
              </a:r>
              <a:r>
                <a:rPr lang="ru-RU" b="1" dirty="0" smtClean="0">
                  <a:solidFill>
                    <a:schemeClr val="tx1"/>
                  </a:solidFill>
                </a:rPr>
                <a:t>НДТМ и </a:t>
              </a:r>
              <a:r>
                <a:rPr lang="ru-RU" b="1" dirty="0">
                  <a:solidFill>
                    <a:schemeClr val="tx1"/>
                  </a:solidFill>
                </a:rPr>
                <a:t>осуществляющих выбросы, сбросы загрязняющих веществ без превышения установленных технологических нормативов. </a:t>
              </a:r>
            </a:p>
          </p:txBody>
        </p:sp>
      </p:grpSp>
      <p:grpSp>
        <p:nvGrpSpPr>
          <p:cNvPr id="18438" name="Группа 1"/>
          <p:cNvGrpSpPr>
            <a:grpSpLocks/>
          </p:cNvGrpSpPr>
          <p:nvPr/>
        </p:nvGrpSpPr>
        <p:grpSpPr bwMode="auto">
          <a:xfrm>
            <a:off x="463550" y="2420938"/>
            <a:ext cx="8212138" cy="647700"/>
            <a:chOff x="0" y="5462"/>
            <a:chExt cx="8213252" cy="1368152"/>
          </a:xfrm>
        </p:grpSpPr>
        <p:sp>
          <p:nvSpPr>
            <p:cNvPr id="8" name="Скругленный прямоугольник 2"/>
            <p:cNvSpPr/>
            <p:nvPr/>
          </p:nvSpPr>
          <p:spPr>
            <a:xfrm>
              <a:off x="0" y="5462"/>
              <a:ext cx="8208488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71448" y="183187"/>
              <a:ext cx="8141804" cy="1120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В</a:t>
              </a:r>
              <a:r>
                <a:rPr lang="ru-RU" b="1" dirty="0" smtClean="0">
                  <a:solidFill>
                    <a:schemeClr val="tx1"/>
                  </a:solidFill>
                </a:rPr>
                <a:t>ведение </a:t>
              </a:r>
              <a:r>
                <a:rPr lang="ru-RU" b="1" dirty="0">
                  <a:solidFill>
                    <a:schemeClr val="tx1"/>
                  </a:solidFill>
                </a:rPr>
                <a:t>для оборудования </a:t>
              </a:r>
              <a:r>
                <a:rPr lang="ru-RU" b="1" dirty="0" smtClean="0">
                  <a:solidFill>
                    <a:schemeClr val="tx1"/>
                  </a:solidFill>
                </a:rPr>
                <a:t>НДТМ </a:t>
              </a:r>
              <a:r>
                <a:rPr lang="ru-RU" b="1" dirty="0">
                  <a:solidFill>
                    <a:schemeClr val="tx1"/>
                  </a:solidFill>
                </a:rPr>
                <a:t>дополнительного коэффициента амортизации, равного 2 </a:t>
              </a:r>
            </a:p>
          </p:txBody>
        </p:sp>
      </p:grpSp>
      <p:grpSp>
        <p:nvGrpSpPr>
          <p:cNvPr id="18439" name="Группа 1"/>
          <p:cNvGrpSpPr>
            <a:grpSpLocks/>
          </p:cNvGrpSpPr>
          <p:nvPr/>
        </p:nvGrpSpPr>
        <p:grpSpPr bwMode="auto">
          <a:xfrm>
            <a:off x="463550" y="1628775"/>
            <a:ext cx="8212138" cy="647700"/>
            <a:chOff x="0" y="5462"/>
            <a:chExt cx="8213252" cy="1368152"/>
          </a:xfrm>
        </p:grpSpPr>
        <p:sp>
          <p:nvSpPr>
            <p:cNvPr id="10" name="Скругленный прямоугольник 2"/>
            <p:cNvSpPr/>
            <p:nvPr/>
          </p:nvSpPr>
          <p:spPr>
            <a:xfrm>
              <a:off x="0" y="5462"/>
              <a:ext cx="8208488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71448" y="183189"/>
              <a:ext cx="8141804" cy="1120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spcAft>
                  <a:spcPct val="35000"/>
                </a:spcAft>
                <a:defRPr/>
              </a:pPr>
              <a:r>
                <a:rPr lang="ru-RU" b="1" dirty="0" smtClean="0">
                  <a:solidFill>
                    <a:schemeClr val="tx1"/>
                  </a:solidFill>
                </a:rPr>
                <a:t>Возмещение </a:t>
              </a:r>
              <a:r>
                <a:rPr lang="ru-RU" b="1" dirty="0">
                  <a:solidFill>
                    <a:schemeClr val="tx1"/>
                  </a:solidFill>
                </a:rPr>
                <a:t>затрат на уплату процентов по инвестиционным кредитам </a:t>
              </a:r>
            </a:p>
          </p:txBody>
        </p:sp>
      </p:grpSp>
      <p:grpSp>
        <p:nvGrpSpPr>
          <p:cNvPr id="18440" name="Группа 1"/>
          <p:cNvGrpSpPr>
            <a:grpSpLocks/>
          </p:cNvGrpSpPr>
          <p:nvPr/>
        </p:nvGrpSpPr>
        <p:grpSpPr bwMode="auto">
          <a:xfrm>
            <a:off x="463550" y="836613"/>
            <a:ext cx="8212138" cy="647700"/>
            <a:chOff x="0" y="5462"/>
            <a:chExt cx="8213252" cy="1368152"/>
          </a:xfrm>
        </p:grpSpPr>
        <p:sp>
          <p:nvSpPr>
            <p:cNvPr id="12" name="Скругленный прямоугольник 2"/>
            <p:cNvSpPr/>
            <p:nvPr/>
          </p:nvSpPr>
          <p:spPr>
            <a:xfrm>
              <a:off x="0" y="5462"/>
              <a:ext cx="8208488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4" name="Скругленный прямоугольник 4"/>
            <p:cNvSpPr/>
            <p:nvPr/>
          </p:nvSpPr>
          <p:spPr>
            <a:xfrm>
              <a:off x="71448" y="183187"/>
              <a:ext cx="8141804" cy="1120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О</a:t>
              </a:r>
              <a:r>
                <a:rPr lang="ru-RU" b="1" dirty="0" smtClean="0">
                  <a:solidFill>
                    <a:schemeClr val="tx1"/>
                  </a:solidFill>
                </a:rPr>
                <a:t>тнесение </a:t>
              </a:r>
              <a:r>
                <a:rPr lang="ru-RU" b="1" dirty="0">
                  <a:solidFill>
                    <a:schemeClr val="tx1"/>
                  </a:solidFill>
                </a:rPr>
                <a:t>платы за негативное воздействие в пределах норматива к себестоимости, за сверхнормативное воздействие – к прибыли</a:t>
              </a:r>
            </a:p>
          </p:txBody>
        </p:sp>
      </p:grpSp>
      <p:grpSp>
        <p:nvGrpSpPr>
          <p:cNvPr id="18441" name="Группа 1"/>
          <p:cNvGrpSpPr>
            <a:grpSpLocks/>
          </p:cNvGrpSpPr>
          <p:nvPr/>
        </p:nvGrpSpPr>
        <p:grpSpPr bwMode="auto">
          <a:xfrm>
            <a:off x="468313" y="4364038"/>
            <a:ext cx="8280400" cy="647700"/>
            <a:chOff x="0" y="-298746"/>
            <a:chExt cx="8282043" cy="1368152"/>
          </a:xfrm>
        </p:grpSpPr>
        <p:sp>
          <p:nvSpPr>
            <p:cNvPr id="20" name="Скругленный прямоугольник 2"/>
            <p:cNvSpPr/>
            <p:nvPr/>
          </p:nvSpPr>
          <p:spPr>
            <a:xfrm>
              <a:off x="0" y="-298746"/>
              <a:ext cx="8209004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139728" y="-147848"/>
              <a:ext cx="8142315" cy="1120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З</a:t>
              </a:r>
              <a:r>
                <a:rPr lang="ru-RU" b="1" dirty="0" smtClean="0">
                  <a:solidFill>
                    <a:schemeClr val="tx1"/>
                  </a:solidFill>
                </a:rPr>
                <a:t>ачет </a:t>
              </a:r>
              <a:r>
                <a:rPr lang="ru-RU" b="1" dirty="0">
                  <a:solidFill>
                    <a:schemeClr val="tx1"/>
                  </a:solidFill>
                </a:rPr>
                <a:t>затрат на осуществление мер по снижению негативного воздействия и внедрение </a:t>
              </a:r>
              <a:r>
                <a:rPr lang="ru-RU" b="1" dirty="0" smtClean="0">
                  <a:solidFill>
                    <a:schemeClr val="tx1"/>
                  </a:solidFill>
                </a:rPr>
                <a:t>НДТМ </a:t>
              </a:r>
              <a:r>
                <a:rPr lang="ru-RU" b="1" dirty="0">
                  <a:solidFill>
                    <a:schemeClr val="tx1"/>
                  </a:solidFill>
                </a:rPr>
                <a:t>в счет платы </a:t>
              </a: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2809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2608"/>
            <a:ext cx="8964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Позиция регулируемого сообщества (РСПП) и переговоры с МПР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49848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200" b="1" dirty="0" smtClean="0">
                <a:solidFill>
                  <a:srgbClr val="FFFF00"/>
                </a:solidFill>
              </a:rPr>
              <a:t>Отсутствие в стране «длинных денег». </a:t>
            </a:r>
            <a:r>
              <a:rPr lang="ru-RU" sz="2200" dirty="0" smtClean="0">
                <a:solidFill>
                  <a:srgbClr val="FFFF00"/>
                </a:solidFill>
              </a:rPr>
              <a:t>По </a:t>
            </a:r>
            <a:r>
              <a:rPr lang="ru-RU" sz="2200" dirty="0">
                <a:solidFill>
                  <a:srgbClr val="FFFF00"/>
                </a:solidFill>
              </a:rPr>
              <a:t>словам </a:t>
            </a:r>
            <a:r>
              <a:rPr lang="ru-RU" sz="2200" dirty="0" smtClean="0">
                <a:solidFill>
                  <a:srgbClr val="FFFF00"/>
                </a:solidFill>
              </a:rPr>
              <a:t>Министра финансов (04.04.2013) Антона </a:t>
            </a:r>
            <a:r>
              <a:rPr lang="ru-RU" sz="2200" dirty="0" err="1" smtClean="0">
                <a:solidFill>
                  <a:srgbClr val="FFFF00"/>
                </a:solidFill>
              </a:rPr>
              <a:t>Силуанова</a:t>
            </a:r>
            <a:r>
              <a:rPr lang="ru-RU" sz="2200" dirty="0">
                <a:solidFill>
                  <a:srgbClr val="FFFF00"/>
                </a:solidFill>
              </a:rPr>
              <a:t>, чтобы взять у банка кредит, предприятию необходимо заплатить 20 процентов. </a:t>
            </a:r>
            <a:r>
              <a:rPr lang="ru-RU" sz="2200" dirty="0" smtClean="0">
                <a:solidFill>
                  <a:srgbClr val="FFFF00"/>
                </a:solidFill>
              </a:rPr>
              <a:t>«Это </a:t>
            </a:r>
            <a:r>
              <a:rPr lang="ru-RU" sz="2200" dirty="0">
                <a:solidFill>
                  <a:srgbClr val="FFFF00"/>
                </a:solidFill>
              </a:rPr>
              <a:t>говорит о том, что общий размер ставок в экономике запредельный. Это риски, это </a:t>
            </a:r>
            <a:r>
              <a:rPr lang="ru-RU" sz="2200" dirty="0" smtClean="0">
                <a:solidFill>
                  <a:srgbClr val="FFFF00"/>
                </a:solidFill>
              </a:rPr>
              <a:t>издержки», </a:t>
            </a:r>
            <a:r>
              <a:rPr lang="ru-RU" sz="2200" dirty="0">
                <a:solidFill>
                  <a:srgbClr val="FFFF00"/>
                </a:solidFill>
              </a:rPr>
              <a:t>- сказал </a:t>
            </a:r>
            <a:r>
              <a:rPr lang="ru-RU" sz="2200" dirty="0" smtClean="0">
                <a:solidFill>
                  <a:srgbClr val="FFFF00"/>
                </a:solidFill>
              </a:rPr>
              <a:t>министр. Условия предоставления кредита – около 30% привлечения собственных средств, гарантии.</a:t>
            </a:r>
          </a:p>
          <a:p>
            <a:pPr>
              <a:spcBef>
                <a:spcPts val="1200"/>
              </a:spcBef>
            </a:pPr>
            <a:r>
              <a:rPr lang="ru-RU" sz="2200" dirty="0" smtClean="0">
                <a:solidFill>
                  <a:srgbClr val="FFFF00"/>
                </a:solidFill>
              </a:rPr>
              <a:t>На Украине средняя </a:t>
            </a:r>
            <a:r>
              <a:rPr lang="ru-RU" sz="2200" dirty="0">
                <a:solidFill>
                  <a:srgbClr val="FFFF00"/>
                </a:solidFill>
              </a:rPr>
              <a:t>реальная ставка на </a:t>
            </a:r>
            <a:r>
              <a:rPr lang="ru-RU" sz="2200" dirty="0" smtClean="0">
                <a:solidFill>
                  <a:srgbClr val="FFFF00"/>
                </a:solidFill>
              </a:rPr>
              <a:t>приобретение оборудования (24.04.13) составляет 22,13% годовых на 3 года.</a:t>
            </a:r>
          </a:p>
          <a:p>
            <a:pPr>
              <a:spcBef>
                <a:spcPts val="1200"/>
              </a:spcBef>
            </a:pPr>
            <a:r>
              <a:rPr lang="ru-RU" sz="2200" dirty="0" smtClean="0">
                <a:solidFill>
                  <a:srgbClr val="FFFF00"/>
                </a:solidFill>
              </a:rPr>
              <a:t>По данным МВФ, средние ставки по кредитам на ноябрь 2012 – февраль 2013 составляли: США – 3, 25%, Китай – 6%, Япония – 1, 4%, Великобритания – 0,5%</a:t>
            </a:r>
          </a:p>
          <a:p>
            <a:pPr algn="ctr">
              <a:spcBef>
                <a:spcPts val="1200"/>
              </a:spcBef>
            </a:pPr>
            <a:r>
              <a:rPr lang="ru-RU" sz="2200" b="1" dirty="0" smtClean="0">
                <a:solidFill>
                  <a:srgbClr val="FFFF00"/>
                </a:solidFill>
              </a:rPr>
              <a:t>ДАЕШЬ ГОСУДАРСТВЕННОЕ СУБСИДИРОВАНИЕ </a:t>
            </a:r>
          </a:p>
          <a:p>
            <a:pPr algn="ctr"/>
            <a:r>
              <a:rPr lang="ru-RU" sz="2200" b="1" dirty="0" smtClean="0">
                <a:solidFill>
                  <a:srgbClr val="FFFF00"/>
                </a:solidFill>
              </a:rPr>
              <a:t>(ИНВЕСТИЦИОННЫЕ ЛЬГОТЫ) ПЕРЕХОДА НА НДТМ</a:t>
            </a:r>
            <a:r>
              <a:rPr lang="ru-RU" sz="2200" b="1" dirty="0">
                <a:solidFill>
                  <a:srgbClr val="FFFF00"/>
                </a:solidFill>
              </a:rPr>
              <a:t>!</a:t>
            </a:r>
            <a:r>
              <a:rPr lang="ru-RU" sz="2200" b="1" dirty="0" smtClean="0">
                <a:solidFill>
                  <a:srgbClr val="FFFF00"/>
                </a:solidFill>
              </a:rPr>
              <a:t>   </a:t>
            </a:r>
          </a:p>
          <a:p>
            <a:pPr algn="ctr">
              <a:spcBef>
                <a:spcPts val="1200"/>
              </a:spcBef>
            </a:pPr>
            <a:r>
              <a:rPr lang="ru-RU" sz="2200" b="1" dirty="0" smtClean="0"/>
              <a:t>Что скажет ВТО?</a:t>
            </a:r>
            <a:endParaRPr lang="ru-RU" sz="2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835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2608"/>
            <a:ext cx="8964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Позиция регулируемого сообщества (РСПП) и переговоры с МПР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49848"/>
            <a:ext cx="9144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ru-RU" sz="2200" b="1" dirty="0" smtClean="0">
                <a:solidFill>
                  <a:srgbClr val="FFFF00"/>
                </a:solidFill>
              </a:rPr>
              <a:t>Области регулирования не охватывают значительное число источников с опасными выбросами. </a:t>
            </a:r>
            <a:r>
              <a:rPr lang="ru-RU" sz="2200" dirty="0" smtClean="0">
                <a:solidFill>
                  <a:srgbClr val="FFFF00"/>
                </a:solidFill>
              </a:rPr>
              <a:t>Выбросы от всех видов транспорта – 41%, </a:t>
            </a:r>
            <a:r>
              <a:rPr lang="ru-RU" sz="2200" i="1" dirty="0" smtClean="0">
                <a:solidFill>
                  <a:srgbClr val="FFFF00"/>
                </a:solidFill>
              </a:rPr>
              <a:t>добыча топливно-энергетических ископаемых – 15%. В массе последних 44% составляет </a:t>
            </a:r>
            <a:r>
              <a:rPr lang="ru-RU" sz="2200" i="1" dirty="0" err="1" smtClean="0">
                <a:solidFill>
                  <a:srgbClr val="FFFF00"/>
                </a:solidFill>
              </a:rPr>
              <a:t>бенз</a:t>
            </a:r>
            <a:r>
              <a:rPr lang="en-US" sz="2200" i="1" dirty="0" smtClean="0">
                <a:solidFill>
                  <a:srgbClr val="FFFF00"/>
                </a:solidFill>
              </a:rPr>
              <a:t>[</a:t>
            </a:r>
            <a:r>
              <a:rPr lang="ru-RU" sz="2200" i="1" dirty="0" smtClean="0">
                <a:solidFill>
                  <a:srgbClr val="FFFF00"/>
                </a:solidFill>
              </a:rPr>
              <a:t>а</a:t>
            </a:r>
            <a:r>
              <a:rPr lang="en-US" sz="2200" i="1" dirty="0" smtClean="0">
                <a:solidFill>
                  <a:srgbClr val="FFFF00"/>
                </a:solidFill>
              </a:rPr>
              <a:t>]</a:t>
            </a:r>
            <a:r>
              <a:rPr lang="ru-RU" sz="2200" i="1" dirty="0" err="1" smtClean="0">
                <a:solidFill>
                  <a:srgbClr val="FFFF00"/>
                </a:solidFill>
              </a:rPr>
              <a:t>пирен</a:t>
            </a:r>
            <a:r>
              <a:rPr lang="ru-RU" sz="2200" i="1" dirty="0" smtClean="0">
                <a:solidFill>
                  <a:srgbClr val="FFFF00"/>
                </a:solidFill>
              </a:rPr>
              <a:t> и фенол.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ru-RU" sz="2200" dirty="0">
                <a:solidFill>
                  <a:srgbClr val="FFFF00"/>
                </a:solidFill>
              </a:rPr>
              <a:t>Технологическое нормирование основано на </a:t>
            </a:r>
            <a:r>
              <a:rPr lang="ru-RU" sz="2200" dirty="0" smtClean="0">
                <a:solidFill>
                  <a:srgbClr val="FFFF00"/>
                </a:solidFill>
              </a:rPr>
              <a:t>индикативных </a:t>
            </a:r>
            <a:r>
              <a:rPr lang="ru-RU" sz="2200" dirty="0">
                <a:solidFill>
                  <a:srgbClr val="FFFF00"/>
                </a:solidFill>
              </a:rPr>
              <a:t>показателях, содержащихся в </a:t>
            </a:r>
            <a:r>
              <a:rPr lang="ru-RU" sz="2200" dirty="0" smtClean="0">
                <a:solidFill>
                  <a:srgbClr val="FFFF00"/>
                </a:solidFill>
              </a:rPr>
              <a:t>справочниках </a:t>
            </a:r>
            <a:r>
              <a:rPr lang="ru-RU" sz="2200" dirty="0">
                <a:solidFill>
                  <a:srgbClr val="FFFF00"/>
                </a:solidFill>
              </a:rPr>
              <a:t>НДТ и не относится к нормативным документам в области охраны окружающей </a:t>
            </a:r>
            <a:r>
              <a:rPr lang="ru-RU" sz="2200" dirty="0" smtClean="0">
                <a:solidFill>
                  <a:srgbClr val="FFFF00"/>
                </a:solidFill>
              </a:rPr>
              <a:t>среды. </a:t>
            </a:r>
            <a:r>
              <a:rPr lang="ru-RU" sz="2200" b="1" dirty="0" smtClean="0">
                <a:solidFill>
                  <a:srgbClr val="FFFF00"/>
                </a:solidFill>
              </a:rPr>
              <a:t>Технологические </a:t>
            </a:r>
            <a:r>
              <a:rPr lang="ru-RU" sz="2200" b="1" dirty="0">
                <a:solidFill>
                  <a:srgbClr val="FFFF00"/>
                </a:solidFill>
              </a:rPr>
              <a:t>нормативы </a:t>
            </a:r>
            <a:r>
              <a:rPr lang="ru-RU" sz="2200" b="1" dirty="0" smtClean="0">
                <a:solidFill>
                  <a:srgbClr val="FFFF00"/>
                </a:solidFill>
              </a:rPr>
              <a:t>должны быть справочными, </a:t>
            </a:r>
            <a:r>
              <a:rPr lang="ru-RU" sz="2200" b="1" dirty="0">
                <a:solidFill>
                  <a:srgbClr val="FFFF00"/>
                </a:solidFill>
              </a:rPr>
              <a:t>а не </a:t>
            </a:r>
            <a:r>
              <a:rPr lang="ru-RU" sz="2200" b="1" dirty="0" smtClean="0">
                <a:solidFill>
                  <a:srgbClr val="FFFF00"/>
                </a:solidFill>
              </a:rPr>
              <a:t>обязательными.</a:t>
            </a:r>
            <a:endParaRPr lang="ru-RU" sz="2200" b="1" dirty="0">
              <a:solidFill>
                <a:srgbClr val="FFFF00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ru-RU" sz="2200" dirty="0">
                <a:solidFill>
                  <a:srgbClr val="FFFF00"/>
                </a:solidFill>
              </a:rPr>
              <a:t>Установленные нормативы качества </a:t>
            </a:r>
            <a:r>
              <a:rPr lang="ru-RU" sz="2200" dirty="0" smtClean="0">
                <a:solidFill>
                  <a:srgbClr val="FFFF00"/>
                </a:solidFill>
              </a:rPr>
              <a:t>окружающей </a:t>
            </a:r>
            <a:r>
              <a:rPr lang="ru-RU" sz="2200" dirty="0">
                <a:solidFill>
                  <a:srgbClr val="FFFF00"/>
                </a:solidFill>
              </a:rPr>
              <a:t>среды для территорий </a:t>
            </a:r>
            <a:r>
              <a:rPr lang="ru-RU" sz="2200" b="1" dirty="0">
                <a:solidFill>
                  <a:srgbClr val="FFFF00"/>
                </a:solidFill>
              </a:rPr>
              <a:t>не должны учитываться </a:t>
            </a:r>
            <a:r>
              <a:rPr lang="ru-RU" sz="2200" dirty="0">
                <a:solidFill>
                  <a:srgbClr val="FFFF00"/>
                </a:solidFill>
              </a:rPr>
              <a:t>при регулировании в отношении предприятий при </a:t>
            </a:r>
            <a:r>
              <a:rPr lang="ru-RU" sz="2200" dirty="0" smtClean="0">
                <a:solidFill>
                  <a:srgbClr val="FFFF00"/>
                </a:solidFill>
              </a:rPr>
              <a:t>использовании </a:t>
            </a:r>
            <a:r>
              <a:rPr lang="ru-RU" sz="2200" dirty="0">
                <a:solidFill>
                  <a:srgbClr val="FFFF00"/>
                </a:solidFill>
              </a:rPr>
              <a:t>технологического нормирования на основе НДТ</a:t>
            </a:r>
            <a:r>
              <a:rPr lang="ru-RU" sz="2200" dirty="0" smtClean="0">
                <a:solidFill>
                  <a:srgbClr val="FFFF00"/>
                </a:solidFill>
              </a:rPr>
              <a:t>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ru-RU" sz="2200" dirty="0" smtClean="0"/>
              <a:t>Добровольный переход на технологическое нормирование на основе НДТМ для объектов категории «В»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2014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2608"/>
            <a:ext cx="8964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Позиция регулируемого сообщества (РСПП) и переговоры с МПР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90937"/>
            <a:ext cx="9144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6"/>
            </a:pPr>
            <a:r>
              <a:rPr lang="ru-RU" sz="2200" dirty="0" smtClean="0">
                <a:solidFill>
                  <a:srgbClr val="FFFF00"/>
                </a:solidFill>
              </a:rPr>
              <a:t>Достигнуто соглашение о </a:t>
            </a:r>
            <a:r>
              <a:rPr lang="ru-RU" sz="2200" dirty="0">
                <a:solidFill>
                  <a:srgbClr val="FFFF00"/>
                </a:solidFill>
              </a:rPr>
              <a:t>необходимости разработки </a:t>
            </a:r>
            <a:r>
              <a:rPr lang="ru-RU" sz="2200" b="1" dirty="0" smtClean="0">
                <a:solidFill>
                  <a:srgbClr val="FFFF00"/>
                </a:solidFill>
              </a:rPr>
              <a:t>Программы </a:t>
            </a:r>
            <a:r>
              <a:rPr lang="ru-RU" sz="2200" b="1" dirty="0">
                <a:solidFill>
                  <a:srgbClr val="FFFF00"/>
                </a:solidFill>
              </a:rPr>
              <a:t>повышения экологической </a:t>
            </a:r>
            <a:r>
              <a:rPr lang="ru-RU" sz="2200" b="1" dirty="0" smtClean="0">
                <a:solidFill>
                  <a:srgbClr val="FFFF00"/>
                </a:solidFill>
              </a:rPr>
              <a:t>эффективности </a:t>
            </a:r>
            <a:r>
              <a:rPr lang="ru-RU" sz="2200" b="1" dirty="0">
                <a:solidFill>
                  <a:srgbClr val="FFFF00"/>
                </a:solidFill>
              </a:rPr>
              <a:t>(ППЭЭ)</a:t>
            </a:r>
            <a:r>
              <a:rPr lang="ru-RU" sz="2200" dirty="0">
                <a:solidFill>
                  <a:srgbClr val="FFFF00"/>
                </a:solidFill>
              </a:rPr>
              <a:t> – комплексный документ </a:t>
            </a:r>
            <a:r>
              <a:rPr lang="ru-RU" sz="2200" dirty="0" smtClean="0">
                <a:solidFill>
                  <a:srgbClr val="FFFF00"/>
                </a:solidFill>
              </a:rPr>
              <a:t>регулирования </a:t>
            </a:r>
            <a:r>
              <a:rPr lang="ru-RU" sz="2200" dirty="0">
                <a:solidFill>
                  <a:srgbClr val="FFFF00"/>
                </a:solidFill>
              </a:rPr>
              <a:t>негативного </a:t>
            </a:r>
            <a:r>
              <a:rPr lang="ru-RU" sz="2200" dirty="0" smtClean="0">
                <a:solidFill>
                  <a:srgbClr val="FFFF00"/>
                </a:solidFill>
              </a:rPr>
              <a:t>воздействия </a:t>
            </a:r>
            <a:r>
              <a:rPr lang="ru-RU" sz="2200" dirty="0">
                <a:solidFill>
                  <a:srgbClr val="FFFF00"/>
                </a:solidFill>
              </a:rPr>
              <a:t>на окружающую среду субъекта </a:t>
            </a:r>
            <a:r>
              <a:rPr lang="ru-RU" sz="2200" dirty="0" smtClean="0">
                <a:solidFill>
                  <a:srgbClr val="FFFF00"/>
                </a:solidFill>
              </a:rPr>
              <a:t>хозяйственной деятельности</a:t>
            </a:r>
            <a:r>
              <a:rPr lang="ru-RU" sz="2200" dirty="0">
                <a:solidFill>
                  <a:srgbClr val="FFFF00"/>
                </a:solidFill>
              </a:rPr>
              <a:t>, разрабатываемый в целях практической реализации принципов </a:t>
            </a:r>
            <a:r>
              <a:rPr lang="ru-RU" sz="2200" dirty="0" smtClean="0">
                <a:solidFill>
                  <a:srgbClr val="FFFF00"/>
                </a:solidFill>
              </a:rPr>
              <a:t>регулирования </a:t>
            </a:r>
            <a:r>
              <a:rPr lang="ru-RU" sz="2200" dirty="0">
                <a:solidFill>
                  <a:srgbClr val="FFFF00"/>
                </a:solidFill>
              </a:rPr>
              <a:t>на основе </a:t>
            </a:r>
            <a:r>
              <a:rPr lang="ru-RU" sz="2200" dirty="0" smtClean="0">
                <a:solidFill>
                  <a:srgbClr val="FFFF00"/>
                </a:solidFill>
              </a:rPr>
              <a:t>НДТМ</a:t>
            </a:r>
            <a:r>
              <a:rPr lang="ru-RU" sz="2200" dirty="0">
                <a:solidFill>
                  <a:srgbClr val="FFFF00"/>
                </a:solidFill>
              </a:rPr>
              <a:t>. </a:t>
            </a:r>
            <a:r>
              <a:rPr lang="ru-RU" sz="2200" b="1" dirty="0" smtClean="0">
                <a:solidFill>
                  <a:srgbClr val="FFFF00"/>
                </a:solidFill>
              </a:rPr>
              <a:t>Проект </a:t>
            </a:r>
            <a:r>
              <a:rPr lang="ru-RU" sz="2200" b="1" dirty="0">
                <a:solidFill>
                  <a:srgbClr val="FFFF00"/>
                </a:solidFill>
              </a:rPr>
              <a:t>ППЭЭ должен </a:t>
            </a:r>
            <a:r>
              <a:rPr lang="ru-RU" sz="2200" b="1" dirty="0" smtClean="0">
                <a:solidFill>
                  <a:srgbClr val="FFFF00"/>
                </a:solidFill>
              </a:rPr>
              <a:t>содержать</a:t>
            </a:r>
            <a:r>
              <a:rPr lang="ru-RU" sz="2200" dirty="0" smtClean="0">
                <a:solidFill>
                  <a:srgbClr val="FFFF00"/>
                </a:solidFill>
              </a:rPr>
              <a:t>: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описание </a:t>
            </a:r>
            <a:r>
              <a:rPr lang="ru-RU" sz="2200" dirty="0">
                <a:solidFill>
                  <a:srgbClr val="FFFF00"/>
                </a:solidFill>
              </a:rPr>
              <a:t>применяемых технологий по </a:t>
            </a:r>
            <a:r>
              <a:rPr lang="ru-RU" sz="2200" dirty="0" smtClean="0">
                <a:solidFill>
                  <a:srgbClr val="FFFF00"/>
                </a:solidFill>
              </a:rPr>
              <a:t>стадиям </a:t>
            </a:r>
            <a:r>
              <a:rPr lang="ru-RU" sz="2200" dirty="0">
                <a:solidFill>
                  <a:srgbClr val="FFFF00"/>
                </a:solidFill>
              </a:rPr>
              <a:t>производственного процесса </a:t>
            </a:r>
            <a:r>
              <a:rPr lang="ru-RU" sz="2200" dirty="0" smtClean="0">
                <a:solidFill>
                  <a:srgbClr val="FFFF00"/>
                </a:solidFill>
              </a:rPr>
              <a:t>с указанием </a:t>
            </a:r>
            <a:r>
              <a:rPr lang="ru-RU" sz="2200" dirty="0">
                <a:solidFill>
                  <a:srgbClr val="FFFF00"/>
                </a:solidFill>
              </a:rPr>
              <a:t>уровня негативного воздействия для каждой </a:t>
            </a:r>
            <a:r>
              <a:rPr lang="ru-RU" sz="2200" dirty="0" smtClean="0">
                <a:solidFill>
                  <a:srgbClr val="FFFF00"/>
                </a:solidFill>
              </a:rPr>
              <a:t>стадии;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 перечень мер для </a:t>
            </a:r>
            <a:r>
              <a:rPr lang="ru-RU" sz="2200" dirty="0">
                <a:solidFill>
                  <a:srgbClr val="FFFF00"/>
                </a:solidFill>
              </a:rPr>
              <a:t>сокращения негативного </a:t>
            </a:r>
            <a:r>
              <a:rPr lang="ru-RU" sz="2200" dirty="0" smtClean="0">
                <a:solidFill>
                  <a:srgbClr val="FFFF00"/>
                </a:solidFill>
              </a:rPr>
              <a:t>воздействия </a:t>
            </a:r>
            <a:r>
              <a:rPr lang="ru-RU" sz="2200" dirty="0">
                <a:solidFill>
                  <a:srgbClr val="FFFF00"/>
                </a:solidFill>
              </a:rPr>
              <a:t>по каждой </a:t>
            </a:r>
            <a:r>
              <a:rPr lang="ru-RU" sz="2200" dirty="0" smtClean="0">
                <a:solidFill>
                  <a:srgbClr val="FFFF00"/>
                </a:solidFill>
              </a:rPr>
              <a:t>стадии </a:t>
            </a:r>
            <a:r>
              <a:rPr lang="ru-RU" sz="2200" dirty="0">
                <a:solidFill>
                  <a:srgbClr val="FFFF00"/>
                </a:solidFill>
              </a:rPr>
              <a:t>а также использованию энергии и вторичных энергоресурсов (отходящего тепла, попутных газов и пр.);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данные </a:t>
            </a:r>
            <a:r>
              <a:rPr lang="ru-RU" sz="2200" dirty="0">
                <a:solidFill>
                  <a:srgbClr val="FFFF00"/>
                </a:solidFill>
              </a:rPr>
              <a:t>о фактическом уровне негативного воздействия на окружающую </a:t>
            </a:r>
            <a:r>
              <a:rPr lang="ru-RU" sz="2200" dirty="0" smtClean="0">
                <a:solidFill>
                  <a:srgbClr val="FFFF00"/>
                </a:solidFill>
              </a:rPr>
              <a:t>среду;</a:t>
            </a:r>
            <a:endParaRPr lang="ru-RU" sz="2200" dirty="0">
              <a:solidFill>
                <a:srgbClr val="FFFF00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 startAt="6"/>
            </a:pPr>
            <a:endParaRPr lang="ru-RU" sz="2200" dirty="0" smtClean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331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88640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sz="2200" b="1" dirty="0" smtClean="0">
                <a:solidFill>
                  <a:schemeClr val="bg1"/>
                </a:solidFill>
              </a:rPr>
              <a:t>Проект </a:t>
            </a:r>
            <a:r>
              <a:rPr lang="ru-RU" sz="2200" b="1" dirty="0">
                <a:solidFill>
                  <a:schemeClr val="bg1"/>
                </a:solidFill>
              </a:rPr>
              <a:t>ППЭЭ должен </a:t>
            </a:r>
            <a:r>
              <a:rPr lang="ru-RU" sz="2200" b="1" dirty="0" smtClean="0">
                <a:solidFill>
                  <a:schemeClr val="bg1"/>
                </a:solidFill>
              </a:rPr>
              <a:t>содержать</a:t>
            </a:r>
            <a:r>
              <a:rPr lang="ru-RU" sz="2200" dirty="0" smtClean="0">
                <a:solidFill>
                  <a:schemeClr val="bg1"/>
                </a:solidFill>
              </a:rPr>
              <a:t>: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перечень </a:t>
            </a:r>
            <a:r>
              <a:rPr lang="ru-RU" sz="2200" dirty="0">
                <a:solidFill>
                  <a:srgbClr val="FFFF00"/>
                </a:solidFill>
              </a:rPr>
              <a:t>мер, предлагаемых для </a:t>
            </a:r>
            <a:r>
              <a:rPr lang="ru-RU" sz="2200" dirty="0" smtClean="0">
                <a:solidFill>
                  <a:srgbClr val="FFFF00"/>
                </a:solidFill>
              </a:rPr>
              <a:t>повышения </a:t>
            </a:r>
            <a:r>
              <a:rPr lang="ru-RU" sz="2200" dirty="0">
                <a:solidFill>
                  <a:srgbClr val="FFFF00"/>
                </a:solidFill>
              </a:rPr>
              <a:t>экологической эффективности </a:t>
            </a:r>
            <a:r>
              <a:rPr lang="ru-RU" sz="2200" dirty="0" smtClean="0">
                <a:solidFill>
                  <a:srgbClr val="FFFF00"/>
                </a:solidFill>
              </a:rPr>
              <a:t>по каждой </a:t>
            </a:r>
            <a:r>
              <a:rPr lang="ru-RU" sz="2200" dirty="0">
                <a:solidFill>
                  <a:srgbClr val="FFFF00"/>
                </a:solidFill>
              </a:rPr>
              <a:t>стадии производственного процесса </a:t>
            </a:r>
            <a:r>
              <a:rPr lang="ru-RU" sz="2200" dirty="0" smtClean="0">
                <a:solidFill>
                  <a:srgbClr val="FFFF00"/>
                </a:solidFill>
              </a:rPr>
              <a:t>и по производству в целом с </a:t>
            </a:r>
            <a:r>
              <a:rPr lang="ru-RU" sz="2200" dirty="0">
                <a:solidFill>
                  <a:srgbClr val="FFFF00"/>
                </a:solidFill>
              </a:rPr>
              <a:t>указанием </a:t>
            </a:r>
            <a:r>
              <a:rPr lang="ru-RU" sz="2200" dirty="0" smtClean="0">
                <a:solidFill>
                  <a:srgbClr val="FFFF00"/>
                </a:solidFill>
              </a:rPr>
              <a:t>экономической эффективности предлагаемой меры;</a:t>
            </a:r>
            <a:endParaRPr lang="ru-RU" sz="2200" dirty="0">
              <a:solidFill>
                <a:srgbClr val="FFFF00"/>
              </a:solidFill>
            </a:endParaRP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описание </a:t>
            </a:r>
            <a:r>
              <a:rPr lang="ru-RU" sz="2200" dirty="0">
                <a:solidFill>
                  <a:srgbClr val="FFFF00"/>
                </a:solidFill>
              </a:rPr>
              <a:t>применяемых технологий по </a:t>
            </a:r>
            <a:r>
              <a:rPr lang="ru-RU" sz="2200" dirty="0" smtClean="0">
                <a:solidFill>
                  <a:srgbClr val="FFFF00"/>
                </a:solidFill>
              </a:rPr>
              <a:t>стадиям </a:t>
            </a:r>
            <a:r>
              <a:rPr lang="ru-RU" sz="2200" dirty="0">
                <a:solidFill>
                  <a:srgbClr val="FFFF00"/>
                </a:solidFill>
              </a:rPr>
              <a:t>производственного процесса после реализации программы </a:t>
            </a:r>
            <a:r>
              <a:rPr lang="ru-RU" sz="2200" dirty="0" smtClean="0">
                <a:solidFill>
                  <a:srgbClr val="FFFF00"/>
                </a:solidFill>
              </a:rPr>
              <a:t>с </a:t>
            </a:r>
            <a:r>
              <a:rPr lang="ru-RU" sz="2200" dirty="0">
                <a:solidFill>
                  <a:srgbClr val="FFFF00"/>
                </a:solidFill>
              </a:rPr>
              <a:t>указанием уровня негативного воздействия для каждой </a:t>
            </a:r>
            <a:r>
              <a:rPr lang="ru-RU" sz="2200" dirty="0" smtClean="0">
                <a:solidFill>
                  <a:srgbClr val="FFFF00"/>
                </a:solidFill>
              </a:rPr>
              <a:t>стадии;</a:t>
            </a:r>
            <a:endParaRPr lang="ru-RU" sz="2200" dirty="0">
              <a:solidFill>
                <a:srgbClr val="FFFF00"/>
              </a:solidFill>
            </a:endParaRP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перечень </a:t>
            </a:r>
            <a:r>
              <a:rPr lang="ru-RU" sz="2200" dirty="0">
                <a:solidFill>
                  <a:srgbClr val="FFFF00"/>
                </a:solidFill>
              </a:rPr>
              <a:t>мер по </a:t>
            </a:r>
            <a:r>
              <a:rPr lang="ru-RU" sz="2200" dirty="0" smtClean="0">
                <a:solidFill>
                  <a:srgbClr val="FFFF00"/>
                </a:solidFill>
              </a:rPr>
              <a:t>организации инструментального </a:t>
            </a:r>
            <a:r>
              <a:rPr lang="ru-RU" sz="2200" dirty="0">
                <a:solidFill>
                  <a:srgbClr val="FFFF00"/>
                </a:solidFill>
              </a:rPr>
              <a:t>контроля, с указанием выбранных </a:t>
            </a:r>
            <a:r>
              <a:rPr lang="ru-RU" sz="2200" b="1" dirty="0">
                <a:solidFill>
                  <a:srgbClr val="FFFF00"/>
                </a:solidFill>
              </a:rPr>
              <a:t>индикаторов загрязнения</a:t>
            </a:r>
            <a:r>
              <a:rPr lang="ru-RU" sz="2200" dirty="0">
                <a:solidFill>
                  <a:srgbClr val="FFFF00"/>
                </a:solidFill>
              </a:rPr>
              <a:t>, </a:t>
            </a:r>
            <a:r>
              <a:rPr lang="ru-RU" sz="2200" dirty="0" smtClean="0">
                <a:solidFill>
                  <a:srgbClr val="FFFF00"/>
                </a:solidFill>
              </a:rPr>
              <a:t>позволяющих </a:t>
            </a:r>
            <a:r>
              <a:rPr lang="ru-RU" sz="2200" dirty="0">
                <a:solidFill>
                  <a:srgbClr val="FFFF00"/>
                </a:solidFill>
              </a:rPr>
              <a:t>гарантированно подтвердить эффективность реализуемых мер;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сведения </a:t>
            </a:r>
            <a:r>
              <a:rPr lang="ru-RU" sz="2200" dirty="0">
                <a:solidFill>
                  <a:srgbClr val="FFFF00"/>
                </a:solidFill>
              </a:rPr>
              <a:t>об объёме располагаемых </a:t>
            </a:r>
            <a:r>
              <a:rPr lang="ru-RU" sz="2200" dirty="0" smtClean="0">
                <a:solidFill>
                  <a:srgbClr val="FFFF00"/>
                </a:solidFill>
              </a:rPr>
              <a:t>инвестиционных </a:t>
            </a:r>
            <a:r>
              <a:rPr lang="ru-RU" sz="2200" dirty="0">
                <a:solidFill>
                  <a:srgbClr val="FFFF00"/>
                </a:solidFill>
              </a:rPr>
              <a:t>ресурсов;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перечень </a:t>
            </a:r>
            <a:r>
              <a:rPr lang="ru-RU" sz="2200" dirty="0">
                <a:solidFill>
                  <a:srgbClr val="FFFF00"/>
                </a:solidFill>
              </a:rPr>
              <a:t>требуемых мер государственной поддержки (в случае необходимости);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сведения </a:t>
            </a:r>
            <a:r>
              <a:rPr lang="ru-RU" sz="2200" dirty="0">
                <a:solidFill>
                  <a:srgbClr val="FFFF00"/>
                </a:solidFill>
              </a:rPr>
              <a:t>о социально-экономической </a:t>
            </a:r>
            <a:r>
              <a:rPr lang="ru-RU" sz="2200" dirty="0" smtClean="0">
                <a:solidFill>
                  <a:srgbClr val="FFFF00"/>
                </a:solidFill>
              </a:rPr>
              <a:t>эффективности </a:t>
            </a:r>
            <a:r>
              <a:rPr lang="ru-RU" sz="2200" dirty="0">
                <a:solidFill>
                  <a:srgbClr val="FFFF00"/>
                </a:solidFill>
              </a:rPr>
              <a:t>(обеспечение </a:t>
            </a:r>
            <a:r>
              <a:rPr lang="ru-RU" sz="2200" dirty="0" smtClean="0">
                <a:solidFill>
                  <a:srgbClr val="FFFF00"/>
                </a:solidFill>
              </a:rPr>
              <a:t>занятости, </a:t>
            </a:r>
            <a:r>
              <a:rPr lang="ru-RU" sz="2200" dirty="0">
                <a:solidFill>
                  <a:srgbClr val="FFFF00"/>
                </a:solidFill>
              </a:rPr>
              <a:t>объем выплачиваемых налогов</a:t>
            </a:r>
            <a:r>
              <a:rPr lang="ru-RU" sz="2200" dirty="0" smtClean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1184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88640"/>
            <a:ext cx="9144000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sz="2200" b="1" dirty="0" smtClean="0">
                <a:solidFill>
                  <a:schemeClr val="bg1"/>
                </a:solidFill>
              </a:rPr>
              <a:t>Согласие не достигнуто по пункту</a:t>
            </a:r>
            <a:r>
              <a:rPr lang="ru-RU" sz="2200" dirty="0" smtClean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ts val="600"/>
              </a:spcBef>
              <a:buClr>
                <a:srgbClr val="FF0000"/>
              </a:buClr>
            </a:pPr>
            <a:r>
              <a:rPr lang="ru-RU" sz="2200" dirty="0">
                <a:solidFill>
                  <a:srgbClr val="FFFF00"/>
                </a:solidFill>
              </a:rPr>
              <a:t>Программа повышения экологической </a:t>
            </a:r>
            <a:r>
              <a:rPr lang="ru-RU" sz="2200" dirty="0" smtClean="0">
                <a:solidFill>
                  <a:srgbClr val="FFFF00"/>
                </a:solidFill>
              </a:rPr>
              <a:t>эффективности </a:t>
            </a:r>
            <a:r>
              <a:rPr lang="ru-RU" sz="2200" dirty="0">
                <a:solidFill>
                  <a:srgbClr val="FFFF00"/>
                </a:solidFill>
              </a:rPr>
              <a:t>не может быть отклонена либо </a:t>
            </a:r>
            <a:r>
              <a:rPr lang="ru-RU" sz="2200" dirty="0" smtClean="0">
                <a:solidFill>
                  <a:srgbClr val="FFFF00"/>
                </a:solidFill>
              </a:rPr>
              <a:t>возвращена </a:t>
            </a:r>
            <a:r>
              <a:rPr lang="ru-RU" sz="2200" dirty="0">
                <a:solidFill>
                  <a:srgbClr val="FFFF00"/>
                </a:solidFill>
              </a:rPr>
              <a:t>для доработки по основаниям </a:t>
            </a:r>
            <a:r>
              <a:rPr lang="ru-RU" sz="2200" dirty="0" smtClean="0">
                <a:solidFill>
                  <a:srgbClr val="FFFF00"/>
                </a:solidFill>
              </a:rPr>
              <a:t>недостаточной </a:t>
            </a:r>
            <a:r>
              <a:rPr lang="ru-RU" sz="2200" dirty="0">
                <a:solidFill>
                  <a:srgbClr val="FFFF00"/>
                </a:solidFill>
              </a:rPr>
              <a:t>эффективности, если выполняется </a:t>
            </a:r>
            <a:r>
              <a:rPr lang="ru-RU" sz="2200" b="1" dirty="0">
                <a:solidFill>
                  <a:srgbClr val="FFFF00"/>
                </a:solidFill>
              </a:rPr>
              <a:t>одно из двух условий</a:t>
            </a:r>
            <a:r>
              <a:rPr lang="ru-RU" sz="2200" dirty="0">
                <a:solidFill>
                  <a:srgbClr val="FFFF00"/>
                </a:solidFill>
              </a:rPr>
              <a:t>: 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а) указанная программа содержит по всем стадиям технологического процесса набор </a:t>
            </a:r>
            <a:r>
              <a:rPr lang="ru-RU" sz="2200" dirty="0" smtClean="0">
                <a:solidFill>
                  <a:srgbClr val="FFFF00"/>
                </a:solidFill>
              </a:rPr>
              <a:t>мероприятий </a:t>
            </a:r>
            <a:r>
              <a:rPr lang="ru-RU" sz="2200" dirty="0">
                <a:solidFill>
                  <a:srgbClr val="FFFF00"/>
                </a:solidFill>
              </a:rPr>
              <a:t>из рекомендуемых соответствующим ин-формационно-техническим справочником </a:t>
            </a:r>
            <a:r>
              <a:rPr lang="ru-RU" sz="2200" dirty="0" smtClean="0">
                <a:solidFill>
                  <a:srgbClr val="FFFF00"/>
                </a:solidFill>
              </a:rPr>
              <a:t>наилучших </a:t>
            </a:r>
            <a:r>
              <a:rPr lang="ru-RU" sz="2200" dirty="0">
                <a:solidFill>
                  <a:srgbClr val="FFFF00"/>
                </a:solidFill>
              </a:rPr>
              <a:t>доступных технологий;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б) в результате реализации программы </a:t>
            </a:r>
            <a:r>
              <a:rPr lang="ru-RU" sz="2200" dirty="0" smtClean="0">
                <a:solidFill>
                  <a:srgbClr val="FFFF00"/>
                </a:solidFill>
              </a:rPr>
              <a:t>обеспечивается </a:t>
            </a:r>
            <a:r>
              <a:rPr lang="ru-RU" sz="2200" dirty="0">
                <a:solidFill>
                  <a:srgbClr val="FFFF00"/>
                </a:solidFill>
              </a:rPr>
              <a:t>снижение не менее чем на 10 процентов по одному из видов негативного воздействия на окружающую среду, при одновременном </a:t>
            </a:r>
            <a:r>
              <a:rPr lang="ru-RU" sz="2200" dirty="0" smtClean="0">
                <a:solidFill>
                  <a:srgbClr val="FFFF00"/>
                </a:solidFill>
              </a:rPr>
              <a:t>недопущении </a:t>
            </a:r>
            <a:r>
              <a:rPr lang="ru-RU" sz="2200" dirty="0">
                <a:solidFill>
                  <a:srgbClr val="FFFF00"/>
                </a:solidFill>
              </a:rPr>
              <a:t>увеличения негативного воздействия на </a:t>
            </a:r>
            <a:r>
              <a:rPr lang="ru-RU" sz="2200" dirty="0" smtClean="0">
                <a:solidFill>
                  <a:srgbClr val="FFFF00"/>
                </a:solidFill>
              </a:rPr>
              <a:t>окружающую </a:t>
            </a:r>
            <a:r>
              <a:rPr lang="ru-RU" sz="2200" dirty="0">
                <a:solidFill>
                  <a:srgbClr val="FFFF00"/>
                </a:solidFill>
              </a:rPr>
              <a:t>среду по другим видам воздействия. </a:t>
            </a:r>
            <a:endParaRPr lang="ru-RU" sz="2200" dirty="0" smtClean="0">
              <a:solidFill>
                <a:srgbClr val="FFFF00"/>
              </a:solidFill>
            </a:endParaRPr>
          </a:p>
          <a:p>
            <a:pPr>
              <a:spcBef>
                <a:spcPts val="600"/>
              </a:spcBef>
              <a:buClr>
                <a:srgbClr val="FF0000"/>
              </a:buClr>
            </a:pPr>
            <a:r>
              <a:rPr lang="ru-RU" sz="2200" dirty="0" smtClean="0">
                <a:solidFill>
                  <a:srgbClr val="FFFF00"/>
                </a:solidFill>
              </a:rPr>
              <a:t>Программа принимается межведомственной комиссией (МВК), включающей, кроме федеральных ведомств, представителей исполнительных органов власти регионов</a:t>
            </a:r>
            <a:endParaRPr lang="ru-RU" sz="2200" dirty="0">
              <a:solidFill>
                <a:srgbClr val="FFFF00"/>
              </a:solidFill>
            </a:endParaRPr>
          </a:p>
          <a:p>
            <a:pPr>
              <a:spcBef>
                <a:spcPts val="600"/>
              </a:spcBef>
              <a:buClr>
                <a:srgbClr val="FF0000"/>
              </a:buClr>
            </a:pPr>
            <a:endParaRPr lang="ru-RU" sz="2200" dirty="0" smtClean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2141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32"/>
          <p:cNvSpPr>
            <a:spLocks noChangeShapeType="1"/>
          </p:cNvSpPr>
          <p:nvPr/>
        </p:nvSpPr>
        <p:spPr bwMode="auto">
          <a:xfrm flipH="1" flipV="1">
            <a:off x="7164388" y="981075"/>
            <a:ext cx="0" cy="4822825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07" name="Line 31"/>
          <p:cNvSpPr>
            <a:spLocks noChangeShapeType="1"/>
          </p:cNvSpPr>
          <p:nvPr/>
        </p:nvSpPr>
        <p:spPr bwMode="auto">
          <a:xfrm flipH="1" flipV="1">
            <a:off x="5795963" y="981075"/>
            <a:ext cx="0" cy="489585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08" name="Line 31"/>
          <p:cNvSpPr>
            <a:spLocks noChangeShapeType="1"/>
          </p:cNvSpPr>
          <p:nvPr/>
        </p:nvSpPr>
        <p:spPr bwMode="auto">
          <a:xfrm flipH="1" flipV="1">
            <a:off x="6443663" y="981075"/>
            <a:ext cx="0" cy="4967288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09" name="Line 32"/>
          <p:cNvSpPr>
            <a:spLocks noChangeShapeType="1"/>
          </p:cNvSpPr>
          <p:nvPr/>
        </p:nvSpPr>
        <p:spPr bwMode="auto">
          <a:xfrm flipH="1" flipV="1">
            <a:off x="7885113" y="981075"/>
            <a:ext cx="1587" cy="4822825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10" name="Line 13"/>
          <p:cNvSpPr>
            <a:spLocks noChangeShapeType="1"/>
          </p:cNvSpPr>
          <p:nvPr/>
        </p:nvSpPr>
        <p:spPr bwMode="auto">
          <a:xfrm flipV="1">
            <a:off x="3419475" y="981075"/>
            <a:ext cx="0" cy="4824413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11" name="Line 53"/>
          <p:cNvSpPr>
            <a:spLocks noChangeShapeType="1"/>
          </p:cNvSpPr>
          <p:nvPr/>
        </p:nvSpPr>
        <p:spPr bwMode="auto">
          <a:xfrm flipV="1">
            <a:off x="5076825" y="981075"/>
            <a:ext cx="0" cy="4824413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12" name="AutoShape 4" descr="Показать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-4479925" y="-25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000">
              <a:latin typeface="Verdana" pitchFamily="34" charset="0"/>
            </a:endParaRPr>
          </a:p>
        </p:txBody>
      </p:sp>
      <p:sp>
        <p:nvSpPr>
          <p:cNvPr id="21513" name="AutoShape 5" descr="Показать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-4479925" y="3009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000">
              <a:latin typeface="Verdana" pitchFamily="34" charset="0"/>
            </a:endParaRPr>
          </a:p>
        </p:txBody>
      </p:sp>
      <p:sp>
        <p:nvSpPr>
          <p:cNvPr id="21514" name="AutoShape 6" descr="Показать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-4479925" y="43973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000">
              <a:latin typeface="Verdana" pitchFamily="34" charset="0"/>
            </a:endParaRPr>
          </a:p>
        </p:txBody>
      </p:sp>
      <p:sp>
        <p:nvSpPr>
          <p:cNvPr id="21515" name="Rectangle 7"/>
          <p:cNvSpPr>
            <a:spLocks noChangeArrowheads="1"/>
          </p:cNvSpPr>
          <p:nvPr/>
        </p:nvSpPr>
        <p:spPr bwMode="auto">
          <a:xfrm>
            <a:off x="611188" y="127000"/>
            <a:ext cx="8208962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Последовательность перехода на комплексные экологические разрешения</a:t>
            </a:r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2843213" y="1044575"/>
            <a:ext cx="60144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2015</a:t>
            </a:r>
          </a:p>
        </p:txBody>
      </p:sp>
      <p:sp>
        <p:nvSpPr>
          <p:cNvPr id="21517" name="Line 26"/>
          <p:cNvSpPr>
            <a:spLocks noChangeShapeType="1"/>
          </p:cNvSpPr>
          <p:nvPr/>
        </p:nvSpPr>
        <p:spPr bwMode="auto">
          <a:xfrm flipH="1" flipV="1">
            <a:off x="2124075" y="981075"/>
            <a:ext cx="0" cy="4824413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18" name="Line 27"/>
          <p:cNvSpPr>
            <a:spLocks noChangeShapeType="1"/>
          </p:cNvSpPr>
          <p:nvPr/>
        </p:nvSpPr>
        <p:spPr bwMode="auto">
          <a:xfrm flipH="1" flipV="1">
            <a:off x="2771775" y="981075"/>
            <a:ext cx="0" cy="489585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19" name="Rectangle 28"/>
          <p:cNvSpPr>
            <a:spLocks noChangeArrowheads="1"/>
          </p:cNvSpPr>
          <p:nvPr/>
        </p:nvSpPr>
        <p:spPr bwMode="auto">
          <a:xfrm>
            <a:off x="4284663" y="1044575"/>
            <a:ext cx="64928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2017</a:t>
            </a:r>
          </a:p>
        </p:txBody>
      </p:sp>
      <p:sp>
        <p:nvSpPr>
          <p:cNvPr id="21520" name="Rectangle 29"/>
          <p:cNvSpPr>
            <a:spLocks noChangeArrowheads="1"/>
          </p:cNvSpPr>
          <p:nvPr/>
        </p:nvSpPr>
        <p:spPr bwMode="auto">
          <a:xfrm>
            <a:off x="2268538" y="1044575"/>
            <a:ext cx="60144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2014</a:t>
            </a:r>
          </a:p>
        </p:txBody>
      </p:sp>
      <p:sp>
        <p:nvSpPr>
          <p:cNvPr id="21521" name="Rectangle 30"/>
          <p:cNvSpPr>
            <a:spLocks noChangeArrowheads="1"/>
          </p:cNvSpPr>
          <p:nvPr/>
        </p:nvSpPr>
        <p:spPr bwMode="auto">
          <a:xfrm>
            <a:off x="7235825" y="1052513"/>
            <a:ext cx="650875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FF00"/>
                </a:solidFill>
                <a:latin typeface="Calibri" pitchFamily="34" charset="0"/>
              </a:rPr>
              <a:t>2021</a:t>
            </a:r>
          </a:p>
        </p:txBody>
      </p:sp>
      <p:sp>
        <p:nvSpPr>
          <p:cNvPr id="21522" name="Rectangle 33"/>
          <p:cNvSpPr>
            <a:spLocks noChangeArrowheads="1"/>
          </p:cNvSpPr>
          <p:nvPr/>
        </p:nvSpPr>
        <p:spPr bwMode="auto">
          <a:xfrm>
            <a:off x="5867400" y="1052513"/>
            <a:ext cx="60144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FFFF00"/>
                </a:solidFill>
                <a:latin typeface="Calibri" pitchFamily="34" charset="0"/>
              </a:rPr>
              <a:t>2019</a:t>
            </a:r>
          </a:p>
        </p:txBody>
      </p:sp>
      <p:sp>
        <p:nvSpPr>
          <p:cNvPr id="21523" name="Rectangle 35"/>
          <p:cNvSpPr>
            <a:spLocks noChangeArrowheads="1"/>
          </p:cNvSpPr>
          <p:nvPr/>
        </p:nvSpPr>
        <p:spPr bwMode="auto">
          <a:xfrm>
            <a:off x="611188" y="1044575"/>
            <a:ext cx="1139736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Июль 2013</a:t>
            </a:r>
          </a:p>
        </p:txBody>
      </p:sp>
      <p:sp>
        <p:nvSpPr>
          <p:cNvPr id="21524" name="Rectangle 52"/>
          <p:cNvSpPr>
            <a:spLocks noChangeArrowheads="1"/>
          </p:cNvSpPr>
          <p:nvPr/>
        </p:nvSpPr>
        <p:spPr bwMode="auto">
          <a:xfrm>
            <a:off x="5148263" y="1052513"/>
            <a:ext cx="60144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2018</a:t>
            </a:r>
          </a:p>
        </p:txBody>
      </p:sp>
      <p:grpSp>
        <p:nvGrpSpPr>
          <p:cNvPr id="21525" name="Группа 3"/>
          <p:cNvGrpSpPr>
            <a:grpSpLocks/>
          </p:cNvGrpSpPr>
          <p:nvPr/>
        </p:nvGrpSpPr>
        <p:grpSpPr bwMode="auto">
          <a:xfrm>
            <a:off x="539750" y="1484312"/>
            <a:ext cx="8280400" cy="3756915"/>
            <a:chOff x="539556" y="1484804"/>
            <a:chExt cx="8280505" cy="3043412"/>
          </a:xfrm>
        </p:grpSpPr>
        <p:sp>
          <p:nvSpPr>
            <p:cNvPr id="21534" name="AutoShape 34"/>
            <p:cNvSpPr>
              <a:spLocks noChangeArrowheads="1"/>
            </p:cNvSpPr>
            <p:nvPr/>
          </p:nvSpPr>
          <p:spPr bwMode="auto">
            <a:xfrm>
              <a:off x="611560" y="1484805"/>
              <a:ext cx="3096160" cy="376085"/>
            </a:xfrm>
            <a:prstGeom prst="homePlate">
              <a:avLst>
                <a:gd name="adj" fmla="val 35103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>
                <a:lnSpc>
                  <a:spcPct val="90000"/>
                </a:lnSpc>
                <a:tabLst>
                  <a:tab pos="0" algn="l"/>
                </a:tabLst>
              </a:pPr>
              <a:r>
                <a:rPr lang="ru-RU" sz="1400" b="1" dirty="0">
                  <a:latin typeface="Calibri" pitchFamily="34" charset="0"/>
                </a:rPr>
                <a:t>Инвентаризация </a:t>
              </a:r>
            </a:p>
            <a:p>
              <a:pPr>
                <a:lnSpc>
                  <a:spcPct val="90000"/>
                </a:lnSpc>
                <a:tabLst>
                  <a:tab pos="0" algn="l"/>
                </a:tabLst>
              </a:pPr>
              <a:r>
                <a:rPr lang="ru-RU" sz="1400" b="1" dirty="0">
                  <a:latin typeface="Calibri" pitchFamily="34" charset="0"/>
                </a:rPr>
                <a:t>и постановка предприятий на учет</a:t>
              </a:r>
            </a:p>
          </p:txBody>
        </p:sp>
        <p:sp>
          <p:nvSpPr>
            <p:cNvPr id="3" name="AutoShape 36"/>
            <p:cNvSpPr>
              <a:spLocks noChangeArrowheads="1"/>
            </p:cNvSpPr>
            <p:nvPr/>
          </p:nvSpPr>
          <p:spPr bwMode="auto">
            <a:xfrm>
              <a:off x="610995" y="2000091"/>
              <a:ext cx="3097251" cy="360082"/>
            </a:xfrm>
            <a:prstGeom prst="homePlate">
              <a:avLst>
                <a:gd name="adj" fmla="val 38676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 fontAlgn="auto">
                <a:lnSpc>
                  <a:spcPct val="80000"/>
                </a:lnSpc>
                <a:spcBef>
                  <a:spcPct val="20000"/>
                </a:spcBef>
                <a:spcAft>
                  <a:spcPts val="0"/>
                </a:spcAft>
                <a:tabLst>
                  <a:tab pos="0" algn="l"/>
                </a:tabLst>
                <a:defRPr/>
              </a:pPr>
              <a:r>
                <a:rPr lang="ru-RU" sz="1400" b="1" dirty="0">
                  <a:latin typeface="+mn-lt"/>
                </a:rPr>
                <a:t>Подзаконные акты </a:t>
              </a:r>
              <a:r>
                <a:rPr lang="en-US" sz="1400" b="1" dirty="0">
                  <a:latin typeface="+mn-lt"/>
                </a:rPr>
                <a:t>(</a:t>
              </a:r>
              <a:r>
                <a:rPr lang="ru-RU" sz="1400" b="1" dirty="0">
                  <a:latin typeface="+mn-lt"/>
                </a:rPr>
                <a:t>от 3 до 30  месяцев после вступления в силу ФЗ)</a:t>
              </a:r>
            </a:p>
          </p:txBody>
        </p:sp>
        <p:sp>
          <p:nvSpPr>
            <p:cNvPr id="21536" name="AutoShape 45"/>
            <p:cNvSpPr>
              <a:spLocks noChangeArrowheads="1"/>
            </p:cNvSpPr>
            <p:nvPr/>
          </p:nvSpPr>
          <p:spPr bwMode="auto">
            <a:xfrm>
              <a:off x="7523917" y="1484805"/>
              <a:ext cx="1296144" cy="1925351"/>
            </a:xfrm>
            <a:prstGeom prst="homePlate">
              <a:avLst>
                <a:gd name="adj" fmla="val 0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tabLst>
                  <a:tab pos="0" algn="l"/>
                </a:tabLst>
              </a:pPr>
              <a:r>
                <a:rPr lang="ru-RU" sz="1400" b="1" dirty="0">
                  <a:latin typeface="Calibri" pitchFamily="34" charset="0"/>
                </a:rPr>
                <a:t>Распространить требования на все   крупные предприятия</a:t>
              </a:r>
            </a:p>
          </p:txBody>
        </p:sp>
        <p:sp>
          <p:nvSpPr>
            <p:cNvPr id="2094" name="AutoShape 55"/>
            <p:cNvSpPr>
              <a:spLocks noChangeArrowheads="1"/>
            </p:cNvSpPr>
            <p:nvPr/>
          </p:nvSpPr>
          <p:spPr bwMode="auto">
            <a:xfrm>
              <a:off x="4571857" y="1484804"/>
              <a:ext cx="2952787" cy="1925352"/>
            </a:xfrm>
            <a:prstGeom prst="homePlate">
              <a:avLst>
                <a:gd name="adj" fmla="val 0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tabLst>
                  <a:tab pos="0" algn="l"/>
                </a:tabLst>
                <a:defRPr/>
              </a:pPr>
              <a:r>
                <a:rPr lang="ru-RU" sz="1400" b="1" dirty="0">
                  <a:latin typeface="Calibri" pitchFamily="34" charset="0"/>
                </a:rPr>
                <a:t>Переход на комплексные разрешения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FontTx/>
                <a:buChar char="-"/>
                <a:tabLst>
                  <a:tab pos="0" algn="l"/>
                </a:tabLst>
                <a:defRPr/>
              </a:pPr>
              <a:r>
                <a:rPr lang="ru-RU" sz="1400" b="1" dirty="0">
                  <a:latin typeface="Calibri" pitchFamily="34" charset="0"/>
                </a:rPr>
                <a:t>Обязательное:</a:t>
              </a:r>
            </a:p>
            <a:p>
              <a:pPr marL="269875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1400" b="1" dirty="0">
                  <a:latin typeface="Calibri" pitchFamily="34" charset="0"/>
                </a:rPr>
                <a:t>для новых предприятий</a:t>
              </a:r>
            </a:p>
            <a:p>
              <a:pPr marL="269875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1400" b="1" dirty="0">
                  <a:latin typeface="Calibri" pitchFamily="34" charset="0"/>
                </a:rPr>
                <a:t> для действующих крупнейших предприятий со значительным уровнем воздействия(150 предприятий)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FontTx/>
                <a:buChar char="-"/>
                <a:tabLst>
                  <a:tab pos="0" algn="l"/>
                </a:tabLst>
                <a:defRPr/>
              </a:pPr>
              <a:r>
                <a:rPr lang="ru-RU" sz="1400" b="1" dirty="0">
                  <a:latin typeface="Calibri" pitchFamily="34" charset="0"/>
                </a:rPr>
                <a:t>добровольное </a:t>
              </a:r>
            </a:p>
            <a:p>
              <a:pPr indent="269875">
                <a:lnSpc>
                  <a:spcPct val="90000"/>
                </a:lnSpc>
                <a:spcBef>
                  <a:spcPct val="20000"/>
                </a:spcBef>
                <a:tabLst>
                  <a:tab pos="0" algn="l"/>
                </a:tabLst>
                <a:defRPr/>
              </a:pPr>
              <a:r>
                <a:rPr lang="ru-RU" sz="1400" b="1" dirty="0">
                  <a:latin typeface="Calibri" pitchFamily="34" charset="0"/>
                </a:rPr>
                <a:t>для иных крупных действующих  предприятий</a:t>
              </a:r>
            </a:p>
          </p:txBody>
        </p:sp>
        <p:sp>
          <p:nvSpPr>
            <p:cNvPr id="21538" name="AutoShape 34"/>
            <p:cNvSpPr>
              <a:spLocks noChangeArrowheads="1"/>
            </p:cNvSpPr>
            <p:nvPr/>
          </p:nvSpPr>
          <p:spPr bwMode="auto">
            <a:xfrm>
              <a:off x="539556" y="4061613"/>
              <a:ext cx="5688506" cy="466603"/>
            </a:xfrm>
            <a:prstGeom prst="homePlate">
              <a:avLst>
                <a:gd name="adj" fmla="val 26804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tabLst>
                  <a:tab pos="0" algn="l"/>
                </a:tabLst>
              </a:pPr>
              <a:r>
                <a:rPr lang="ru-RU" sz="1400" b="1">
                  <a:latin typeface="Calibri" pitchFamily="34" charset="0"/>
                </a:rPr>
                <a:t>Разработка и утверждение программ повышения  экологической эффективности</a:t>
              </a:r>
            </a:p>
          </p:txBody>
        </p:sp>
        <p:sp>
          <p:nvSpPr>
            <p:cNvPr id="21539" name="AutoShape 45"/>
            <p:cNvSpPr>
              <a:spLocks noChangeArrowheads="1"/>
            </p:cNvSpPr>
            <p:nvPr/>
          </p:nvSpPr>
          <p:spPr bwMode="auto">
            <a:xfrm>
              <a:off x="3131690" y="3516467"/>
              <a:ext cx="5688294" cy="360349"/>
            </a:xfrm>
            <a:prstGeom prst="homePlate">
              <a:avLst>
                <a:gd name="adj" fmla="val 0"/>
              </a:avLst>
            </a:prstGeom>
            <a:solidFill>
              <a:schemeClr val="bg1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 lIns="36000" tIns="0" rIns="0" bIns="0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tabLst>
                  <a:tab pos="0" algn="l"/>
                </a:tabLst>
              </a:pPr>
              <a:r>
                <a:rPr lang="ru-RU" sz="1400" b="1" dirty="0">
                  <a:latin typeface="Calibri" pitchFamily="34" charset="0"/>
                </a:rPr>
                <a:t>Обучение специалистов государственных органов, экологов предприятий</a:t>
              </a:r>
            </a:p>
          </p:txBody>
        </p:sp>
      </p:grpSp>
      <p:cxnSp>
        <p:nvCxnSpPr>
          <p:cNvPr id="21526" name="Прямая соединительная линия 3"/>
          <p:cNvCxnSpPr>
            <a:cxnSpLocks noChangeShapeType="1"/>
          </p:cNvCxnSpPr>
          <p:nvPr/>
        </p:nvCxnSpPr>
        <p:spPr bwMode="auto">
          <a:xfrm>
            <a:off x="611188" y="6021388"/>
            <a:ext cx="8353425" cy="0"/>
          </a:xfrm>
          <a:prstGeom prst="line">
            <a:avLst/>
          </a:prstGeom>
          <a:noFill/>
          <a:ln w="1905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1527" name="Rectangle 33"/>
          <p:cNvSpPr>
            <a:spLocks noChangeArrowheads="1"/>
          </p:cNvSpPr>
          <p:nvPr/>
        </p:nvSpPr>
        <p:spPr bwMode="auto">
          <a:xfrm>
            <a:off x="6602413" y="1052513"/>
            <a:ext cx="70643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2020</a:t>
            </a:r>
          </a:p>
        </p:txBody>
      </p:sp>
      <p:sp>
        <p:nvSpPr>
          <p:cNvPr id="21528" name="AutoShape 36"/>
          <p:cNvSpPr>
            <a:spLocks noChangeArrowheads="1"/>
          </p:cNvSpPr>
          <p:nvPr/>
        </p:nvSpPr>
        <p:spPr bwMode="auto">
          <a:xfrm>
            <a:off x="2771775" y="5373018"/>
            <a:ext cx="6121400" cy="576262"/>
          </a:xfrm>
          <a:prstGeom prst="homePlate">
            <a:avLst>
              <a:gd name="adj" fmla="val 69834"/>
            </a:avLst>
          </a:prstGeom>
          <a:solidFill>
            <a:schemeClr val="bg1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lIns="36000" tIns="0" rIns="0" bIns="0" anchor="ctr"/>
          <a:lstStyle/>
          <a:p>
            <a:pPr>
              <a:lnSpc>
                <a:spcPct val="90000"/>
              </a:lnSpc>
              <a:spcBef>
                <a:spcPct val="20000"/>
              </a:spcBef>
              <a:tabLst>
                <a:tab pos="0" algn="l"/>
              </a:tabLst>
            </a:pPr>
            <a:r>
              <a:rPr lang="ru-RU" sz="1400" b="1" dirty="0" smtClean="0">
                <a:latin typeface="Calibri" pitchFamily="34" charset="0"/>
              </a:rPr>
              <a:t>Экологическая </a:t>
            </a:r>
            <a:r>
              <a:rPr lang="ru-RU" sz="1400" b="1" dirty="0">
                <a:latin typeface="Calibri" pitchFamily="34" charset="0"/>
              </a:rPr>
              <a:t>экспертиза в отношении экологически значимых видов деятельности</a:t>
            </a:r>
          </a:p>
        </p:txBody>
      </p:sp>
      <p:sp>
        <p:nvSpPr>
          <p:cNvPr id="21529" name="Rectangle 30"/>
          <p:cNvSpPr>
            <a:spLocks noChangeArrowheads="1"/>
          </p:cNvSpPr>
          <p:nvPr/>
        </p:nvSpPr>
        <p:spPr bwMode="auto">
          <a:xfrm>
            <a:off x="8027987" y="1052513"/>
            <a:ext cx="792085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FF00"/>
                </a:solidFill>
                <a:latin typeface="Calibri" pitchFamily="34" charset="0"/>
              </a:rPr>
              <a:t>2024</a:t>
            </a:r>
          </a:p>
        </p:txBody>
      </p:sp>
      <p:cxnSp>
        <p:nvCxnSpPr>
          <p:cNvPr id="21530" name="Прямая соединительная линия 47"/>
          <p:cNvCxnSpPr>
            <a:cxnSpLocks noChangeShapeType="1"/>
          </p:cNvCxnSpPr>
          <p:nvPr/>
        </p:nvCxnSpPr>
        <p:spPr bwMode="auto">
          <a:xfrm flipV="1">
            <a:off x="0" y="966788"/>
            <a:ext cx="9144000" cy="0"/>
          </a:xfrm>
          <a:prstGeom prst="line">
            <a:avLst/>
          </a:prstGeom>
          <a:noFill/>
          <a:ln w="19050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1531" name="Line 13"/>
          <p:cNvSpPr>
            <a:spLocks noChangeShapeType="1"/>
          </p:cNvSpPr>
          <p:nvPr/>
        </p:nvSpPr>
        <p:spPr bwMode="auto">
          <a:xfrm flipV="1">
            <a:off x="4140200" y="981075"/>
            <a:ext cx="0" cy="4824413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21532" name="Rectangle 14"/>
          <p:cNvSpPr>
            <a:spLocks noChangeArrowheads="1"/>
          </p:cNvSpPr>
          <p:nvPr/>
        </p:nvSpPr>
        <p:spPr bwMode="auto">
          <a:xfrm>
            <a:off x="3492500" y="1052513"/>
            <a:ext cx="601447" cy="33855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FF00"/>
                </a:solidFill>
                <a:latin typeface="Calibri" pitchFamily="34" charset="0"/>
              </a:rPr>
              <a:t>2016</a:t>
            </a:r>
          </a:p>
        </p:txBody>
      </p:sp>
      <p:sp>
        <p:nvSpPr>
          <p:cNvPr id="51" name="AutoShape 36"/>
          <p:cNvSpPr>
            <a:spLocks noChangeArrowheads="1"/>
          </p:cNvSpPr>
          <p:nvPr/>
        </p:nvSpPr>
        <p:spPr bwMode="auto">
          <a:xfrm>
            <a:off x="1403350" y="2708920"/>
            <a:ext cx="3168650" cy="648072"/>
          </a:xfrm>
          <a:prstGeom prst="homePlate">
            <a:avLst>
              <a:gd name="adj" fmla="val 38676"/>
            </a:avLst>
          </a:prstGeom>
          <a:solidFill>
            <a:schemeClr val="bg1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lIns="36000" tIns="0" rIns="0" bIns="0" anchor="ctr"/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1400" b="1" dirty="0">
                <a:latin typeface="+mn-lt"/>
              </a:rPr>
              <a:t>Создание межведомственных рабочих групп и адаптация европейских справочников НДТ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1503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247090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БЛАГОДАРИМ ЗА ВНИМАНИЕ!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4367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08051382"/>
              </p:ext>
            </p:extLst>
          </p:nvPr>
        </p:nvGraphicFramePr>
        <p:xfrm>
          <a:off x="323528" y="701688"/>
          <a:ext cx="8600971" cy="503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107504" y="-6198"/>
            <a:ext cx="88569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000" b="1" dirty="0">
                <a:solidFill>
                  <a:schemeClr val="bg1"/>
                </a:solidFill>
                <a:latin typeface="+mj-lt"/>
                <a:cs typeface="Arial" charset="0"/>
              </a:rPr>
              <a:t>Принципиальные решения, направленные на изменение действующей системы нормирования в сфере охраны окружающей среды</a:t>
            </a:r>
          </a:p>
        </p:txBody>
      </p:sp>
      <p:grpSp>
        <p:nvGrpSpPr>
          <p:cNvPr id="10245" name="Группа 1"/>
          <p:cNvGrpSpPr>
            <a:grpSpLocks/>
          </p:cNvGrpSpPr>
          <p:nvPr/>
        </p:nvGrpSpPr>
        <p:grpSpPr bwMode="auto">
          <a:xfrm>
            <a:off x="179512" y="5956156"/>
            <a:ext cx="8776617" cy="504825"/>
            <a:chOff x="38104" y="249147"/>
            <a:chExt cx="8208489" cy="1368152"/>
          </a:xfrm>
        </p:grpSpPr>
        <p:sp>
          <p:nvSpPr>
            <p:cNvPr id="5" name="Скругленный прямоугольник 2"/>
            <p:cNvSpPr/>
            <p:nvPr/>
          </p:nvSpPr>
          <p:spPr>
            <a:xfrm>
              <a:off x="38104" y="249147"/>
              <a:ext cx="8208489" cy="13681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4" name="Скругленный прямоугольник 4"/>
            <p:cNvSpPr/>
            <p:nvPr/>
          </p:nvSpPr>
          <p:spPr>
            <a:xfrm>
              <a:off x="71447" y="429299"/>
              <a:ext cx="8141805" cy="1122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1"/>
                  </a:solidFill>
                </a:rPr>
                <a:t>Внедрение мер экономического стимулирования модернизации производства</a:t>
              </a:r>
              <a:endParaRPr lang="ru-RU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3856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88569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При установлении соответствующей категории объектов учитываются: </a:t>
            </a:r>
          </a:p>
          <a:p>
            <a:pPr marL="342900" lvl="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уровни и (или) объемы воздействия на окружающую среду видов хозяйственной и иной </a:t>
            </a:r>
            <a:r>
              <a:rPr lang="ru-RU" sz="2200" dirty="0" smtClean="0">
                <a:solidFill>
                  <a:srgbClr val="FFFF00"/>
                </a:solidFill>
              </a:rPr>
              <a:t>деятельности;</a:t>
            </a:r>
            <a:endParaRPr lang="ru-RU" sz="2200" dirty="0">
              <a:solidFill>
                <a:srgbClr val="FFFF00"/>
              </a:solidFill>
            </a:endParaRPr>
          </a:p>
          <a:p>
            <a:pPr marL="342900" lvl="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классы опасности загрязняющих веществ, содержащихся в выбросах, сбросах загрязняющих веществ, отходах производства и потребления;</a:t>
            </a:r>
          </a:p>
          <a:p>
            <a:pPr marL="342900" lvl="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наличие на объектах, оказывающих негативное воздействие на окружающую среду, опасных веществ, указанных в международных договорах, стороной которых является Российская Федерация;</a:t>
            </a:r>
          </a:p>
          <a:p>
            <a:pPr marL="342900" lvl="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классификация промышленных объектов и производств в соответствии с </a:t>
            </a:r>
            <a:r>
              <a:rPr lang="ru-RU" sz="2200" dirty="0" smtClean="0">
                <a:solidFill>
                  <a:srgbClr val="FFFF00"/>
                </a:solidFill>
              </a:rPr>
              <a:t>санитарным законодательством России</a:t>
            </a:r>
          </a:p>
          <a:p>
            <a:pPr lvl="0">
              <a:buClr>
                <a:srgbClr val="FF0000"/>
              </a:buClr>
            </a:pPr>
            <a:endParaRPr lang="ru-RU" sz="2200" dirty="0">
              <a:solidFill>
                <a:srgbClr val="FFFF00"/>
              </a:solidFill>
            </a:endParaRPr>
          </a:p>
          <a:p>
            <a:r>
              <a:rPr lang="ru-RU" sz="2200" b="1" dirty="0">
                <a:solidFill>
                  <a:srgbClr val="FFFF00"/>
                </a:solidFill>
              </a:rPr>
              <a:t>К объектам категории «А» относятся </a:t>
            </a:r>
            <a:r>
              <a:rPr lang="ru-RU" sz="2200" b="1" dirty="0" smtClean="0">
                <a:solidFill>
                  <a:srgbClr val="FFFF00"/>
                </a:solidFill>
              </a:rPr>
              <a:t>как </a:t>
            </a:r>
            <a:r>
              <a:rPr lang="ru-RU" sz="2200" b="1" dirty="0">
                <a:solidFill>
                  <a:srgbClr val="FFFF00"/>
                </a:solidFill>
              </a:rPr>
              <a:t>объекты, относящиеся к областям применения </a:t>
            </a:r>
            <a:r>
              <a:rPr lang="ru-RU" sz="2200" b="1" dirty="0" smtClean="0">
                <a:solidFill>
                  <a:srgbClr val="FFFF00"/>
                </a:solidFill>
              </a:rPr>
              <a:t>НДТМ, </a:t>
            </a:r>
            <a:r>
              <a:rPr lang="ru-RU" sz="2200" b="1" dirty="0">
                <a:solidFill>
                  <a:srgbClr val="FFFF00"/>
                </a:solidFill>
              </a:rPr>
              <a:t>так и иные объекты, обладающие </a:t>
            </a:r>
            <a:r>
              <a:rPr lang="ru-RU" sz="2200" b="1" dirty="0"/>
              <a:t>высоким потенциалом загрязнения окружающей среды.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7575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24744"/>
            <a:ext cx="9107488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Объекты, относящиеся к федеральным транспорту, путям сообщения, линиям связи, включая телекоммуникационные сети, а также линейные объекты, обеспечивающие деятельность субъектов естественных монополий.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Объекты, связанные с использованием атомной энергии,  обеспечением обороны и безопасности государства, относящиеся к оборонному производству, включая объекты, находящиеся в границах внутренних контролируемых и (или) запретных зон, а также обеспечивающие космическую деятельность.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Объекты, относящиеся к производству ядовитых веществ и наркотических средств.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Объекты, расположенные на континентальном шельфе РФ и (или) в пределах внутренних морских вод, территориального моря и прилежащей зоны РФ, исключительной экономической зоны РФ.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Что добавлено в категорию «А»  из объектов не относящихся к  областям применения </a:t>
            </a:r>
            <a:r>
              <a:rPr lang="ru-RU" sz="2800" dirty="0">
                <a:solidFill>
                  <a:schemeClr val="bg1"/>
                </a:solidFill>
              </a:rPr>
              <a:t>Н</a:t>
            </a:r>
            <a:r>
              <a:rPr lang="ru-RU" sz="2800" dirty="0" smtClean="0">
                <a:solidFill>
                  <a:schemeClr val="bg1"/>
                </a:solidFill>
              </a:rPr>
              <a:t>ДТМ?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121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80728"/>
            <a:ext cx="910748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Объекты, расположенные на ООПТ федерального значения, в пределах центральной экологической зоны Байкальской природной территории,  а также на территориях природных комплексов, попадающие под действие международных договоров РФ 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Объекты по добыче полезных ископаемых, за исключением объектов по добыче общераспространенных полезных ископаемых.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Склады с проектной мощностью 200 тысяч тонн и более для хранения нефти, продуктов переработки нефти.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Внутренние водные порты, допускающие проход судов водоизмещением 1350 тонн и более.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Морские порты, за исключением морских специализированных портов, предназначенных для обслуживания спортивных и прогулочных судов.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Аэродромы с длиной основной взлетно-посадочной полосы в 2100 м и более.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endParaRPr lang="ru-RU" sz="2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Что добавлено в категорию «А»  из объектов не относящихся к  областям применения </a:t>
            </a:r>
            <a:r>
              <a:rPr lang="ru-RU" sz="2800" dirty="0">
                <a:solidFill>
                  <a:schemeClr val="bg1"/>
                </a:solidFill>
              </a:rPr>
              <a:t>Н</a:t>
            </a:r>
            <a:r>
              <a:rPr lang="ru-RU" sz="2800" dirty="0" smtClean="0">
                <a:solidFill>
                  <a:schemeClr val="bg1"/>
                </a:solidFill>
              </a:rPr>
              <a:t>ДТМ?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9314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36667319"/>
              </p:ext>
            </p:extLst>
          </p:nvPr>
        </p:nvGraphicFramePr>
        <p:xfrm>
          <a:off x="323528" y="2177480"/>
          <a:ext cx="842493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bg1"/>
                </a:solidFill>
                <a:latin typeface="+mj-lt"/>
                <a:cs typeface="Arial" charset="0"/>
              </a:rPr>
              <a:t>Разделение предприятий на категории по уровням экологической опасности</a:t>
            </a:r>
          </a:p>
        </p:txBody>
      </p:sp>
      <p:sp>
        <p:nvSpPr>
          <p:cNvPr id="11270" name="Text Box 39"/>
          <p:cNvSpPr txBox="1">
            <a:spLocks noChangeArrowheads="1"/>
          </p:cNvSpPr>
          <p:nvPr/>
        </p:nvSpPr>
        <p:spPr bwMode="auto">
          <a:xfrm>
            <a:off x="3563938" y="4292600"/>
            <a:ext cx="2303462" cy="1206654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i="1" dirty="0">
                <a:solidFill>
                  <a:srgbClr val="FFFF00"/>
                </a:solidFill>
                <a:latin typeface="+mn-lt"/>
              </a:rPr>
              <a:t>50 % выбросов 64 предприятия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i="1" dirty="0">
                <a:solidFill>
                  <a:srgbClr val="FFFF00"/>
                </a:solidFill>
                <a:latin typeface="+mn-lt"/>
              </a:rPr>
              <a:t>50% сбросов 110 предприятий</a:t>
            </a:r>
          </a:p>
        </p:txBody>
      </p:sp>
      <p:sp>
        <p:nvSpPr>
          <p:cNvPr id="12" name="Скругленный прямоугольник 4"/>
          <p:cNvSpPr/>
          <p:nvPr/>
        </p:nvSpPr>
        <p:spPr bwMode="auto">
          <a:xfrm>
            <a:off x="2540320" y="1121960"/>
            <a:ext cx="1815656" cy="8877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</a:t>
            </a:r>
            <a:r>
              <a:rPr lang="ru-RU" b="1" dirty="0" smtClean="0">
                <a:solidFill>
                  <a:schemeClr val="tx1"/>
                </a:solidFill>
              </a:rPr>
              <a:t>«</a:t>
            </a:r>
            <a:r>
              <a:rPr lang="en-US" b="1" dirty="0" smtClean="0">
                <a:solidFill>
                  <a:schemeClr val="tx1"/>
                </a:solidFill>
              </a:rPr>
              <a:t>B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Умеренный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>
                <a:solidFill>
                  <a:schemeClr val="tx1"/>
                </a:solidFill>
              </a:rPr>
              <a:t> 290 тысяч</a:t>
            </a:r>
          </a:p>
        </p:txBody>
      </p:sp>
      <p:sp>
        <p:nvSpPr>
          <p:cNvPr id="15" name="Скругленный прямоугольник 4"/>
          <p:cNvSpPr/>
          <p:nvPr/>
        </p:nvSpPr>
        <p:spPr bwMode="auto">
          <a:xfrm>
            <a:off x="4715669" y="1121960"/>
            <a:ext cx="1952754" cy="87606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 algn="ctr" defTabSz="622300"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</a:t>
            </a:r>
            <a:r>
              <a:rPr lang="ru-RU" b="1" dirty="0" smtClean="0">
                <a:solidFill>
                  <a:schemeClr val="tx1"/>
                </a:solidFill>
              </a:rPr>
              <a:t>«</a:t>
            </a:r>
            <a:r>
              <a:rPr lang="en-US" b="1" dirty="0" smtClean="0">
                <a:solidFill>
                  <a:schemeClr val="tx1"/>
                </a:solidFill>
              </a:rPr>
              <a:t>C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Незначительный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>
                <a:solidFill>
                  <a:schemeClr val="tx1"/>
                </a:solidFill>
              </a:rPr>
              <a:t>350 тысяч</a:t>
            </a: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4"/>
          <p:cNvSpPr/>
          <p:nvPr/>
        </p:nvSpPr>
        <p:spPr bwMode="auto">
          <a:xfrm>
            <a:off x="225422" y="1146850"/>
            <a:ext cx="2018547" cy="8760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Категория «А»</a:t>
            </a: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Значительный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spcBef>
                <a:spcPts val="0"/>
              </a:spcBef>
              <a:defRPr/>
            </a:pPr>
            <a:r>
              <a:rPr lang="ru-RU" b="1" dirty="0">
                <a:solidFill>
                  <a:schemeClr val="tx1"/>
                </a:solidFill>
              </a:rPr>
              <a:t>30-40 тысяч</a:t>
            </a:r>
          </a:p>
        </p:txBody>
      </p:sp>
      <p:sp>
        <p:nvSpPr>
          <p:cNvPr id="26" name="Скругленный прямоугольник 4"/>
          <p:cNvSpPr/>
          <p:nvPr/>
        </p:nvSpPr>
        <p:spPr bwMode="auto">
          <a:xfrm>
            <a:off x="1439305" y="5661248"/>
            <a:ext cx="6552728" cy="9880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химия, нефтехимия, целлюлозно-бумажное производство, энергетика, металлургия, добыча полезных ископаемых, ЖКХ</a:t>
            </a:r>
          </a:p>
        </p:txBody>
      </p:sp>
      <p:grpSp>
        <p:nvGrpSpPr>
          <p:cNvPr id="11276" name="Группа 26"/>
          <p:cNvGrpSpPr>
            <a:grpSpLocks/>
          </p:cNvGrpSpPr>
          <p:nvPr/>
        </p:nvGrpSpPr>
        <p:grpSpPr bwMode="auto">
          <a:xfrm rot="3869062">
            <a:off x="2517714" y="4523030"/>
            <a:ext cx="678189" cy="604965"/>
            <a:chOff x="6289786" y="1601993"/>
            <a:chExt cx="394107" cy="512612"/>
          </a:xfrm>
        </p:grpSpPr>
        <p:sp>
          <p:nvSpPr>
            <p:cNvPr id="29" name="Стрелка вправо 4"/>
            <p:cNvSpPr/>
            <p:nvPr/>
          </p:nvSpPr>
          <p:spPr>
            <a:xfrm rot="1675683">
              <a:off x="6295798" y="1674799"/>
              <a:ext cx="276511" cy="307884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9779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28" name="Стрелка вправо 27"/>
            <p:cNvSpPr/>
            <p:nvPr/>
          </p:nvSpPr>
          <p:spPr>
            <a:xfrm rot="1675683">
              <a:off x="6289786" y="1601993"/>
              <a:ext cx="394107" cy="512612"/>
            </a:xfrm>
            <a:prstGeom prst="rightArrow">
              <a:avLst>
                <a:gd name="adj1" fmla="val 60000"/>
                <a:gd name="adj2" fmla="val 50000"/>
              </a:avLst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sp>
      </p:grpSp>
      <p:sp>
        <p:nvSpPr>
          <p:cNvPr id="27" name="Скругленный прямоугольник 4"/>
          <p:cNvSpPr/>
          <p:nvPr/>
        </p:nvSpPr>
        <p:spPr bwMode="auto">
          <a:xfrm>
            <a:off x="7020272" y="1099671"/>
            <a:ext cx="1944215" cy="898356"/>
          </a:xfrm>
          <a:prstGeom prst="rect">
            <a:avLst/>
          </a:prstGeom>
          <a:solidFill>
            <a:schemeClr val="bg2"/>
          </a:solidFill>
          <a:ln w="38100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</a:t>
            </a:r>
            <a:r>
              <a:rPr lang="ru-RU" b="1" dirty="0" smtClean="0">
                <a:solidFill>
                  <a:schemeClr val="tx1"/>
                </a:solidFill>
              </a:rPr>
              <a:t>«</a:t>
            </a:r>
            <a:r>
              <a:rPr lang="en-US" b="1" dirty="0" smtClean="0">
                <a:solidFill>
                  <a:schemeClr val="tx1"/>
                </a:solidFill>
              </a:rPr>
              <a:t>D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Минимальный</a:t>
            </a:r>
            <a:endParaRPr lang="ru-RU" b="1" dirty="0">
              <a:solidFill>
                <a:schemeClr val="tx1"/>
              </a:solidFill>
            </a:endParaRP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31" name="Группа 26"/>
          <p:cNvGrpSpPr>
            <a:grpSpLocks/>
          </p:cNvGrpSpPr>
          <p:nvPr/>
        </p:nvGrpSpPr>
        <p:grpSpPr bwMode="auto">
          <a:xfrm rot="3869062">
            <a:off x="6200897" y="4516077"/>
            <a:ext cx="678189" cy="604965"/>
            <a:chOff x="6289786" y="1601993"/>
            <a:chExt cx="394107" cy="512612"/>
          </a:xfrm>
        </p:grpSpPr>
        <p:sp>
          <p:nvSpPr>
            <p:cNvPr id="32" name="Стрелка вправо 4"/>
            <p:cNvSpPr/>
            <p:nvPr/>
          </p:nvSpPr>
          <p:spPr>
            <a:xfrm rot="1675683">
              <a:off x="6295798" y="1674799"/>
              <a:ext cx="276511" cy="307884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9779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33" name="Стрелка вправо 32"/>
            <p:cNvSpPr/>
            <p:nvPr/>
          </p:nvSpPr>
          <p:spPr>
            <a:xfrm rot="1675683">
              <a:off x="6289786" y="1601993"/>
              <a:ext cx="394107" cy="512612"/>
            </a:xfrm>
            <a:prstGeom prst="rightArrow">
              <a:avLst>
                <a:gd name="adj1" fmla="val 60000"/>
                <a:gd name="adj2" fmla="val 50000"/>
              </a:avLst>
            </a:prstGeom>
            <a:ln w="38100">
              <a:solidFill>
                <a:srgbClr val="FFFF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223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50"/>
          <p:cNvSpPr>
            <a:spLocks noChangeArrowheads="1"/>
          </p:cNvSpPr>
          <p:nvPr/>
        </p:nvSpPr>
        <p:spPr bwMode="auto">
          <a:xfrm>
            <a:off x="5724525" y="981075"/>
            <a:ext cx="1873250" cy="5472113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50" name="Прямоугольник 50"/>
          <p:cNvSpPr>
            <a:spLocks noChangeArrowheads="1"/>
          </p:cNvSpPr>
          <p:nvPr/>
        </p:nvSpPr>
        <p:spPr bwMode="auto">
          <a:xfrm>
            <a:off x="7524750" y="981075"/>
            <a:ext cx="1511746" cy="5400675"/>
          </a:xfrm>
          <a:prstGeom prst="rect">
            <a:avLst/>
          </a:prstGeom>
          <a:solidFill>
            <a:schemeClr val="bg2"/>
          </a:solidFill>
          <a:ln w="28575" algn="ctr">
            <a:solidFill>
              <a:srgbClr val="0070C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4339" name="Прямоугольник 49"/>
          <p:cNvSpPr>
            <a:spLocks noChangeArrowheads="1"/>
          </p:cNvSpPr>
          <p:nvPr/>
        </p:nvSpPr>
        <p:spPr bwMode="auto">
          <a:xfrm>
            <a:off x="3169965" y="981075"/>
            <a:ext cx="2770187" cy="54721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chemeClr val="bg2">
                <a:lumMod val="5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 bwMode="auto">
          <a:xfrm>
            <a:off x="179388" y="981075"/>
            <a:ext cx="2952750" cy="54721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62950" y="6304235"/>
            <a:ext cx="457200" cy="365125"/>
          </a:xfrm>
        </p:spPr>
        <p:txBody>
          <a:bodyPr/>
          <a:lstStyle/>
          <a:p>
            <a:pPr>
              <a:defRPr/>
            </a:pPr>
            <a:fld id="{99AA3924-698E-4DC9-A967-AE2318E4CE00}" type="slidenum">
              <a:rPr lang="ru-RU" sz="1400" b="1"/>
              <a:pPr>
                <a:defRPr/>
              </a:pPr>
              <a:t>7</a:t>
            </a:fld>
            <a:endParaRPr lang="ru-RU" sz="1400" b="1" dirty="0"/>
          </a:p>
        </p:txBody>
      </p:sp>
      <p:sp>
        <p:nvSpPr>
          <p:cNvPr id="6" name="Скругленный прямоугольник 4"/>
          <p:cNvSpPr/>
          <p:nvPr/>
        </p:nvSpPr>
        <p:spPr bwMode="auto">
          <a:xfrm>
            <a:off x="3216414" y="1020640"/>
            <a:ext cx="2652574" cy="60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«В»</a:t>
            </a: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(умеренное воздействие) </a:t>
            </a:r>
          </a:p>
        </p:txBody>
      </p:sp>
      <p:sp>
        <p:nvSpPr>
          <p:cNvPr id="9" name="Скругленный прямоугольник 4"/>
          <p:cNvSpPr/>
          <p:nvPr/>
        </p:nvSpPr>
        <p:spPr bwMode="auto">
          <a:xfrm>
            <a:off x="5938114" y="980728"/>
            <a:ext cx="1515463" cy="1007747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«С»</a:t>
            </a: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dirty="0" err="1" smtClean="0">
                <a:solidFill>
                  <a:schemeClr val="tx1"/>
                </a:solidFill>
              </a:rPr>
              <a:t>незначит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воздействие)</a:t>
            </a:r>
          </a:p>
        </p:txBody>
      </p:sp>
      <p:sp>
        <p:nvSpPr>
          <p:cNvPr id="12" name="Скругленный прямоугольник 4"/>
          <p:cNvSpPr/>
          <p:nvPr/>
        </p:nvSpPr>
        <p:spPr bwMode="auto">
          <a:xfrm>
            <a:off x="179389" y="988136"/>
            <a:ext cx="2913356" cy="5817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«А»</a:t>
            </a: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dirty="0" smtClean="0">
                <a:solidFill>
                  <a:schemeClr val="tx1"/>
                </a:solidFill>
              </a:rPr>
              <a:t>значительное воздействие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12298" name="Группа 22"/>
          <p:cNvGrpSpPr>
            <a:grpSpLocks/>
          </p:cNvGrpSpPr>
          <p:nvPr/>
        </p:nvGrpSpPr>
        <p:grpSpPr bwMode="auto">
          <a:xfrm>
            <a:off x="179388" y="5997848"/>
            <a:ext cx="2962275" cy="649287"/>
            <a:chOff x="5264309" y="1184494"/>
            <a:chExt cx="1416139" cy="866605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5298460" y="1256535"/>
              <a:ext cx="1347078" cy="79456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Скругленный прямоугольник 6"/>
            <p:cNvSpPr/>
            <p:nvPr/>
          </p:nvSpPr>
          <p:spPr>
            <a:xfrm>
              <a:off x="5264309" y="1184494"/>
              <a:ext cx="1416139" cy="8666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Федеральный государственный экологический надзор</a:t>
              </a:r>
              <a:endParaRPr lang="ru-RU" sz="1400" b="1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299" name="Группа 90"/>
          <p:cNvGrpSpPr>
            <a:grpSpLocks/>
          </p:cNvGrpSpPr>
          <p:nvPr/>
        </p:nvGrpSpPr>
        <p:grpSpPr bwMode="auto">
          <a:xfrm>
            <a:off x="179389" y="3621013"/>
            <a:ext cx="7323140" cy="600075"/>
            <a:chOff x="5264155" y="2197373"/>
            <a:chExt cx="1511842" cy="585100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5264155" y="2197373"/>
              <a:ext cx="1511842" cy="5851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Скругленный прямоугольник 8"/>
            <p:cNvSpPr/>
            <p:nvPr/>
          </p:nvSpPr>
          <p:spPr>
            <a:xfrm>
              <a:off x="5304928" y="2214582"/>
              <a:ext cx="1454889" cy="5506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Требования по проведению первичного учета и производственного экологического контроля (в зависимости от категории опасности)</a:t>
              </a:r>
            </a:p>
          </p:txBody>
        </p:sp>
      </p:grpSp>
      <p:grpSp>
        <p:nvGrpSpPr>
          <p:cNvPr id="12300" name="Группа 93"/>
          <p:cNvGrpSpPr>
            <a:grpSpLocks/>
          </p:cNvGrpSpPr>
          <p:nvPr/>
        </p:nvGrpSpPr>
        <p:grpSpPr bwMode="auto">
          <a:xfrm>
            <a:off x="179388" y="4273328"/>
            <a:ext cx="2889250" cy="524096"/>
            <a:chOff x="5301605" y="2146375"/>
            <a:chExt cx="1410372" cy="1004660"/>
          </a:xfrm>
        </p:grpSpPr>
        <p:sp>
          <p:nvSpPr>
            <p:cNvPr id="35" name="Скругленный прямоугольник 34"/>
            <p:cNvSpPr/>
            <p:nvPr/>
          </p:nvSpPr>
          <p:spPr>
            <a:xfrm>
              <a:off x="5339576" y="2146375"/>
              <a:ext cx="1360777" cy="10046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Скругленный прямоугольник 8"/>
            <p:cNvSpPr/>
            <p:nvPr/>
          </p:nvSpPr>
          <p:spPr>
            <a:xfrm>
              <a:off x="5301605" y="2279443"/>
              <a:ext cx="1410372" cy="6542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Н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епрерывный аналитический контроль</a:t>
              </a:r>
              <a:endParaRPr lang="ru-RU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301" name="Группа 21"/>
          <p:cNvGrpSpPr>
            <a:grpSpLocks/>
          </p:cNvGrpSpPr>
          <p:nvPr/>
        </p:nvGrpSpPr>
        <p:grpSpPr bwMode="auto">
          <a:xfrm>
            <a:off x="179388" y="4868863"/>
            <a:ext cx="7337424" cy="433387"/>
            <a:chOff x="5269651" y="773912"/>
            <a:chExt cx="1454072" cy="585100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5269651" y="773912"/>
              <a:ext cx="1454072" cy="5851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Скругленный прямоугольник 4"/>
            <p:cNvSpPr/>
            <p:nvPr/>
          </p:nvSpPr>
          <p:spPr>
            <a:xfrm>
              <a:off x="5288014" y="791058"/>
              <a:ext cx="1417347" cy="5508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Представление отчетности об осуществленных объемах воздействия </a:t>
              </a:r>
              <a:endParaRPr lang="ru-RU" sz="1400" b="1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302" name="Группа 21"/>
          <p:cNvGrpSpPr>
            <a:grpSpLocks/>
          </p:cNvGrpSpPr>
          <p:nvPr/>
        </p:nvGrpSpPr>
        <p:grpSpPr bwMode="auto">
          <a:xfrm>
            <a:off x="179388" y="2708274"/>
            <a:ext cx="2879725" cy="792163"/>
            <a:chOff x="5269651" y="847729"/>
            <a:chExt cx="1490671" cy="877345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5269651" y="847729"/>
              <a:ext cx="1453692" cy="87734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Скругленный прямоугольник 4"/>
            <p:cNvSpPr/>
            <p:nvPr/>
          </p:nvSpPr>
          <p:spPr>
            <a:xfrm>
              <a:off x="5269651" y="920303"/>
              <a:ext cx="1490671" cy="5499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Нормирование на принципах НДТ</a:t>
              </a:r>
            </a:p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Комплексное разрешение</a:t>
              </a:r>
              <a:endParaRPr lang="ru-RU" sz="1400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303" name="TextBox 2"/>
          <p:cNvSpPr txBox="1">
            <a:spLocks noChangeArrowheads="1"/>
          </p:cNvSpPr>
          <p:nvPr/>
        </p:nvSpPr>
        <p:spPr bwMode="auto">
          <a:xfrm>
            <a:off x="540196" y="0"/>
            <a:ext cx="8496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bg1"/>
                </a:solidFill>
                <a:latin typeface="+mj-lt"/>
                <a:cs typeface="Arial" charset="0"/>
              </a:rPr>
              <a:t>Градация мер государственного регулирования в зависимости от категории опасности объекта</a:t>
            </a:r>
          </a:p>
        </p:txBody>
      </p:sp>
      <p:grpSp>
        <p:nvGrpSpPr>
          <p:cNvPr id="12304" name="Группа 21"/>
          <p:cNvGrpSpPr>
            <a:grpSpLocks/>
          </p:cNvGrpSpPr>
          <p:nvPr/>
        </p:nvGrpSpPr>
        <p:grpSpPr bwMode="auto">
          <a:xfrm>
            <a:off x="3059113" y="2637532"/>
            <a:ext cx="2881312" cy="1079500"/>
            <a:chOff x="5269651" y="673733"/>
            <a:chExt cx="1454073" cy="1502680"/>
          </a:xfrm>
        </p:grpSpPr>
        <p:sp>
          <p:nvSpPr>
            <p:cNvPr id="55" name="Скругленный прямоугольник 54"/>
            <p:cNvSpPr/>
            <p:nvPr/>
          </p:nvSpPr>
          <p:spPr>
            <a:xfrm>
              <a:off x="5269651" y="773176"/>
              <a:ext cx="1454073" cy="120214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Скругленный прямоугольник 4"/>
            <p:cNvSpPr/>
            <p:nvPr/>
          </p:nvSpPr>
          <p:spPr>
            <a:xfrm>
              <a:off x="5269651" y="673733"/>
              <a:ext cx="1414016" cy="1502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defTabSz="355600" fontAlgn="auto">
                <a:lnSpc>
                  <a:spcPct val="50000"/>
                </a:lnSpc>
                <a:spcBef>
                  <a:spcPts val="0"/>
                </a:spcBef>
                <a:defRPr/>
              </a:pPr>
              <a:endParaRPr lang="ru-RU" sz="1400" b="1" dirty="0">
                <a:solidFill>
                  <a:schemeClr val="tx1"/>
                </a:solidFill>
              </a:endParaRPr>
            </a:p>
            <a:p>
              <a:pPr algn="ctr" defTabSz="355600" fontAlgn="auto">
                <a:lnSpc>
                  <a:spcPct val="50000"/>
                </a:lnSpc>
                <a:spcBef>
                  <a:spcPts val="0"/>
                </a:spcBef>
                <a:defRPr/>
              </a:pPr>
              <a:endParaRPr lang="ru-RU" sz="1400" b="1" dirty="0">
                <a:solidFill>
                  <a:schemeClr val="tx1"/>
                </a:solidFill>
              </a:endParaRPr>
            </a:p>
            <a:p>
              <a:pPr algn="ctr" defTabSz="355600" fontAlgn="auto">
                <a:lnSpc>
                  <a:spcPct val="50000"/>
                </a:lnSpc>
                <a:spcBef>
                  <a:spcPts val="0"/>
                </a:spcBef>
                <a:defRPr/>
              </a:pPr>
              <a:endParaRPr lang="ru-RU" sz="1400" b="1" dirty="0">
                <a:solidFill>
                  <a:schemeClr val="tx1"/>
                </a:solidFill>
              </a:endParaRPr>
            </a:p>
            <a:p>
              <a:pPr algn="ctr" defTabSz="355600" fontAlgn="auto">
                <a:lnSpc>
                  <a:spcPct val="50000"/>
                </a:lnSpc>
                <a:spcBef>
                  <a:spcPts val="0"/>
                </a:spcBef>
                <a:defRPr/>
              </a:pPr>
              <a:endParaRPr lang="ru-RU" sz="1400" b="1" dirty="0">
                <a:solidFill>
                  <a:schemeClr val="tx1"/>
                </a:solidFill>
              </a:endParaRPr>
            </a:p>
            <a:p>
              <a:pPr algn="ctr" defTabSz="355600" fontAlgn="auto">
                <a:lnSpc>
                  <a:spcPct val="60000"/>
                </a:lnSpc>
                <a:spcBef>
                  <a:spcPts val="0"/>
                </a:spcBef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Предоставление информации о планируемом воздействии с расчетом нормативов допустимых сбросов, выбросов, объемов размещения отходов в составе декларации</a:t>
              </a:r>
            </a:p>
            <a:p>
              <a:pPr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ru-RU" sz="1400" b="1" dirty="0">
                <a:solidFill>
                  <a:schemeClr val="tx1"/>
                </a:solidFill>
              </a:endParaRPr>
            </a:p>
            <a:p>
              <a:pPr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Font typeface="Arial" pitchFamily="34" charset="0"/>
                <a:buChar char="•"/>
                <a:defRPr/>
              </a:pPr>
              <a:endParaRPr lang="ru-RU" sz="1400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Скругленный прямоугольник 57"/>
          <p:cNvSpPr/>
          <p:nvPr/>
        </p:nvSpPr>
        <p:spPr bwMode="auto">
          <a:xfrm>
            <a:off x="3132138" y="6069856"/>
            <a:ext cx="5688012" cy="743520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9" name="Скругленный прямоугольник 8"/>
          <p:cNvSpPr/>
          <p:nvPr/>
        </p:nvSpPr>
        <p:spPr bwMode="auto">
          <a:xfrm>
            <a:off x="3286125" y="6093098"/>
            <a:ext cx="5473700" cy="5762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240" tIns="10160" rIns="15240" bIns="10160" spcCol="1270" anchor="ctr"/>
          <a:lstStyle/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</a:rPr>
              <a:t>                            Региональный </a:t>
            </a:r>
            <a:r>
              <a:rPr lang="ru-RU" sz="1400" b="1" dirty="0">
                <a:solidFill>
                  <a:schemeClr val="tx1"/>
                </a:solidFill>
              </a:rPr>
              <a:t>государственный 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</a:rPr>
              <a:t>                                       Экологический  </a:t>
            </a:r>
            <a:r>
              <a:rPr lang="ru-RU" sz="1400" b="1" dirty="0">
                <a:solidFill>
                  <a:schemeClr val="tx1"/>
                </a:solidFill>
              </a:rPr>
              <a:t>надзор</a:t>
            </a:r>
          </a:p>
        </p:txBody>
      </p:sp>
      <p:grpSp>
        <p:nvGrpSpPr>
          <p:cNvPr id="12306" name="Группа 21"/>
          <p:cNvGrpSpPr>
            <a:grpSpLocks/>
          </p:cNvGrpSpPr>
          <p:nvPr/>
        </p:nvGrpSpPr>
        <p:grpSpPr bwMode="auto">
          <a:xfrm>
            <a:off x="250825" y="2205112"/>
            <a:ext cx="7265987" cy="431800"/>
            <a:chOff x="5269651" y="773912"/>
            <a:chExt cx="1454072" cy="585100"/>
          </a:xfrm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5269651" y="773912"/>
              <a:ext cx="1454072" cy="5851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5" name="Скругленный прямоугольник 4"/>
            <p:cNvSpPr/>
            <p:nvPr/>
          </p:nvSpPr>
          <p:spPr>
            <a:xfrm>
              <a:off x="5288014" y="791121"/>
              <a:ext cx="1417347" cy="5506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Постановка на государственный учет объектов, оказывающих негативное воздействие на окружающую среду</a:t>
              </a:r>
              <a:endParaRPr lang="ru-RU" sz="1400" b="1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307" name="Группа 90"/>
          <p:cNvGrpSpPr>
            <a:grpSpLocks/>
          </p:cNvGrpSpPr>
          <p:nvPr/>
        </p:nvGrpSpPr>
        <p:grpSpPr bwMode="auto">
          <a:xfrm>
            <a:off x="179388" y="5373688"/>
            <a:ext cx="5689600" cy="624160"/>
            <a:chOff x="5264155" y="2214582"/>
            <a:chExt cx="1511842" cy="621084"/>
          </a:xfrm>
        </p:grpSpPr>
        <p:sp>
          <p:nvSpPr>
            <p:cNvPr id="68" name="Скругленный прямоугольник 67"/>
            <p:cNvSpPr/>
            <p:nvPr/>
          </p:nvSpPr>
          <p:spPr>
            <a:xfrm>
              <a:off x="5264155" y="2251116"/>
              <a:ext cx="1511842" cy="5845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Скругленный прямоугольник 8"/>
            <p:cNvSpPr/>
            <p:nvPr/>
          </p:nvSpPr>
          <p:spPr>
            <a:xfrm>
              <a:off x="5305072" y="2214582"/>
              <a:ext cx="1454895" cy="550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5240" tIns="10160" rIns="15240" bIns="10160" spcCol="1270" anchor="ctr"/>
            <a:lstStyle/>
            <a:p>
              <a:pPr algn="ctr" defTabSz="3556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</a:rPr>
                <a:t>Представление отчетности о выполнении планов мероприятий по охране окружающей среды/программ внедрения НДТ</a:t>
              </a:r>
            </a:p>
          </p:txBody>
        </p:sp>
      </p:grpSp>
      <p:sp>
        <p:nvSpPr>
          <p:cNvPr id="73" name="Скругленный прямоугольник 72"/>
          <p:cNvSpPr/>
          <p:nvPr/>
        </p:nvSpPr>
        <p:spPr bwMode="auto">
          <a:xfrm>
            <a:off x="395288" y="1628775"/>
            <a:ext cx="2601912" cy="484188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Скругленный прямоугольник 4"/>
          <p:cNvSpPr/>
          <p:nvPr/>
        </p:nvSpPr>
        <p:spPr bwMode="auto">
          <a:xfrm>
            <a:off x="451925" y="1809490"/>
            <a:ext cx="2530476" cy="4619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240" tIns="10160" rIns="15240" bIns="10160" spcCol="1270" anchor="ctr"/>
          <a:lstStyle/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sz="1400" b="1" dirty="0">
              <a:solidFill>
                <a:schemeClr val="tx1"/>
              </a:solidFill>
            </a:endParaRPr>
          </a:p>
          <a:p>
            <a:pPr algn="ctr"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Государственная экологическая экспертиза</a:t>
            </a:r>
          </a:p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sz="1400" b="1" dirty="0">
              <a:solidFill>
                <a:schemeClr val="tx1"/>
              </a:solidFill>
            </a:endParaRPr>
          </a:p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endParaRPr lang="ru-RU" sz="1400" b="1" i="1" dirty="0">
              <a:solidFill>
                <a:schemeClr val="tx1"/>
              </a:solidFill>
            </a:endParaRPr>
          </a:p>
        </p:txBody>
      </p:sp>
      <p:sp>
        <p:nvSpPr>
          <p:cNvPr id="70" name="Скругленный прямоугольник 4"/>
          <p:cNvSpPr/>
          <p:nvPr/>
        </p:nvSpPr>
        <p:spPr bwMode="auto">
          <a:xfrm>
            <a:off x="7484683" y="980728"/>
            <a:ext cx="1551813" cy="998190"/>
          </a:xfrm>
          <a:prstGeom prst="rect">
            <a:avLst/>
          </a:prstGeom>
          <a:solidFill>
            <a:schemeClr val="bg2"/>
          </a:solidFill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6670" tIns="17780" rIns="26670" bIns="17780" spcCol="1270" anchor="ctr"/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Категория «</a:t>
            </a:r>
            <a:r>
              <a:rPr lang="en-US" b="1" dirty="0">
                <a:solidFill>
                  <a:schemeClr val="tx1"/>
                </a:solidFill>
              </a:rPr>
              <a:t>D</a:t>
            </a:r>
            <a:r>
              <a:rPr lang="ru-RU" b="1" dirty="0">
                <a:solidFill>
                  <a:schemeClr val="tx1"/>
                </a:solidFill>
              </a:rPr>
              <a:t>»</a:t>
            </a:r>
          </a:p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(минимальное воздействие)</a:t>
            </a:r>
          </a:p>
        </p:txBody>
      </p:sp>
      <p:sp>
        <p:nvSpPr>
          <p:cNvPr id="77" name="Скругленный прямоугольник 76"/>
          <p:cNvSpPr/>
          <p:nvPr/>
        </p:nvSpPr>
        <p:spPr bwMode="auto">
          <a:xfrm>
            <a:off x="7524750" y="6069856"/>
            <a:ext cx="1511746" cy="743520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8" name="Скругленный прямоугольник 4"/>
          <p:cNvSpPr/>
          <p:nvPr/>
        </p:nvSpPr>
        <p:spPr bwMode="auto">
          <a:xfrm>
            <a:off x="7573965" y="6264374"/>
            <a:ext cx="1258888" cy="54900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240" tIns="10160" rIns="15240" bIns="10160" spcCol="1270" anchor="ctr"/>
          <a:lstStyle/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sz="1400" b="1" dirty="0">
              <a:solidFill>
                <a:schemeClr val="tx1"/>
              </a:solidFill>
            </a:endParaRPr>
          </a:p>
          <a:p>
            <a:pPr algn="ctr"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Только внеплановые проверки</a:t>
            </a:r>
          </a:p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ru-RU" sz="1400" b="1" dirty="0">
              <a:solidFill>
                <a:schemeClr val="tx1"/>
              </a:solidFill>
            </a:endParaRPr>
          </a:p>
          <a:p>
            <a:pPr defTabSz="3556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endParaRPr lang="ru-RU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76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25" y="28636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 smtClean="0">
                <a:solidFill>
                  <a:prstClr val="white"/>
                </a:solidFill>
                <a:cs typeface="Arial" charset="0"/>
              </a:rPr>
              <a:t>Комплексное экологическое  разрешение (КЭР) на </a:t>
            </a:r>
            <a:r>
              <a:rPr lang="ru-RU" sz="2400" b="1" dirty="0">
                <a:solidFill>
                  <a:prstClr val="white"/>
                </a:solidFill>
                <a:cs typeface="Arial" charset="0"/>
              </a:rPr>
              <a:t>негативное воздействие на окружающую среду (для объектов категории </a:t>
            </a:r>
            <a:r>
              <a:rPr lang="ru-RU" sz="2400" b="1" dirty="0" smtClean="0">
                <a:solidFill>
                  <a:prstClr val="white"/>
                </a:solidFill>
                <a:cs typeface="Arial" charset="0"/>
              </a:rPr>
              <a:t>«А»)</a:t>
            </a:r>
          </a:p>
          <a:p>
            <a:pPr>
              <a:spcBef>
                <a:spcPts val="600"/>
              </a:spcBef>
            </a:pPr>
            <a:r>
              <a:rPr lang="ru-RU" sz="2200" b="1" dirty="0" smtClean="0">
                <a:solidFill>
                  <a:srgbClr val="FFFF00"/>
                </a:solidFill>
              </a:rPr>
              <a:t>Комплексное </a:t>
            </a:r>
            <a:r>
              <a:rPr lang="ru-RU" sz="2200" b="1" dirty="0">
                <a:solidFill>
                  <a:srgbClr val="FFFF00"/>
                </a:solidFill>
              </a:rPr>
              <a:t>экологическое разрешение содержит: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b="1" dirty="0">
                <a:solidFill>
                  <a:srgbClr val="FFFF00"/>
                </a:solidFill>
              </a:rPr>
              <a:t>технологические </a:t>
            </a:r>
            <a:r>
              <a:rPr lang="ru-RU" sz="2200" b="1" dirty="0" smtClean="0">
                <a:solidFill>
                  <a:srgbClr val="FFFF00"/>
                </a:solidFill>
              </a:rPr>
              <a:t>нормативы</a:t>
            </a:r>
            <a:r>
              <a:rPr lang="ru-RU" sz="2200" dirty="0">
                <a:solidFill>
                  <a:srgbClr val="FFFF00"/>
                </a:solidFill>
              </a:rPr>
              <a:t> </a:t>
            </a:r>
            <a:r>
              <a:rPr lang="ru-RU" sz="2200" dirty="0" smtClean="0">
                <a:solidFill>
                  <a:srgbClr val="FFFF00"/>
                </a:solidFill>
              </a:rPr>
              <a:t>для производств НДТМ и </a:t>
            </a:r>
            <a:r>
              <a:rPr lang="ru-RU" sz="2200" b="1" dirty="0" smtClean="0">
                <a:solidFill>
                  <a:srgbClr val="FFFF00"/>
                </a:solidFill>
              </a:rPr>
              <a:t>НДС и ПДВ </a:t>
            </a:r>
            <a:r>
              <a:rPr lang="ru-RU" sz="2200" dirty="0" smtClean="0">
                <a:solidFill>
                  <a:srgbClr val="FFFF00"/>
                </a:solidFill>
              </a:rPr>
              <a:t>для прочих;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 smtClean="0">
                <a:solidFill>
                  <a:srgbClr val="FFFF00"/>
                </a:solidFill>
              </a:rPr>
              <a:t>допустимые </a:t>
            </a:r>
            <a:r>
              <a:rPr lang="ru-RU" sz="2200" dirty="0">
                <a:solidFill>
                  <a:srgbClr val="FFFF00"/>
                </a:solidFill>
              </a:rPr>
              <a:t>уровни физических воздействий;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нормативы образования отходов производства и потребления и лимиты на их </a:t>
            </a:r>
            <a:r>
              <a:rPr lang="ru-RU" sz="2200" dirty="0" smtClean="0">
                <a:solidFill>
                  <a:srgbClr val="FFFF00"/>
                </a:solidFill>
              </a:rPr>
              <a:t>размещение (на базе НДТМ);</a:t>
            </a:r>
            <a:endParaRPr lang="ru-RU" sz="2200" dirty="0">
              <a:solidFill>
                <a:srgbClr val="FFFF00"/>
              </a:solidFill>
            </a:endParaRP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требования по обращению с отходами производства и потребления;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согласованную программу производственного экологического контроля;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dirty="0">
                <a:solidFill>
                  <a:srgbClr val="FFFF00"/>
                </a:solidFill>
              </a:rPr>
              <a:t>требования о представлении уведомлений о превышении установленных выбросов, сбросов загрязняющих веществ, об авариях, повлекших загрязнение окружающей среды, о временном или постоянном прекращении деятельности</a:t>
            </a:r>
            <a:r>
              <a:rPr lang="ru-RU" sz="2200" dirty="0" smtClean="0">
                <a:solidFill>
                  <a:srgbClr val="FFFF00"/>
                </a:solidFill>
              </a:rPr>
              <a:t>;</a:t>
            </a:r>
          </a:p>
          <a:p>
            <a:pPr marL="342900" indent="-3429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ru-RU" sz="2200" b="1" dirty="0" smtClean="0"/>
              <a:t>План мероприятий по достижению нормативов в случае, если устанавливается временное разрешение</a:t>
            </a:r>
            <a:endParaRPr lang="ru-RU" sz="2200" b="1" dirty="0"/>
          </a:p>
          <a:p>
            <a:pPr lvl="0" algn="ctr"/>
            <a:endParaRPr lang="ru-RU" sz="2200" b="1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793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377990" y="33124"/>
            <a:ext cx="849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800" b="1" dirty="0">
                <a:solidFill>
                  <a:schemeClr val="bg1"/>
                </a:solidFill>
                <a:latin typeface="+mj-lt"/>
                <a:cs typeface="Arial" charset="0"/>
              </a:rPr>
              <a:t>Декларация </a:t>
            </a:r>
            <a:r>
              <a:rPr lang="ru-RU" sz="2800" b="1" dirty="0" smtClean="0">
                <a:solidFill>
                  <a:schemeClr val="bg1"/>
                </a:solidFill>
                <a:latin typeface="+mj-lt"/>
                <a:cs typeface="Arial" charset="0"/>
              </a:rPr>
              <a:t>на </a:t>
            </a:r>
            <a:r>
              <a:rPr lang="ru-RU" sz="2800" b="1" dirty="0">
                <a:solidFill>
                  <a:schemeClr val="bg1"/>
                </a:solidFill>
                <a:latin typeface="+mj-lt"/>
                <a:cs typeface="Arial" charset="0"/>
              </a:rPr>
              <a:t>негативное воздействие на окружающую </a:t>
            </a:r>
            <a:r>
              <a:rPr lang="ru-RU" sz="2800" b="1" dirty="0" smtClean="0">
                <a:solidFill>
                  <a:schemeClr val="bg1"/>
                </a:solidFill>
                <a:latin typeface="+mj-lt"/>
                <a:cs typeface="Arial" charset="0"/>
              </a:rPr>
              <a:t>среду (для объектов категории «В»)</a:t>
            </a:r>
            <a:endParaRPr lang="ru-RU" sz="2800" b="1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316913" y="609282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D8E32C2-8620-4C53-8330-57F6F8AE375E}" type="slidenum">
              <a:rPr lang="ru-RU" sz="1000">
                <a:solidFill>
                  <a:schemeClr val="bg2">
                    <a:shade val="5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000">
              <a:solidFill>
                <a:schemeClr val="bg2">
                  <a:shade val="50000"/>
                </a:schemeClr>
              </a:solidFill>
              <a:latin typeface="+mn-lt"/>
            </a:endParaRPr>
          </a:p>
        </p:txBody>
      </p:sp>
      <p:sp>
        <p:nvSpPr>
          <p:cNvPr id="3" name="Скругленный прямоугольник 4"/>
          <p:cNvSpPr/>
          <p:nvPr/>
        </p:nvSpPr>
        <p:spPr bwMode="auto">
          <a:xfrm>
            <a:off x="72008" y="1235718"/>
            <a:ext cx="9036496" cy="52565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240" tIns="10160" rIns="15240" bIns="10160" anchor="ctr"/>
          <a:lstStyle/>
          <a:p>
            <a:pPr defTabSz="3556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800" b="1" dirty="0">
                <a:solidFill>
                  <a:srgbClr val="FFFF00"/>
                </a:solidFill>
              </a:rPr>
              <a:t>Декларация об объемах негативного воздействия содержит</a:t>
            </a:r>
            <a:r>
              <a:rPr lang="ru-RU" sz="2800" b="1" dirty="0" smtClean="0">
                <a:solidFill>
                  <a:srgbClr val="FFFF00"/>
                </a:solidFill>
              </a:rPr>
              <a:t>:</a:t>
            </a:r>
            <a:endParaRPr lang="ru-RU" sz="2800" b="1" dirty="0">
              <a:solidFill>
                <a:srgbClr val="FFFF00"/>
              </a:solidFill>
            </a:endParaRPr>
          </a:p>
          <a:p>
            <a:pPr marL="342900" indent="-342900" defTabSz="355600">
              <a:lnSpc>
                <a:spcPct val="90000"/>
              </a:lnSpc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400" b="1" i="1" dirty="0">
                <a:solidFill>
                  <a:srgbClr val="FFFF00"/>
                </a:solidFill>
              </a:rPr>
              <a:t>объемы или массы выбросов, сбросов загрязняющих веществ рассчитанные  по утвержденным методикам</a:t>
            </a:r>
          </a:p>
          <a:p>
            <a:pPr marL="342900" indent="-342900" defTabSz="355600">
              <a:lnSpc>
                <a:spcPct val="90000"/>
              </a:lnSpc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400" b="1" i="1" dirty="0">
                <a:solidFill>
                  <a:srgbClr val="FFFF00"/>
                </a:solidFill>
              </a:rPr>
              <a:t>план мероприятий по охране окружающей среды (при необходимости)</a:t>
            </a:r>
          </a:p>
          <a:p>
            <a:pPr marL="342900" indent="-342900" defTabSz="355600">
              <a:lnSpc>
                <a:spcPct val="90000"/>
              </a:lnSpc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400" b="1" i="1" dirty="0">
                <a:solidFill>
                  <a:srgbClr val="FFFF00"/>
                </a:solidFill>
              </a:rPr>
              <a:t>План производственного экологического </a:t>
            </a:r>
            <a:r>
              <a:rPr lang="ru-RU" sz="2400" b="1" i="1" dirty="0" smtClean="0">
                <a:solidFill>
                  <a:srgbClr val="FFFF00"/>
                </a:solidFill>
              </a:rPr>
              <a:t>контроля</a:t>
            </a:r>
          </a:p>
          <a:p>
            <a:pPr marL="342900" indent="-342900" defTabSz="355600">
              <a:lnSpc>
                <a:spcPct val="90000"/>
              </a:lnSpc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400" b="1" i="1" dirty="0" smtClean="0">
                <a:solidFill>
                  <a:srgbClr val="FFFF00"/>
                </a:solidFill>
              </a:rPr>
              <a:t>П</a:t>
            </a:r>
            <a:r>
              <a:rPr lang="x-none" sz="2400" b="1" i="1" smtClean="0">
                <a:solidFill>
                  <a:srgbClr val="FFFF00"/>
                </a:solidFill>
              </a:rPr>
              <a:t>редставляется </a:t>
            </a:r>
            <a:r>
              <a:rPr lang="x-none" sz="2400" b="1" i="1">
                <a:solidFill>
                  <a:srgbClr val="FFFF00"/>
                </a:solidFill>
              </a:rPr>
              <a:t>раз в семь лет при условии неизменности технологических процессов, качественных и количественных характеристик выбросов, сбросов загрязняющих веществ и их источников</a:t>
            </a:r>
            <a:r>
              <a:rPr lang="x-none" sz="2400" b="1" i="1" smtClean="0">
                <a:solidFill>
                  <a:srgbClr val="FFFF00"/>
                </a:solidFill>
              </a:rPr>
              <a:t>.</a:t>
            </a:r>
            <a:endParaRPr lang="ru-RU" sz="2400" b="1" i="1" dirty="0">
              <a:solidFill>
                <a:srgbClr val="FFFF00"/>
              </a:solidFill>
            </a:endParaRPr>
          </a:p>
          <a:p>
            <a:pPr algn="ctr" defTabSz="3556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Декларация не требует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утверждения и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согласования, получение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разрешений на выбросы, сбросы загрязняющих веществ не требуется</a:t>
            </a:r>
            <a:endParaRPr lang="ru-RU" sz="28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6937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3769</TotalTime>
  <Words>1716</Words>
  <Application>Microsoft Office PowerPoint</Application>
  <PresentationFormat>On-screen Show (4:3)</PresentationFormat>
  <Paragraphs>224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1_Office Theme</vt:lpstr>
      <vt:lpstr>Управление качеством воздуха в странах Восточного региона ЕИСП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IPPC in RF</dc:title>
  <dc:creator>MB &amp; TG</dc:creator>
  <cp:lastModifiedBy>Vladimir Morozov</cp:lastModifiedBy>
  <cp:revision>279</cp:revision>
  <cp:lastPrinted>2012-05-10T14:01:43Z</cp:lastPrinted>
  <dcterms:created xsi:type="dcterms:W3CDTF">2011-10-12T15:30:18Z</dcterms:created>
  <dcterms:modified xsi:type="dcterms:W3CDTF">2013-05-10T15:34:49Z</dcterms:modified>
</cp:coreProperties>
</file>