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409" r:id="rId3"/>
    <p:sldId id="410" r:id="rId4"/>
    <p:sldId id="411" r:id="rId5"/>
    <p:sldId id="412" r:id="rId6"/>
    <p:sldId id="413" r:id="rId7"/>
    <p:sldId id="414" r:id="rId8"/>
    <p:sldId id="415" r:id="rId9"/>
    <p:sldId id="418" r:id="rId10"/>
    <p:sldId id="416" r:id="rId11"/>
    <p:sldId id="37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4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10/05/2013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pPr/>
              <a:t>10/05/2013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begak@g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guseva@muctr.r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0"/>
            <a:ext cx="9036496" cy="1109985"/>
          </a:xfrm>
        </p:spPr>
        <p:txBody>
          <a:bodyPr>
            <a:normAutofit fontScale="90000"/>
          </a:bodyPr>
          <a:lstStyle/>
          <a:p>
            <a:r>
              <a:rPr 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воздуха в странах</a:t>
            </a:r>
            <a:br>
              <a:rPr 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Восточного региона ЕИСП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7698" y="2780928"/>
            <a:ext cx="9180512" cy="30243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Подготовка к принятию Закона о КПКЗ </a:t>
            </a:r>
            <a:b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</a:b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в Российской Федерации: </a:t>
            </a:r>
            <a:b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</a:b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инициативы промышленности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ru-RU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М.В. </a:t>
            </a:r>
            <a:r>
              <a:rPr lang="ru-RU" sz="2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Бегак</a:t>
            </a:r>
            <a:r>
              <a:rPr lang="ru-RU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, Т.В. Гусева</a:t>
            </a:r>
            <a:endParaRPr lang="en-GB" sz="2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Одесса, 14 мая 2013 года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других отраслей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ru-RU" sz="2300" dirty="0">
                <a:solidFill>
                  <a:srgbClr val="002060"/>
                </a:solidFill>
              </a:rPr>
              <a:t>Выполняя требования Закона об энергосбережении, и предполагая возможное расширение зоны охвата закона «об НДТ», интерес к сравнительному анализу экологической результативности и энергоэффективности и к последующей разработке «Сводов лучших практик», Справочных документов и пр.  проявляют: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строительные компании;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электросетевые компании;</a:t>
            </a:r>
          </a:p>
          <a:p>
            <a:pPr lvl="1"/>
            <a:r>
              <a:rPr lang="ru-RU" sz="2300" dirty="0" err="1" smtClean="0">
                <a:solidFill>
                  <a:srgbClr val="002060"/>
                </a:solidFill>
              </a:rPr>
              <a:t>теплосетевые</a:t>
            </a:r>
            <a:r>
              <a:rPr lang="ru-RU" sz="2300" dirty="0" smtClean="0">
                <a:solidFill>
                  <a:srgbClr val="002060"/>
                </a:solidFill>
              </a:rPr>
              <a:t> компании;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…</a:t>
            </a:r>
          </a:p>
          <a:p>
            <a:r>
              <a:rPr lang="ru-RU" sz="2300" dirty="0" smtClean="0">
                <a:solidFill>
                  <a:srgbClr val="002060"/>
                </a:solidFill>
              </a:rPr>
              <a:t>Ряд </a:t>
            </a:r>
            <a:r>
              <a:rPr lang="ru-RU" sz="2300" dirty="0">
                <a:solidFill>
                  <a:srgbClr val="002060"/>
                </a:solidFill>
              </a:rPr>
              <a:t>проектов выполняется при участии ЮНИДО и </a:t>
            </a:r>
            <a:r>
              <a:rPr lang="ru-RU" sz="2300">
                <a:solidFill>
                  <a:srgbClr val="002060"/>
                </a:solidFill>
              </a:rPr>
              <a:t>ПРООН</a:t>
            </a:r>
            <a:r>
              <a:rPr lang="ru-RU" sz="2100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40225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mbegak@gmail.com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tguseva@muctr.ru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b="1" i="0" dirty="0" smtClean="0">
                <a:latin typeface="Eras Medium ITC" pitchFamily="34" charset="0"/>
              </a:rPr>
              <a:t>Комплексные природоохранные разрешения в России: режим ожидания?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24536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Перспективы введения технологического нормирования и комплексных природоохранных разрешений обсуждаются </a:t>
            </a:r>
            <a:br>
              <a:rPr lang="ru-RU" sz="2300" dirty="0" smtClean="0">
                <a:solidFill>
                  <a:srgbClr val="002060"/>
                </a:solidFill>
              </a:rPr>
            </a:br>
            <a:r>
              <a:rPr lang="ru-RU" sz="2300" dirty="0" smtClean="0">
                <a:solidFill>
                  <a:srgbClr val="002060"/>
                </a:solidFill>
              </a:rPr>
              <a:t>в России с конца 90-х годов.</a:t>
            </a:r>
          </a:p>
          <a:p>
            <a:pPr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Позиции заинтересованных сторон меняются в зависимости от: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информированности;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ожиданий;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состояния и перспектив развития отрасли;</a:t>
            </a:r>
          </a:p>
          <a:p>
            <a:pPr lvl="1">
              <a:spcBef>
                <a:spcPts val="200"/>
              </a:spcBef>
            </a:pPr>
            <a:r>
              <a:rPr lang="ru-RU" sz="2300" dirty="0">
                <a:solidFill>
                  <a:srgbClr val="002060"/>
                </a:solidFill>
              </a:rPr>
              <a:t>с</a:t>
            </a:r>
            <a:r>
              <a:rPr lang="ru-RU" sz="2300" dirty="0" smtClean="0">
                <a:solidFill>
                  <a:srgbClr val="002060"/>
                </a:solidFill>
              </a:rPr>
              <a:t>остояния и перспектив развития региона;</a:t>
            </a:r>
          </a:p>
          <a:p>
            <a:pPr lvl="1">
              <a:spcBef>
                <a:spcPts val="200"/>
              </a:spcBef>
            </a:pPr>
            <a:r>
              <a:rPr lang="ru-RU" sz="2300" dirty="0">
                <a:solidFill>
                  <a:srgbClr val="002060"/>
                </a:solidFill>
              </a:rPr>
              <a:t>позиции профильных министерств и ведомств (Министерства промышленности и торговли, Министерства регионального развития, Министерства энергетики); </a:t>
            </a:r>
          </a:p>
          <a:p>
            <a:pPr lvl="1">
              <a:spcBef>
                <a:spcPts val="200"/>
              </a:spcBef>
            </a:pPr>
            <a:r>
              <a:rPr lang="ru-RU" sz="2300" dirty="0" smtClean="0">
                <a:solidFill>
                  <a:srgbClr val="002060"/>
                </a:solidFill>
              </a:rPr>
              <a:t>….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7473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НДТ(М): </a:t>
            </a:r>
            <a:r>
              <a:rPr lang="ru-RU" sz="3600" b="1" i="0" dirty="0">
                <a:latin typeface="Eras Medium ITC" pitchFamily="34" charset="0"/>
              </a:rPr>
              <a:t>мифы, получившие распространение в России</a:t>
            </a:r>
            <a:r>
              <a:rPr lang="en-US" sz="3600" b="1" i="0" dirty="0">
                <a:latin typeface="Eras Medium ITC" pitchFamily="34" charset="0"/>
              </a:rPr>
              <a:t> </a:t>
            </a:r>
            <a:r>
              <a:rPr lang="ru-RU" sz="3600" b="1" i="0" dirty="0">
                <a:latin typeface="Eras Medium ITC" pitchFamily="34" charset="0"/>
              </a:rPr>
              <a:t>	</a:t>
            </a:r>
            <a:r>
              <a:rPr lang="ru-RU" sz="3600" b="1" i="0" dirty="0" smtClean="0">
                <a:latin typeface="Eras Medium ITC" pitchFamily="34" charset="0"/>
              </a:rPr>
              <a:t>	</a:t>
            </a:r>
            <a:r>
              <a:rPr lang="ru-RU" sz="3600" b="1" i="0" dirty="0" smtClean="0">
                <a:solidFill>
                  <a:srgbClr val="C00000"/>
                </a:solidFill>
                <a:latin typeface="Eras Medium ITC" pitchFamily="34" charset="0"/>
              </a:rPr>
              <a:t>1</a:t>
            </a:r>
            <a:endParaRPr lang="en-US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184576"/>
          </a:xfrm>
        </p:spPr>
        <p:txBody>
          <a:bodyPr/>
          <a:lstStyle/>
          <a:p>
            <a:r>
              <a:rPr lang="ru-RU" sz="2300" dirty="0" smtClean="0">
                <a:solidFill>
                  <a:srgbClr val="002060"/>
                </a:solidFill>
              </a:rPr>
              <a:t>НДТ представляет собой конкретную технологию, внедрение которой обеспечивает высокую экологическую результативность предприятия: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д</a:t>
            </a:r>
            <a:r>
              <a:rPr lang="ru-RU" sz="2300" dirty="0" smtClean="0">
                <a:solidFill>
                  <a:srgbClr val="002060"/>
                </a:solidFill>
              </a:rPr>
              <a:t>о определенной степени недопонимание связано с принятым термином (технология);</a:t>
            </a:r>
            <a:endParaRPr lang="en-US" sz="2300" dirty="0" smtClean="0">
              <a:solidFill>
                <a:srgbClr val="002060"/>
              </a:solidFill>
            </a:endParaRPr>
          </a:p>
          <a:p>
            <a:r>
              <a:rPr lang="ru-RU" sz="2300" dirty="0" smtClean="0">
                <a:solidFill>
                  <a:srgbClr val="002060"/>
                </a:solidFill>
              </a:rPr>
              <a:t>НДТ есть технология природоохранная, а значит имеющая отношение к очистке отходящих газов, сточных вод, а также к обращению с отходами; основные технологические процессы при этом практически не рассматриваются: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при поддержке ЮНИДО и Правительства Москвы выпущен «Атлас наилучших доступных природоохранных технологий для Москвы» - </a:t>
            </a:r>
            <a:r>
              <a:rPr lang="ru-RU" sz="2300" dirty="0" smtClean="0">
                <a:solidFill>
                  <a:srgbClr val="002060"/>
                </a:solidFill>
              </a:rPr>
              <a:t>база данных об организациях, выпускающих </a:t>
            </a:r>
            <a:r>
              <a:rPr lang="ru-RU" sz="2300" dirty="0" err="1" smtClean="0">
                <a:solidFill>
                  <a:srgbClr val="002060"/>
                </a:solidFill>
              </a:rPr>
              <a:t>средозащитное</a:t>
            </a:r>
            <a:r>
              <a:rPr lang="ru-RU" sz="2300" dirty="0" smtClean="0">
                <a:solidFill>
                  <a:srgbClr val="002060"/>
                </a:solidFill>
              </a:rPr>
              <a:t> оборудование</a:t>
            </a:r>
            <a:endParaRPr lang="en-US" sz="2300" dirty="0">
              <a:solidFill>
                <a:srgbClr val="002060"/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26304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НДТ(М): </a:t>
            </a:r>
            <a:r>
              <a:rPr lang="ru-RU" sz="3600" b="1" i="0" dirty="0">
                <a:latin typeface="Eras Medium ITC" pitchFamily="34" charset="0"/>
              </a:rPr>
              <a:t>мифы, получившие распространение в </a:t>
            </a:r>
            <a:r>
              <a:rPr lang="ru-RU" sz="3600" b="1" i="0" dirty="0" smtClean="0">
                <a:latin typeface="Eras Medium ITC" pitchFamily="34" charset="0"/>
              </a:rPr>
              <a:t>России		</a:t>
            </a:r>
            <a:r>
              <a:rPr lang="ru-RU" sz="3600" b="1" i="0" dirty="0">
                <a:solidFill>
                  <a:srgbClr val="C00000"/>
                </a:solidFill>
                <a:latin typeface="Eras Medium ITC" pitchFamily="34" charset="0"/>
              </a:rPr>
              <a:t>2</a:t>
            </a:r>
            <a:endParaRPr lang="en-US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НДТ не учитывает вопросов экономической целесообразности решений, которые позволяют достичь высокого уровня защиты окружающей среды в </a:t>
            </a:r>
            <a:r>
              <a:rPr lang="ru-RU" sz="2400" dirty="0" smtClean="0">
                <a:solidFill>
                  <a:srgbClr val="002060"/>
                </a:solidFill>
              </a:rPr>
              <a:t>целом;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концепция НДТ отвергает требование соблюдения стандартов качества окружающей среды;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НДТ разработаны в странах-членах ЕС и не могут быть применены в России, отличающейся особыми климатическими условиями, природными ресурсами, экологическими </a:t>
            </a:r>
            <a:r>
              <a:rPr lang="ru-RU" sz="2400" dirty="0" smtClean="0">
                <a:solidFill>
                  <a:srgbClr val="002060"/>
                </a:solidFill>
              </a:rPr>
              <a:t>проблемами</a:t>
            </a: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выступает </a:t>
            </a:r>
            <a:r>
              <a:rPr lang="ru-RU" dirty="0">
                <a:solidFill>
                  <a:srgbClr val="002060"/>
                </a:solidFill>
              </a:rPr>
              <a:t>одновременно в качестве </a:t>
            </a:r>
            <a:r>
              <a:rPr lang="ru-RU" dirty="0" smtClean="0">
                <a:solidFill>
                  <a:srgbClr val="002060"/>
                </a:solidFill>
              </a:rPr>
              <a:t>источника тревоги и  </a:t>
            </a:r>
            <a:r>
              <a:rPr lang="ru-RU" dirty="0">
                <a:solidFill>
                  <a:srgbClr val="002060"/>
                </a:solidFill>
              </a:rPr>
              <a:t>стимула для разработки Справочных документов</a:t>
            </a:r>
            <a:endParaRPr lang="en-US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434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нефтегазового  сектора							</a:t>
            </a:r>
            <a:r>
              <a:rPr lang="ru-RU" sz="3600" b="1" i="0" dirty="0" smtClean="0">
                <a:solidFill>
                  <a:srgbClr val="C00000"/>
                </a:solidFill>
                <a:latin typeface="Eras Medium ITC" pitchFamily="34" charset="0"/>
              </a:rPr>
              <a:t>1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В ряде крупных </a:t>
            </a:r>
            <a:r>
              <a:rPr lang="ru-RU" sz="2400" dirty="0" smtClean="0">
                <a:solidFill>
                  <a:srgbClr val="002060"/>
                </a:solidFill>
              </a:rPr>
              <a:t>нефтегазовых </a:t>
            </a:r>
            <a:r>
              <a:rPr lang="ru-RU" sz="2400" dirty="0">
                <a:solidFill>
                  <a:srgbClr val="002060"/>
                </a:solidFill>
              </a:rPr>
              <a:t>компаний </a:t>
            </a:r>
            <a:r>
              <a:rPr lang="ru-RU" sz="2400" dirty="0" smtClean="0">
                <a:solidFill>
                  <a:srgbClr val="002060"/>
                </a:solidFill>
              </a:rPr>
              <a:t>российского происхождения (в </a:t>
            </a:r>
            <a:r>
              <a:rPr lang="ru-RU" sz="2400" dirty="0">
                <a:solidFill>
                  <a:srgbClr val="002060"/>
                </a:solidFill>
              </a:rPr>
              <a:t>том числе, транснациональных) действуют </a:t>
            </a:r>
            <a:r>
              <a:rPr lang="ru-RU" sz="2400" dirty="0" smtClean="0">
                <a:solidFill>
                  <a:srgbClr val="002060"/>
                </a:solidFill>
              </a:rPr>
              <a:t>стандарты предприятий и Руководства</a:t>
            </a:r>
            <a:r>
              <a:rPr lang="ru-RU" sz="2400" dirty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по </a:t>
            </a:r>
            <a:r>
              <a:rPr lang="ru-RU" sz="2300" dirty="0">
                <a:solidFill>
                  <a:srgbClr val="002060"/>
                </a:solidFill>
              </a:rPr>
              <a:t>системам экологического менеджмента;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по </a:t>
            </a:r>
            <a:r>
              <a:rPr lang="ru-RU" sz="2300" dirty="0">
                <a:solidFill>
                  <a:srgbClr val="002060"/>
                </a:solidFill>
              </a:rPr>
              <a:t>повышению энергоэффективности </a:t>
            </a:r>
            <a:r>
              <a:rPr lang="ru-RU" sz="2300" dirty="0" smtClean="0">
                <a:solidFill>
                  <a:srgbClr val="002060"/>
                </a:solidFill>
              </a:rPr>
              <a:t>(и </a:t>
            </a:r>
            <a:r>
              <a:rPr lang="ru-RU" sz="2300" dirty="0">
                <a:solidFill>
                  <a:srgbClr val="002060"/>
                </a:solidFill>
              </a:rPr>
              <a:t>экологической </a:t>
            </a:r>
            <a:r>
              <a:rPr lang="ru-RU" sz="2300" dirty="0" smtClean="0">
                <a:solidFill>
                  <a:srgbClr val="002060"/>
                </a:solidFill>
              </a:rPr>
              <a:t>результативности).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Руководства разработаны: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с учетом походов Справочных документов ЕС по наилучшим доступным технологиям;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По результатам </a:t>
            </a:r>
            <a:r>
              <a:rPr lang="ru-RU" sz="2300" dirty="0" err="1" smtClean="0">
                <a:solidFill>
                  <a:srgbClr val="002060"/>
                </a:solidFill>
              </a:rPr>
              <a:t>бенчмаркинга</a:t>
            </a:r>
            <a:r>
              <a:rPr lang="ru-RU" sz="2300" dirty="0" smtClean="0">
                <a:solidFill>
                  <a:srgbClr val="002060"/>
                </a:solidFill>
              </a:rPr>
              <a:t> предприятий компании (нередко – десятки предприятий, расположенных не только в России, но и во многих странах Европы).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К перспективе введение в действие Закона относятся с </a:t>
            </a:r>
            <a:r>
              <a:rPr lang="ru-RU" sz="2400" dirty="0" smtClean="0">
                <a:solidFill>
                  <a:srgbClr val="002060"/>
                </a:solidFill>
              </a:rPr>
              <a:t>опасением: полагают, что подготовка нормативной и информационной базы и специалистов будут отставать…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956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нефтегазового  сектора							</a:t>
            </a:r>
            <a:r>
              <a:rPr lang="ru-RU" sz="3600" b="1" i="0" dirty="0">
                <a:solidFill>
                  <a:srgbClr val="C00000"/>
                </a:solidFill>
                <a:latin typeface="Eras Medium ITC" pitchFamily="34" charset="0"/>
              </a:rPr>
              <a:t>2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328592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Крупные компании реализуют пилотные проекты по разработке Справочных документов по НДТ: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о</a:t>
            </a:r>
            <a:r>
              <a:rPr lang="ru-RU" sz="2300" dirty="0" smtClean="0">
                <a:solidFill>
                  <a:srgbClr val="002060"/>
                </a:solidFill>
              </a:rPr>
              <a:t>существлен перевод европейских Справочников</a:t>
            </a:r>
          </a:p>
          <a:p>
            <a:pPr lvl="2"/>
            <a:r>
              <a:rPr lang="ru-RU" sz="2300" b="1" dirty="0" smtClean="0">
                <a:solidFill>
                  <a:srgbClr val="C00000"/>
                </a:solidFill>
              </a:rPr>
              <a:t>но не для открытого доступа</a:t>
            </a:r>
            <a:r>
              <a:rPr lang="ru-RU" sz="23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300" dirty="0" smtClean="0">
                <a:solidFill>
                  <a:srgbClr val="002060"/>
                </a:solidFill>
              </a:rPr>
              <a:t>Проанализированы подходы к выявлению НДТ, характерные отрасли </a:t>
            </a:r>
          </a:p>
          <a:p>
            <a:pPr lvl="2"/>
            <a:r>
              <a:rPr lang="ru-RU" sz="2300" dirty="0" smtClean="0">
                <a:solidFill>
                  <a:srgbClr val="002060"/>
                </a:solidFill>
              </a:rPr>
              <a:t>преимущественно - в Европе и США;</a:t>
            </a:r>
          </a:p>
          <a:p>
            <a:pPr lvl="1"/>
            <a:r>
              <a:rPr lang="ru-RU" sz="2300" dirty="0">
                <a:solidFill>
                  <a:srgbClr val="002060"/>
                </a:solidFill>
              </a:rPr>
              <a:t>с</a:t>
            </a:r>
            <a:r>
              <a:rPr lang="ru-RU" sz="2300" dirty="0" smtClean="0">
                <a:solidFill>
                  <a:srgbClr val="002060"/>
                </a:solidFill>
              </a:rPr>
              <a:t>обраны сведения о решениях, получивших распространение в России:</a:t>
            </a:r>
          </a:p>
          <a:p>
            <a:pPr lvl="2"/>
            <a:r>
              <a:rPr lang="ru-RU" sz="2300" dirty="0">
                <a:solidFill>
                  <a:srgbClr val="002060"/>
                </a:solidFill>
              </a:rPr>
              <a:t>в</a:t>
            </a:r>
            <a:r>
              <a:rPr lang="ru-RU" sz="2300" dirty="0" smtClean="0">
                <a:solidFill>
                  <a:srgbClr val="002060"/>
                </a:solidFill>
              </a:rPr>
              <a:t>ыполнен бенчмаркинг, как правило, в рамках вертикально интегрированных компаний;</a:t>
            </a:r>
          </a:p>
          <a:p>
            <a:pPr lvl="2"/>
            <a:r>
              <a:rPr lang="ru-RU" sz="2300" b="1" dirty="0">
                <a:solidFill>
                  <a:srgbClr val="C00000"/>
                </a:solidFill>
              </a:rPr>
              <a:t>п</a:t>
            </a:r>
            <a:r>
              <a:rPr lang="ru-RU" sz="2300" b="1" dirty="0" smtClean="0">
                <a:solidFill>
                  <a:srgbClr val="C00000"/>
                </a:solidFill>
              </a:rPr>
              <a:t>роведена оценка достижимости параметров НДТ </a:t>
            </a:r>
            <a:r>
              <a:rPr lang="ru-RU" sz="2300" dirty="0" smtClean="0">
                <a:solidFill>
                  <a:srgbClr val="002060"/>
                </a:solidFill>
              </a:rPr>
              <a:t>(европейских и «российских») для большинства предприятий, принявших участие в </a:t>
            </a:r>
            <a:r>
              <a:rPr lang="ru-RU" sz="2300" dirty="0" err="1" smtClean="0">
                <a:solidFill>
                  <a:srgbClr val="002060"/>
                </a:solidFill>
              </a:rPr>
              <a:t>бенчмаркинге</a:t>
            </a:r>
            <a:r>
              <a:rPr lang="ru-RU" sz="2300" dirty="0" smtClean="0">
                <a:solidFill>
                  <a:srgbClr val="002060"/>
                </a:solidFill>
              </a:rPr>
              <a:t>.</a:t>
            </a:r>
          </a:p>
          <a:p>
            <a:pPr lvl="1"/>
            <a:endParaRPr lang="ru-RU" sz="1900" dirty="0" smtClean="0">
              <a:solidFill>
                <a:srgbClr val="002060"/>
              </a:solidFill>
            </a:endParaRPr>
          </a:p>
          <a:p>
            <a:pPr lvl="1"/>
            <a:endParaRPr lang="ru-RU" sz="1900" dirty="0" smtClean="0">
              <a:solidFill>
                <a:srgbClr val="002060"/>
              </a:solidFill>
            </a:endParaRPr>
          </a:p>
          <a:p>
            <a:endParaRPr lang="ru-RU" sz="2300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9370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936104"/>
          </a:xfrm>
        </p:spPr>
        <p:txBody>
          <a:bodyPr>
            <a:no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строительного  сектора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При участии </a:t>
            </a:r>
            <a:r>
              <a:rPr lang="ru-RU" sz="2100" b="1" dirty="0" smtClean="0">
                <a:solidFill>
                  <a:srgbClr val="002060"/>
                </a:solidFill>
              </a:rPr>
              <a:t>Министерства регионального развития </a:t>
            </a:r>
            <a:r>
              <a:rPr lang="ru-RU" sz="2100" dirty="0" smtClean="0">
                <a:solidFill>
                  <a:srgbClr val="002060"/>
                </a:solidFill>
              </a:rPr>
              <a:t>осуществляется «инвентаризация наилучших энергоэффективных технологий»: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кирпича и камня керамического;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керамической плитки;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санитарных изделий из керамики.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Разработаны </a:t>
            </a:r>
            <a:r>
              <a:rPr lang="ru-RU" sz="2100" b="1" dirty="0" smtClean="0">
                <a:solidFill>
                  <a:srgbClr val="002060"/>
                </a:solidFill>
              </a:rPr>
              <a:t>национальные стандарты</a:t>
            </a:r>
            <a:r>
              <a:rPr lang="ru-RU" sz="2100" dirty="0" smtClean="0">
                <a:solidFill>
                  <a:srgbClr val="002060"/>
                </a:solidFill>
              </a:rPr>
              <a:t> по НДТ повышения энергоэффективности и экологической результативности: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производства цемента;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роизводства извести;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производства кирпича и камня керамического;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производства керамической </a:t>
            </a:r>
            <a:r>
              <a:rPr lang="ru-RU" sz="2100" dirty="0" smtClean="0">
                <a:solidFill>
                  <a:srgbClr val="002060"/>
                </a:solidFill>
              </a:rPr>
              <a:t>плитки.</a:t>
            </a:r>
            <a:endParaRPr lang="ru-RU" sz="21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Для Национального объединения строителей разработаны </a:t>
            </a:r>
            <a:r>
              <a:rPr lang="ru-RU" sz="2100" b="1" dirty="0">
                <a:solidFill>
                  <a:srgbClr val="002060"/>
                </a:solidFill>
              </a:rPr>
              <a:t>п</a:t>
            </a:r>
            <a:r>
              <a:rPr lang="ru-RU" sz="2100" b="1" dirty="0" smtClean="0">
                <a:solidFill>
                  <a:srgbClr val="002060"/>
                </a:solidFill>
              </a:rPr>
              <a:t>равила сертификации предприятий </a:t>
            </a:r>
            <a:r>
              <a:rPr lang="ru-RU" sz="2100" dirty="0" smtClean="0">
                <a:solidFill>
                  <a:srgbClr val="002060"/>
                </a:solidFill>
              </a:rPr>
              <a:t>строительной индустрии по НДТ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некий прообраз рекомендаций по комплексным инспекциям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 </a:t>
            </a:r>
            <a:r>
              <a:rPr lang="ru-RU" sz="2100" dirty="0">
                <a:solidFill>
                  <a:srgbClr val="002060"/>
                </a:solidFill>
              </a:rPr>
              <a:t>перспективе введение в действие Закона относятся с опасением: полагают, что подготовка нормативной и информационной базы и специалистов будут отставать…</a:t>
            </a:r>
            <a:endParaRPr lang="en-GB" sz="21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34949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936104"/>
          </a:xfrm>
        </p:spPr>
        <p:txBody>
          <a:bodyPr>
            <a:no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Инициативы </a:t>
            </a:r>
            <a:r>
              <a:rPr lang="ru-RU" sz="3600" b="1" i="0" dirty="0" smtClean="0">
                <a:latin typeface="Eras Medium ITC" pitchFamily="34" charset="0"/>
              </a:rPr>
              <a:t>химического  </a:t>
            </a:r>
            <a:r>
              <a:rPr lang="ru-RU" sz="3600" b="1" i="0" dirty="0">
                <a:latin typeface="Eras Medium ITC" pitchFamily="34" charset="0"/>
              </a:rPr>
              <a:t>сектора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640960" cy="5400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При участии </a:t>
            </a:r>
            <a:r>
              <a:rPr lang="ru-RU" sz="2100" b="1" dirty="0" smtClean="0">
                <a:solidFill>
                  <a:srgbClr val="002060"/>
                </a:solidFill>
              </a:rPr>
              <a:t>Российского союза химиков </a:t>
            </a:r>
            <a:r>
              <a:rPr lang="ru-RU" sz="2100" dirty="0" smtClean="0">
                <a:solidFill>
                  <a:srgbClr val="002060"/>
                </a:solidFill>
              </a:rPr>
              <a:t>проводятся семинары для специалистов предприятий химического сектора (производство удобрений, средств защиты растений) по НДТ: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р</a:t>
            </a:r>
            <a:r>
              <a:rPr lang="ru-RU" sz="2100" dirty="0" smtClean="0">
                <a:solidFill>
                  <a:srgbClr val="002060"/>
                </a:solidFill>
              </a:rPr>
              <a:t>ассматриваются перспективы реформирования законодательства;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в</a:t>
            </a:r>
            <a:r>
              <a:rPr lang="ru-RU" sz="2100" dirty="0" smtClean="0">
                <a:solidFill>
                  <a:srgbClr val="002060"/>
                </a:solidFill>
              </a:rPr>
              <a:t>ыявляются параллели между подходами более чистого производства, </a:t>
            </a:r>
            <a:r>
              <a:rPr lang="en-US" sz="2100" dirty="0" smtClean="0">
                <a:solidFill>
                  <a:srgbClr val="002060"/>
                </a:solidFill>
              </a:rPr>
              <a:t>Responsible Care</a:t>
            </a:r>
            <a:r>
              <a:rPr lang="ru-RU" sz="2100" dirty="0" smtClean="0">
                <a:solidFill>
                  <a:srgbClr val="002060"/>
                </a:solidFill>
              </a:rPr>
              <a:t>, систем экологического менеджмента и НДТ;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Обсуждается целесообразность разработки Справочника по НДТ.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Некоторые предприятия отрасли (Россия, Беларусь, Украина,  Грузия, Узбекистан, Болгария, Турция и др. страны) проявили интерес к участию в проекте Международной </a:t>
            </a:r>
            <a:r>
              <a:rPr lang="ru-RU" sz="2100" dirty="0">
                <a:solidFill>
                  <a:srgbClr val="002060"/>
                </a:solidFill>
              </a:rPr>
              <a:t>финансовой </a:t>
            </a:r>
            <a:r>
              <a:rPr lang="ru-RU" sz="2100" dirty="0" smtClean="0">
                <a:solidFill>
                  <a:srgbClr val="002060"/>
                </a:solidFill>
              </a:rPr>
              <a:t>корпорации </a:t>
            </a:r>
            <a:r>
              <a:rPr lang="ru-RU" sz="2100" b="1" dirty="0">
                <a:solidFill>
                  <a:srgbClr val="002060"/>
                </a:solidFill>
              </a:rPr>
              <a:t>«Сравнительный анализ (бенчмаркинг) предприятий азотной промышленности»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К перспективе предоставить необходимые данные для оценки эффективности (качество, энергоэффективности, экологическая результативность) относятся с опасением, полагая, что утечка информации может привести к штрафным санкциям.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endParaRPr lang="en-GB" sz="17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6954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latin typeface="Eras Medium ITC" pitchFamily="34" charset="0"/>
              </a:rPr>
              <a:t>Инициативы энергетического  сектора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036496" cy="532859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"/>
              </a:spcBef>
            </a:pPr>
            <a:r>
              <a:rPr lang="ru-RU" sz="2100" dirty="0">
                <a:solidFill>
                  <a:srgbClr val="002060"/>
                </a:solidFill>
              </a:rPr>
              <a:t>При участии </a:t>
            </a:r>
            <a:r>
              <a:rPr lang="ru-RU" sz="2100" dirty="0" smtClean="0">
                <a:solidFill>
                  <a:srgbClr val="002060"/>
                </a:solidFill>
              </a:rPr>
              <a:t>Энергетического института имени </a:t>
            </a:r>
            <a:r>
              <a:rPr lang="ru-RU" sz="2100" dirty="0">
                <a:solidFill>
                  <a:srgbClr val="002060"/>
                </a:solidFill>
              </a:rPr>
              <a:t>Г. М. Кржижановского</a:t>
            </a:r>
            <a:r>
              <a:rPr lang="ru-RU" sz="2100" dirty="0" smtClean="0">
                <a:solidFill>
                  <a:srgbClr val="002060"/>
                </a:solidFill>
              </a:rPr>
              <a:t>»:</a:t>
            </a:r>
            <a:endParaRPr lang="ru-RU" sz="2100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100"/>
              </a:spcBef>
            </a:pPr>
            <a:r>
              <a:rPr lang="ru-RU" sz="2100" dirty="0">
                <a:solidFill>
                  <a:srgbClr val="002060"/>
                </a:solidFill>
              </a:rPr>
              <a:t>п</a:t>
            </a:r>
            <a:r>
              <a:rPr lang="ru-RU" sz="2100" dirty="0" smtClean="0">
                <a:solidFill>
                  <a:srgbClr val="002060"/>
                </a:solidFill>
              </a:rPr>
              <a:t>одготовлено Руководство по проведению экологической оценки;</a:t>
            </a:r>
          </a:p>
          <a:p>
            <a:pPr lvl="1">
              <a:lnSpc>
                <a:spcPct val="90000"/>
              </a:lnSpc>
              <a:spcBef>
                <a:spcPts val="1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подготовлен </a:t>
            </a:r>
            <a:r>
              <a:rPr lang="ru-RU" sz="2100" b="1" dirty="0">
                <a:solidFill>
                  <a:srgbClr val="002060"/>
                </a:solidFill>
              </a:rPr>
              <a:t>перевод на русский язык Справочного документа по НДТ для крупных </a:t>
            </a:r>
            <a:r>
              <a:rPr lang="ru-RU" sz="2100" b="1" dirty="0" err="1">
                <a:solidFill>
                  <a:srgbClr val="002060"/>
                </a:solidFill>
              </a:rPr>
              <a:t>топливосжигающих</a:t>
            </a:r>
            <a:r>
              <a:rPr lang="ru-RU" sz="2100" b="1" dirty="0">
                <a:solidFill>
                  <a:srgbClr val="002060"/>
                </a:solidFill>
              </a:rPr>
              <a:t> </a:t>
            </a:r>
            <a:r>
              <a:rPr lang="ru-RU" sz="2100" b="1" dirty="0" smtClean="0">
                <a:solidFill>
                  <a:srgbClr val="002060"/>
                </a:solidFill>
              </a:rPr>
              <a:t>установок:</a:t>
            </a:r>
            <a:endParaRPr lang="ru-RU" sz="2100" b="1" dirty="0">
              <a:solidFill>
                <a:srgbClr val="002060"/>
              </a:solidFill>
            </a:endParaRPr>
          </a:p>
          <a:p>
            <a:pPr lvl="2">
              <a:lnSpc>
                <a:spcPct val="90000"/>
              </a:lnSpc>
              <a:spcBef>
                <a:spcPts val="100"/>
              </a:spcBef>
            </a:pPr>
            <a:r>
              <a:rPr lang="ru-RU" sz="2100" b="1" dirty="0">
                <a:solidFill>
                  <a:srgbClr val="C00000"/>
                </a:solidFill>
              </a:rPr>
              <a:t>д</a:t>
            </a:r>
            <a:r>
              <a:rPr lang="ru-RU" sz="2100" b="1" dirty="0" smtClean="0">
                <a:solidFill>
                  <a:srgbClr val="C00000"/>
                </a:solidFill>
              </a:rPr>
              <a:t>оступ </a:t>
            </a:r>
            <a:r>
              <a:rPr lang="ru-RU" sz="2100" b="1" dirty="0">
                <a:solidFill>
                  <a:srgbClr val="C00000"/>
                </a:solidFill>
              </a:rPr>
              <a:t>получить не </a:t>
            </a:r>
            <a:r>
              <a:rPr lang="ru-RU" sz="2100" b="1" dirty="0" smtClean="0">
                <a:solidFill>
                  <a:srgbClr val="C00000"/>
                </a:solidFill>
              </a:rPr>
              <a:t>удалось</a:t>
            </a:r>
            <a:r>
              <a:rPr lang="ru-RU" sz="2100" dirty="0" smtClean="0">
                <a:solidFill>
                  <a:srgbClr val="002060"/>
                </a:solidFill>
              </a:rPr>
              <a:t>;</a:t>
            </a:r>
          </a:p>
          <a:p>
            <a:pPr lvl="1">
              <a:lnSpc>
                <a:spcPct val="90000"/>
              </a:lnSpc>
              <a:spcBef>
                <a:spcPts val="100"/>
              </a:spcBef>
            </a:pPr>
            <a:r>
              <a:rPr lang="ru-RU" sz="2100" dirty="0">
                <a:solidFill>
                  <a:srgbClr val="002060"/>
                </a:solidFill>
              </a:rPr>
              <a:t>р</a:t>
            </a:r>
            <a:r>
              <a:rPr lang="ru-RU" sz="2100" dirty="0" smtClean="0">
                <a:solidFill>
                  <a:srgbClr val="002060"/>
                </a:solidFill>
              </a:rPr>
              <a:t>азработаны </a:t>
            </a:r>
            <a:r>
              <a:rPr lang="ru-RU" sz="2100" b="1" dirty="0" smtClean="0">
                <a:solidFill>
                  <a:srgbClr val="002060"/>
                </a:solidFill>
              </a:rPr>
              <a:t>национальные стандарты по НДТ</a:t>
            </a:r>
            <a:r>
              <a:rPr lang="ru-RU" sz="2100" dirty="0" smtClean="0">
                <a:solidFill>
                  <a:srgbClr val="002060"/>
                </a:solidFill>
              </a:rPr>
              <a:t>: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повышение </a:t>
            </a:r>
            <a:r>
              <a:rPr lang="ru-RU" sz="2100" dirty="0">
                <a:solidFill>
                  <a:srgbClr val="002060"/>
                </a:solidFill>
              </a:rPr>
              <a:t>энергоэффективности при сжигании различных видов топлив.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повышение </a:t>
            </a:r>
            <a:r>
              <a:rPr lang="ru-RU" sz="2100" dirty="0">
                <a:solidFill>
                  <a:srgbClr val="002060"/>
                </a:solidFill>
              </a:rPr>
              <a:t>энергоэффективности при выработке тепловой энергии.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повышение </a:t>
            </a:r>
            <a:r>
              <a:rPr lang="ru-RU" sz="2100" dirty="0">
                <a:solidFill>
                  <a:srgbClr val="002060"/>
                </a:solidFill>
              </a:rPr>
              <a:t>энергоэффективности при выработке электрической энергии</a:t>
            </a:r>
            <a:r>
              <a:rPr lang="ru-RU" sz="2100" dirty="0" smtClean="0">
                <a:solidFill>
                  <a:srgbClr val="002060"/>
                </a:solidFill>
              </a:rPr>
              <a:t>.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>
                <a:solidFill>
                  <a:srgbClr val="002060"/>
                </a:solidFill>
              </a:rPr>
              <a:t>с</a:t>
            </a:r>
            <a:r>
              <a:rPr lang="ru-RU" sz="2100" dirty="0" smtClean="0">
                <a:solidFill>
                  <a:srgbClr val="002060"/>
                </a:solidFill>
              </a:rPr>
              <a:t>жигание газообразных топлив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>
                <a:solidFill>
                  <a:srgbClr val="002060"/>
                </a:solidFill>
              </a:rPr>
              <a:t>сжигание </a:t>
            </a:r>
            <a:r>
              <a:rPr lang="ru-RU" sz="2100" dirty="0" smtClean="0">
                <a:solidFill>
                  <a:srgbClr val="002060"/>
                </a:solidFill>
              </a:rPr>
              <a:t>отходов;</a:t>
            </a:r>
            <a:endParaRPr lang="en-US" sz="2100" dirty="0">
              <a:solidFill>
                <a:srgbClr val="002060"/>
              </a:solidFill>
            </a:endParaRP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сжигание каменных и бурых углей</a:t>
            </a:r>
          </a:p>
          <a:p>
            <a:pPr lvl="2">
              <a:lnSpc>
                <a:spcPct val="85000"/>
              </a:lnSpc>
              <a:spcBef>
                <a:spcPts val="100"/>
              </a:spcBef>
              <a:defRPr/>
            </a:pPr>
            <a:r>
              <a:rPr lang="ru-RU" sz="2100" dirty="0" smtClean="0">
                <a:solidFill>
                  <a:srgbClr val="002060"/>
                </a:solidFill>
              </a:rPr>
              <a:t>предотвращения </a:t>
            </a:r>
            <a:r>
              <a:rPr lang="ru-RU" sz="2100" dirty="0">
                <a:solidFill>
                  <a:srgbClr val="002060"/>
                </a:solidFill>
              </a:rPr>
              <a:t>выбросов, </a:t>
            </a:r>
            <a:r>
              <a:rPr lang="ru-RU" sz="2100" dirty="0" smtClean="0">
                <a:solidFill>
                  <a:srgbClr val="002060"/>
                </a:solidFill>
              </a:rPr>
              <a:t>образующихся в </a:t>
            </a:r>
            <a:r>
              <a:rPr lang="ru-RU" sz="2100" dirty="0">
                <a:solidFill>
                  <a:srgbClr val="002060"/>
                </a:solidFill>
              </a:rPr>
              <a:t>процессе разгрузки, хранения и </a:t>
            </a:r>
            <a:r>
              <a:rPr lang="ru-RU" sz="2100" dirty="0" smtClean="0">
                <a:solidFill>
                  <a:srgbClr val="002060"/>
                </a:solidFill>
              </a:rPr>
              <a:t>транспортирования каменных и бурых углей.</a:t>
            </a:r>
            <a:endParaRPr lang="ru-RU" sz="21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ts val="100"/>
              </a:spcBef>
            </a:pPr>
            <a:endParaRPr lang="en-GB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01640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2760</TotalTime>
  <Words>777</Words>
  <Application>Microsoft Office PowerPoint</Application>
  <PresentationFormat>On-screen Show (4:3)</PresentationFormat>
  <Paragraphs>102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Управление качеством воздуха в странах Восточного региона ЕИСП</vt:lpstr>
      <vt:lpstr>Комплексные природоохранные разрешения в России: режим ожидания?</vt:lpstr>
      <vt:lpstr>НДТ(М): мифы, получившие распространение в России   1</vt:lpstr>
      <vt:lpstr>НДТ(М): мифы, получившие распространение в России  2</vt:lpstr>
      <vt:lpstr>Инициативы нефтегазового  сектора       1</vt:lpstr>
      <vt:lpstr>Инициативы нефтегазового  сектора       2</vt:lpstr>
      <vt:lpstr>Инициативы строительного  сектора</vt:lpstr>
      <vt:lpstr>Инициативы химического  сектора</vt:lpstr>
      <vt:lpstr>Инициативы энергетического  сектора</vt:lpstr>
      <vt:lpstr>Инициативы других отраслей</vt:lpstr>
      <vt:lpstr>Спасибо за внимание!  mbegak@gmail.com tguseva@muctr.ru 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323</cp:revision>
  <cp:lastPrinted>2012-05-10T14:01:43Z</cp:lastPrinted>
  <dcterms:created xsi:type="dcterms:W3CDTF">2011-10-12T15:30:18Z</dcterms:created>
  <dcterms:modified xsi:type="dcterms:W3CDTF">2013-05-10T15:35:12Z</dcterms:modified>
</cp:coreProperties>
</file>