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68" r:id="rId2"/>
    <p:sldMasterId id="214748368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73" r:id="rId5"/>
    <p:sldId id="312" r:id="rId6"/>
    <p:sldId id="292" r:id="rId7"/>
    <p:sldId id="313" r:id="rId8"/>
    <p:sldId id="275" r:id="rId9"/>
    <p:sldId id="281" r:id="rId10"/>
    <p:sldId id="303" r:id="rId11"/>
    <p:sldId id="293" r:id="rId12"/>
    <p:sldId id="276" r:id="rId13"/>
    <p:sldId id="304" r:id="rId14"/>
    <p:sldId id="291" r:id="rId15"/>
    <p:sldId id="288" r:id="rId16"/>
    <p:sldId id="305" r:id="rId17"/>
    <p:sldId id="298" r:id="rId18"/>
    <p:sldId id="306" r:id="rId19"/>
    <p:sldId id="307" r:id="rId20"/>
    <p:sldId id="301" r:id="rId21"/>
    <p:sldId id="308" r:id="rId22"/>
    <p:sldId id="309" r:id="rId23"/>
    <p:sldId id="311" r:id="rId24"/>
    <p:sldId id="300" r:id="rId25"/>
    <p:sldId id="279" r:id="rId26"/>
    <p:sldId id="314" r:id="rId27"/>
  </p:sldIdLst>
  <p:sldSz cx="9144000" cy="6858000" type="screen4x3"/>
  <p:notesSz cx="6781800" cy="99187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9111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FFFF66"/>
    <a:srgbClr val="339933"/>
    <a:srgbClr val="00CC66"/>
    <a:srgbClr val="00CC00"/>
    <a:srgbClr val="FF5050"/>
    <a:srgbClr val="4D4D4D"/>
    <a:srgbClr val="333333"/>
    <a:srgbClr val="F9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849" autoAdjust="0"/>
  </p:normalViewPr>
  <p:slideViewPr>
    <p:cSldViewPr>
      <p:cViewPr>
        <p:scale>
          <a:sx n="70" d="100"/>
          <a:sy n="70" d="100"/>
        </p:scale>
        <p:origin x="-4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F2E2FF-38FD-4A82-A4D1-27C958B9386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946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FF248-750B-4AC4-8DD1-266506497467}" type="datetimeFigureOut">
              <a:rPr lang="en-GB" smtClean="0"/>
              <a:pPr/>
              <a:t>15/05/2013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6B01A-7F2F-462F-9C2D-8CAB4AAFF4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63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6900" cy="3305175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0"/>
            <a:ext cx="4408487" cy="330676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Monitoring: permit to include requirement for periodic monitoring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soil (every 10 years) and groundwater (every 5 years) (art. 16(2))</a:t>
            </a:r>
            <a:endParaRPr lang="hr-H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B01A-7F2F-462F-9C2D-8CAB4AAFF4F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4FAF0-2510-46E7-B222-F4FCC2DABBFF}" type="slidenum">
              <a:rPr lang="cs-CZ"/>
              <a:pPr/>
              <a:t>9</a:t>
            </a:fld>
            <a:endParaRPr lang="cs-CZ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CCF928-3D67-407B-81D0-CFD51855813B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127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E6638-E12B-4B15-A13B-9634FD2A0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77F11-F373-4A17-88F8-4C6BF3E161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405D6E-EE58-4DE6-8EC7-61DA40E6A3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340B6E-DC38-4137-A484-C8EDAA223BF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5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B2753-B637-4E6C-B3ED-29C2C9E8BB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96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1D496-AEC8-435B-8427-CEBDAF16D5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14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F0D88-5B80-4557-836D-3D71781054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7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CBD32-C75A-4F32-82EE-93276A05844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3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93148-B4AC-48B3-AED4-9AB58586A51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55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54518-29CE-4949-BE03-A2336588CC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42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6AAC3-EB4C-40AD-97E4-CAD2B6EA33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47C62-79DF-4BD7-8660-4CAA1B0819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5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78C5-525C-4682-9609-65D6A3DBE15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9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B4B98-1CB5-4627-AC10-5FD6D28CD75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1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BC9AE-A09A-41A4-A4B3-E0A3F8083CB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02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52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7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32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404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88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18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D886-0A01-461A-897C-80F3BF981D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70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046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58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96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42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48A5-A853-43A1-A2E5-3866B70D4A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1EC47-53B9-4A71-935A-030942260B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9568-FC33-4FEB-81A0-6B32A3A33D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BA3A9-3801-4201-90FF-5335887E9A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AD246-9A60-4EE9-9F89-AE470BD292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043E-1444-4998-853C-375ACB8253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66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6E01CCF8-E184-4D26-9B09-8F25C2D87B8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66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C7B2EC68-2C41-4A9B-BB52-077013D4246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15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76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3118"/>
            <a:ext cx="9144000" cy="1439738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реформирования системы природоохранных разрешений и последние изменения 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законодательстве Чешской Республике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11760" y="5603468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Моника Прибылова</a:t>
            </a:r>
            <a:endParaRPr lang="cs-CZ" sz="3200" b="1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6" y="2706228"/>
            <a:ext cx="4639059" cy="25014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672582"/>
            <a:ext cx="1905000" cy="24003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64088" y="3284984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r>
              <a:rPr lang="cs-CZ" sz="4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9361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911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Законодательная основа комплексных разрешений</a:t>
            </a:r>
            <a:endParaRPr lang="en-US" sz="3200" dirty="0">
              <a:solidFill>
                <a:srgbClr val="F9111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9916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</a:rPr>
              <a:t>Анализ законодательства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</a:rPr>
              <a:t>подготовка объединения требований разрешений и внедрения новой системы</a:t>
            </a:r>
            <a:r>
              <a:rPr lang="en-US" sz="2400" dirty="0" smtClean="0">
                <a:latin typeface="Times New Roman" pitchFamily="18" charset="0"/>
              </a:rPr>
              <a:t>!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Решение об изменении распределения полномочий и обязанностей</a:t>
            </a:r>
            <a:endParaRPr lang="en-US" sz="2400" dirty="0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Пример Чехии</a:t>
            </a:r>
            <a:r>
              <a:rPr lang="en-US" sz="2400" dirty="0" smtClean="0">
                <a:latin typeface="Times New Roman" pitchFamily="18" charset="0"/>
              </a:rPr>
              <a:t>: 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</a:rPr>
              <a:t>Новый </a:t>
            </a:r>
            <a:r>
              <a:rPr lang="en-US" sz="2400" b="1" dirty="0" smtClean="0">
                <a:latin typeface="Times New Roman" pitchFamily="18" charset="0"/>
              </a:rPr>
              <a:t>“</a:t>
            </a:r>
            <a:r>
              <a:rPr lang="ru-RU" sz="2400" b="1" dirty="0" smtClean="0">
                <a:latin typeface="Times New Roman" pitchFamily="18" charset="0"/>
              </a:rPr>
              <a:t>Закон о КПКЗ</a:t>
            </a:r>
            <a:r>
              <a:rPr lang="en-US" sz="2400" b="1" dirty="0" smtClean="0">
                <a:latin typeface="Times New Roman" pitchFamily="18" charset="0"/>
              </a:rPr>
              <a:t>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ru-RU" sz="2400" dirty="0" smtClean="0">
                <a:latin typeface="Times New Roman" pitchFamily="18" charset="0"/>
              </a:rPr>
              <a:t>Внедрение Директивы КПКЗ</a:t>
            </a:r>
            <a:r>
              <a:rPr lang="en-US" sz="2400" dirty="0" smtClean="0">
                <a:latin typeface="Times New Roman" pitchFamily="18" charset="0"/>
              </a:rPr>
              <a:t> (IED)</a:t>
            </a:r>
          </a:p>
          <a:p>
            <a:pPr marL="533400" indent="-53340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ru-RU" sz="2400" dirty="0" smtClean="0">
                <a:latin typeface="Times New Roman" pitchFamily="18" charset="0"/>
              </a:rPr>
              <a:t>Соответствующая корректировка регулирования по природным средам и </a:t>
            </a:r>
            <a:r>
              <a:rPr lang="ru-RU" sz="2400" smtClean="0">
                <a:latin typeface="Times New Roman" pitchFamily="18" charset="0"/>
              </a:rPr>
              <a:t>связанного законодательства</a:t>
            </a:r>
            <a:endParaRPr lang="en-US" sz="2400" dirty="0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2400" b="1" dirty="0" smtClean="0">
                <a:latin typeface="Times New Roman" pitchFamily="18" charset="0"/>
              </a:rPr>
              <a:t>Законодательство второго уровня 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постановления </a:t>
            </a:r>
            <a:r>
              <a:rPr lang="ru-RU" sz="2400" dirty="0" err="1" smtClean="0">
                <a:latin typeface="Times New Roman" pitchFamily="18" charset="0"/>
              </a:rPr>
              <a:t>Кабмина</a:t>
            </a:r>
            <a:r>
              <a:rPr lang="en-US" sz="2400" dirty="0" smtClean="0">
                <a:latin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</a:rPr>
              <a:t> приказы министерств</a:t>
            </a:r>
            <a:r>
              <a:rPr lang="en-US" sz="2400" dirty="0" smtClean="0">
                <a:latin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2400" dirty="0" smtClean="0">
                <a:latin typeface="Times New Roman" pitchFamily="18" charset="0"/>
              </a:rPr>
              <a:t>Руководства, методические указания</a:t>
            </a:r>
          </a:p>
          <a:p>
            <a:pPr marL="533400" indent="-5334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Times New Roman" pitchFamily="18" charset="0"/>
              </a:rPr>
              <a:t>Переводы</a:t>
            </a:r>
            <a:r>
              <a:rPr lang="en-US" sz="2400" dirty="0" smtClean="0">
                <a:latin typeface="Times New Roman" pitchFamily="18" charset="0"/>
              </a:rPr>
              <a:t> BREF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220" y="4941168"/>
            <a:ext cx="2802260" cy="12829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2D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2D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3" y="332656"/>
            <a:ext cx="8388423" cy="9635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911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Законодательная основа регулирования по природным средам</a:t>
            </a:r>
            <a:endParaRPr lang="en-US" sz="3200" dirty="0">
              <a:solidFill>
                <a:srgbClr val="F9111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928" y="1412776"/>
            <a:ext cx="8343528" cy="476632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Существующие законы и другие </a:t>
            </a:r>
            <a:r>
              <a:rPr lang="ru-RU" sz="2400" dirty="0" err="1" smtClean="0">
                <a:latin typeface="Times New Roman" pitchFamily="18" charset="0"/>
              </a:rPr>
              <a:t>НПА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</a:rPr>
              <a:t>Охрана атмосферного воздуха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</a:rPr>
              <a:t>определяет крупные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</a:rPr>
              <a:t>средние и малые источники загрязнения атмосферы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</a:rPr>
              <a:t>Охрана водных объектов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</a:rPr>
              <a:t>Обращение с отходами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</a:rPr>
              <a:t>Обращение с химическими веществами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</a:rPr>
              <a:t>… 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Каждый закон предусматривает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</a:rPr>
              <a:t>Общие и специальные нормы общего действия</a:t>
            </a:r>
            <a:r>
              <a:rPr lang="en-US" sz="2400" dirty="0" smtClean="0">
                <a:latin typeface="Times New Roman" pitchFamily="18" charset="0"/>
              </a:rPr>
              <a:t>” (</a:t>
            </a:r>
            <a:r>
              <a:rPr lang="ru-RU" sz="2400" dirty="0" smtClean="0">
                <a:latin typeface="Times New Roman" pitchFamily="18" charset="0"/>
              </a:rPr>
              <a:t>например, ПДВ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Требования выдаваемых разрешений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Требования к отчётности</a:t>
            </a:r>
            <a:endParaRPr lang="en-US" sz="2400" dirty="0" smtClean="0">
              <a:latin typeface="Times New Roman" pitchFamily="18" charset="0"/>
            </a:endParaRPr>
          </a:p>
        </p:txBody>
      </p:sp>
      <p:pic>
        <p:nvPicPr>
          <p:cNvPr id="4" name="Obrázek 3" descr="imagesCAR6TMJ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271" y="2275"/>
            <a:ext cx="1044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429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3023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911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 КПКЗ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991600" cy="56483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endParaRPr lang="cs-CZ" dirty="0">
              <a:latin typeface="Times New Roman" pitchFamily="18" charset="0"/>
            </a:endParaRPr>
          </a:p>
          <a:p>
            <a:pPr marL="533400" indent="-533400">
              <a:buClr>
                <a:schemeClr val="tx1"/>
              </a:buClr>
              <a:buFontTx/>
              <a:buChar char="•"/>
            </a:pPr>
            <a:endParaRPr lang="cs-CZ" dirty="0">
              <a:latin typeface="Times New Roman" pitchFamily="18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57200" y="1524000"/>
            <a:ext cx="822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800">
              <a:solidFill>
                <a:srgbClr val="003300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5496" y="836761"/>
            <a:ext cx="9217024" cy="602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b="1" dirty="0" smtClean="0">
                <a:solidFill>
                  <a:schemeClr val="tx1"/>
                </a:solidFill>
              </a:rPr>
              <a:t>Национальный уровень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Законодательство сформировано в</a:t>
            </a:r>
            <a:r>
              <a:rPr lang="en-US" sz="2400" dirty="0" smtClean="0">
                <a:solidFill>
                  <a:schemeClr val="tx1"/>
                </a:solidFill>
              </a:rPr>
              <a:t> 2002</a:t>
            </a:r>
            <a:r>
              <a:rPr lang="ru-RU" sz="2400" dirty="0" smtClean="0">
                <a:solidFill>
                  <a:schemeClr val="tx1"/>
                </a:solidFill>
              </a:rPr>
              <a:t> г.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Комплексные разрешения для новых производств 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0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.0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2003</a:t>
            </a: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Комплексные разрешения для действующих производств до конца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2007</a:t>
            </a:r>
            <a:r>
              <a:rPr lang="ru-RU" sz="2400" dirty="0" smtClean="0">
                <a:solidFill>
                  <a:schemeClr val="tx1"/>
                </a:solidFill>
              </a:rPr>
              <a:t> г.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но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20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операторов не успели их получить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Закон о КПКЗ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r>
              <a:rPr lang="ru-RU" sz="2400" dirty="0" smtClean="0">
                <a:solidFill>
                  <a:schemeClr val="tx1"/>
                </a:solidFill>
              </a:rPr>
              <a:t> изменён в</a:t>
            </a:r>
            <a:r>
              <a:rPr lang="en-US" sz="2400" dirty="0" smtClean="0">
                <a:solidFill>
                  <a:schemeClr val="tx1"/>
                </a:solidFill>
              </a:rPr>
              <a:t> 2006 </a:t>
            </a:r>
            <a:r>
              <a:rPr lang="ru-RU" sz="2400" dirty="0" smtClean="0">
                <a:solidFill>
                  <a:schemeClr val="tx1"/>
                </a:solidFill>
              </a:rPr>
              <a:t>г. для упрощения процедуры внесения изменений в комплексные разрешения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b="1" dirty="0" smtClean="0">
                <a:solidFill>
                  <a:srgbClr val="000099"/>
                </a:solidFill>
              </a:rPr>
              <a:t>Уровень ЕС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</a:rPr>
              <a:t>В</a:t>
            </a:r>
            <a:r>
              <a:rPr lang="en-US" sz="2400" dirty="0" smtClean="0">
                <a:solidFill>
                  <a:srgbClr val="000099"/>
                </a:solidFill>
              </a:rPr>
              <a:t> 2008</a:t>
            </a:r>
            <a:r>
              <a:rPr lang="ru-RU" sz="2400" dirty="0" smtClean="0">
                <a:solidFill>
                  <a:srgbClr val="000099"/>
                </a:solidFill>
              </a:rPr>
              <a:t> г. рассмотрение результатов внедрения Директивы КПКЗ</a:t>
            </a:r>
            <a:endParaRPr lang="en-US" sz="2400" dirty="0" smtClean="0">
              <a:solidFill>
                <a:srgbClr val="000099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</a:rPr>
              <a:t>Изменение КПКЗ в </a:t>
            </a:r>
            <a:r>
              <a:rPr lang="en-US" sz="2400" dirty="0" smtClean="0">
                <a:solidFill>
                  <a:srgbClr val="000099"/>
                </a:solidFill>
              </a:rPr>
              <a:t>IED </a:t>
            </a:r>
            <a:r>
              <a:rPr lang="ru-RU" sz="2400" dirty="0" smtClean="0">
                <a:solidFill>
                  <a:srgbClr val="000099"/>
                </a:solidFill>
              </a:rPr>
              <a:t>для усиления роли НДТМ</a:t>
            </a:r>
            <a:r>
              <a:rPr lang="en-US" sz="2400" dirty="0" smtClean="0">
                <a:solidFill>
                  <a:srgbClr val="000099"/>
                </a:solidFill>
              </a:rPr>
              <a:t>, </a:t>
            </a:r>
            <a:r>
              <a:rPr lang="ru-RU" sz="2400" dirty="0" smtClean="0">
                <a:solidFill>
                  <a:srgbClr val="000099"/>
                </a:solidFill>
              </a:rPr>
              <a:t>охраны почв и др.</a:t>
            </a: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IED </a:t>
            </a:r>
            <a:r>
              <a:rPr lang="ru-RU" sz="2400" dirty="0" smtClean="0">
                <a:solidFill>
                  <a:srgbClr val="000099"/>
                </a:solidFill>
              </a:rPr>
              <a:t>принята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в </a:t>
            </a:r>
            <a:r>
              <a:rPr lang="en-US" sz="2400" dirty="0" smtClean="0">
                <a:solidFill>
                  <a:srgbClr val="000099"/>
                </a:solidFill>
              </a:rPr>
              <a:t>2010</a:t>
            </a:r>
            <a:r>
              <a:rPr lang="ru-RU" sz="2400" dirty="0" smtClean="0">
                <a:solidFill>
                  <a:srgbClr val="000099"/>
                </a:solidFill>
              </a:rPr>
              <a:t> г.</a:t>
            </a:r>
            <a:endParaRPr lang="en-US" sz="2400" dirty="0" smtClean="0">
              <a:solidFill>
                <a:srgbClr val="000099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</a:rPr>
              <a:t>Страны –члены ЕС должны внести соответствующие изменения до января</a:t>
            </a:r>
            <a:r>
              <a:rPr lang="en-US" sz="2400" dirty="0" smtClean="0">
                <a:solidFill>
                  <a:srgbClr val="000099"/>
                </a:solidFill>
              </a:rPr>
              <a:t> 2013</a:t>
            </a:r>
            <a:r>
              <a:rPr lang="ru-RU" sz="2400" dirty="0" smtClean="0">
                <a:solidFill>
                  <a:srgbClr val="000099"/>
                </a:solidFill>
              </a:rPr>
              <a:t> г.</a:t>
            </a:r>
            <a:endParaRPr lang="en-US" sz="2400" dirty="0" smtClean="0">
              <a:solidFill>
                <a:srgbClr val="000099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5047" y="188640"/>
            <a:ext cx="8229600" cy="64807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911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Условия комплексных разрешений</a:t>
            </a:r>
            <a:r>
              <a:rPr lang="en-US" sz="3200" dirty="0" smtClean="0">
                <a:solidFill>
                  <a:srgbClr val="F9111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200" dirty="0">
              <a:solidFill>
                <a:srgbClr val="F9111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20688"/>
            <a:ext cx="8991600" cy="5144616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1) </a:t>
            </a:r>
            <a:r>
              <a:rPr lang="ru-RU" sz="2400" dirty="0" smtClean="0">
                <a:latin typeface="Times New Roman" pitchFamily="18" charset="0"/>
              </a:rPr>
              <a:t>Обязательные условия</a:t>
            </a:r>
            <a:r>
              <a:rPr lang="en-US" sz="2400" dirty="0" smtClean="0"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ПДВ/ПДС, соответствующие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Выбранным НДТМ</a:t>
            </a:r>
            <a:endParaRPr lang="en-US" sz="2400" dirty="0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Местным экологическим условиям</a:t>
            </a:r>
            <a:endParaRPr lang="en-US" sz="2400" dirty="0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Национальным нормативам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</a:rPr>
              <a:t>ПДВ и др.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Минимальные требования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ПДВ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определены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законодательстве по природным средам и местных планах действий по охране окружающей среды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ряд условий согласно Директиве КПКЗ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мониторинга и др.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учётом жизненного цикла оборудования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=&gt;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возможных решений для каждого конкретного случая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ru-RU" sz="2400" i="1" kern="200" dirty="0" smtClean="0">
                <a:latin typeface="Times New Roman" pitchFamily="18" charset="0"/>
              </a:rPr>
              <a:t>На практике</a:t>
            </a:r>
            <a:r>
              <a:rPr lang="en-US" sz="2400" i="1" kern="200" dirty="0" smtClean="0">
                <a:latin typeface="Times New Roman" pitchFamily="18" charset="0"/>
              </a:rPr>
              <a:t> (</a:t>
            </a:r>
            <a:r>
              <a:rPr lang="ru-RU" sz="2400" i="1" kern="200" dirty="0" smtClean="0">
                <a:latin typeface="Times New Roman" pitchFamily="18" charset="0"/>
              </a:rPr>
              <a:t>в Чехии</a:t>
            </a:r>
            <a:r>
              <a:rPr lang="en-US" sz="2400" i="1" kern="200" dirty="0" smtClean="0">
                <a:latin typeface="Times New Roman" pitchFamily="18" charset="0"/>
              </a:rPr>
              <a:t>) </a:t>
            </a:r>
            <a:r>
              <a:rPr lang="ru-RU" sz="2400" i="1" kern="200" dirty="0" smtClean="0">
                <a:latin typeface="Times New Roman" pitchFamily="18" charset="0"/>
              </a:rPr>
              <a:t>первые комплексные разрешения для действующих производств</a:t>
            </a:r>
            <a:r>
              <a:rPr lang="en-US" sz="2400" i="1" kern="200" dirty="0" smtClean="0">
                <a:latin typeface="Times New Roman" pitchFamily="18" charset="0"/>
              </a:rPr>
              <a:t> </a:t>
            </a:r>
            <a:r>
              <a:rPr lang="ru-RU" sz="2400" i="1" kern="200" dirty="0" smtClean="0">
                <a:latin typeface="Times New Roman" pitchFamily="18" charset="0"/>
              </a:rPr>
              <a:t>на </a:t>
            </a:r>
            <a:r>
              <a:rPr lang="en-US" sz="2400" i="1" kern="200" dirty="0" smtClean="0">
                <a:latin typeface="Times New Roman" pitchFamily="18" charset="0"/>
              </a:rPr>
              <a:t>50–95% </a:t>
            </a:r>
            <a:r>
              <a:rPr lang="ru-RU" sz="2400" i="1" kern="200" dirty="0" smtClean="0">
                <a:latin typeface="Times New Roman" pitchFamily="18" charset="0"/>
              </a:rPr>
              <a:t>повторяли условия их разрешений по природным средам </a:t>
            </a:r>
            <a:r>
              <a:rPr lang="cs-CZ" sz="2400" i="1" dirty="0" smtClean="0">
                <a:latin typeface="Times New Roman" pitchFamily="18" charset="0"/>
              </a:rPr>
              <a:t>+ </a:t>
            </a:r>
            <a:r>
              <a:rPr lang="ru-RU" sz="2400" i="1" dirty="0" smtClean="0">
                <a:latin typeface="Times New Roman" pitchFamily="18" charset="0"/>
              </a:rPr>
              <a:t>план мероприятий</a:t>
            </a:r>
            <a:r>
              <a:rPr lang="en-US" sz="2400" i="1" dirty="0" smtClean="0">
                <a:latin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</a:endParaRPr>
          </a:p>
        </p:txBody>
      </p:sp>
      <p:pic>
        <p:nvPicPr>
          <p:cNvPr id="7" name="Obrázek 6" descr="AG0001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596" y="1412776"/>
            <a:ext cx="1937892" cy="16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092165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88640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Как установить ПДВ для действующих предприятий</a:t>
                      </a:r>
                      <a:r>
                        <a:rPr kumimoji="0" lang="cs-CZ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kumimoji="0" lang="en-US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66700" marR="2667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800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5127" name="TextovéPole 2"/>
          <p:cNvSpPr txBox="1">
            <a:spLocks noChangeArrowheads="1"/>
          </p:cNvSpPr>
          <p:nvPr/>
        </p:nvSpPr>
        <p:spPr bwMode="auto">
          <a:xfrm>
            <a:off x="0" y="1589088"/>
            <a:ext cx="9366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150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140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90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80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70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60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50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40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300">
                <a:solidFill>
                  <a:prstClr val="black"/>
                </a:solidFill>
              </a:rPr>
              <a:t>0</a:t>
            </a:r>
            <a:endParaRPr lang="en-US" sz="2300">
              <a:solidFill>
                <a:prstClr val="black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647700" y="6021388"/>
            <a:ext cx="62642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11188" y="1844675"/>
            <a:ext cx="62642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17" y="3929360"/>
            <a:ext cx="6263152" cy="1083816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</p:spPr>
      </p:pic>
      <p:sp>
        <p:nvSpPr>
          <p:cNvPr id="7" name="Obdélník 6"/>
          <p:cNvSpPr/>
          <p:nvPr/>
        </p:nvSpPr>
        <p:spPr>
          <a:xfrm>
            <a:off x="647700" y="4552950"/>
            <a:ext cx="6264275" cy="1150938"/>
          </a:xfrm>
          <a:prstGeom prst="rect">
            <a:avLst/>
          </a:prstGeom>
          <a:solidFill>
            <a:srgbClr val="00B05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594518" y="2434491"/>
            <a:ext cx="62642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11188" y="3573463"/>
            <a:ext cx="62642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6012160" y="1815207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ПДВ законодательства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7002463" y="5791200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НКО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6876256" y="4869160"/>
            <a:ext cx="2555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диапазон</a:t>
            </a:r>
            <a:r>
              <a:rPr lang="uk-UA" dirty="0" smtClean="0">
                <a:solidFill>
                  <a:prstClr val="black"/>
                </a:solidFill>
              </a:rPr>
              <a:t> НДТМ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053088" y="2391271"/>
            <a:ext cx="211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</a:rPr>
              <a:t>оператор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7024688" y="3341688"/>
            <a:ext cx="2119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эксперт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7051889" y="3873500"/>
            <a:ext cx="1868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диапазон выбросов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647700" y="4552950"/>
            <a:ext cx="62642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132138" y="4076700"/>
            <a:ext cx="1439862" cy="8207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3276600" y="4076700"/>
            <a:ext cx="1295400" cy="8207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2248635" y="3699172"/>
            <a:ext cx="3024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без мероприятий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665911" y="2406840"/>
            <a:ext cx="15827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611188" y="1944877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без мероприятий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Přímá spojnice 28"/>
          <p:cNvCxnSpPr/>
          <p:nvPr/>
        </p:nvCxnSpPr>
        <p:spPr>
          <a:xfrm>
            <a:off x="6875463" y="3572669"/>
            <a:ext cx="0" cy="17867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64" name="Přímá spojnice 18463"/>
          <p:cNvCxnSpPr/>
          <p:nvPr/>
        </p:nvCxnSpPr>
        <p:spPr>
          <a:xfrm>
            <a:off x="6875463" y="5359400"/>
            <a:ext cx="22685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267744" y="2434491"/>
            <a:ext cx="0" cy="1138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267744" y="3573463"/>
            <a:ext cx="46077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3923928" y="3003977"/>
            <a:ext cx="262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мероприятия?</a:t>
            </a:r>
            <a:endParaRPr lang="ru-RU" sz="20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ADF-6650-4788-8F20-4295664856D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6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7" grpId="0" animBg="1"/>
      <p:bldP spid="3" grpId="0"/>
      <p:bldP spid="4" grpId="0"/>
      <p:bldP spid="19" grpId="0"/>
      <p:bldP spid="20" grpId="0"/>
      <p:bldP spid="21" grpId="0"/>
      <p:bldP spid="9" grpId="0"/>
      <p:bldP spid="25" grpId="0"/>
      <p:bldP spid="30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258094"/>
              </p:ext>
            </p:extLst>
          </p:nvPr>
        </p:nvGraphicFramePr>
        <p:xfrm>
          <a:off x="0" y="0"/>
          <a:ext cx="9144000" cy="69040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849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4" marB="762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5791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Основные изменения в КПКЗ</a:t>
                      </a:r>
                      <a:endParaRPr kumimoji="0" lang="en-GB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4" marB="762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8042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4" marB="762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0" y="274638"/>
            <a:ext cx="9144000" cy="523194"/>
          </a:xfrm>
          <a:prstGeom prst="rect">
            <a:avLst/>
          </a:prstGeom>
        </p:spPr>
        <p:txBody>
          <a:bodyPr lIns="91414" tIns="45707" rIns="91414" bIns="457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  <p:sp>
        <p:nvSpPr>
          <p:cNvPr id="18439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5B5930-6E47-4B79-ADB1-A645F22D23BA}" type="slidenum">
              <a:rPr lang="en-GB" sz="1200" smtClean="0"/>
              <a:pPr eaLnBrk="1" hangingPunct="1"/>
              <a:t>15</a:t>
            </a:fld>
            <a:endParaRPr lang="en-GB" sz="1200" dirty="0" smtClean="0"/>
          </a:p>
        </p:txBody>
      </p:sp>
      <p:sp>
        <p:nvSpPr>
          <p:cNvPr id="18440" name="Rectangle 3"/>
          <p:cNvSpPr txBox="1">
            <a:spLocks noChangeArrowheads="1"/>
          </p:cNvSpPr>
          <p:nvPr/>
        </p:nvSpPr>
        <p:spPr bwMode="auto">
          <a:xfrm>
            <a:off x="457200" y="2132856"/>
            <a:ext cx="8229600" cy="45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Усиление роли НДТМ – в процедуру получения разрешения включены </a:t>
            </a:r>
            <a:r>
              <a:rPr lang="ru-RU" b="1" dirty="0" smtClean="0">
                <a:cs typeface="Times New Roman" pitchFamily="18" charset="0"/>
              </a:rPr>
              <a:t>заключения по НДТМ</a:t>
            </a:r>
            <a:endParaRPr lang="cs-CZ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ПДВ/ПДС не должны превышать значений, соответствующих НДТМ</a:t>
            </a:r>
            <a:endParaRPr lang="en-US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Расширение раздела по охране почвы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Новые требования к инспекции производств КПКЗ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Расширение охвата регулируемых видов деятельности (по Приложению </a:t>
            </a:r>
            <a:r>
              <a:rPr lang="ru-RU" dirty="0" err="1" smtClean="0">
                <a:cs typeface="Times New Roman" pitchFamily="18" charset="0"/>
              </a:rPr>
              <a:t>I</a:t>
            </a:r>
            <a:r>
              <a:rPr lang="ru-RU" dirty="0" smtClean="0">
                <a:cs typeface="Times New Roman" pitchFamily="18" charset="0"/>
              </a:rPr>
              <a:t> Директивы КПКЗ)</a:t>
            </a:r>
            <a:endParaRPr lang="cs-CZ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4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673263"/>
              </p:ext>
            </p:extLst>
          </p:nvPr>
        </p:nvGraphicFramePr>
        <p:xfrm>
          <a:off x="0" y="0"/>
          <a:ext cx="9144000" cy="75895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Заключения </a:t>
                      </a:r>
                      <a:r>
                        <a:rPr kumimoji="0" lang="ru-RU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 НДТМ</a:t>
                      </a:r>
                      <a:endParaRPr kumimoji="0" lang="en-US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66700" marR="2667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8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Отдельный документ к BREF, отражающий выводы по НДТМ, их описание, информацию для оценки их применимости, уровни выбросов/сбросов, соответствующие НДТМ, требования к мониторингу, показатели расхода сырья и, при необходимости, мер по реабилитации промплощадки</a:t>
                      </a:r>
                      <a:r>
                        <a:rPr lang="en-GB" sz="2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3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GB" sz="2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3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BAT</a:t>
                      </a:r>
                      <a:r>
                        <a:rPr lang="ru-RU" sz="23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AEL = </a:t>
                      </a:r>
                      <a:r>
                        <a:rPr lang="ru-RU" sz="2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величины выбросов при нормальных условиях эксплуатации производства с использованием НДТМ или комбинации НДТМ, как указано в заключениях по НДТМ, 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усреднении за определённый период времени при указанных условиях эксплуатации.</a:t>
                      </a:r>
                    </a:p>
                    <a:p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Заключения по НДТМ должно учитываться в условиях разрешения </a:t>
                      </a:r>
                      <a:r>
                        <a:rPr lang="ru-RU" sz="23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=&gt; ПДВ/ПДС в разрешении должны соответствовать величинам заключений по НДТМ</a:t>
                      </a:r>
                      <a:endParaRPr lang="en-US" sz="2300" b="1" kern="1200" baseline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cs-CZ" sz="240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cs-CZ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6700" marR="2667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0" y="27463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8037512"/>
            <a:ext cx="2133600" cy="457200"/>
          </a:xfrm>
        </p:spPr>
        <p:txBody>
          <a:bodyPr/>
          <a:lstStyle/>
          <a:p>
            <a:fld id="{983BA3A9-3801-4201-90FF-5335887E9A6A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880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844832"/>
              </p:ext>
            </p:extLst>
          </p:nvPr>
        </p:nvGraphicFramePr>
        <p:xfrm>
          <a:off x="0" y="0"/>
          <a:ext cx="9144000" cy="72088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8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3" marB="7620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533424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Возможные отклонения от заключений по НДТМ</a:t>
                      </a:r>
                      <a:endParaRPr kumimoji="0" lang="en-US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203" marB="7620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608567">
                <a:tc>
                  <a:txBody>
                    <a:bodyPr/>
                    <a:lstStyle/>
                    <a:p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"Органы регулирования могут в отдельных случаях установить менее строгие ПДВ/ПДС. Такое допускаются, если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показывает, что достижение </a:t>
                      </a:r>
                      <a:r>
                        <a:rPr lang="ru-RU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BAT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AEL, указанных в заключениях по НДТМ, приведёт к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непропорционально высоким затратам относительно достигаемого экологического эффекта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вследствие: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(а) географического положения и местных экологических условий данного производства, или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(б) технических характеристик данного производства.</a:t>
                      </a:r>
                    </a:p>
                    <a:p>
                      <a:endParaRPr lang="ru-RU" sz="2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заключений по НДТМ</a:t>
                      </a:r>
                      <a:r>
                        <a:rPr lang="en-GB" sz="2200" kern="120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cs-CZ" sz="2200" kern="1200" dirty="0" smtClean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4 лет после публикации заключений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НДТМ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относящихся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основным технологиям производствам, органы регулирования должны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пересмотреть и обновить все условия разрешения с целью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обеспечения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выполнения новых требований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6700" marR="266700" marT="76203" marB="76203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27463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7292280"/>
            <a:ext cx="2133600" cy="457200"/>
          </a:xfrm>
        </p:spPr>
        <p:txBody>
          <a:bodyPr/>
          <a:lstStyle/>
          <a:p>
            <a:fld id="{983BA3A9-3801-4201-90FF-5335887E9A6A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22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416293"/>
              </p:ext>
            </p:extLst>
          </p:nvPr>
        </p:nvGraphicFramePr>
        <p:xfrm>
          <a:off x="0" y="0"/>
          <a:ext cx="9144000" cy="69643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7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Охрана почв</a:t>
                      </a:r>
                      <a:endParaRPr kumimoji="0" lang="en-US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D5D6E5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542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255589" y="1989138"/>
            <a:ext cx="84928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marL="457200" indent="-4572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sz="2800" dirty="0" smtClean="0">
              <a:latin typeface="Arial Narrow" pitchFamily="34" charset="0"/>
            </a:endParaRPr>
          </a:p>
          <a:p>
            <a:endParaRPr lang="en-US" sz="3200" dirty="0" smtClean="0"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3200" dirty="0" smtClean="0"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19464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614864" y="6428184"/>
            <a:ext cx="2133600" cy="457200"/>
          </a:xfrm>
          <a:noFill/>
        </p:spPr>
        <p:txBody>
          <a:bodyPr/>
          <a:lstStyle>
            <a:lvl1pPr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BC71C7-E2FA-4245-96FC-FB3F04F1C272}" type="slidenum">
              <a:rPr lang="en-GB" sz="1200" smtClean="0"/>
              <a:pPr eaLnBrk="1" hangingPunct="1"/>
              <a:t>18</a:t>
            </a:fld>
            <a:endParaRPr lang="en-GB" sz="12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0" y="27463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6850" y="1772816"/>
            <a:ext cx="8335590" cy="503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marL="457200" indent="-4572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>
                <a:cs typeface="Times New Roman" pitchFamily="18" charset="0"/>
              </a:rPr>
              <a:t>Для производств, которые используют, производят или выделяют вредные вещества, которые могут вызвать загрязнение почвы и грунтовых вод на промышленной площадке, оператор должен перед вводом производства в эксплуатацию </a:t>
            </a:r>
            <a:r>
              <a:rPr lang="ru-RU" sz="2200" b="1" dirty="0" smtClean="0">
                <a:cs typeface="Times New Roman" pitchFamily="18" charset="0"/>
              </a:rPr>
              <a:t>подготовить и представить органы регулирования</a:t>
            </a:r>
            <a:r>
              <a:rPr lang="ru-RU" sz="2200" dirty="0" smtClean="0">
                <a:cs typeface="Times New Roman" pitchFamily="18" charset="0"/>
              </a:rPr>
              <a:t> базовый отчёт, </a:t>
            </a:r>
            <a:r>
              <a:rPr lang="ru-RU" sz="2200" b="1" dirty="0" smtClean="0">
                <a:cs typeface="Times New Roman" pitchFamily="18" charset="0"/>
              </a:rPr>
              <a:t>для действующих производств - в течение 2014 г</a:t>
            </a:r>
            <a:r>
              <a:rPr lang="ru-RU" sz="2200" dirty="0" smtClean="0">
                <a:cs typeface="Times New Roman" pitchFamily="18" charset="0"/>
              </a:rPr>
              <a:t>.</a:t>
            </a:r>
            <a:endParaRPr lang="en-US" sz="2200" b="1" dirty="0" smtClean="0"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Базовый отчёт должен содержать информацию, необходимую для определения состояния почвы и грунтовых вод при завершении производственной деятельности.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cs typeface="Times New Roman" pitchFamily="18" charset="0"/>
              </a:rPr>
              <a:t>В отчёте обязательно должна содержаться информация </a:t>
            </a:r>
            <a:r>
              <a:rPr lang="en-US" sz="2200" dirty="0" smtClean="0"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</a:pPr>
            <a:r>
              <a:rPr lang="en-US" sz="2200" dirty="0" smtClean="0">
                <a:cs typeface="Times New Roman" pitchFamily="18" charset="0"/>
              </a:rPr>
              <a:t>(a) </a:t>
            </a:r>
            <a:r>
              <a:rPr lang="ru-RU" sz="2200" dirty="0" smtClean="0">
                <a:cs typeface="Times New Roman" pitchFamily="18" charset="0"/>
              </a:rPr>
              <a:t>о текущем использовании промплощадки и, где возможно, 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cs typeface="Times New Roman" pitchFamily="18" charset="0"/>
              </a:rPr>
              <a:t>      об использовании в предыдущие годы;</a:t>
            </a: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cs typeface="Times New Roman" pitchFamily="18" charset="0"/>
              </a:rPr>
              <a:t>(б) о состоянии почвы и грунтовых вод на период подготовки документа</a:t>
            </a:r>
            <a:endParaRPr lang="en-US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8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8543147"/>
              </p:ext>
            </p:extLst>
          </p:nvPr>
        </p:nvGraphicFramePr>
        <p:xfrm>
          <a:off x="0" y="0"/>
          <a:ext cx="9144000" cy="69643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7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Инспекция производств КПКЗ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5D6E5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542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9223" name="Rectangle 3"/>
          <p:cNvSpPr txBox="1">
            <a:spLocks noChangeArrowheads="1"/>
          </p:cNvSpPr>
          <p:nvPr/>
        </p:nvSpPr>
        <p:spPr bwMode="auto">
          <a:xfrm>
            <a:off x="395536" y="1916832"/>
            <a:ext cx="7992888" cy="46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marL="457200" indent="-4572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ru-RU" sz="2300" dirty="0" smtClean="0">
                <a:cs typeface="Times New Roman" pitchFamily="18" charset="0"/>
              </a:rPr>
              <a:t>Инспекторские проверки проводятся каждые 1 - 3 года в зависимости от регулярно проводимой оценки экологических рисков данного производства</a:t>
            </a:r>
            <a:r>
              <a:rPr lang="en-US" sz="2300" dirty="0" smtClean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ru-RU" sz="2300" dirty="0" smtClean="0">
                <a:cs typeface="Times New Roman" pitchFamily="18" charset="0"/>
              </a:rPr>
              <a:t>Оценка проводится по 3 критериям</a:t>
            </a:r>
            <a:r>
              <a:rPr lang="en-US" sz="2300" dirty="0" smtClean="0"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AutoNum type="alphaLcParenR"/>
            </a:pPr>
            <a:r>
              <a:rPr lang="ru-RU" sz="2300" dirty="0" smtClean="0">
                <a:cs typeface="Times New Roman" pitchFamily="18" charset="0"/>
              </a:rPr>
              <a:t>потенциальные и фактические воздействия данного производства на здоровье человека и окружающую среду с учётом величин и видов выбросов, уязвимости местной окружающей среды и риска аварий</a:t>
            </a:r>
            <a:r>
              <a:rPr lang="en-US" sz="2300" dirty="0" smtClean="0">
                <a:cs typeface="Times New Roman" pitchFamily="18" charset="0"/>
              </a:rPr>
              <a:t>;</a:t>
            </a:r>
            <a:endParaRPr lang="ru-RU" sz="23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AutoNum type="alphaLcParenR"/>
            </a:pPr>
            <a:r>
              <a:rPr lang="ru-RU" sz="2300" dirty="0" smtClean="0">
                <a:cs typeface="Times New Roman" pitchFamily="18" charset="0"/>
              </a:rPr>
              <a:t>предыдущего выполнения условий разрешения</a:t>
            </a:r>
            <a:r>
              <a:rPr lang="en-US" sz="2300" dirty="0" smtClean="0">
                <a:cs typeface="Times New Roman" pitchFamily="18" charset="0"/>
              </a:rPr>
              <a:t>;</a:t>
            </a:r>
            <a:endParaRPr lang="ru-RU" sz="23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AutoNum type="alphaLcParenR"/>
            </a:pPr>
            <a:r>
              <a:rPr lang="ru-RU" sz="2300" dirty="0" smtClean="0">
                <a:cs typeface="Times New Roman" pitchFamily="18" charset="0"/>
              </a:rPr>
              <a:t>применения СЭМ, участия в европейской программе экологического менеджмента и аудита </a:t>
            </a:r>
            <a:r>
              <a:rPr lang="en-US" sz="2300" dirty="0" smtClean="0">
                <a:cs typeface="Times New Roman" pitchFamily="18" charset="0"/>
              </a:rPr>
              <a:t>(EMAS).</a:t>
            </a:r>
            <a:endParaRPr lang="ru-RU" sz="2300" dirty="0" smtClean="0">
              <a:cs typeface="Times New Roman" pitchFamily="18" charset="0"/>
            </a:endParaRPr>
          </a:p>
        </p:txBody>
      </p:sp>
      <p:sp>
        <p:nvSpPr>
          <p:cNvPr id="92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01038C-FD50-499F-A83B-17B79083073F}" type="slidenum">
              <a:rPr lang="en-GB" sz="1200" smtClean="0"/>
              <a:pPr eaLnBrk="1" hangingPunct="1"/>
              <a:t>19</a:t>
            </a:fld>
            <a:endParaRPr lang="en-GB" sz="1200" smtClean="0"/>
          </a:p>
        </p:txBody>
      </p:sp>
      <p:sp>
        <p:nvSpPr>
          <p:cNvPr id="6" name="Obdélník 5"/>
          <p:cNvSpPr/>
          <p:nvPr/>
        </p:nvSpPr>
        <p:spPr>
          <a:xfrm>
            <a:off x="0" y="27463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35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768752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презентации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67995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реформирования</a:t>
            </a:r>
            <a:endParaRPr lang="en-US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ru-RU" dirty="0" smtClean="0">
                <a:latin typeface="Times New Roman" pitchFamily="18" charset="0"/>
              </a:rPr>
              <a:t>План действий</a:t>
            </a:r>
            <a:endParaRPr lang="en-US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ru-RU" dirty="0" smtClean="0">
                <a:latin typeface="Times New Roman" pitchFamily="18" charset="0"/>
              </a:rPr>
              <a:t>Законодательная база</a:t>
            </a:r>
            <a:endParaRPr lang="en-US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условий разрешений</a:t>
            </a:r>
            <a:endParaRPr lang="en-US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согласно Директиве о промышленных выбросах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6627873"/>
              </p:ext>
            </p:extLst>
          </p:nvPr>
        </p:nvGraphicFramePr>
        <p:xfrm>
          <a:off x="0" y="0"/>
          <a:ext cx="9144000" cy="69643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7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Расширения перечня производств КПКЗ</a:t>
                      </a:r>
                      <a:r>
                        <a:rPr kumimoji="0" lang="en-US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 1</a:t>
                      </a: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D5D6E5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542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10247" name="Rectangle 3"/>
          <p:cNvSpPr txBox="1">
            <a:spLocks noChangeArrowheads="1"/>
          </p:cNvSpPr>
          <p:nvPr/>
        </p:nvSpPr>
        <p:spPr bwMode="auto">
          <a:xfrm>
            <a:off x="255589" y="1844824"/>
            <a:ext cx="8348859" cy="491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marL="457200" indent="-4572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300" dirty="0" smtClean="0">
                <a:cs typeface="Times New Roman" pitchFamily="18" charset="0"/>
              </a:rPr>
              <a:t>4. </a:t>
            </a:r>
            <a:r>
              <a:rPr lang="ru-RU" sz="2300" dirty="0" smtClean="0">
                <a:cs typeface="Times New Roman" pitchFamily="18" charset="0"/>
              </a:rPr>
              <a:t>Химическая промышленность - дополнительно включены биологические процессы (например, биогазовые установки)</a:t>
            </a:r>
            <a:endParaRPr lang="en-US" sz="23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300" dirty="0" smtClean="0">
                <a:cs typeface="Times New Roman" pitchFamily="18" charset="0"/>
              </a:rPr>
              <a:t>5. </a:t>
            </a:r>
            <a:r>
              <a:rPr lang="ru-RU" sz="2300" dirty="0" smtClean="0">
                <a:cs typeface="Times New Roman" pitchFamily="18" charset="0"/>
              </a:rPr>
              <a:t>Обращение с отходами представлено с более детальной структурой, включены станции биологической очистки сточных вод</a:t>
            </a:r>
            <a:endParaRPr lang="en-US" sz="23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2300" b="1" dirty="0" smtClean="0">
                <a:cs typeface="Times New Roman" pitchFamily="18" charset="0"/>
              </a:rPr>
              <a:t>НОВЫЕ производства</a:t>
            </a:r>
            <a:endParaRPr lang="en-US" sz="2300" b="1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300" dirty="0" smtClean="0">
                <a:cs typeface="Times New Roman" pitchFamily="18" charset="0"/>
              </a:rPr>
              <a:t>5.5 </a:t>
            </a:r>
            <a:r>
              <a:rPr lang="ru-RU" sz="2300" dirty="0" smtClean="0">
                <a:cs typeface="Times New Roman" pitchFamily="18" charset="0"/>
              </a:rPr>
              <a:t>Временное хранение опасных отходов, которое не относится к п. 5.4 связанное с видами деятельности, перечисленных      в пунктах 5.1, 5.2, 5.4 и 5.6 с общей ёмкостью свыше 50 т,    за исключением временного хранения и сбора на месте образования отходов</a:t>
            </a:r>
            <a:endParaRPr lang="en-US" sz="23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2300" dirty="0" smtClean="0">
                <a:cs typeface="Times New Roman" pitchFamily="18" charset="0"/>
              </a:rPr>
              <a:t>5.6 Подземные хранилища опасных отходов с суммарной ёмкостью свыше 50 т</a:t>
            </a:r>
            <a:endParaRPr lang="en-US" sz="23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200" dirty="0">
              <a:cs typeface="Times New Roman" pitchFamily="18" charset="0"/>
            </a:endParaRPr>
          </a:p>
        </p:txBody>
      </p:sp>
      <p:sp>
        <p:nvSpPr>
          <p:cNvPr id="10248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457200"/>
          </a:xfrm>
          <a:noFill/>
        </p:spPr>
        <p:txBody>
          <a:bodyPr/>
          <a:lstStyle>
            <a:lvl1pPr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33737F-2825-4757-8530-83EF879164F9}" type="slidenum">
              <a:rPr lang="en-GB" sz="1200" smtClean="0"/>
              <a:pPr eaLnBrk="1" hangingPunct="1"/>
              <a:t>20</a:t>
            </a:fld>
            <a:endParaRPr lang="en-GB" sz="12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0" y="27463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4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583070"/>
              </p:ext>
            </p:extLst>
          </p:nvPr>
        </p:nvGraphicFramePr>
        <p:xfrm>
          <a:off x="0" y="0"/>
          <a:ext cx="9144000" cy="69643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7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Расширения перечня производств КПКЗ</a:t>
                      </a:r>
                      <a:r>
                        <a:rPr kumimoji="0" lang="en-US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2(</a:t>
                      </a:r>
                      <a:r>
                        <a:rPr kumimoji="0" lang="en-US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D5D6E5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542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10247" name="Rectangle 3"/>
          <p:cNvSpPr txBox="1">
            <a:spLocks noChangeArrowheads="1"/>
          </p:cNvSpPr>
          <p:nvPr/>
        </p:nvSpPr>
        <p:spPr bwMode="auto">
          <a:xfrm>
            <a:off x="395536" y="1955769"/>
            <a:ext cx="8496944" cy="384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marL="457200" indent="-4572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2300" b="1" dirty="0" smtClean="0">
                <a:cs typeface="Times New Roman" pitchFamily="18" charset="0"/>
              </a:rPr>
              <a:t>НОВЫЕ производства</a:t>
            </a:r>
            <a:endParaRPr lang="en-US" sz="2300" b="1" dirty="0" smtClean="0">
              <a:cs typeface="Times New Roman" pitchFamily="18" charset="0"/>
            </a:endParaRPr>
          </a:p>
          <a:p>
            <a:r>
              <a:rPr lang="en-US" sz="2300" dirty="0" smtClean="0">
                <a:cs typeface="Times New Roman" pitchFamily="18" charset="0"/>
              </a:rPr>
              <a:t>6.1. </a:t>
            </a:r>
            <a:r>
              <a:rPr lang="ru-RU" sz="2300" dirty="0" smtClean="0">
                <a:cs typeface="Times New Roman" pitchFamily="18" charset="0"/>
              </a:rPr>
              <a:t>Промышленное производство</a:t>
            </a:r>
            <a:r>
              <a:rPr lang="en-US" sz="2300" dirty="0" smtClean="0">
                <a:cs typeface="Times New Roman" pitchFamily="18" charset="0"/>
              </a:rPr>
              <a:t>: </a:t>
            </a:r>
          </a:p>
          <a:p>
            <a:r>
              <a:rPr lang="en-US" sz="2300" dirty="0" smtClean="0">
                <a:cs typeface="Times New Roman" pitchFamily="18" charset="0"/>
              </a:rPr>
              <a:t>(c) </a:t>
            </a:r>
            <a:r>
              <a:rPr lang="ru-RU" sz="2300" dirty="0" smtClean="0">
                <a:cs typeface="Times New Roman" pitchFamily="18" charset="0"/>
              </a:rPr>
              <a:t>одного или нескольких видов следующих плит на древесной основе: ориентированно-стружечных, древесностружечных (ДСП) или древесноволокнистых (ДВП) производительностью более 600 м</a:t>
            </a:r>
            <a:r>
              <a:rPr lang="ru-RU" sz="2300" baseline="30000" dirty="0" smtClean="0">
                <a:cs typeface="Times New Roman" pitchFamily="18" charset="0"/>
              </a:rPr>
              <a:t>3</a:t>
            </a:r>
            <a:r>
              <a:rPr lang="ru-RU" sz="2300" dirty="0" smtClean="0">
                <a:cs typeface="Times New Roman" pitchFamily="18" charset="0"/>
              </a:rPr>
              <a:t>/сут.</a:t>
            </a:r>
            <a:endParaRPr lang="en-US" sz="2300" dirty="0" smtClean="0">
              <a:cs typeface="Times New Roman" pitchFamily="18" charset="0"/>
            </a:endParaRPr>
          </a:p>
          <a:p>
            <a:endParaRPr lang="en-US" sz="23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300" dirty="0" smtClean="0">
                <a:cs typeface="Times New Roman" pitchFamily="18" charset="0"/>
              </a:rPr>
              <a:t>6.10 </a:t>
            </a:r>
            <a:r>
              <a:rPr lang="ru-RU" sz="2300" dirty="0" smtClean="0">
                <a:cs typeface="Times New Roman" pitchFamily="18" charset="0"/>
              </a:rPr>
              <a:t>Химическая консервация древесины и изделий из древесины производительностью более 75 м</a:t>
            </a:r>
            <a:r>
              <a:rPr lang="ru-RU" sz="2300" baseline="30000" dirty="0" smtClean="0">
                <a:cs typeface="Times New Roman" pitchFamily="18" charset="0"/>
              </a:rPr>
              <a:t>3</a:t>
            </a:r>
            <a:r>
              <a:rPr lang="ru-RU" sz="2300" dirty="0" smtClean="0">
                <a:cs typeface="Times New Roman" pitchFamily="18" charset="0"/>
              </a:rPr>
              <a:t>/сут., не только борьба          с синью древесины</a:t>
            </a:r>
            <a:endParaRPr lang="en-US" sz="23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024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33737F-2825-4757-8530-83EF879164F9}" type="slidenum">
              <a:rPr lang="en-GB" sz="1200" smtClean="0"/>
              <a:pPr eaLnBrk="1" hangingPunct="1"/>
              <a:t>21</a:t>
            </a:fld>
            <a:endParaRPr lang="en-GB" sz="1200" smtClean="0"/>
          </a:p>
        </p:txBody>
      </p:sp>
      <p:sp>
        <p:nvSpPr>
          <p:cNvPr id="6" name="Obdélník 5"/>
          <p:cNvSpPr/>
          <p:nvPr/>
        </p:nvSpPr>
        <p:spPr>
          <a:xfrm>
            <a:off x="0" y="27463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CC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1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538447"/>
              </p:ext>
            </p:extLst>
          </p:nvPr>
        </p:nvGraphicFramePr>
        <p:xfrm>
          <a:off x="0" y="0"/>
          <a:ext cx="9144000" cy="69643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747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ctr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5D6E5"/>
                          </a:solidFill>
                          <a:effectLst/>
                          <a:latin typeface="Arial Narrow" pitchFamily="34" charset="0"/>
                        </a:rPr>
                        <a:t>Сроки выполнения новых требований КПКЗ</a:t>
                      </a:r>
                      <a:endParaRPr kumimoji="0" lang="en-GB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D5D6E5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380"/>
                    </a:solidFill>
                  </a:tcPr>
                </a:tc>
              </a:tr>
              <a:tr h="5257542">
                <a:tc>
                  <a:txBody>
                    <a:bodyPr/>
                    <a:lstStyle/>
                    <a:p>
                      <a:pPr marL="0" marR="0" lvl="0" indent="0" algn="just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38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66700" marR="266700" marT="76197" marB="7619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E5"/>
                    </a:solidFill>
                  </a:tcPr>
                </a:tc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0" y="274638"/>
            <a:ext cx="9144000" cy="523194"/>
          </a:xfrm>
          <a:prstGeom prst="rect">
            <a:avLst/>
          </a:prstGeom>
        </p:spPr>
        <p:txBody>
          <a:bodyPr lIns="91414" tIns="45707" rIns="91414" bIns="457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Директива о промышленном загрязнении</a:t>
            </a:r>
            <a:r>
              <a:rPr lang="en-GB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cs-CZ" sz="2800" b="1" dirty="0" smtClean="0">
                <a:solidFill>
                  <a:srgbClr val="CC0000"/>
                </a:solidFill>
                <a:latin typeface="Arial Narrow" pitchFamily="34" charset="0"/>
              </a:rPr>
              <a:t>2010/75/EU</a:t>
            </a:r>
            <a:endParaRPr lang="cs-CZ" sz="2800" kern="0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21511" name="Rectangle 3"/>
          <p:cNvSpPr txBox="1">
            <a:spLocks noChangeArrowheads="1"/>
          </p:cNvSpPr>
          <p:nvPr/>
        </p:nvSpPr>
        <p:spPr bwMode="auto">
          <a:xfrm>
            <a:off x="251520" y="1989138"/>
            <a:ext cx="871296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marL="457200" indent="-4572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2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sz="2000" dirty="0" smtClean="0">
                <a:latin typeface="Arial Narrow" pitchFamily="34" charset="0"/>
              </a:rPr>
              <a:t>    7/1/2011		7/1/2014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sz="2000" dirty="0" smtClean="0"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dirty="0" smtClean="0">
                <a:latin typeface="Arial Narrow" pitchFamily="34" charset="0"/>
              </a:rPr>
              <a:t>		     7/1/2013		7/7/2015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sz="1100" dirty="0" smtClean="0">
              <a:latin typeface="Arial Narrow" pitchFamily="34" charset="0"/>
            </a:endParaRPr>
          </a:p>
          <a:p>
            <a:pPr marL="0">
              <a:spcAft>
                <a:spcPts val="300"/>
              </a:spcAft>
              <a:defRPr/>
            </a:pP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2011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г. – Вступление в силу Директивы о промышленном</a:t>
            </a: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загрязнении</a:t>
            </a:r>
            <a:endParaRPr lang="en-US" sz="2300" dirty="0" smtClean="0">
              <a:latin typeface="Arial Narrow" pitchFamily="34" charset="0"/>
            </a:endParaRPr>
          </a:p>
          <a:p>
            <a:pPr marL="0">
              <a:spcAft>
                <a:spcPts val="300"/>
              </a:spcAft>
              <a:defRPr/>
            </a:pP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2013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г. –</a:t>
            </a: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Полная адаптация директивы в национальном законодательства стран ЕС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Требования директивы становятся обязательными для всех новых производств</a:t>
            </a:r>
            <a:endParaRPr lang="en-US" sz="2300" dirty="0" smtClean="0">
              <a:latin typeface="Arial Narrow" pitchFamily="34" charset="0"/>
            </a:endParaRPr>
          </a:p>
          <a:p>
            <a:pPr marL="0">
              <a:spcAft>
                <a:spcPts val="300"/>
              </a:spcAft>
              <a:defRPr/>
            </a:pP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2014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г. –</a:t>
            </a:r>
            <a:r>
              <a:rPr lang="cs-CZ" sz="23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Выполнение требований директивы действующими производствами, которые ранее регулировались 7 директивами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(КПКЗ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энергоблоки, сжигание отходов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и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Arial Narrow" pitchFamily="34" charset="0"/>
                <a:cs typeface="Times New Roman" pitchFamily="18" charset="0"/>
              </a:rPr>
              <a:t>TiO</a:t>
            </a:r>
            <a:r>
              <a:rPr lang="en-US" sz="2300" baseline="-25000" dirty="0" err="1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)</a:t>
            </a:r>
            <a:endParaRPr lang="en-US" sz="2300" dirty="0" smtClean="0">
              <a:latin typeface="Arial Narrow" pitchFamily="34" charset="0"/>
              <a:cs typeface="Times New Roman" pitchFamily="18" charset="0"/>
            </a:endParaRPr>
          </a:p>
          <a:p>
            <a:pPr marL="0">
              <a:spcAft>
                <a:spcPts val="0"/>
              </a:spcAft>
              <a:buFontTx/>
              <a:buAutoNum type="arabicPlain" startAt="2015"/>
              <a:defRPr/>
            </a:pP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 г. – Выполнение требований директивы новыми производствами Приложения 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I (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переработка отходов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деревянные панели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Arial Narrow" pitchFamily="34" charset="0"/>
                <a:cs typeface="Times New Roman" pitchFamily="18" charset="0"/>
              </a:rPr>
              <a:t>пропитка древесины</a:t>
            </a:r>
            <a:r>
              <a:rPr lang="en-US" sz="2300" dirty="0" smtClean="0">
                <a:latin typeface="Arial Narrow" pitchFamily="34" charset="0"/>
                <a:cs typeface="Times New Roman" pitchFamily="18" charset="0"/>
              </a:rPr>
              <a:t>)</a:t>
            </a:r>
            <a:endParaRPr lang="en-US" sz="2300" dirty="0" smtClean="0">
              <a:latin typeface="Arial Narrow" pitchFamily="34" charset="0"/>
            </a:endParaRPr>
          </a:p>
          <a:p>
            <a:pPr marL="0">
              <a:spcAft>
                <a:spcPts val="1200"/>
              </a:spcAft>
              <a:defRPr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2048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C30BE8-C496-4544-AD81-D832AAADE582}" type="slidenum">
              <a:rPr lang="en-GB" sz="1200" smtClean="0"/>
              <a:pPr eaLnBrk="1" hangingPunct="1"/>
              <a:t>22</a:t>
            </a:fld>
            <a:endParaRPr lang="en-GB" sz="1200" smtClean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900113" y="2636838"/>
            <a:ext cx="68405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900113" y="2492375"/>
            <a:ext cx="0" cy="288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843213" y="2468563"/>
            <a:ext cx="0" cy="287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319588" y="2509838"/>
            <a:ext cx="0" cy="287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651500" y="2492375"/>
            <a:ext cx="0" cy="288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482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5805"/>
            <a:ext cx="8784976" cy="63090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9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Рекомендации по реформированию</a:t>
            </a:r>
            <a:endParaRPr lang="en-GB" sz="2800" b="1" dirty="0">
              <a:solidFill>
                <a:srgbClr val="F9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591872" cy="5720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</a:rPr>
              <a:t>Консультации</a:t>
            </a:r>
            <a:r>
              <a:rPr lang="ru-RU" sz="2200" dirty="0" smtClean="0">
                <a:latin typeface="Times New Roman" pitchFamily="18" charset="0"/>
              </a:rPr>
              <a:t> по законопроектам с представителями промышленности и органами регулирования</a:t>
            </a:r>
            <a:endParaRPr lang="en-US" sz="2200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</a:rPr>
              <a:t>Чёткое определение полномочий и процедур межведомственной координации при </a:t>
            </a:r>
            <a:r>
              <a:rPr lang="ru-RU" sz="2200" b="1" dirty="0" smtClean="0">
                <a:latin typeface="Times New Roman" pitchFamily="18" charset="0"/>
              </a:rPr>
              <a:t>комплексном регулировании</a:t>
            </a:r>
            <a:endParaRPr lang="en-US" sz="2200" b="1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</a:rPr>
              <a:t>Инвентаризация производств</a:t>
            </a:r>
            <a:r>
              <a:rPr lang="ru-RU" sz="2200" dirty="0" smtClean="0">
                <a:latin typeface="Times New Roman" pitchFamily="18" charset="0"/>
              </a:rPr>
              <a:t> для подготовки плана действий по переходу на комплексные разрешения</a:t>
            </a:r>
            <a:endParaRPr lang="en-US" sz="2200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</a:rPr>
              <a:t>Финансирование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</a:rPr>
              <a:t>внедрения НДТМ</a:t>
            </a:r>
            <a:endParaRPr lang="en-US" sz="2200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smtClean="0">
                <a:latin typeface="Times New Roman" pitchFamily="18" charset="0"/>
              </a:rPr>
              <a:t>Форму </a:t>
            </a:r>
            <a:r>
              <a:rPr lang="ru-RU" sz="2200" dirty="0" smtClean="0">
                <a:latin typeface="Times New Roman" pitchFamily="18" charset="0"/>
              </a:rPr>
              <a:t>заявки и руководство необходимо заранее опробовать на пилотных разрешениях</a:t>
            </a:r>
            <a:endParaRPr lang="en-US" sz="2200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</a:rPr>
              <a:t>Обсуждение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</a:rPr>
              <a:t>        </a:t>
            </a:r>
            <a:r>
              <a:rPr lang="en-US" sz="2200" dirty="0" smtClean="0">
                <a:latin typeface="Times New Roman" pitchFamily="18" charset="0"/>
              </a:rPr>
              <a:t>a) </a:t>
            </a:r>
            <a:r>
              <a:rPr lang="ru-RU" sz="2200" dirty="0" smtClean="0">
                <a:latin typeface="Times New Roman" pitchFamily="18" charset="0"/>
              </a:rPr>
              <a:t>заявки до начала официальной процедуры рассмотрения</a:t>
            </a:r>
            <a:endParaRPr lang="en-US" sz="22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</a:rPr>
              <a:t>        </a:t>
            </a:r>
            <a:r>
              <a:rPr lang="en-US" sz="2200" b="1" dirty="0" smtClean="0">
                <a:latin typeface="Times New Roman" pitchFamily="18" charset="0"/>
              </a:rPr>
              <a:t>b) </a:t>
            </a:r>
            <a:r>
              <a:rPr lang="ru-RU" sz="2200" b="1" dirty="0" smtClean="0">
                <a:latin typeface="Times New Roman" pitchFamily="18" charset="0"/>
              </a:rPr>
              <a:t>планов мероприятий в составе комплексного разрешения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384" y="6248400"/>
            <a:ext cx="658416" cy="457200"/>
          </a:xfrm>
        </p:spPr>
        <p:txBody>
          <a:bodyPr/>
          <a:lstStyle/>
          <a:p>
            <a:fld id="{0D46AAC3-EB4C-40AD-97E4-CAD2B6EA3330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2D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2D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+mn-lt"/>
              </a:rPr>
              <a:t>Děkuji za pozornost</a:t>
            </a:r>
            <a:endParaRPr lang="en-US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707" y="2204864"/>
            <a:ext cx="5200747" cy="33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8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pPr algn="ctr"/>
            <a:r>
              <a:rPr lang="ru-RU" b="1" kern="200" dirty="0" smtClean="0">
                <a:latin typeface="Times New Roman" pitchFamily="18" charset="0"/>
              </a:rPr>
              <a:t>Чехия</a:t>
            </a:r>
            <a:r>
              <a:rPr lang="cs-CZ" b="1" kern="200" dirty="0" smtClean="0">
                <a:latin typeface="Times New Roman" pitchFamily="18" charset="0"/>
              </a:rPr>
              <a:t> </a:t>
            </a:r>
            <a:r>
              <a:rPr lang="az-Cyrl-AZ" b="1" kern="200" dirty="0" smtClean="0">
                <a:latin typeface="Times New Roman" pitchFamily="18" charset="0"/>
              </a:rPr>
              <a:t>в</a:t>
            </a:r>
            <a:r>
              <a:rPr lang="cs-CZ" b="1" kern="200" dirty="0" smtClean="0">
                <a:latin typeface="Times New Roman" pitchFamily="18" charset="0"/>
              </a:rPr>
              <a:t> 1985</a:t>
            </a:r>
            <a:endParaRPr lang="en-US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8332836" cy="559380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52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712968" cy="1139825"/>
          </a:xfrm>
          <a:ln>
            <a:noFill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Концепция перехода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от разрешений по средам к комплексным разрешениям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1897063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818063" y="1857375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941388" y="2136775"/>
            <a:ext cx="32432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cs-CZ" sz="2000" b="1">
              <a:effectLst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049838" y="1685925"/>
            <a:ext cx="32432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cs-CZ" sz="2000" b="1">
              <a:effectLst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119188" y="1657350"/>
            <a:ext cx="32432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cs-CZ" sz="2000" b="1">
              <a:effectLst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845050" y="1657350"/>
            <a:ext cx="32432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cs-CZ" sz="2000" b="1">
              <a:effectLst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914400" y="1670050"/>
            <a:ext cx="32432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cs-CZ" sz="2000" b="1">
              <a:effectLst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1520" y="4441175"/>
            <a:ext cx="356959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Единая система </a:t>
            </a:r>
            <a:endParaRPr lang="da-DK" sz="2400" dirty="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Централизация выдачи</a:t>
            </a:r>
            <a:endParaRPr lang="da-DK" sz="2400" dirty="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Платно</a:t>
            </a:r>
            <a:endParaRPr lang="da-DK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500553" y="4441175"/>
            <a:ext cx="40267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Две системы или больше</a:t>
            </a:r>
            <a:endParaRPr lang="da-DK" sz="2400" dirty="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Региональная схема</a:t>
            </a:r>
            <a:endParaRPr lang="da-DK" sz="2400" dirty="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Без сборов</a:t>
            </a:r>
            <a:endParaRPr lang="da-DK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923927" y="4365104"/>
            <a:ext cx="5760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07755" y="1654878"/>
            <a:ext cx="818559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Основные положения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Цели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Альтернативы реформирования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Объём регулирования для комплексных разрешений основных загрязнителей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Как регулировать средние и малые производства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48A5-A853-43A1-A2E5-3866B70D4AC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113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Как гармонизировать</a:t>
            </a:r>
            <a:r>
              <a:rPr lang="cs-CZ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48A5-A853-43A1-A2E5-3866B70D4AC0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Ovál 5"/>
          <p:cNvSpPr/>
          <p:nvPr/>
        </p:nvSpPr>
        <p:spPr bwMode="auto">
          <a:xfrm>
            <a:off x="1547664" y="3501008"/>
            <a:ext cx="1872208" cy="86409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9111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1403648" y="3284984"/>
            <a:ext cx="1800200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9111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1979712" y="620688"/>
            <a:ext cx="1080120" cy="86409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9111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971600" y="2996952"/>
            <a:ext cx="1512168" cy="108012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9111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037689" y="2958712"/>
            <a:ext cx="2382183" cy="21264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Šikmý pruh 11"/>
          <p:cNvSpPr/>
          <p:nvPr/>
        </p:nvSpPr>
        <p:spPr>
          <a:xfrm rot="2881540">
            <a:off x="1273205" y="2120255"/>
            <a:ext cx="1867397" cy="208285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ové pole 3"/>
          <p:cNvSpPr txBox="1"/>
          <p:nvPr/>
        </p:nvSpPr>
        <p:spPr>
          <a:xfrm>
            <a:off x="899592" y="3506535"/>
            <a:ext cx="2664296" cy="8820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ea typeface="Calibri"/>
                <a:cs typeface="Times New Roman"/>
              </a:rPr>
              <a:t>Действующее </a:t>
            </a:r>
            <a:r>
              <a:rPr lang="cs-CZ" sz="2000" dirty="0" smtClean="0">
                <a:effectLst/>
                <a:ea typeface="Calibri"/>
                <a:cs typeface="Times New Roman"/>
              </a:rPr>
              <a:t> </a:t>
            </a:r>
            <a:r>
              <a:rPr lang="ru-RU" sz="2000" dirty="0" smtClean="0">
                <a:effectLst/>
                <a:ea typeface="Calibri"/>
                <a:cs typeface="Times New Roman"/>
              </a:rPr>
              <a:t>законодательство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ové pole 4"/>
          <p:cNvSpPr txBox="1"/>
          <p:nvPr/>
        </p:nvSpPr>
        <p:spPr>
          <a:xfrm>
            <a:off x="1475656" y="2489964"/>
            <a:ext cx="1359262" cy="7950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ea typeface="Calibri"/>
                <a:cs typeface="Times New Roman"/>
              </a:rPr>
              <a:t>Система КПКЗ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Ohnutý pruh 14"/>
          <p:cNvSpPr/>
          <p:nvPr/>
        </p:nvSpPr>
        <p:spPr>
          <a:xfrm>
            <a:off x="4932040" y="2552351"/>
            <a:ext cx="3168352" cy="274885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5251410" y="3255164"/>
            <a:ext cx="2529612" cy="18057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ové pole 6"/>
          <p:cNvSpPr txBox="1"/>
          <p:nvPr/>
        </p:nvSpPr>
        <p:spPr>
          <a:xfrm>
            <a:off x="5148064" y="3501008"/>
            <a:ext cx="2664296" cy="8820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Действующее </a:t>
            </a:r>
            <a:r>
              <a:rPr lang="cs-CZ" sz="2000" dirty="0" smtClean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законодательство</a:t>
            </a: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18" name="Textové pole 7"/>
          <p:cNvSpPr txBox="1"/>
          <p:nvPr/>
        </p:nvSpPr>
        <p:spPr>
          <a:xfrm>
            <a:off x="5705321" y="2552351"/>
            <a:ext cx="1621790" cy="7950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ea typeface="Calibri"/>
                <a:cs typeface="Times New Roman"/>
              </a:rPr>
              <a:t>Система</a:t>
            </a:r>
            <a:r>
              <a:rPr lang="cs-CZ" sz="2000" dirty="0" smtClean="0">
                <a:effectLst/>
                <a:ea typeface="Calibri"/>
                <a:cs typeface="Times New Roman"/>
              </a:rPr>
              <a:t> </a:t>
            </a:r>
            <a:r>
              <a:rPr lang="ru-RU" sz="2000" dirty="0">
                <a:effectLst/>
                <a:ea typeface="Calibri"/>
                <a:cs typeface="Times New Roman"/>
              </a:rPr>
              <a:t>КПКЗ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36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3658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План реформирования</a:t>
            </a:r>
            <a:endParaRPr lang="en-GB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579296" cy="5652864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b="1" dirty="0" smtClean="0">
                <a:latin typeface="Times New Roman" pitchFamily="18" charset="0"/>
              </a:rPr>
              <a:t>Кто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smtClean="0">
                <a:latin typeface="Times New Roman" pitchFamily="18" charset="0"/>
              </a:rPr>
              <a:t>   a) </a:t>
            </a:r>
            <a:r>
              <a:rPr lang="ru-RU" dirty="0" smtClean="0">
                <a:latin typeface="Times New Roman" pitchFamily="18" charset="0"/>
              </a:rPr>
              <a:t>какие предприятия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инвентаризация производств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0" indent="0">
              <a:spcBef>
                <a:spcPts val="200"/>
              </a:spcBef>
              <a:buClr>
                <a:schemeClr val="tx1"/>
              </a:buClr>
              <a:buNone/>
            </a:pPr>
            <a:r>
              <a:rPr lang="en-US" dirty="0" smtClean="0">
                <a:latin typeface="Times New Roman" pitchFamily="18" charset="0"/>
              </a:rPr>
              <a:t>   b) </a:t>
            </a:r>
            <a:r>
              <a:rPr lang="ru-RU" dirty="0" smtClean="0">
                <a:latin typeface="Times New Roman" pitchFamily="18" charset="0"/>
              </a:rPr>
              <a:t>будет регулировать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государственные органы и</a:t>
            </a:r>
          </a:p>
          <a:p>
            <a:pPr marL="0" indent="0">
              <a:spcBef>
                <a:spcPts val="200"/>
              </a:spcBef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консультационные структуры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533400" indent="-533400">
              <a:buClr>
                <a:schemeClr val="tx1"/>
              </a:buClr>
              <a:buFont typeface="+mj-lt"/>
              <a:buAutoNum type="arabicPeriod" startAt="2"/>
            </a:pPr>
            <a:r>
              <a:rPr lang="ru-RU" b="1" dirty="0" smtClean="0">
                <a:latin typeface="Times New Roman" pitchFamily="18" charset="0"/>
              </a:rPr>
              <a:t>Когда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переходный период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533400" indent="-533400">
              <a:buClr>
                <a:schemeClr val="tx1"/>
              </a:buClr>
              <a:buFont typeface="+mj-lt"/>
              <a:buAutoNum type="arabicPeriod" startAt="2"/>
            </a:pPr>
            <a:r>
              <a:rPr lang="ru-RU" b="1" dirty="0" smtClean="0">
                <a:latin typeface="Times New Roman" pitchFamily="18" charset="0"/>
              </a:rPr>
              <a:t>Как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регулировать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нормативно-правовые акты и руководства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533400" indent="-533400">
              <a:buClr>
                <a:schemeClr val="tx1"/>
              </a:buClr>
              <a:buFont typeface="+mj-lt"/>
              <a:buAutoNum type="arabicPeriod" startAt="2"/>
            </a:pPr>
            <a:r>
              <a:rPr lang="ru-RU" sz="2400" dirty="0" smtClean="0">
                <a:latin typeface="Times New Roman" pitchFamily="18" charset="0"/>
              </a:rPr>
              <a:t>Обеспечение выполнения</a:t>
            </a:r>
            <a:r>
              <a:rPr lang="en-US" sz="2400" dirty="0" smtClean="0">
                <a:latin typeface="Times New Roman" pitchFamily="18" charset="0"/>
              </a:rPr>
              <a:t>? (</a:t>
            </a:r>
            <a:r>
              <a:rPr lang="ru-RU" sz="2400" dirty="0" smtClean="0">
                <a:latin typeface="Times New Roman" pitchFamily="18" charset="0"/>
              </a:rPr>
              <a:t>производственный контроль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</a:rPr>
              <a:t>экологическая инспекция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</a:rPr>
              <a:t>требования к отчётности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533400" indent="-533400">
              <a:buClr>
                <a:schemeClr val="tx1"/>
              </a:buClr>
              <a:buFont typeface="+mj-lt"/>
              <a:buAutoNum type="arabicPeriod" startAt="2"/>
            </a:pPr>
            <a:r>
              <a:rPr lang="ru-RU" b="1" dirty="0" smtClean="0">
                <a:latin typeface="Times New Roman" pitchFamily="18" charset="0"/>
              </a:rPr>
              <a:t>Стоимость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финансирование внедрения НДТМ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533400" indent="-533400">
              <a:buClr>
                <a:schemeClr val="tx1"/>
              </a:buClr>
              <a:buFont typeface="+mj-lt"/>
              <a:buAutoNum type="arabicPeriod" startAt="2"/>
            </a:pPr>
            <a:r>
              <a:rPr lang="ru-RU" sz="2400" dirty="0" smtClean="0">
                <a:latin typeface="Times New Roman" pitchFamily="18" charset="0"/>
              </a:rPr>
              <a:t>Подготовительные этапы</a:t>
            </a:r>
            <a:r>
              <a:rPr lang="en-US" sz="2400" dirty="0" smtClean="0">
                <a:latin typeface="Times New Roman" pitchFamily="18" charset="0"/>
              </a:rPr>
              <a:t>? (</a:t>
            </a:r>
            <a:r>
              <a:rPr lang="ru-RU" sz="2400" dirty="0" smtClean="0">
                <a:latin typeface="Times New Roman" pitchFamily="18" charset="0"/>
              </a:rPr>
              <a:t>анализ законодательства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</a:rPr>
              <a:t>пилотные проекты, программы обучения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</a:rPr>
              <a:t>консультационная поддержка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4" name="Picture 4" descr="j0078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25144"/>
            <a:ext cx="7477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248400"/>
            <a:ext cx="370384" cy="457200"/>
          </a:xfrm>
        </p:spPr>
        <p:txBody>
          <a:bodyPr/>
          <a:lstStyle/>
          <a:p>
            <a:fld id="{0D46AAC3-EB4C-40AD-97E4-CAD2B6EA3330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88640"/>
            <a:ext cx="8229600" cy="9361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Инвентаризация производств Чешской Республики</a:t>
            </a:r>
            <a:endParaRPr lang="en-US" sz="32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4062" y="1058515"/>
            <a:ext cx="7712075" cy="4530725"/>
          </a:xfrm>
          <a:noFill/>
          <a:ln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923928" y="5786100"/>
            <a:ext cx="5040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i="1" u="sng" dirty="0" smtClean="0">
                <a:solidFill>
                  <a:schemeClr val="tx1"/>
                </a:solidFill>
              </a:rPr>
              <a:t>Всего</a:t>
            </a:r>
            <a:r>
              <a:rPr lang="en-US" sz="2800" dirty="0" smtClean="0">
                <a:solidFill>
                  <a:schemeClr val="tx1"/>
                </a:solidFill>
              </a:rPr>
              <a:t>:  1312</a:t>
            </a:r>
            <a:r>
              <a:rPr lang="ru-RU" sz="2800" dirty="0" smtClean="0">
                <a:solidFill>
                  <a:schemeClr val="tx1"/>
                </a:solidFill>
              </a:rPr>
              <a:t> производств КПКЗ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51520" y="5301208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Равномерное распределение производств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ru-RU" sz="2400" dirty="0" smtClean="0">
                <a:solidFill>
                  <a:schemeClr val="tx1"/>
                </a:solidFill>
              </a:rPr>
              <a:t>выдача разрешений регионами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116632"/>
            <a:ext cx="8686800" cy="5760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Инвентаризация производств Хорватии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190" y="1196752"/>
            <a:ext cx="3098502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97028"/>
            <a:ext cx="694848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AAC3-EB4C-40AD-97E4-CAD2B6EA333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789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26FD-F9D8-40CF-BEAF-9B4CBD4A6D06}" type="slidenum">
              <a:rPr lang="cs-CZ">
                <a:solidFill>
                  <a:srgbClr val="000000"/>
                </a:solidFill>
              </a:rPr>
              <a:pPr/>
              <a:t>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683568" y="144016"/>
            <a:ext cx="792088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Степень интеграции </a:t>
            </a:r>
            <a:r>
              <a:rPr lang="cs-CZ" sz="2800" dirty="0" smtClean="0"/>
              <a:t>– 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правовая и институциональная основа</a:t>
            </a:r>
            <a:endParaRPr lang="en-GB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61" name="Object 27"/>
          <p:cNvGraphicFramePr>
            <a:graphicFrameLocks noChangeAspect="1"/>
          </p:cNvGraphicFramePr>
          <p:nvPr/>
        </p:nvGraphicFramePr>
        <p:xfrm>
          <a:off x="0" y="1270000"/>
          <a:ext cx="9155113" cy="5183188"/>
        </p:xfrm>
        <a:graphic>
          <a:graphicData uri="http://schemas.openxmlformats.org/presentationml/2006/ole">
            <p:oleObj spid="_x0000_s1065" name="Worksheet" r:id="rId4" imgW="5467382" imgH="292419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661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ky">
  <a:themeElements>
    <a:clrScheme name="">
      <a:dk1>
        <a:srgbClr val="000000"/>
      </a:dk1>
      <a:lt1>
        <a:srgbClr val="FFFFFF"/>
      </a:lt1>
      <a:dk2>
        <a:srgbClr val="F72D05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339933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rgbClr val="F9111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rgbClr val="F9111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nky">
  <a:themeElements>
    <a:clrScheme name="">
      <a:dk1>
        <a:srgbClr val="000000"/>
      </a:dk1>
      <a:lt1>
        <a:srgbClr val="FFFFFF"/>
      </a:lt1>
      <a:dk2>
        <a:srgbClr val="F72D05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339933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rgbClr val="F9111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rgbClr val="F9111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13124</TotalTime>
  <Words>1207</Words>
  <Application>Microsoft Office PowerPoint</Application>
  <PresentationFormat>On-screen Show (4:3)</PresentationFormat>
  <Paragraphs>230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Linky</vt:lpstr>
      <vt:lpstr>1_Linky</vt:lpstr>
      <vt:lpstr>Office Theme</vt:lpstr>
      <vt:lpstr>Worksheet</vt:lpstr>
      <vt:lpstr>Опыт реформирования системы природоохранных разрешений и последние изменения  в законодательстве Чешской Республике</vt:lpstr>
      <vt:lpstr>Содержание презентации</vt:lpstr>
      <vt:lpstr>Чехия в 1985</vt:lpstr>
      <vt:lpstr>Концепция перехода от разрешений по средам к комплексным разрешениям</vt:lpstr>
      <vt:lpstr>Как гармонизировать?</vt:lpstr>
      <vt:lpstr>План реформирования</vt:lpstr>
      <vt:lpstr>Инвентаризация производств Чешской Республики</vt:lpstr>
      <vt:lpstr>Инвентаризация производств Хорватии</vt:lpstr>
      <vt:lpstr>Slide 9</vt:lpstr>
      <vt:lpstr>Законодательная основа комплексных разрешений</vt:lpstr>
      <vt:lpstr>Законодательная основа регулирования по природным средам</vt:lpstr>
      <vt:lpstr>Внедрение КПКЗ</vt:lpstr>
      <vt:lpstr>Условия комплексных разрешений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Рекомендации по реформированию</vt:lpstr>
      <vt:lpstr>Děkuji za pozornost</vt:lpstr>
    </vt:vector>
  </TitlesOfParts>
  <Company>Český Ekologický Ústav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transformation of Environmental permitting system and latest changes in the Czech Republic</dc:title>
  <dc:creator>MP</dc:creator>
  <cp:lastModifiedBy>Vladimir Morozov</cp:lastModifiedBy>
  <cp:revision>140</cp:revision>
  <dcterms:created xsi:type="dcterms:W3CDTF">2003-02-05T07:31:58Z</dcterms:created>
  <dcterms:modified xsi:type="dcterms:W3CDTF">2013-05-15T09:16:03Z</dcterms:modified>
</cp:coreProperties>
</file>