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  <p:sldMasterId id="2147483668" r:id="rId2"/>
    <p:sldMasterId id="2147483680" r:id="rId3"/>
  </p:sldMasterIdLst>
  <p:notesMasterIdLst>
    <p:notesMasterId r:id="rId28"/>
  </p:notesMasterIdLst>
  <p:handoutMasterIdLst>
    <p:handoutMasterId r:id="rId29"/>
  </p:handoutMasterIdLst>
  <p:sldIdLst>
    <p:sldId id="256" r:id="rId4"/>
    <p:sldId id="273" r:id="rId5"/>
    <p:sldId id="312" r:id="rId6"/>
    <p:sldId id="292" r:id="rId7"/>
    <p:sldId id="313" r:id="rId8"/>
    <p:sldId id="275" r:id="rId9"/>
    <p:sldId id="281" r:id="rId10"/>
    <p:sldId id="303" r:id="rId11"/>
    <p:sldId id="293" r:id="rId12"/>
    <p:sldId id="276" r:id="rId13"/>
    <p:sldId id="304" r:id="rId14"/>
    <p:sldId id="291" r:id="rId15"/>
    <p:sldId id="288" r:id="rId16"/>
    <p:sldId id="305" r:id="rId17"/>
    <p:sldId id="298" r:id="rId18"/>
    <p:sldId id="306" r:id="rId19"/>
    <p:sldId id="307" r:id="rId20"/>
    <p:sldId id="301" r:id="rId21"/>
    <p:sldId id="308" r:id="rId22"/>
    <p:sldId id="309" r:id="rId23"/>
    <p:sldId id="311" r:id="rId24"/>
    <p:sldId id="300" r:id="rId25"/>
    <p:sldId id="279" r:id="rId26"/>
    <p:sldId id="314" r:id="rId27"/>
  </p:sldIdLst>
  <p:sldSz cx="9144000" cy="6858000" type="screen4x3"/>
  <p:notesSz cx="6781800" cy="99187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4400" kern="1200">
        <a:solidFill>
          <a:srgbClr val="F9111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rgbClr val="F9111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rgbClr val="F9111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rgbClr val="F9111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rgbClr val="F9111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rgbClr val="F9111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rgbClr val="F9111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rgbClr val="F9111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rgbClr val="F9111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0000"/>
    <a:srgbClr val="FFFF66"/>
    <a:srgbClr val="339933"/>
    <a:srgbClr val="00CC66"/>
    <a:srgbClr val="00CC00"/>
    <a:srgbClr val="FF5050"/>
    <a:srgbClr val="4D4D4D"/>
    <a:srgbClr val="333333"/>
    <a:srgbClr val="F9111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849" autoAdjust="0"/>
  </p:normalViewPr>
  <p:slideViewPr>
    <p:cSldViewPr>
      <p:cViewPr>
        <p:scale>
          <a:sx n="70" d="100"/>
          <a:sy n="70" d="100"/>
        </p:scale>
        <p:origin x="-46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340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4F2E2FF-38FD-4A82-A4D1-27C958B93868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69465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FF248-750B-4AC4-8DD1-266506497467}" type="datetimeFigureOut">
              <a:rPr lang="en-GB" smtClean="0"/>
              <a:pPr/>
              <a:t>15/05/2013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6B01A-7F2F-462F-9C2D-8CAB4AAFF4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36321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0"/>
            <a:ext cx="4406900" cy="3305175"/>
          </a:xfrm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r-H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0"/>
            <a:ext cx="4408487" cy="3306763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r-HR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0"/>
            <a:ext cx="4408487" cy="3306763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r-H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0"/>
            <a:ext cx="4408487" cy="3306763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r-H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0"/>
            <a:ext cx="4408487" cy="3306763"/>
          </a:xfrm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r-HR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0"/>
            <a:ext cx="4408487" cy="3306763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r-H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0"/>
            <a:ext cx="4408487" cy="3306763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r-H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0"/>
            <a:ext cx="4408487" cy="3306763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r-H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0"/>
            <a:ext cx="4408487" cy="3306763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Monitoring: permit to include requirement for periodic monitoring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soil (every 10 years) and groundwater (every 5 years) (art. 16(2))</a:t>
            </a:r>
            <a:endParaRPr lang="hr-HR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6B01A-7F2F-462F-9C2D-8CAB4AAFF4F2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34FAF0-2510-46E7-B222-F4FCC2DABBFF}" type="slidenum">
              <a:rPr lang="cs-CZ"/>
              <a:pPr/>
              <a:t>9</a:t>
            </a:fld>
            <a:endParaRPr lang="cs-CZ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3CCF928-3D67-407B-81D0-CFD51855813B}" type="slidenum">
              <a:rPr lang="cs-CZ"/>
              <a:pPr/>
              <a:t>‹#›</a:t>
            </a:fld>
            <a:endParaRPr lang="cs-CZ"/>
          </a:p>
        </p:txBody>
      </p:sp>
      <p:grpSp>
        <p:nvGrpSpPr>
          <p:cNvPr id="11271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11272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273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274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2E6638-E12B-4B15-A13B-9634FD2A0C9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77F11-F373-4A17-88F8-4C6BF3E161A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4405D6E-EE58-4DE6-8EC7-61DA40E6A31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cs-CZ" noProof="0" smtClean="0"/>
              <a:t>Klepnutím lze upravit styl předlohy nadpisů.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cs-CZ" noProof="0" smtClean="0"/>
              <a:t>Klepnutím lze upravit styl předlohy podnadpisů.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6340B6E-DC38-4137-A484-C8EDAA223BF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1522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B2753-B637-4E6C-B3ED-29C2C9E8BB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096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1D496-AEC8-435B-8427-CEBDAF16D5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1143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3F0D88-5B80-4557-836D-3D717810543F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3375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BD32-C75A-4F32-82EE-93276A05844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333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93148-B4AC-48B3-AED4-9AB58586A51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0552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54518-29CE-4949-BE03-A2336588CCE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5428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6AAC3-EB4C-40AD-97E4-CAD2B6EA333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47C62-79DF-4BD7-8660-4CAA1B08193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7503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E78C5-525C-4682-9609-65D6A3DBE15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2592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B4B98-1CB5-4627-AC10-5FD6D28CD75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5719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BC9AE-A09A-41A4-A4B3-E0A3F8083CB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025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5240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6707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63224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64048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288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9187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0D886-0A01-461A-897C-80F3BF981D63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55705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40465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1586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32962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2428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548A5-A853-43A1-A2E5-3866B70D4AC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71EC47-53B9-4A71-935A-030942260BA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B49568-FC33-4FEB-81A0-6B32A3A33DA2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BA3A9-3801-4201-90FF-5335887E9A6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AAD246-9A60-4EE9-9F89-AE470BD292E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9043E-1444-4998-853C-375ACB8253E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FFFF66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6E01CCF8-E184-4D26-9B09-8F25C2D87B8A}" type="slidenum">
              <a:rPr lang="cs-CZ"/>
              <a:pPr/>
              <a:t>‹#›</a:t>
            </a:fld>
            <a:endParaRPr lang="cs-CZ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GB" sz="24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FFFF66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cs-CZ" smtClean="0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cs-CZ" smtClean="0">
              <a:solidFill>
                <a:srgbClr val="000000"/>
              </a:solidFill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C7B2EC68-2C41-4A9B-BB52-077013D42463}" type="slidenum">
              <a:rPr lang="cs-CZ" smtClean="0">
                <a:solidFill>
                  <a:srgbClr val="000000"/>
                </a:solidFill>
              </a:rPr>
              <a:pPr/>
              <a:t>‹#›</a:t>
            </a:fld>
            <a:endParaRPr 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115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hr-H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hr-H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hr-H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76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3118"/>
            <a:ext cx="9144000" cy="1439738"/>
          </a:xfrm>
        </p:spPr>
        <p:txBody>
          <a:bodyPr/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реформирования системы природоохранных разрешений и последние изменения </a:t>
            </a:r>
            <a:b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законодательстве Чешской Республике</a:t>
            </a:r>
            <a:endParaRPr lang="en-US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2411760" y="5603468"/>
            <a:ext cx="457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chemeClr val="tx1"/>
                </a:solidFill>
              </a:rPr>
              <a:t>Моника Прибылова</a:t>
            </a:r>
            <a:endParaRPr lang="cs-CZ" sz="3200" b="1" dirty="0" smtClean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6" y="2706228"/>
            <a:ext cx="4639059" cy="250145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2672582"/>
            <a:ext cx="1905000" cy="24003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364088" y="3284984"/>
            <a:ext cx="792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?</a:t>
            </a:r>
            <a:r>
              <a:rPr lang="cs-CZ" sz="48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!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568952" cy="93610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9111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Законодательная основа комплексных разрешений</a:t>
            </a:r>
            <a:endParaRPr lang="en-US" sz="3200" dirty="0">
              <a:solidFill>
                <a:srgbClr val="F9111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52736"/>
            <a:ext cx="8991600" cy="5486400"/>
          </a:xfrm>
        </p:spPr>
        <p:txBody>
          <a:bodyPr/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</a:rPr>
              <a:t>Анализ законодательства</a:t>
            </a:r>
            <a:r>
              <a:rPr lang="en-US" sz="2400" b="1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</a:rPr>
              <a:t>подготовка объединения требований разрешений и внедрения новой системы</a:t>
            </a:r>
            <a:r>
              <a:rPr lang="en-US" sz="2400" dirty="0" smtClean="0">
                <a:latin typeface="Times New Roman" pitchFamily="18" charset="0"/>
              </a:rPr>
              <a:t>!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</a:rPr>
              <a:t>Решение об изменении распределения полномочий и обязанностей</a:t>
            </a:r>
            <a:endParaRPr lang="en-US" sz="2400" dirty="0" smtClean="0">
              <a:latin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</a:rPr>
              <a:t>Пример Чехии</a:t>
            </a:r>
            <a:r>
              <a:rPr lang="en-US" sz="2400" dirty="0" smtClean="0">
                <a:latin typeface="Times New Roman" pitchFamily="18" charset="0"/>
              </a:rPr>
              <a:t>: </a:t>
            </a:r>
          </a:p>
          <a:p>
            <a:pPr marL="533400" indent="-533400">
              <a:lnSpc>
                <a:spcPct val="90000"/>
              </a:lnSpc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</a:rPr>
              <a:t>Новый </a:t>
            </a:r>
            <a:r>
              <a:rPr lang="en-US" sz="2400" b="1" dirty="0" smtClean="0">
                <a:latin typeface="Times New Roman" pitchFamily="18" charset="0"/>
              </a:rPr>
              <a:t>“</a:t>
            </a:r>
            <a:r>
              <a:rPr lang="ru-RU" sz="2400" b="1" dirty="0" smtClean="0">
                <a:latin typeface="Times New Roman" pitchFamily="18" charset="0"/>
              </a:rPr>
              <a:t>Закон о КПКЗ</a:t>
            </a:r>
            <a:r>
              <a:rPr lang="en-US" sz="2400" b="1" dirty="0" smtClean="0">
                <a:latin typeface="Times New Roman" pitchFamily="18" charset="0"/>
              </a:rPr>
              <a:t>”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</a:rPr>
              <a:t>	- </a:t>
            </a:r>
            <a:r>
              <a:rPr lang="ru-RU" sz="2400" dirty="0" smtClean="0">
                <a:latin typeface="Times New Roman" pitchFamily="18" charset="0"/>
              </a:rPr>
              <a:t>Внедрение Директивы КПКЗ</a:t>
            </a:r>
            <a:r>
              <a:rPr lang="en-US" sz="2400" dirty="0" smtClean="0">
                <a:latin typeface="Times New Roman" pitchFamily="18" charset="0"/>
              </a:rPr>
              <a:t> (IED)</a:t>
            </a:r>
          </a:p>
          <a:p>
            <a:pPr marL="533400" indent="-533400">
              <a:lnSpc>
                <a:spcPct val="9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</a:rPr>
              <a:t>	- </a:t>
            </a:r>
            <a:r>
              <a:rPr lang="ru-RU" sz="2400" dirty="0" smtClean="0">
                <a:latin typeface="Times New Roman" pitchFamily="18" charset="0"/>
              </a:rPr>
              <a:t>Соответствующая корректировка регулирования по природным средам и </a:t>
            </a:r>
            <a:r>
              <a:rPr lang="ru-RU" sz="2400" smtClean="0">
                <a:latin typeface="Times New Roman" pitchFamily="18" charset="0"/>
              </a:rPr>
              <a:t>связанного законодательства</a:t>
            </a:r>
            <a:endParaRPr lang="en-US" sz="2400" dirty="0" smtClean="0">
              <a:latin typeface="Times New Roman" pitchFamily="18" charset="0"/>
            </a:endParaRPr>
          </a:p>
          <a:p>
            <a:pPr marL="533400" indent="-533400">
              <a:lnSpc>
                <a:spcPct val="90000"/>
              </a:lnSpc>
              <a:spcAft>
                <a:spcPts val="0"/>
              </a:spcAft>
              <a:buFont typeface="+mj-lt"/>
              <a:buAutoNum type="arabicPeriod" startAt="2"/>
            </a:pPr>
            <a:r>
              <a:rPr lang="ru-RU" sz="2400" b="1" dirty="0" smtClean="0">
                <a:latin typeface="Times New Roman" pitchFamily="18" charset="0"/>
              </a:rPr>
              <a:t>Законодательство второго уровня </a:t>
            </a:r>
            <a:r>
              <a:rPr lang="en-US" sz="2400" dirty="0" smtClean="0">
                <a:latin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</a:rPr>
              <a:t>постановления </a:t>
            </a:r>
            <a:r>
              <a:rPr lang="ru-RU" sz="2400" dirty="0" err="1" smtClean="0">
                <a:latin typeface="Times New Roman" pitchFamily="18" charset="0"/>
              </a:rPr>
              <a:t>Кабмина</a:t>
            </a:r>
            <a:r>
              <a:rPr lang="en-US" sz="2400" dirty="0" smtClean="0">
                <a:latin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</a:rPr>
              <a:t> приказы министерств</a:t>
            </a:r>
            <a:r>
              <a:rPr lang="en-US" sz="2400" dirty="0" smtClean="0">
                <a:latin typeface="Times New Roman" pitchFamily="18" charset="0"/>
              </a:rPr>
              <a:t>)</a:t>
            </a:r>
            <a:endParaRPr lang="ru-RU" sz="2400" b="1" dirty="0" smtClean="0">
              <a:latin typeface="Times New Roman" pitchFamily="18" charset="0"/>
            </a:endParaRPr>
          </a:p>
          <a:p>
            <a:pPr marL="533400" indent="-533400">
              <a:lnSpc>
                <a:spcPct val="90000"/>
              </a:lnSpc>
              <a:spcAft>
                <a:spcPts val="0"/>
              </a:spcAft>
              <a:buFont typeface="+mj-lt"/>
              <a:buAutoNum type="arabicPeriod" startAt="2"/>
            </a:pPr>
            <a:r>
              <a:rPr lang="ru-RU" sz="2400" dirty="0" smtClean="0">
                <a:latin typeface="Times New Roman" pitchFamily="18" charset="0"/>
              </a:rPr>
              <a:t>Руководства, методические указания</a:t>
            </a:r>
          </a:p>
          <a:p>
            <a:pPr marL="533400" indent="-5334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ru-RU" sz="2400" dirty="0" smtClean="0">
                <a:latin typeface="Times New Roman" pitchFamily="18" charset="0"/>
              </a:rPr>
              <a:t>Переводы</a:t>
            </a:r>
            <a:r>
              <a:rPr lang="en-US" sz="2400" dirty="0" smtClean="0">
                <a:latin typeface="Times New Roman" pitchFamily="18" charset="0"/>
              </a:rPr>
              <a:t> BREF</a:t>
            </a:r>
            <a:endParaRPr lang="en-US" sz="2400" dirty="0">
              <a:latin typeface="Times New Roman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0220" y="4941168"/>
            <a:ext cx="2802260" cy="128296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10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2D0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2D0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8033" y="332656"/>
            <a:ext cx="8388423" cy="963563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9111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Законодательная основа регулирования по природным средам</a:t>
            </a:r>
            <a:endParaRPr lang="en-US" sz="3200" dirty="0">
              <a:solidFill>
                <a:srgbClr val="F9111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2928" y="1412776"/>
            <a:ext cx="8343528" cy="476632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</a:rPr>
              <a:t>Существующие законы и другие </a:t>
            </a:r>
            <a:r>
              <a:rPr lang="ru-RU" sz="2400" dirty="0" err="1" smtClean="0">
                <a:latin typeface="Times New Roman" pitchFamily="18" charset="0"/>
              </a:rPr>
              <a:t>НПА</a:t>
            </a:r>
            <a:r>
              <a:rPr lang="en-US" sz="2400" dirty="0" smtClean="0">
                <a:latin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400"/>
              </a:spcBef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</a:rPr>
              <a:t>Охрана атмосферного воздуха</a:t>
            </a:r>
            <a:r>
              <a:rPr lang="en-US" sz="2400" dirty="0" smtClean="0">
                <a:latin typeface="Times New Roman" pitchFamily="18" charset="0"/>
              </a:rPr>
              <a:t> (</a:t>
            </a:r>
            <a:r>
              <a:rPr lang="ru-RU" sz="2400" dirty="0" smtClean="0">
                <a:latin typeface="Times New Roman" pitchFamily="18" charset="0"/>
              </a:rPr>
              <a:t>определяет крупные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</a:rPr>
              <a:t>средние и малые источники загрязнения атмосферы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>
              <a:lnSpc>
                <a:spcPct val="90000"/>
              </a:lnSpc>
              <a:spcBef>
                <a:spcPts val="400"/>
              </a:spcBef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</a:rPr>
              <a:t>Охрана водных объектов</a:t>
            </a:r>
            <a:endParaRPr lang="en-US" sz="24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</a:rPr>
              <a:t>Обращение с отходами</a:t>
            </a:r>
            <a:endParaRPr lang="en-US" sz="24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</a:rPr>
              <a:t>Обращение с химическими веществами</a:t>
            </a:r>
            <a:endParaRPr lang="en-US" sz="24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</a:rPr>
              <a:t>… </a:t>
            </a:r>
          </a:p>
          <a:p>
            <a:pPr marL="533400" indent="-533400">
              <a:lnSpc>
                <a:spcPct val="9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</a:rPr>
              <a:t>Каждый закон предусматривает</a:t>
            </a:r>
            <a:r>
              <a:rPr lang="en-US" sz="2400" dirty="0" smtClean="0">
                <a:latin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</a:rPr>
              <a:t>“</a:t>
            </a:r>
            <a:r>
              <a:rPr lang="ru-RU" sz="2400" dirty="0" smtClean="0">
                <a:latin typeface="Times New Roman" pitchFamily="18" charset="0"/>
              </a:rPr>
              <a:t>Общие и специальные нормы общего действия</a:t>
            </a:r>
            <a:r>
              <a:rPr lang="en-US" sz="2400" dirty="0" smtClean="0">
                <a:latin typeface="Times New Roman" pitchFamily="18" charset="0"/>
              </a:rPr>
              <a:t>” (</a:t>
            </a:r>
            <a:r>
              <a:rPr lang="ru-RU" sz="2400" dirty="0" smtClean="0">
                <a:latin typeface="Times New Roman" pitchFamily="18" charset="0"/>
              </a:rPr>
              <a:t>например, ПДВ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</a:rPr>
              <a:t>Требования выдаваемых разрешений</a:t>
            </a:r>
            <a:endParaRPr lang="en-US" sz="24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</a:rPr>
              <a:t>Требования к отчётности</a:t>
            </a:r>
            <a:endParaRPr lang="en-US" sz="2400" dirty="0" smtClean="0">
              <a:latin typeface="Times New Roman" pitchFamily="18" charset="0"/>
            </a:endParaRPr>
          </a:p>
        </p:txBody>
      </p:sp>
      <p:pic>
        <p:nvPicPr>
          <p:cNvPr id="4" name="Obrázek 3" descr="imagesCAR6TMJ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8271" y="2275"/>
            <a:ext cx="10445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14294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630237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9111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Внедрение КПКЗ</a:t>
            </a:r>
            <a:endParaRPr lang="en-US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81075"/>
            <a:ext cx="8991600" cy="5648325"/>
          </a:xfrm>
        </p:spPr>
        <p:txBody>
          <a:bodyPr/>
          <a:lstStyle/>
          <a:p>
            <a:pPr marL="533400" indent="-533400">
              <a:buFont typeface="Wingdings" pitchFamily="2" charset="2"/>
              <a:buNone/>
            </a:pPr>
            <a:endParaRPr lang="cs-CZ" dirty="0">
              <a:latin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Char char="•"/>
            </a:pPr>
            <a:endParaRPr lang="cs-CZ" dirty="0">
              <a:latin typeface="Times New Roman" pitchFamily="18" charset="0"/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457200" y="1524000"/>
            <a:ext cx="8229600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GB" sz="2800">
              <a:solidFill>
                <a:srgbClr val="003300"/>
              </a:solidFill>
            </a:endParaRP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35496" y="836761"/>
            <a:ext cx="9217024" cy="6021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ru-RU" sz="2400" b="1" dirty="0" smtClean="0">
                <a:solidFill>
                  <a:schemeClr val="tx1"/>
                </a:solidFill>
              </a:rPr>
              <a:t>Национальный уровень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Законодательство сформировано в</a:t>
            </a:r>
            <a:r>
              <a:rPr lang="en-US" sz="2400" dirty="0" smtClean="0">
                <a:solidFill>
                  <a:schemeClr val="tx1"/>
                </a:solidFill>
              </a:rPr>
              <a:t> 2002</a:t>
            </a:r>
            <a:r>
              <a:rPr lang="ru-RU" sz="2400" dirty="0" smtClean="0">
                <a:solidFill>
                  <a:schemeClr val="tx1"/>
                </a:solidFill>
              </a:rPr>
              <a:t> г.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Комплексные разрешения для новых производств с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0</a:t>
            </a:r>
            <a:r>
              <a:rPr lang="en-US" sz="2400" dirty="0" smtClean="0">
                <a:solidFill>
                  <a:schemeClr val="tx1"/>
                </a:solidFill>
              </a:rPr>
              <a:t>1</a:t>
            </a:r>
            <a:r>
              <a:rPr lang="ru-RU" sz="2400" dirty="0" smtClean="0">
                <a:solidFill>
                  <a:schemeClr val="tx1"/>
                </a:solidFill>
              </a:rPr>
              <a:t>.0</a:t>
            </a:r>
            <a:r>
              <a:rPr lang="en-US" sz="2400" dirty="0" smtClean="0">
                <a:solidFill>
                  <a:schemeClr val="tx1"/>
                </a:solidFill>
              </a:rPr>
              <a:t>1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r>
              <a:rPr lang="en-US" sz="2400" dirty="0" smtClean="0">
                <a:solidFill>
                  <a:schemeClr val="tx1"/>
                </a:solidFill>
              </a:rPr>
              <a:t>2003</a:t>
            </a: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Комплексные разрешения для действующих производств до конца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2007</a:t>
            </a:r>
            <a:r>
              <a:rPr lang="ru-RU" sz="2400" dirty="0" smtClean="0">
                <a:solidFill>
                  <a:schemeClr val="tx1"/>
                </a:solidFill>
              </a:rPr>
              <a:t> г.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smtClean="0">
                <a:solidFill>
                  <a:schemeClr val="tx1"/>
                </a:solidFill>
              </a:rPr>
              <a:t>но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smtClean="0">
                <a:solidFill>
                  <a:schemeClr val="tx1"/>
                </a:solidFill>
              </a:rPr>
              <a:t>20</a:t>
            </a:r>
            <a:r>
              <a:rPr lang="en-US" sz="2400" dirty="0" smtClean="0">
                <a:solidFill>
                  <a:schemeClr val="tx1"/>
                </a:solidFill>
              </a:rPr>
              <a:t>%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операторов не успели их получить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“</a:t>
            </a:r>
            <a:r>
              <a:rPr lang="ru-RU" sz="2400" dirty="0" smtClean="0">
                <a:solidFill>
                  <a:schemeClr val="tx1"/>
                </a:solidFill>
              </a:rPr>
              <a:t>Закон о КПКЗ</a:t>
            </a:r>
            <a:r>
              <a:rPr lang="en-US" sz="2400" dirty="0" smtClean="0">
                <a:solidFill>
                  <a:schemeClr val="tx1"/>
                </a:solidFill>
              </a:rPr>
              <a:t>”</a:t>
            </a:r>
            <a:r>
              <a:rPr lang="ru-RU" sz="2400" dirty="0" smtClean="0">
                <a:solidFill>
                  <a:schemeClr val="tx1"/>
                </a:solidFill>
              </a:rPr>
              <a:t> изменён в</a:t>
            </a:r>
            <a:r>
              <a:rPr lang="en-US" sz="2400" dirty="0" smtClean="0">
                <a:solidFill>
                  <a:schemeClr val="tx1"/>
                </a:solidFill>
              </a:rPr>
              <a:t> 2006 </a:t>
            </a:r>
            <a:r>
              <a:rPr lang="ru-RU" sz="2400" dirty="0" smtClean="0">
                <a:solidFill>
                  <a:schemeClr val="tx1"/>
                </a:solidFill>
              </a:rPr>
              <a:t>г. для упрощения процедуры внесения изменений в комплексные разрешения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ru-RU" sz="2400" b="1" dirty="0" smtClean="0">
                <a:solidFill>
                  <a:srgbClr val="000099"/>
                </a:solidFill>
              </a:rPr>
              <a:t>Уровень ЕС</a:t>
            </a:r>
            <a:endParaRPr lang="en-US" sz="2400" b="1" dirty="0" smtClean="0">
              <a:solidFill>
                <a:srgbClr val="000099"/>
              </a:solidFill>
            </a:endParaRP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99"/>
                </a:solidFill>
              </a:rPr>
              <a:t>В</a:t>
            </a:r>
            <a:r>
              <a:rPr lang="en-US" sz="2400" dirty="0" smtClean="0">
                <a:solidFill>
                  <a:srgbClr val="000099"/>
                </a:solidFill>
              </a:rPr>
              <a:t> 2008</a:t>
            </a:r>
            <a:r>
              <a:rPr lang="ru-RU" sz="2400" dirty="0" smtClean="0">
                <a:solidFill>
                  <a:srgbClr val="000099"/>
                </a:solidFill>
              </a:rPr>
              <a:t> г. рассмотрение результатов внедрения Директивы КПКЗ</a:t>
            </a:r>
            <a:endParaRPr lang="en-US" sz="2400" dirty="0" smtClean="0">
              <a:solidFill>
                <a:srgbClr val="000099"/>
              </a:solidFill>
            </a:endParaRP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99"/>
                </a:solidFill>
              </a:rPr>
              <a:t>Изменение КПКЗ в </a:t>
            </a:r>
            <a:r>
              <a:rPr lang="en-US" sz="2400" dirty="0" smtClean="0">
                <a:solidFill>
                  <a:srgbClr val="000099"/>
                </a:solidFill>
              </a:rPr>
              <a:t>IED </a:t>
            </a:r>
            <a:r>
              <a:rPr lang="ru-RU" sz="2400" dirty="0" smtClean="0">
                <a:solidFill>
                  <a:srgbClr val="000099"/>
                </a:solidFill>
              </a:rPr>
              <a:t>для усиления роли НДТМ</a:t>
            </a:r>
            <a:r>
              <a:rPr lang="en-US" sz="2400" dirty="0" smtClean="0">
                <a:solidFill>
                  <a:srgbClr val="000099"/>
                </a:solidFill>
              </a:rPr>
              <a:t>, </a:t>
            </a:r>
            <a:r>
              <a:rPr lang="ru-RU" sz="2400" dirty="0" smtClean="0">
                <a:solidFill>
                  <a:srgbClr val="000099"/>
                </a:solidFill>
              </a:rPr>
              <a:t>охраны почв и др.</a:t>
            </a: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99"/>
                </a:solidFill>
              </a:rPr>
              <a:t>IED </a:t>
            </a:r>
            <a:r>
              <a:rPr lang="ru-RU" sz="2400" dirty="0" smtClean="0">
                <a:solidFill>
                  <a:srgbClr val="000099"/>
                </a:solidFill>
              </a:rPr>
              <a:t>принята</a:t>
            </a:r>
            <a:r>
              <a:rPr lang="en-US" sz="2400" dirty="0" smtClean="0">
                <a:solidFill>
                  <a:srgbClr val="000099"/>
                </a:solidFill>
              </a:rPr>
              <a:t> </a:t>
            </a:r>
            <a:r>
              <a:rPr lang="ru-RU" sz="2400" dirty="0" smtClean="0">
                <a:solidFill>
                  <a:srgbClr val="000099"/>
                </a:solidFill>
              </a:rPr>
              <a:t>в </a:t>
            </a:r>
            <a:r>
              <a:rPr lang="en-US" sz="2400" dirty="0" smtClean="0">
                <a:solidFill>
                  <a:srgbClr val="000099"/>
                </a:solidFill>
              </a:rPr>
              <a:t>2010</a:t>
            </a:r>
            <a:r>
              <a:rPr lang="ru-RU" sz="2400" dirty="0" smtClean="0">
                <a:solidFill>
                  <a:srgbClr val="000099"/>
                </a:solidFill>
              </a:rPr>
              <a:t> г.</a:t>
            </a:r>
            <a:endParaRPr lang="en-US" sz="2400" dirty="0" smtClean="0">
              <a:solidFill>
                <a:srgbClr val="000099"/>
              </a:solidFill>
            </a:endParaRP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99"/>
                </a:solidFill>
              </a:rPr>
              <a:t>Страны –члены ЕС должны внести соответствующие изменения до января</a:t>
            </a:r>
            <a:r>
              <a:rPr lang="en-US" sz="2400" dirty="0" smtClean="0">
                <a:solidFill>
                  <a:srgbClr val="000099"/>
                </a:solidFill>
              </a:rPr>
              <a:t> 2013</a:t>
            </a:r>
            <a:r>
              <a:rPr lang="ru-RU" sz="2400" dirty="0" smtClean="0">
                <a:solidFill>
                  <a:srgbClr val="000099"/>
                </a:solidFill>
              </a:rPr>
              <a:t> г.</a:t>
            </a:r>
            <a:endParaRPr lang="en-US" sz="2400" dirty="0" smtClean="0">
              <a:solidFill>
                <a:srgbClr val="000099"/>
              </a:solidFill>
            </a:endParaRP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533400" indent="-5334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505047" y="188640"/>
            <a:ext cx="8229600" cy="648071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9111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Условия комплексных разрешений</a:t>
            </a:r>
            <a:r>
              <a:rPr lang="en-US" sz="3200" dirty="0" smtClean="0">
                <a:solidFill>
                  <a:srgbClr val="F9111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3200" dirty="0">
              <a:solidFill>
                <a:srgbClr val="F9111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20688"/>
            <a:ext cx="8991600" cy="5144616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</a:rPr>
              <a:t>1) </a:t>
            </a:r>
            <a:r>
              <a:rPr lang="ru-RU" sz="2400" dirty="0" smtClean="0">
                <a:latin typeface="Times New Roman" pitchFamily="18" charset="0"/>
              </a:rPr>
              <a:t>Обязательные условия</a:t>
            </a:r>
            <a:r>
              <a:rPr lang="en-US" sz="2400" dirty="0" smtClean="0">
                <a:latin typeface="Times New Roman" pitchFamily="18" charset="0"/>
              </a:rPr>
              <a:t> – </a:t>
            </a:r>
            <a:r>
              <a:rPr lang="ru-RU" sz="2400" dirty="0" smtClean="0">
                <a:latin typeface="Times New Roman" pitchFamily="18" charset="0"/>
              </a:rPr>
              <a:t>ПДВ/ПДС, соответствующие</a:t>
            </a:r>
            <a:r>
              <a:rPr lang="en-US" sz="2400" dirty="0" smtClean="0">
                <a:latin typeface="Times New Roman" pitchFamily="18" charset="0"/>
              </a:rPr>
              <a:t>: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ru-RU" sz="2400" dirty="0" smtClean="0">
                <a:latin typeface="Times New Roman" pitchFamily="18" charset="0"/>
              </a:rPr>
              <a:t>Выбранным НДТМ</a:t>
            </a:r>
            <a:endParaRPr lang="en-US" sz="2400" dirty="0" smtClean="0">
              <a:latin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ru-RU" sz="2400" dirty="0" smtClean="0">
                <a:latin typeface="Times New Roman" pitchFamily="18" charset="0"/>
              </a:rPr>
              <a:t>Местным экологическим условиям</a:t>
            </a:r>
            <a:endParaRPr lang="en-US" sz="2400" dirty="0" smtClean="0">
              <a:latin typeface="Times New Roman" pitchFamily="18" charset="0"/>
            </a:endParaRPr>
          </a:p>
          <a:p>
            <a:pPr marL="533400" indent="-533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FontTx/>
              <a:buChar char="•"/>
            </a:pPr>
            <a:r>
              <a:rPr lang="ru-RU" sz="2400" dirty="0" smtClean="0">
                <a:latin typeface="Times New Roman" pitchFamily="18" charset="0"/>
              </a:rPr>
              <a:t>Национальным нормативам</a:t>
            </a:r>
            <a:r>
              <a:rPr lang="en-US" sz="2400" dirty="0" smtClean="0">
                <a:latin typeface="Times New Roman" pitchFamily="18" charset="0"/>
              </a:rPr>
              <a:t> (</a:t>
            </a:r>
            <a:r>
              <a:rPr lang="ru-RU" sz="2400" dirty="0" smtClean="0">
                <a:latin typeface="Times New Roman" pitchFamily="18" charset="0"/>
              </a:rPr>
              <a:t>ПДВ и др.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 marL="533400" indent="-533400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Минимальные требования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ПДВ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определены</a:t>
            </a:r>
          </a:p>
          <a:p>
            <a:pPr marL="533400" indent="-533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в законодательстве по природным средам и местных планах действий по охране окружающей среды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ряд условий согласно Директиве КПКЗ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мониторинга и др.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33400" indent="-533400">
              <a:lnSpc>
                <a:spcPct val="9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Мероприятия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учётом жизненного цикла оборудования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=&gt;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поиск возможных решений для каждого конкретного случая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3340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ru-RU" sz="2400" i="1" kern="200" dirty="0" smtClean="0">
                <a:latin typeface="Times New Roman" pitchFamily="18" charset="0"/>
              </a:rPr>
              <a:t>На практике</a:t>
            </a:r>
            <a:r>
              <a:rPr lang="en-US" sz="2400" i="1" kern="200" dirty="0" smtClean="0">
                <a:latin typeface="Times New Roman" pitchFamily="18" charset="0"/>
              </a:rPr>
              <a:t> (</a:t>
            </a:r>
            <a:r>
              <a:rPr lang="ru-RU" sz="2400" i="1" kern="200" dirty="0" smtClean="0">
                <a:latin typeface="Times New Roman" pitchFamily="18" charset="0"/>
              </a:rPr>
              <a:t>в Чехии</a:t>
            </a:r>
            <a:r>
              <a:rPr lang="en-US" sz="2400" i="1" kern="200" dirty="0" smtClean="0">
                <a:latin typeface="Times New Roman" pitchFamily="18" charset="0"/>
              </a:rPr>
              <a:t>) </a:t>
            </a:r>
            <a:r>
              <a:rPr lang="ru-RU" sz="2400" i="1" kern="200" dirty="0" smtClean="0">
                <a:latin typeface="Times New Roman" pitchFamily="18" charset="0"/>
              </a:rPr>
              <a:t>первые комплексные разрешения для действующих производств</a:t>
            </a:r>
            <a:r>
              <a:rPr lang="en-US" sz="2400" i="1" kern="200" dirty="0" smtClean="0">
                <a:latin typeface="Times New Roman" pitchFamily="18" charset="0"/>
              </a:rPr>
              <a:t> </a:t>
            </a:r>
            <a:r>
              <a:rPr lang="ru-RU" sz="2400" i="1" kern="200" dirty="0" smtClean="0">
                <a:latin typeface="Times New Roman" pitchFamily="18" charset="0"/>
              </a:rPr>
              <a:t>на </a:t>
            </a:r>
            <a:r>
              <a:rPr lang="en-US" sz="2400" i="1" kern="200" dirty="0" smtClean="0">
                <a:latin typeface="Times New Roman" pitchFamily="18" charset="0"/>
              </a:rPr>
              <a:t>50–95% </a:t>
            </a:r>
            <a:r>
              <a:rPr lang="ru-RU" sz="2400" i="1" kern="200" dirty="0" smtClean="0">
                <a:latin typeface="Times New Roman" pitchFamily="18" charset="0"/>
              </a:rPr>
              <a:t>повторяли условия их разрешений по природным средам </a:t>
            </a:r>
            <a:r>
              <a:rPr lang="cs-CZ" sz="2400" i="1" dirty="0" smtClean="0">
                <a:latin typeface="Times New Roman" pitchFamily="18" charset="0"/>
              </a:rPr>
              <a:t>+ </a:t>
            </a:r>
            <a:r>
              <a:rPr lang="ru-RU" sz="2400" i="1" dirty="0" smtClean="0">
                <a:latin typeface="Times New Roman" pitchFamily="18" charset="0"/>
              </a:rPr>
              <a:t>план мероприятий</a:t>
            </a:r>
            <a:r>
              <a:rPr lang="en-US" sz="2400" i="1" dirty="0" smtClean="0">
                <a:latin typeface="Times New Roman" pitchFamily="18" charset="0"/>
              </a:rPr>
              <a:t>.</a:t>
            </a:r>
            <a:endParaRPr lang="en-US" sz="2400" i="1" dirty="0">
              <a:latin typeface="Times New Roman" pitchFamily="18" charset="0"/>
            </a:endParaRPr>
          </a:p>
        </p:txBody>
      </p:sp>
      <p:pic>
        <p:nvPicPr>
          <p:cNvPr id="7" name="Obrázek 6" descr="AG00013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6596" y="1412776"/>
            <a:ext cx="1937892" cy="16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2092165"/>
              </p:ext>
            </p:extLst>
          </p:nvPr>
        </p:nvGraphicFramePr>
        <p:xfrm>
          <a:off x="0" y="0"/>
          <a:ext cx="9144000" cy="678180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88640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200" marB="762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Как установить ПДВ для действующих предприятий</a:t>
                      </a:r>
                      <a:r>
                        <a:rPr kumimoji="0" lang="cs-CZ" sz="2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?</a:t>
                      </a:r>
                      <a:endParaRPr kumimoji="0" lang="en-US" sz="2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66700" marR="266700" marT="76200" marB="762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3380"/>
                    </a:solidFill>
                  </a:tcPr>
                </a:tc>
              </a:tr>
              <a:tr h="5257800">
                <a:tc>
                  <a:txBody>
                    <a:bodyPr/>
                    <a:lstStyle/>
                    <a:p>
                      <a:pPr marL="0" marR="0" lvl="0" indent="0" algn="just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200" marB="762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6E5"/>
                    </a:solidFill>
                  </a:tcPr>
                </a:tc>
              </a:tr>
            </a:tbl>
          </a:graphicData>
        </a:graphic>
      </p:graphicFrame>
      <p:sp>
        <p:nvSpPr>
          <p:cNvPr id="5127" name="TextovéPole 2"/>
          <p:cNvSpPr txBox="1">
            <a:spLocks noChangeArrowheads="1"/>
          </p:cNvSpPr>
          <p:nvPr/>
        </p:nvSpPr>
        <p:spPr bwMode="auto">
          <a:xfrm>
            <a:off x="0" y="1589088"/>
            <a:ext cx="93662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150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140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130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120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110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100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90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80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70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60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50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40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20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10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z="2300">
                <a:solidFill>
                  <a:prstClr val="black"/>
                </a:solidFill>
              </a:rPr>
              <a:t>0</a:t>
            </a:r>
            <a:endParaRPr lang="en-US" sz="2300">
              <a:solidFill>
                <a:prstClr val="black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647700" y="6021388"/>
            <a:ext cx="626427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611188" y="1844675"/>
            <a:ext cx="626427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217" y="3929360"/>
            <a:ext cx="6263152" cy="1083816"/>
          </a:xfrm>
          <a:prstGeom prst="rect">
            <a:avLst/>
          </a:prstGeom>
          <a:solidFill>
            <a:schemeClr val="accent6">
              <a:lumMod val="20000"/>
              <a:lumOff val="80000"/>
              <a:alpha val="75000"/>
            </a:schemeClr>
          </a:solidFill>
        </p:spPr>
      </p:pic>
      <p:sp>
        <p:nvSpPr>
          <p:cNvPr id="7" name="Obdélník 6"/>
          <p:cNvSpPr/>
          <p:nvPr/>
        </p:nvSpPr>
        <p:spPr>
          <a:xfrm>
            <a:off x="647700" y="4552950"/>
            <a:ext cx="6264275" cy="1150938"/>
          </a:xfrm>
          <a:prstGeom prst="rect">
            <a:avLst/>
          </a:prstGeom>
          <a:solidFill>
            <a:srgbClr val="00B05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594518" y="2434491"/>
            <a:ext cx="626427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611188" y="3573463"/>
            <a:ext cx="626427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/>
          <p:cNvSpPr txBox="1">
            <a:spLocks noChangeArrowheads="1"/>
          </p:cNvSpPr>
          <p:nvPr/>
        </p:nvSpPr>
        <p:spPr bwMode="auto">
          <a:xfrm>
            <a:off x="6012160" y="1815207"/>
            <a:ext cx="3600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ПДВ законодательства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7002463" y="5791200"/>
            <a:ext cx="9350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НКО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9" name="TextovéPole 18"/>
          <p:cNvSpPr txBox="1">
            <a:spLocks noChangeArrowheads="1"/>
          </p:cNvSpPr>
          <p:nvPr/>
        </p:nvSpPr>
        <p:spPr bwMode="auto">
          <a:xfrm>
            <a:off x="6876256" y="4869160"/>
            <a:ext cx="25557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диапазон</a:t>
            </a:r>
            <a:r>
              <a:rPr lang="uk-UA" dirty="0" smtClean="0">
                <a:solidFill>
                  <a:prstClr val="black"/>
                </a:solidFill>
              </a:rPr>
              <a:t> НДТМ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TextovéPole 19"/>
          <p:cNvSpPr txBox="1">
            <a:spLocks noChangeArrowheads="1"/>
          </p:cNvSpPr>
          <p:nvPr/>
        </p:nvSpPr>
        <p:spPr bwMode="auto">
          <a:xfrm>
            <a:off x="6053088" y="2391271"/>
            <a:ext cx="21193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uk-UA" dirty="0" smtClean="0">
                <a:solidFill>
                  <a:prstClr val="black"/>
                </a:solidFill>
              </a:rPr>
              <a:t>оператор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TextovéPole 20"/>
          <p:cNvSpPr txBox="1">
            <a:spLocks noChangeArrowheads="1"/>
          </p:cNvSpPr>
          <p:nvPr/>
        </p:nvSpPr>
        <p:spPr bwMode="auto">
          <a:xfrm>
            <a:off x="7024688" y="3341688"/>
            <a:ext cx="2119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эксперт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TextovéPole 8"/>
          <p:cNvSpPr txBox="1">
            <a:spLocks noChangeArrowheads="1"/>
          </p:cNvSpPr>
          <p:nvPr/>
        </p:nvSpPr>
        <p:spPr bwMode="auto">
          <a:xfrm>
            <a:off x="7051889" y="3873500"/>
            <a:ext cx="18684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диапазон выбросов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647700" y="4552950"/>
            <a:ext cx="626427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3132138" y="4076700"/>
            <a:ext cx="1439862" cy="8207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 flipH="1">
            <a:off x="3276600" y="4076700"/>
            <a:ext cx="1295400" cy="8207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/>
          <p:cNvSpPr txBox="1">
            <a:spLocks noChangeArrowheads="1"/>
          </p:cNvSpPr>
          <p:nvPr/>
        </p:nvSpPr>
        <p:spPr bwMode="auto">
          <a:xfrm>
            <a:off x="2248635" y="3699172"/>
            <a:ext cx="30241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</a:rPr>
              <a:t>без мероприятий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7" name="Přímá spojnice 26"/>
          <p:cNvCxnSpPr/>
          <p:nvPr/>
        </p:nvCxnSpPr>
        <p:spPr>
          <a:xfrm>
            <a:off x="665911" y="2406840"/>
            <a:ext cx="158272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/>
          <p:cNvSpPr txBox="1">
            <a:spLocks noChangeArrowheads="1"/>
          </p:cNvSpPr>
          <p:nvPr/>
        </p:nvSpPr>
        <p:spPr bwMode="auto">
          <a:xfrm>
            <a:off x="611188" y="1944877"/>
            <a:ext cx="3024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</a:rPr>
              <a:t>без мероприятий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9" name="Přímá spojnice 28"/>
          <p:cNvCxnSpPr/>
          <p:nvPr/>
        </p:nvCxnSpPr>
        <p:spPr>
          <a:xfrm>
            <a:off x="6875463" y="3572669"/>
            <a:ext cx="0" cy="178673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64" name="Přímá spojnice 18463"/>
          <p:cNvCxnSpPr/>
          <p:nvPr/>
        </p:nvCxnSpPr>
        <p:spPr>
          <a:xfrm>
            <a:off x="6875463" y="5359400"/>
            <a:ext cx="22685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2267744" y="2434491"/>
            <a:ext cx="0" cy="113897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>
            <a:off x="2267744" y="3573463"/>
            <a:ext cx="460771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/>
          <p:cNvSpPr txBox="1">
            <a:spLocks noChangeArrowheads="1"/>
          </p:cNvSpPr>
          <p:nvPr/>
        </p:nvSpPr>
        <p:spPr bwMode="auto">
          <a:xfrm>
            <a:off x="3923928" y="3003977"/>
            <a:ext cx="26273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C0504D">
                    <a:lumMod val="75000"/>
                  </a:srgbClr>
                </a:solidFill>
              </a:rPr>
              <a:t>мероприятия?</a:t>
            </a:r>
            <a:endParaRPr lang="ru-RU" sz="2000" b="1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1ADF-6650-4788-8F20-4295664856DA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962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7" grpId="0" animBg="1"/>
      <p:bldP spid="3" grpId="0"/>
      <p:bldP spid="4" grpId="0"/>
      <p:bldP spid="19" grpId="0"/>
      <p:bldP spid="20" grpId="0"/>
      <p:bldP spid="21" grpId="0"/>
      <p:bldP spid="9" grpId="0"/>
      <p:bldP spid="25" grpId="0"/>
      <p:bldP spid="30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9258094"/>
              </p:ext>
            </p:extLst>
          </p:nvPr>
        </p:nvGraphicFramePr>
        <p:xfrm>
          <a:off x="0" y="0"/>
          <a:ext cx="9144000" cy="6904038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66849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204" marB="76204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</a:tr>
              <a:tr h="579147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Основные изменения в КПКЗ</a:t>
                      </a:r>
                      <a:endParaRPr kumimoji="0" lang="en-GB" sz="2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204" marB="7620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3380"/>
                    </a:solidFill>
                  </a:tcPr>
                </a:tc>
              </a:tr>
              <a:tr h="5258042">
                <a:tc>
                  <a:txBody>
                    <a:bodyPr/>
                    <a:lstStyle/>
                    <a:p>
                      <a:pPr marL="0" marR="0" lvl="0" indent="0" algn="just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204" marB="7620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6E5"/>
                    </a:solidFill>
                  </a:tcPr>
                </a:tc>
              </a:tr>
            </a:tbl>
          </a:graphicData>
        </a:graphic>
      </p:graphicFrame>
      <p:sp>
        <p:nvSpPr>
          <p:cNvPr id="16" name="Obdélník 15"/>
          <p:cNvSpPr/>
          <p:nvPr/>
        </p:nvSpPr>
        <p:spPr>
          <a:xfrm>
            <a:off x="0" y="274638"/>
            <a:ext cx="9144000" cy="523194"/>
          </a:xfrm>
          <a:prstGeom prst="rect">
            <a:avLst/>
          </a:prstGeom>
        </p:spPr>
        <p:txBody>
          <a:bodyPr lIns="91414" tIns="45707" rIns="91414" bIns="45707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C0000"/>
                </a:solidFill>
                <a:latin typeface="Arial Narrow" pitchFamily="34" charset="0"/>
              </a:rPr>
              <a:t>Директива о промышленном загрязнении</a:t>
            </a:r>
            <a:r>
              <a:rPr lang="en-GB" sz="2800" b="1" dirty="0" smtClean="0">
                <a:solidFill>
                  <a:srgbClr val="CC0000"/>
                </a:solidFill>
                <a:latin typeface="Arial Narrow" pitchFamily="34" charset="0"/>
              </a:rPr>
              <a:t> </a:t>
            </a:r>
            <a:r>
              <a:rPr lang="cs-CZ" sz="2800" b="1" dirty="0" smtClean="0">
                <a:solidFill>
                  <a:srgbClr val="CC0000"/>
                </a:solidFill>
                <a:latin typeface="Arial Narrow" pitchFamily="34" charset="0"/>
              </a:rPr>
              <a:t>2010/75/EU</a:t>
            </a:r>
            <a:endParaRPr lang="cs-CZ" sz="2800" kern="0" dirty="0">
              <a:solidFill>
                <a:srgbClr val="CC0000"/>
              </a:solidFill>
              <a:latin typeface="Trebuchet MS"/>
            </a:endParaRPr>
          </a:p>
        </p:txBody>
      </p:sp>
      <p:sp>
        <p:nvSpPr>
          <p:cNvPr id="18439" name="Zástupný symbol pro číslo snímk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85B5930-6E47-4B79-ADB1-A645F22D23BA}" type="slidenum">
              <a:rPr lang="en-GB" sz="1200" smtClean="0"/>
              <a:pPr eaLnBrk="1" hangingPunct="1"/>
              <a:t>15</a:t>
            </a:fld>
            <a:endParaRPr lang="en-GB" sz="1200" dirty="0" smtClean="0"/>
          </a:p>
        </p:txBody>
      </p:sp>
      <p:sp>
        <p:nvSpPr>
          <p:cNvPr id="18440" name="Rectangle 3"/>
          <p:cNvSpPr txBox="1">
            <a:spLocks noChangeArrowheads="1"/>
          </p:cNvSpPr>
          <p:nvPr/>
        </p:nvSpPr>
        <p:spPr bwMode="auto">
          <a:xfrm>
            <a:off x="457200" y="2132856"/>
            <a:ext cx="8229600" cy="4572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dirty="0" smtClean="0">
                <a:cs typeface="Times New Roman" pitchFamily="18" charset="0"/>
              </a:rPr>
              <a:t>Усиление роли НДТМ – в процедуру получения разрешения включены </a:t>
            </a:r>
            <a:r>
              <a:rPr lang="ru-RU" b="1" dirty="0" smtClean="0">
                <a:cs typeface="Times New Roman" pitchFamily="18" charset="0"/>
              </a:rPr>
              <a:t>заключения по НДТМ</a:t>
            </a:r>
            <a:endParaRPr lang="cs-CZ" dirty="0"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dirty="0" smtClean="0">
                <a:cs typeface="Times New Roman" pitchFamily="18" charset="0"/>
              </a:rPr>
              <a:t>ПДВ/ПДС не должны превышать значений, соответствующих НДТМ</a:t>
            </a:r>
            <a:endParaRPr lang="en-US" dirty="0"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dirty="0" smtClean="0">
                <a:cs typeface="Times New Roman" pitchFamily="18" charset="0"/>
              </a:rPr>
              <a:t>Расширение раздела по охране почвы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dirty="0" smtClean="0">
                <a:cs typeface="Times New Roman" pitchFamily="18" charset="0"/>
              </a:rPr>
              <a:t>Новые требования к инспекции производств КПКЗ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dirty="0" smtClean="0">
                <a:cs typeface="Times New Roman" pitchFamily="18" charset="0"/>
              </a:rPr>
              <a:t>Расширение охвата регулируемых видов деятельности (по Приложению </a:t>
            </a:r>
            <a:r>
              <a:rPr lang="ru-RU" dirty="0" err="1" smtClean="0">
                <a:cs typeface="Times New Roman" pitchFamily="18" charset="0"/>
              </a:rPr>
              <a:t>I</a:t>
            </a:r>
            <a:r>
              <a:rPr lang="ru-RU" dirty="0" smtClean="0">
                <a:cs typeface="Times New Roman" pitchFamily="18" charset="0"/>
              </a:rPr>
              <a:t> Директивы КПКЗ)</a:t>
            </a:r>
            <a:endParaRPr lang="cs-CZ" dirty="0"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248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65673263"/>
              </p:ext>
            </p:extLst>
          </p:nvPr>
        </p:nvGraphicFramePr>
        <p:xfrm>
          <a:off x="0" y="0"/>
          <a:ext cx="9144000" cy="758952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200" marB="762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Narrow" pitchFamily="34" charset="0"/>
                        </a:rPr>
                        <a:t>Заключения </a:t>
                      </a:r>
                      <a:r>
                        <a:rPr kumimoji="0" lang="ru-RU" sz="2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по НДТМ</a:t>
                      </a:r>
                      <a:endParaRPr kumimoji="0" lang="en-US" sz="28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266700" marR="266700" marT="76200" marB="762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3380"/>
                    </a:solidFill>
                  </a:tcPr>
                </a:tc>
              </a:tr>
              <a:tr h="525780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endParaRPr lang="ru-RU" sz="1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ru-RU" sz="23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Отдельный документ к BREF, отражающий выводы по НДТМ, их описание, информацию для оценки их применимости, уровни выбросов/сбросов, соответствующие НДТМ, требования к мониторингу, показатели расхода сырья и, при необходимости, мер по реабилитации промплощадки</a:t>
                      </a:r>
                      <a:r>
                        <a:rPr lang="en-GB" sz="23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23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en-GB" sz="23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2300" b="1" kern="12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BAT</a:t>
                      </a:r>
                      <a:r>
                        <a:rPr lang="ru-RU" sz="23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AEL = </a:t>
                      </a:r>
                      <a:r>
                        <a:rPr lang="ru-RU" sz="2300" b="0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величины выбросов при нормальных условиях эксплуатации производства с использованием НДТМ или комбинации НДТМ, как указано в заключениях по НДТМ, </a:t>
                      </a:r>
                      <a:r>
                        <a:rPr lang="ru-RU" sz="23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усреднении за определённый период времени при указанных условиях эксплуатации.</a:t>
                      </a:r>
                    </a:p>
                    <a:p>
                      <a:r>
                        <a:rPr lang="ru-RU" sz="23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Заключения по НДТМ должно учитываться в условиях разрешения </a:t>
                      </a:r>
                      <a:r>
                        <a:rPr lang="ru-RU" sz="23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=&gt; ПДВ/ПДС в разрешении должны соответствовать величинам заключений по НДТМ</a:t>
                      </a:r>
                      <a:endParaRPr lang="en-US" sz="2300" b="1" kern="1200" baseline="0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cs-CZ" sz="2400" kern="1200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cs-CZ" sz="1800" kern="120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6700" marR="266700" marT="76200" marB="762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6E5"/>
                    </a:solidFill>
                  </a:tcPr>
                </a:tc>
              </a:tr>
            </a:tbl>
          </a:graphicData>
        </a:graphic>
      </p:graphicFrame>
      <p:sp>
        <p:nvSpPr>
          <p:cNvPr id="16" name="Obdélník 15"/>
          <p:cNvSpPr/>
          <p:nvPr/>
        </p:nvSpPr>
        <p:spPr>
          <a:xfrm>
            <a:off x="0" y="274638"/>
            <a:ext cx="9144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C0000"/>
                </a:solidFill>
                <a:latin typeface="Arial Narrow" pitchFamily="34" charset="0"/>
              </a:rPr>
              <a:t>Директива о промышленном загрязнении</a:t>
            </a:r>
            <a:r>
              <a:rPr lang="en-GB" sz="2800" b="1" dirty="0" smtClean="0">
                <a:solidFill>
                  <a:srgbClr val="CC0000"/>
                </a:solidFill>
                <a:latin typeface="Arial Narrow" pitchFamily="34" charset="0"/>
              </a:rPr>
              <a:t> </a:t>
            </a:r>
            <a:r>
              <a:rPr lang="cs-CZ" sz="2800" b="1" dirty="0" smtClean="0">
                <a:solidFill>
                  <a:srgbClr val="CC0000"/>
                </a:solidFill>
                <a:latin typeface="Arial Narrow" pitchFamily="34" charset="0"/>
              </a:rPr>
              <a:t>2010/75/EU</a:t>
            </a:r>
            <a:endParaRPr lang="cs-CZ" sz="2800" kern="0" dirty="0">
              <a:solidFill>
                <a:srgbClr val="CC0000"/>
              </a:solidFill>
              <a:latin typeface="Trebuchet 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8037512"/>
            <a:ext cx="2133600" cy="457200"/>
          </a:xfrm>
        </p:spPr>
        <p:txBody>
          <a:bodyPr/>
          <a:lstStyle/>
          <a:p>
            <a:fld id="{983BA3A9-3801-4201-90FF-5335887E9A6A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168802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77844832"/>
              </p:ext>
            </p:extLst>
          </p:nvPr>
        </p:nvGraphicFramePr>
        <p:xfrm>
          <a:off x="0" y="0"/>
          <a:ext cx="9144000" cy="7208838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66847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203" marB="76203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</a:tr>
              <a:tr h="533424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Narrow" pitchFamily="34" charset="0"/>
                        </a:rPr>
                        <a:t>Возможные отклонения от заключений по НДТМ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203" marB="76203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3380"/>
                    </a:solidFill>
                  </a:tcPr>
                </a:tc>
              </a:tr>
              <a:tr h="5608567">
                <a:tc>
                  <a:txBody>
                    <a:bodyPr/>
                    <a:lstStyle/>
                    <a:p>
                      <a:endParaRPr lang="ru-RU" sz="105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"Органы регулирования могут в отдельных случаях установить менее строгие ПДВ/ПДС. Такое допускаются, если </a:t>
                      </a: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оценка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показывает, что достижение </a:t>
                      </a:r>
                      <a:r>
                        <a:rPr lang="ru-RU" sz="2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BAT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AEL, указанных в заключениях по НДТМ, приведёт к </a:t>
                      </a: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непропорционально высоким затратам относительно достигаемого экологического эффекта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вследствие:</a:t>
                      </a:r>
                    </a:p>
                    <a:p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(а) географического положения и местных экологических условий данного производства, или</a:t>
                      </a:r>
                    </a:p>
                    <a:p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(б) технических характеристик данного производства.</a:t>
                      </a:r>
                    </a:p>
                    <a:p>
                      <a:endParaRPr lang="ru-RU" sz="22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200" b="1" kern="1200" dirty="0" smtClean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Внедрение заключений по НДТМ</a:t>
                      </a:r>
                      <a:r>
                        <a:rPr lang="en-GB" sz="2200" kern="1200" dirty="0" smtClean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cs-CZ" sz="2200" kern="1200" dirty="0" smtClean="0"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течение 4 лет после публикации заключений</a:t>
                      </a:r>
                      <a:r>
                        <a:rPr lang="ru-RU" sz="2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НДТМ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относящихся</a:t>
                      </a:r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 основным технологиям производствам, органы регулирования должны </a:t>
                      </a: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пересмотреть и обновить все условия разрешения с целью</a:t>
                      </a:r>
                      <a:r>
                        <a:rPr lang="ru-RU" sz="2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обеспечения </a:t>
                      </a: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выполнения новых требований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en-US" sz="2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66700" marR="266700" marT="76203" marB="76203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6E5"/>
                    </a:solidFill>
                  </a:tcPr>
                </a:tc>
              </a:tr>
            </a:tbl>
          </a:graphicData>
        </a:graphic>
      </p:graphicFrame>
      <p:sp>
        <p:nvSpPr>
          <p:cNvPr id="4" name="Obdélník 3"/>
          <p:cNvSpPr/>
          <p:nvPr/>
        </p:nvSpPr>
        <p:spPr>
          <a:xfrm>
            <a:off x="0" y="274638"/>
            <a:ext cx="9144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C0000"/>
                </a:solidFill>
                <a:latin typeface="Arial Narrow" pitchFamily="34" charset="0"/>
              </a:rPr>
              <a:t>Директива о промышленном загрязнении</a:t>
            </a:r>
            <a:r>
              <a:rPr lang="en-GB" sz="2800" b="1" dirty="0" smtClean="0">
                <a:solidFill>
                  <a:srgbClr val="CC0000"/>
                </a:solidFill>
                <a:latin typeface="Arial Narrow" pitchFamily="34" charset="0"/>
              </a:rPr>
              <a:t> </a:t>
            </a:r>
            <a:r>
              <a:rPr lang="cs-CZ" sz="2800" b="1" dirty="0" smtClean="0">
                <a:solidFill>
                  <a:srgbClr val="CC0000"/>
                </a:solidFill>
                <a:latin typeface="Arial Narrow" pitchFamily="34" charset="0"/>
              </a:rPr>
              <a:t>2010/75/EU</a:t>
            </a:r>
            <a:endParaRPr lang="cs-CZ" sz="2800" kern="0" dirty="0">
              <a:solidFill>
                <a:srgbClr val="CC0000"/>
              </a:solidFill>
              <a:latin typeface="Trebuchet M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7292280"/>
            <a:ext cx="2133600" cy="457200"/>
          </a:xfrm>
        </p:spPr>
        <p:txBody>
          <a:bodyPr/>
          <a:lstStyle/>
          <a:p>
            <a:fld id="{983BA3A9-3801-4201-90FF-5335887E9A6A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15226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94416293"/>
              </p:ext>
            </p:extLst>
          </p:nvPr>
        </p:nvGraphicFramePr>
        <p:xfrm>
          <a:off x="0" y="0"/>
          <a:ext cx="9144000" cy="6964363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66747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</a:tr>
              <a:tr h="640074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Охрана почв</a:t>
                      </a:r>
                      <a:endParaRPr kumimoji="0" lang="en-US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D5D6E5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3380"/>
                    </a:solidFill>
                  </a:tcPr>
                </a:tc>
              </a:tr>
              <a:tr h="5257542">
                <a:tc>
                  <a:txBody>
                    <a:bodyPr/>
                    <a:lstStyle/>
                    <a:p>
                      <a:pPr marL="0" marR="0" lvl="0" indent="0" algn="just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6E5"/>
                    </a:solidFill>
                  </a:tcPr>
                </a:tc>
              </a:tr>
            </a:tbl>
          </a:graphicData>
        </a:graphic>
      </p:graphicFrame>
      <p:sp>
        <p:nvSpPr>
          <p:cNvPr id="5127" name="Rectangle 3"/>
          <p:cNvSpPr txBox="1">
            <a:spLocks noChangeArrowheads="1"/>
          </p:cNvSpPr>
          <p:nvPr/>
        </p:nvSpPr>
        <p:spPr bwMode="auto">
          <a:xfrm>
            <a:off x="255589" y="1989138"/>
            <a:ext cx="84928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/>
          <a:lstStyle>
            <a:lvl1pPr marL="457200" indent="-4572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sz="2800" dirty="0" smtClean="0">
              <a:latin typeface="Arial Narrow" pitchFamily="34" charset="0"/>
            </a:endParaRPr>
          </a:p>
          <a:p>
            <a:endParaRPr lang="en-US" sz="3200" dirty="0" smtClean="0">
              <a:latin typeface="Arial Narrow" pitchFamily="34" charset="0"/>
            </a:endParaRPr>
          </a:p>
          <a:p>
            <a:pPr eaLnBrk="1" hangingPunct="1">
              <a:spcBef>
                <a:spcPct val="20000"/>
              </a:spcBef>
              <a:defRPr/>
            </a:pPr>
            <a:endParaRPr lang="en-US" sz="3200" dirty="0" smtClean="0">
              <a:latin typeface="Arial Narrow" pitchFamily="34" charset="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endParaRPr lang="en-US" sz="2000" dirty="0" smtClean="0">
              <a:latin typeface="Arial Narrow" pitchFamily="34" charset="0"/>
            </a:endParaRPr>
          </a:p>
        </p:txBody>
      </p:sp>
      <p:sp>
        <p:nvSpPr>
          <p:cNvPr id="19464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6614864" y="6428184"/>
            <a:ext cx="2133600" cy="457200"/>
          </a:xfrm>
          <a:noFill/>
        </p:spPr>
        <p:txBody>
          <a:bodyPr/>
          <a:lstStyle>
            <a:lvl1pPr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DBC71C7-E2FA-4245-96FC-FB3F04F1C272}" type="slidenum">
              <a:rPr lang="en-GB" sz="1200" smtClean="0"/>
              <a:pPr eaLnBrk="1" hangingPunct="1"/>
              <a:t>18</a:t>
            </a:fld>
            <a:endParaRPr lang="en-GB" sz="1200" dirty="0" smtClean="0"/>
          </a:p>
        </p:txBody>
      </p:sp>
      <p:sp>
        <p:nvSpPr>
          <p:cNvPr id="6" name="Obdélník 5"/>
          <p:cNvSpPr/>
          <p:nvPr/>
        </p:nvSpPr>
        <p:spPr>
          <a:xfrm>
            <a:off x="0" y="274638"/>
            <a:ext cx="9144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C0000"/>
                </a:solidFill>
                <a:latin typeface="Arial Narrow" pitchFamily="34" charset="0"/>
              </a:rPr>
              <a:t>Директива о промышленном загрязнении</a:t>
            </a:r>
            <a:r>
              <a:rPr lang="en-GB" sz="2800" b="1" dirty="0" smtClean="0">
                <a:solidFill>
                  <a:srgbClr val="CC0000"/>
                </a:solidFill>
                <a:latin typeface="Arial Narrow" pitchFamily="34" charset="0"/>
              </a:rPr>
              <a:t> </a:t>
            </a:r>
            <a:r>
              <a:rPr lang="cs-CZ" sz="2800" b="1" dirty="0" smtClean="0">
                <a:solidFill>
                  <a:srgbClr val="CC0000"/>
                </a:solidFill>
                <a:latin typeface="Arial Narrow" pitchFamily="34" charset="0"/>
              </a:rPr>
              <a:t>2010/75/EU</a:t>
            </a:r>
            <a:endParaRPr lang="cs-CZ" sz="2800" kern="0" dirty="0">
              <a:solidFill>
                <a:srgbClr val="CC0000"/>
              </a:solidFill>
              <a:latin typeface="Trebuchet M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96850" y="1772816"/>
            <a:ext cx="8335590" cy="503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/>
          <a:lstStyle>
            <a:lvl1pPr marL="457200" indent="-4572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600"/>
              </a:spcAft>
            </a:pPr>
            <a:r>
              <a:rPr lang="ru-RU" sz="2200" dirty="0" smtClean="0">
                <a:cs typeface="Times New Roman" pitchFamily="18" charset="0"/>
              </a:rPr>
              <a:t>Для производств, которые используют, производят или выделяют вредные вещества, которые могут вызвать загрязнение почвы и грунтовых вод на промышленной площадке, оператор должен перед вводом производства в эксплуатацию </a:t>
            </a:r>
            <a:r>
              <a:rPr lang="ru-RU" sz="2200" b="1" dirty="0" smtClean="0">
                <a:cs typeface="Times New Roman" pitchFamily="18" charset="0"/>
              </a:rPr>
              <a:t>подготовить и представить органы регулирования</a:t>
            </a:r>
            <a:r>
              <a:rPr lang="ru-RU" sz="2200" dirty="0" smtClean="0">
                <a:cs typeface="Times New Roman" pitchFamily="18" charset="0"/>
              </a:rPr>
              <a:t> базовый отчёт, </a:t>
            </a:r>
            <a:r>
              <a:rPr lang="ru-RU" sz="2200" b="1" dirty="0" smtClean="0">
                <a:cs typeface="Times New Roman" pitchFamily="18" charset="0"/>
              </a:rPr>
              <a:t>для действующих производств - в течение 2014 г</a:t>
            </a:r>
            <a:r>
              <a:rPr lang="ru-RU" sz="2200" dirty="0" smtClean="0">
                <a:cs typeface="Times New Roman" pitchFamily="18" charset="0"/>
              </a:rPr>
              <a:t>.</a:t>
            </a:r>
            <a:endParaRPr lang="en-US" sz="2200" b="1" dirty="0" smtClean="0"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</a:pPr>
            <a:r>
              <a:rPr lang="ru-RU" sz="2200" b="1" dirty="0" smtClean="0">
                <a:solidFill>
                  <a:srgbClr val="FF0000"/>
                </a:solidFill>
                <a:cs typeface="Times New Roman" pitchFamily="18" charset="0"/>
              </a:rPr>
              <a:t>Базовый отчёт должен содержать информацию, необходимую для определения состояния почвы и грунтовых вод при завершении производственной деятельности.</a:t>
            </a:r>
          </a:p>
          <a:p>
            <a:pPr eaLnBrk="1" hangingPunct="1"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cs typeface="Times New Roman" pitchFamily="18" charset="0"/>
              </a:rPr>
              <a:t>В отчёте обязательно должна содержаться информация </a:t>
            </a:r>
            <a:r>
              <a:rPr lang="en-US" sz="2200" dirty="0" smtClean="0"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ts val="0"/>
              </a:spcBef>
              <a:spcAft>
                <a:spcPts val="200"/>
              </a:spcAft>
            </a:pPr>
            <a:r>
              <a:rPr lang="en-US" sz="2200" dirty="0" smtClean="0">
                <a:cs typeface="Times New Roman" pitchFamily="18" charset="0"/>
              </a:rPr>
              <a:t>(a) </a:t>
            </a:r>
            <a:r>
              <a:rPr lang="ru-RU" sz="2200" dirty="0" smtClean="0">
                <a:cs typeface="Times New Roman" pitchFamily="18" charset="0"/>
              </a:rPr>
              <a:t>о текущем использовании промплощадки и, где возможно, </a:t>
            </a:r>
          </a:p>
          <a:p>
            <a:pPr eaLnBrk="1" hangingPunct="1"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cs typeface="Times New Roman" pitchFamily="18" charset="0"/>
              </a:rPr>
              <a:t>      об использовании в предыдущие годы;</a:t>
            </a:r>
            <a:endParaRPr lang="en-US" sz="2200" dirty="0" smtClean="0"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cs typeface="Times New Roman" pitchFamily="18" charset="0"/>
              </a:rPr>
              <a:t>(б) о состоянии почвы и грунтовых вод на период подготовки документа</a:t>
            </a:r>
            <a:endParaRPr lang="en-US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185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8543147"/>
              </p:ext>
            </p:extLst>
          </p:nvPr>
        </p:nvGraphicFramePr>
        <p:xfrm>
          <a:off x="0" y="0"/>
          <a:ext cx="9144000" cy="6964363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66747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</a:tr>
              <a:tr h="640074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Инспекция производств КПКЗ</a:t>
                      </a:r>
                      <a:endParaRPr kumimoji="0" lang="en-GB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D5D6E5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3380"/>
                    </a:solidFill>
                  </a:tcPr>
                </a:tc>
              </a:tr>
              <a:tr h="5257542">
                <a:tc>
                  <a:txBody>
                    <a:bodyPr/>
                    <a:lstStyle/>
                    <a:p>
                      <a:pPr marL="0" marR="0" lvl="0" indent="0" algn="just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6E5"/>
                    </a:solidFill>
                  </a:tcPr>
                </a:tc>
              </a:tr>
            </a:tbl>
          </a:graphicData>
        </a:graphic>
      </p:graphicFrame>
      <p:sp>
        <p:nvSpPr>
          <p:cNvPr id="9223" name="Rectangle 3"/>
          <p:cNvSpPr txBox="1">
            <a:spLocks noChangeArrowheads="1"/>
          </p:cNvSpPr>
          <p:nvPr/>
        </p:nvSpPr>
        <p:spPr bwMode="auto">
          <a:xfrm>
            <a:off x="395536" y="1916832"/>
            <a:ext cx="7992888" cy="4608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/>
          <a:lstStyle>
            <a:lvl1pPr marL="457200" indent="-4572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20000"/>
              </a:spcBef>
            </a:pPr>
            <a:r>
              <a:rPr lang="ru-RU" sz="2300" dirty="0" smtClean="0">
                <a:cs typeface="Times New Roman" pitchFamily="18" charset="0"/>
              </a:rPr>
              <a:t>Инспекторские проверки проводятся каждые 1 - 3 года в зависимости от регулярно проводимой оценки экологических рисков данного производства</a:t>
            </a:r>
            <a:r>
              <a:rPr lang="en-US" sz="2300" dirty="0" smtClean="0"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20000"/>
              </a:spcBef>
            </a:pPr>
            <a:r>
              <a:rPr lang="ru-RU" sz="2300" dirty="0" smtClean="0">
                <a:cs typeface="Times New Roman" pitchFamily="18" charset="0"/>
              </a:rPr>
              <a:t>Оценка проводится по 3 критериям</a:t>
            </a:r>
            <a:r>
              <a:rPr lang="en-US" sz="2300" dirty="0" smtClean="0"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20000"/>
              </a:spcBef>
              <a:buAutoNum type="alphaLcParenR"/>
            </a:pPr>
            <a:r>
              <a:rPr lang="ru-RU" sz="2300" dirty="0" smtClean="0">
                <a:cs typeface="Times New Roman" pitchFamily="18" charset="0"/>
              </a:rPr>
              <a:t>потенциальные и фактические воздействия данного производства на здоровье человека и окружающую среду с учётом величин и видов выбросов, уязвимости местной окружающей среды и риска аварий</a:t>
            </a:r>
            <a:r>
              <a:rPr lang="en-US" sz="2300" dirty="0" smtClean="0">
                <a:cs typeface="Times New Roman" pitchFamily="18" charset="0"/>
              </a:rPr>
              <a:t>;</a:t>
            </a:r>
            <a:endParaRPr lang="ru-RU" sz="2300" dirty="0" smtClean="0"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  <a:buAutoNum type="alphaLcParenR"/>
            </a:pPr>
            <a:r>
              <a:rPr lang="ru-RU" sz="2300" dirty="0" smtClean="0">
                <a:cs typeface="Times New Roman" pitchFamily="18" charset="0"/>
              </a:rPr>
              <a:t>предыдущего выполнения условий разрешения</a:t>
            </a:r>
            <a:r>
              <a:rPr lang="en-US" sz="2300" dirty="0" smtClean="0">
                <a:cs typeface="Times New Roman" pitchFamily="18" charset="0"/>
              </a:rPr>
              <a:t>;</a:t>
            </a:r>
            <a:endParaRPr lang="ru-RU" sz="2300" dirty="0" smtClean="0"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  <a:buAutoNum type="alphaLcParenR"/>
            </a:pPr>
            <a:r>
              <a:rPr lang="ru-RU" sz="2300" dirty="0" smtClean="0">
                <a:cs typeface="Times New Roman" pitchFamily="18" charset="0"/>
              </a:rPr>
              <a:t>применения СЭМ, участия в европейской программе экологического менеджмента и аудита </a:t>
            </a:r>
            <a:r>
              <a:rPr lang="en-US" sz="2300" dirty="0" smtClean="0">
                <a:cs typeface="Times New Roman" pitchFamily="18" charset="0"/>
              </a:rPr>
              <a:t>(EMAS).</a:t>
            </a:r>
            <a:endParaRPr lang="ru-RU" sz="2300" dirty="0" smtClean="0">
              <a:cs typeface="Times New Roman" pitchFamily="18" charset="0"/>
            </a:endParaRPr>
          </a:p>
        </p:txBody>
      </p:sp>
      <p:sp>
        <p:nvSpPr>
          <p:cNvPr id="9224" name="Zástupný symbol pro číslo snímk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B01038C-FD50-499F-A83B-17B79083073F}" type="slidenum">
              <a:rPr lang="en-GB" sz="1200" smtClean="0"/>
              <a:pPr eaLnBrk="1" hangingPunct="1"/>
              <a:t>19</a:t>
            </a:fld>
            <a:endParaRPr lang="en-GB" sz="1200" smtClean="0"/>
          </a:p>
        </p:txBody>
      </p:sp>
      <p:sp>
        <p:nvSpPr>
          <p:cNvPr id="6" name="Obdélník 5"/>
          <p:cNvSpPr/>
          <p:nvPr/>
        </p:nvSpPr>
        <p:spPr>
          <a:xfrm>
            <a:off x="0" y="274638"/>
            <a:ext cx="9144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C0000"/>
                </a:solidFill>
                <a:latin typeface="Arial Narrow" pitchFamily="34" charset="0"/>
              </a:rPr>
              <a:t>Директива о промышленном загрязнении</a:t>
            </a:r>
            <a:r>
              <a:rPr lang="en-GB" sz="2800" b="1" dirty="0" smtClean="0">
                <a:solidFill>
                  <a:srgbClr val="CC0000"/>
                </a:solidFill>
                <a:latin typeface="Arial Narrow" pitchFamily="34" charset="0"/>
              </a:rPr>
              <a:t> </a:t>
            </a:r>
            <a:r>
              <a:rPr lang="cs-CZ" sz="2800" b="1" dirty="0" smtClean="0">
                <a:solidFill>
                  <a:srgbClr val="CC0000"/>
                </a:solidFill>
                <a:latin typeface="Arial Narrow" pitchFamily="34" charset="0"/>
              </a:rPr>
              <a:t>2010/75/EU</a:t>
            </a:r>
            <a:endParaRPr lang="cs-CZ" sz="2800" kern="0" dirty="0">
              <a:solidFill>
                <a:srgbClr val="CC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2350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548680"/>
            <a:ext cx="6768752" cy="86895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презентации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679950"/>
          </a:xfrm>
        </p:spPr>
        <p:txBody>
          <a:bodyPr/>
          <a:lstStyle/>
          <a:p>
            <a:pPr>
              <a:buClr>
                <a:schemeClr val="tx1"/>
              </a:buClr>
              <a:buFontTx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Концепция реформирования</a:t>
            </a:r>
            <a:endParaRPr lang="en-US" dirty="0" smtClean="0">
              <a:latin typeface="Times New Roman" pitchFamily="18" charset="0"/>
            </a:endParaRPr>
          </a:p>
          <a:p>
            <a:pPr>
              <a:buClr>
                <a:schemeClr val="tx1"/>
              </a:buClr>
              <a:buFontTx/>
              <a:buChar char="•"/>
            </a:pPr>
            <a:r>
              <a:rPr lang="ru-RU" dirty="0" smtClean="0">
                <a:latin typeface="Times New Roman" pitchFamily="18" charset="0"/>
              </a:rPr>
              <a:t>План действий</a:t>
            </a:r>
            <a:endParaRPr lang="en-US" dirty="0" smtClean="0">
              <a:latin typeface="Times New Roman" pitchFamily="18" charset="0"/>
            </a:endParaRPr>
          </a:p>
          <a:p>
            <a:pPr>
              <a:buClr>
                <a:schemeClr val="tx1"/>
              </a:buClr>
              <a:buFontTx/>
              <a:buChar char="•"/>
            </a:pPr>
            <a:r>
              <a:rPr lang="ru-RU" dirty="0" smtClean="0">
                <a:latin typeface="Times New Roman" pitchFamily="18" charset="0"/>
              </a:rPr>
              <a:t>Законодательная база</a:t>
            </a:r>
            <a:endParaRPr lang="en-US" dirty="0" smtClean="0">
              <a:latin typeface="Times New Roman" pitchFamily="18" charset="0"/>
            </a:endParaRPr>
          </a:p>
          <a:p>
            <a:pPr>
              <a:buClr>
                <a:schemeClr val="tx1"/>
              </a:buClr>
              <a:buFontTx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Определение условий разрешений</a:t>
            </a:r>
            <a:endParaRPr lang="en-US" dirty="0" smtClean="0">
              <a:latin typeface="Times New Roman" pitchFamily="18" charset="0"/>
            </a:endParaRPr>
          </a:p>
          <a:p>
            <a:pPr>
              <a:buClr>
                <a:schemeClr val="tx1"/>
              </a:buClr>
              <a:buFontTx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Изменения согласно Директиве о промышленных выбросах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chemeClr val="tx1"/>
              </a:buClr>
              <a:buFontTx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6627873"/>
              </p:ext>
            </p:extLst>
          </p:nvPr>
        </p:nvGraphicFramePr>
        <p:xfrm>
          <a:off x="0" y="0"/>
          <a:ext cx="9144000" cy="6964363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66747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</a:tr>
              <a:tr h="640074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Расширения перечня производств КПКЗ</a:t>
                      </a:r>
                      <a:r>
                        <a:rPr kumimoji="0" lang="en-US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 1</a:t>
                      </a:r>
                      <a:r>
                        <a:rPr kumimoji="0" lang="ru-RU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(</a:t>
                      </a:r>
                      <a:r>
                        <a:rPr kumimoji="0" lang="en-US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r>
                        <a:rPr kumimoji="0" lang="ru-RU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  <a:endParaRPr kumimoji="0" lang="en-US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D5D6E5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3380"/>
                    </a:solidFill>
                  </a:tcPr>
                </a:tc>
              </a:tr>
              <a:tr h="5257542">
                <a:tc>
                  <a:txBody>
                    <a:bodyPr/>
                    <a:lstStyle/>
                    <a:p>
                      <a:pPr marL="0" marR="0" lvl="0" indent="0" algn="just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6E5"/>
                    </a:solidFill>
                  </a:tcPr>
                </a:tc>
              </a:tr>
            </a:tbl>
          </a:graphicData>
        </a:graphic>
      </p:graphicFrame>
      <p:sp>
        <p:nvSpPr>
          <p:cNvPr id="10247" name="Rectangle 3"/>
          <p:cNvSpPr txBox="1">
            <a:spLocks noChangeArrowheads="1"/>
          </p:cNvSpPr>
          <p:nvPr/>
        </p:nvSpPr>
        <p:spPr bwMode="auto">
          <a:xfrm>
            <a:off x="255589" y="1844824"/>
            <a:ext cx="8348859" cy="4913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/>
          <a:lstStyle>
            <a:lvl1pPr marL="457200" indent="-4572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300" dirty="0" smtClean="0">
                <a:cs typeface="Times New Roman" pitchFamily="18" charset="0"/>
              </a:rPr>
              <a:t>4. </a:t>
            </a:r>
            <a:r>
              <a:rPr lang="ru-RU" sz="2300" dirty="0" smtClean="0">
                <a:cs typeface="Times New Roman" pitchFamily="18" charset="0"/>
              </a:rPr>
              <a:t>Химическая промышленность - дополнительно включены биологические процессы (например, биогазовые установки)</a:t>
            </a:r>
            <a:endParaRPr lang="en-US" sz="2300" dirty="0" smtClean="0"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sz="2300" dirty="0" smtClean="0">
                <a:cs typeface="Times New Roman" pitchFamily="18" charset="0"/>
              </a:rPr>
              <a:t>5. </a:t>
            </a:r>
            <a:r>
              <a:rPr lang="ru-RU" sz="2300" dirty="0" smtClean="0">
                <a:cs typeface="Times New Roman" pitchFamily="18" charset="0"/>
              </a:rPr>
              <a:t>Обращение с отходами представлено с более детальной структурой, включены станции биологической очистки сточных вод</a:t>
            </a:r>
            <a:endParaRPr lang="en-US" sz="2300" dirty="0" smtClean="0"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ru-RU" sz="2300" b="1" dirty="0" smtClean="0">
                <a:cs typeface="Times New Roman" pitchFamily="18" charset="0"/>
              </a:rPr>
              <a:t>НОВЫЕ производства</a:t>
            </a:r>
            <a:endParaRPr lang="en-US" sz="2300" b="1" dirty="0" smtClean="0"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sz="2300" dirty="0" smtClean="0">
                <a:cs typeface="Times New Roman" pitchFamily="18" charset="0"/>
              </a:rPr>
              <a:t>5.5 </a:t>
            </a:r>
            <a:r>
              <a:rPr lang="ru-RU" sz="2300" dirty="0" smtClean="0">
                <a:cs typeface="Times New Roman" pitchFamily="18" charset="0"/>
              </a:rPr>
              <a:t>Временное хранение опасных отходов, которое не относится к п. 5.4 связанное с видами деятельности, перечисленных      в пунктах 5.1, 5.2, 5.4 и 5.6 с общей ёмкостью свыше 50 т,    за исключением временного хранения и сбора на месте образования отходов</a:t>
            </a:r>
            <a:endParaRPr lang="en-US" sz="2300" dirty="0" smtClean="0"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ru-RU" sz="2300" dirty="0" smtClean="0">
                <a:cs typeface="Times New Roman" pitchFamily="18" charset="0"/>
              </a:rPr>
              <a:t>5.6 Подземные хранилища опасных отходов с суммарной ёмкостью свыше 50 т</a:t>
            </a:r>
            <a:endParaRPr lang="en-US" sz="2300" dirty="0" smtClean="0"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endParaRPr lang="en-US" sz="2200" dirty="0" smtClean="0"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endParaRPr lang="en-US" sz="2200" dirty="0" smtClean="0"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endParaRPr lang="en-US" sz="2200" dirty="0">
              <a:cs typeface="Times New Roman" pitchFamily="18" charset="0"/>
            </a:endParaRPr>
          </a:p>
        </p:txBody>
      </p:sp>
      <p:sp>
        <p:nvSpPr>
          <p:cNvPr id="1024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457200"/>
          </a:xfrm>
          <a:noFill/>
        </p:spPr>
        <p:txBody>
          <a:bodyPr/>
          <a:lstStyle>
            <a:lvl1pPr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33737F-2825-4757-8530-83EF879164F9}" type="slidenum">
              <a:rPr lang="en-GB" sz="1200" smtClean="0"/>
              <a:pPr eaLnBrk="1" hangingPunct="1"/>
              <a:t>20</a:t>
            </a:fld>
            <a:endParaRPr lang="en-GB" sz="1200" dirty="0" smtClean="0"/>
          </a:p>
        </p:txBody>
      </p:sp>
      <p:sp>
        <p:nvSpPr>
          <p:cNvPr id="6" name="Obdélník 5"/>
          <p:cNvSpPr/>
          <p:nvPr/>
        </p:nvSpPr>
        <p:spPr>
          <a:xfrm>
            <a:off x="0" y="274638"/>
            <a:ext cx="9144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C0000"/>
                </a:solidFill>
                <a:latin typeface="Arial Narrow" pitchFamily="34" charset="0"/>
              </a:rPr>
              <a:t>Директива о промышленном загрязнении</a:t>
            </a:r>
            <a:r>
              <a:rPr lang="en-GB" sz="2800" b="1" dirty="0" smtClean="0">
                <a:solidFill>
                  <a:srgbClr val="CC0000"/>
                </a:solidFill>
                <a:latin typeface="Arial Narrow" pitchFamily="34" charset="0"/>
              </a:rPr>
              <a:t> </a:t>
            </a:r>
            <a:r>
              <a:rPr lang="cs-CZ" sz="2800" b="1" dirty="0" smtClean="0">
                <a:solidFill>
                  <a:srgbClr val="CC0000"/>
                </a:solidFill>
                <a:latin typeface="Arial Narrow" pitchFamily="34" charset="0"/>
              </a:rPr>
              <a:t>2010/75/EU</a:t>
            </a:r>
            <a:endParaRPr lang="cs-CZ" sz="2800" kern="0" dirty="0">
              <a:solidFill>
                <a:srgbClr val="CC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3948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6583070"/>
              </p:ext>
            </p:extLst>
          </p:nvPr>
        </p:nvGraphicFramePr>
        <p:xfrm>
          <a:off x="0" y="0"/>
          <a:ext cx="9144000" cy="6964363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66747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</a:tr>
              <a:tr h="640074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Расширения перечня производств КПКЗ</a:t>
                      </a:r>
                      <a:r>
                        <a:rPr kumimoji="0" lang="en-US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ru-RU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2(</a:t>
                      </a:r>
                      <a:r>
                        <a:rPr kumimoji="0" lang="en-US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r>
                        <a:rPr kumimoji="0" lang="ru-RU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  <a:endParaRPr kumimoji="0" lang="en-US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D5D6E5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3380"/>
                    </a:solidFill>
                  </a:tcPr>
                </a:tc>
              </a:tr>
              <a:tr h="5257542">
                <a:tc>
                  <a:txBody>
                    <a:bodyPr/>
                    <a:lstStyle/>
                    <a:p>
                      <a:pPr marL="0" marR="0" lvl="0" indent="0" algn="just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6E5"/>
                    </a:solidFill>
                  </a:tcPr>
                </a:tc>
              </a:tr>
            </a:tbl>
          </a:graphicData>
        </a:graphic>
      </p:graphicFrame>
      <p:sp>
        <p:nvSpPr>
          <p:cNvPr id="10247" name="Rectangle 3"/>
          <p:cNvSpPr txBox="1">
            <a:spLocks noChangeArrowheads="1"/>
          </p:cNvSpPr>
          <p:nvPr/>
        </p:nvSpPr>
        <p:spPr bwMode="auto">
          <a:xfrm>
            <a:off x="395536" y="1955769"/>
            <a:ext cx="8496944" cy="3849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/>
          <a:lstStyle>
            <a:lvl1pPr marL="457200" indent="-4572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ru-RU" sz="2300" b="1" dirty="0" smtClean="0">
                <a:cs typeface="Times New Roman" pitchFamily="18" charset="0"/>
              </a:rPr>
              <a:t>НОВЫЕ производства</a:t>
            </a:r>
            <a:endParaRPr lang="en-US" sz="2300" b="1" dirty="0" smtClean="0">
              <a:cs typeface="Times New Roman" pitchFamily="18" charset="0"/>
            </a:endParaRPr>
          </a:p>
          <a:p>
            <a:r>
              <a:rPr lang="en-US" sz="2300" dirty="0" smtClean="0">
                <a:cs typeface="Times New Roman" pitchFamily="18" charset="0"/>
              </a:rPr>
              <a:t>6.1. </a:t>
            </a:r>
            <a:r>
              <a:rPr lang="ru-RU" sz="2300" dirty="0" smtClean="0">
                <a:cs typeface="Times New Roman" pitchFamily="18" charset="0"/>
              </a:rPr>
              <a:t>Промышленное производство</a:t>
            </a:r>
            <a:r>
              <a:rPr lang="en-US" sz="2300" dirty="0" smtClean="0">
                <a:cs typeface="Times New Roman" pitchFamily="18" charset="0"/>
              </a:rPr>
              <a:t>: </a:t>
            </a:r>
          </a:p>
          <a:p>
            <a:r>
              <a:rPr lang="en-US" sz="2300" dirty="0" smtClean="0">
                <a:cs typeface="Times New Roman" pitchFamily="18" charset="0"/>
              </a:rPr>
              <a:t>(c) </a:t>
            </a:r>
            <a:r>
              <a:rPr lang="ru-RU" sz="2300" dirty="0" smtClean="0">
                <a:cs typeface="Times New Roman" pitchFamily="18" charset="0"/>
              </a:rPr>
              <a:t>одного или нескольких видов следующих плит на древесной основе: ориентированно-стружечных, древесностружечных (ДСП) или древесноволокнистых (ДВП) производительностью более 600 м</a:t>
            </a:r>
            <a:r>
              <a:rPr lang="ru-RU" sz="2300" baseline="30000" dirty="0" smtClean="0">
                <a:cs typeface="Times New Roman" pitchFamily="18" charset="0"/>
              </a:rPr>
              <a:t>3</a:t>
            </a:r>
            <a:r>
              <a:rPr lang="ru-RU" sz="2300" dirty="0" smtClean="0">
                <a:cs typeface="Times New Roman" pitchFamily="18" charset="0"/>
              </a:rPr>
              <a:t>/сут.</a:t>
            </a:r>
            <a:endParaRPr lang="en-US" sz="2300" dirty="0" smtClean="0">
              <a:cs typeface="Times New Roman" pitchFamily="18" charset="0"/>
            </a:endParaRPr>
          </a:p>
          <a:p>
            <a:endParaRPr lang="en-US" sz="2300" dirty="0" smtClean="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en-US" sz="2300" dirty="0" smtClean="0">
                <a:cs typeface="Times New Roman" pitchFamily="18" charset="0"/>
              </a:rPr>
              <a:t>6.10 </a:t>
            </a:r>
            <a:r>
              <a:rPr lang="ru-RU" sz="2300" dirty="0" smtClean="0">
                <a:cs typeface="Times New Roman" pitchFamily="18" charset="0"/>
              </a:rPr>
              <a:t>Химическая консервация древесины и изделий из древесины производительностью более 75 м</a:t>
            </a:r>
            <a:r>
              <a:rPr lang="ru-RU" sz="2300" baseline="30000" dirty="0" smtClean="0">
                <a:cs typeface="Times New Roman" pitchFamily="18" charset="0"/>
              </a:rPr>
              <a:t>3</a:t>
            </a:r>
            <a:r>
              <a:rPr lang="ru-RU" sz="2300" dirty="0" smtClean="0">
                <a:cs typeface="Times New Roman" pitchFamily="18" charset="0"/>
              </a:rPr>
              <a:t>/сут., не только борьба          с синью древесины</a:t>
            </a:r>
            <a:endParaRPr lang="en-US" sz="2300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endParaRPr lang="en-US" dirty="0" smtClean="0">
              <a:latin typeface="Arial Narrow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sz="1800" dirty="0" smtClean="0">
              <a:latin typeface="Arial Narrow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dirty="0">
              <a:latin typeface="Arial Narrow" pitchFamily="34" charset="0"/>
            </a:endParaRPr>
          </a:p>
        </p:txBody>
      </p:sp>
      <p:sp>
        <p:nvSpPr>
          <p:cNvPr id="10248" name="Zástupný symbol pro číslo snímk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33737F-2825-4757-8530-83EF879164F9}" type="slidenum">
              <a:rPr lang="en-GB" sz="1200" smtClean="0"/>
              <a:pPr eaLnBrk="1" hangingPunct="1"/>
              <a:t>21</a:t>
            </a:fld>
            <a:endParaRPr lang="en-GB" sz="1200" smtClean="0"/>
          </a:p>
        </p:txBody>
      </p:sp>
      <p:sp>
        <p:nvSpPr>
          <p:cNvPr id="6" name="Obdélník 5"/>
          <p:cNvSpPr/>
          <p:nvPr/>
        </p:nvSpPr>
        <p:spPr>
          <a:xfrm>
            <a:off x="0" y="274638"/>
            <a:ext cx="9144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C0000"/>
                </a:solidFill>
                <a:latin typeface="Arial Narrow" pitchFamily="34" charset="0"/>
              </a:rPr>
              <a:t>Директива о промышленном загрязнении</a:t>
            </a:r>
            <a:r>
              <a:rPr lang="en-GB" sz="2800" b="1" dirty="0" smtClean="0">
                <a:solidFill>
                  <a:srgbClr val="CC0000"/>
                </a:solidFill>
                <a:latin typeface="Arial Narrow" pitchFamily="34" charset="0"/>
              </a:rPr>
              <a:t> </a:t>
            </a:r>
            <a:r>
              <a:rPr lang="cs-CZ" sz="2800" b="1" dirty="0" smtClean="0">
                <a:solidFill>
                  <a:srgbClr val="CC0000"/>
                </a:solidFill>
                <a:latin typeface="Arial Narrow" pitchFamily="34" charset="0"/>
              </a:rPr>
              <a:t>2010/75/EU</a:t>
            </a:r>
            <a:endParaRPr lang="cs-CZ" sz="2800" kern="0" dirty="0">
              <a:solidFill>
                <a:srgbClr val="CC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0910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04538447"/>
              </p:ext>
            </p:extLst>
          </p:nvPr>
        </p:nvGraphicFramePr>
        <p:xfrm>
          <a:off x="0" y="0"/>
          <a:ext cx="9144000" cy="6964363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66747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</a:tr>
              <a:tr h="640074">
                <a:tc>
                  <a:txBody>
                    <a:bodyPr/>
                    <a:lstStyle/>
                    <a:p>
                      <a:pPr marL="0" marR="0" lvl="0" indent="0" algn="ctr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5D6E5"/>
                          </a:solidFill>
                          <a:effectLst/>
                          <a:latin typeface="Arial Narrow" pitchFamily="34" charset="0"/>
                        </a:rPr>
                        <a:t>Сроки выполнения новых требований КПКЗ</a:t>
                      </a:r>
                      <a:endParaRPr kumimoji="0" lang="en-GB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D5D6E5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3380"/>
                    </a:solidFill>
                  </a:tcPr>
                </a:tc>
              </a:tr>
              <a:tr h="5257542">
                <a:tc>
                  <a:txBody>
                    <a:bodyPr/>
                    <a:lstStyle/>
                    <a:p>
                      <a:pPr marL="0" marR="0" lvl="0" indent="0" algn="just" defTabSz="7572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338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266700" marR="266700" marT="76197" marB="76197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6E5"/>
                    </a:solidFill>
                  </a:tcPr>
                </a:tc>
              </a:tr>
            </a:tbl>
          </a:graphicData>
        </a:graphic>
      </p:graphicFrame>
      <p:sp>
        <p:nvSpPr>
          <p:cNvPr id="16" name="Obdélník 15"/>
          <p:cNvSpPr/>
          <p:nvPr/>
        </p:nvSpPr>
        <p:spPr>
          <a:xfrm>
            <a:off x="0" y="274638"/>
            <a:ext cx="9144000" cy="523194"/>
          </a:xfrm>
          <a:prstGeom prst="rect">
            <a:avLst/>
          </a:prstGeom>
        </p:spPr>
        <p:txBody>
          <a:bodyPr lIns="91414" tIns="45707" rIns="91414" bIns="45707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C0000"/>
                </a:solidFill>
                <a:latin typeface="Arial Narrow" pitchFamily="34" charset="0"/>
              </a:rPr>
              <a:t>Директива о промышленном загрязнении</a:t>
            </a:r>
            <a:r>
              <a:rPr lang="en-GB" sz="2800" b="1" dirty="0" smtClean="0">
                <a:solidFill>
                  <a:srgbClr val="CC0000"/>
                </a:solidFill>
                <a:latin typeface="Arial Narrow" pitchFamily="34" charset="0"/>
              </a:rPr>
              <a:t> </a:t>
            </a:r>
            <a:r>
              <a:rPr lang="cs-CZ" sz="2800" b="1" dirty="0" smtClean="0">
                <a:solidFill>
                  <a:srgbClr val="CC0000"/>
                </a:solidFill>
                <a:latin typeface="Arial Narrow" pitchFamily="34" charset="0"/>
              </a:rPr>
              <a:t>2010/75/EU</a:t>
            </a:r>
            <a:endParaRPr lang="cs-CZ" sz="2800" kern="0" dirty="0">
              <a:solidFill>
                <a:srgbClr val="FFFF00"/>
              </a:solidFill>
              <a:latin typeface="Trebuchet MS"/>
            </a:endParaRPr>
          </a:p>
        </p:txBody>
      </p:sp>
      <p:sp>
        <p:nvSpPr>
          <p:cNvPr id="21511" name="Rectangle 3"/>
          <p:cNvSpPr txBox="1">
            <a:spLocks noChangeArrowheads="1"/>
          </p:cNvSpPr>
          <p:nvPr/>
        </p:nvSpPr>
        <p:spPr bwMode="auto">
          <a:xfrm>
            <a:off x="251520" y="1989138"/>
            <a:ext cx="8712967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/>
          <a:lstStyle>
            <a:lvl1pPr marL="457200" indent="-4572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62242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622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r>
              <a:rPr lang="cs-CZ" sz="2000" dirty="0" smtClean="0">
                <a:latin typeface="Arial Narrow" pitchFamily="34" charset="0"/>
              </a:rPr>
              <a:t>    7/1/2011		7/1/2014</a:t>
            </a:r>
          </a:p>
          <a:p>
            <a:pPr eaLnBrk="1" hangingPunct="1">
              <a:spcBef>
                <a:spcPct val="20000"/>
              </a:spcBef>
              <a:defRPr/>
            </a:pPr>
            <a:endParaRPr lang="cs-CZ" sz="2000" dirty="0" smtClean="0">
              <a:latin typeface="Arial Narrow" pitchFamily="34" charset="0"/>
            </a:endParaRPr>
          </a:p>
          <a:p>
            <a:pPr eaLnBrk="1" hangingPunct="1">
              <a:spcBef>
                <a:spcPct val="20000"/>
              </a:spcBef>
              <a:defRPr/>
            </a:pPr>
            <a:r>
              <a:rPr lang="cs-CZ" sz="2000" dirty="0" smtClean="0">
                <a:latin typeface="Arial Narrow" pitchFamily="34" charset="0"/>
              </a:rPr>
              <a:t>		     7/1/2013		7/7/2015</a:t>
            </a:r>
          </a:p>
          <a:p>
            <a:pPr eaLnBrk="1" hangingPunct="1">
              <a:spcBef>
                <a:spcPct val="20000"/>
              </a:spcBef>
              <a:defRPr/>
            </a:pPr>
            <a:endParaRPr lang="cs-CZ" sz="1100" dirty="0" smtClean="0">
              <a:latin typeface="Arial Narrow" pitchFamily="34" charset="0"/>
            </a:endParaRPr>
          </a:p>
          <a:p>
            <a:pPr marL="0">
              <a:spcAft>
                <a:spcPts val="300"/>
              </a:spcAft>
              <a:defRPr/>
            </a:pPr>
            <a:r>
              <a:rPr lang="cs-CZ" sz="2300" dirty="0" smtClean="0">
                <a:latin typeface="Arial Narrow" pitchFamily="34" charset="0"/>
                <a:cs typeface="Times New Roman" pitchFamily="18" charset="0"/>
              </a:rPr>
              <a:t>2011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г. – Вступление в силу Директивы о промышленном</a:t>
            </a:r>
            <a:r>
              <a:rPr lang="cs-CZ" sz="2300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загрязнении</a:t>
            </a:r>
            <a:endParaRPr lang="en-US" sz="2300" dirty="0" smtClean="0">
              <a:latin typeface="Arial Narrow" pitchFamily="34" charset="0"/>
            </a:endParaRPr>
          </a:p>
          <a:p>
            <a:pPr marL="0">
              <a:spcAft>
                <a:spcPts val="300"/>
              </a:spcAft>
              <a:defRPr/>
            </a:pPr>
            <a:r>
              <a:rPr lang="cs-CZ" sz="2300" dirty="0" smtClean="0">
                <a:latin typeface="Arial Narrow" pitchFamily="34" charset="0"/>
                <a:cs typeface="Times New Roman" pitchFamily="18" charset="0"/>
              </a:rPr>
              <a:t>2013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г. –</a:t>
            </a:r>
            <a:r>
              <a:rPr lang="cs-CZ" sz="2300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Полная адаптация директивы в национальном законодательства стран ЕС</a:t>
            </a:r>
            <a:r>
              <a:rPr lang="en-US" sz="2300" dirty="0" smtClean="0">
                <a:latin typeface="Arial Narrow" pitchFamily="34" charset="0"/>
                <a:cs typeface="Times New Roman" pitchFamily="18" charset="0"/>
              </a:rPr>
              <a:t>.</a:t>
            </a:r>
            <a:r>
              <a:rPr lang="cs-CZ" sz="2300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Требования директивы становятся обязательными для всех новых производств</a:t>
            </a:r>
            <a:endParaRPr lang="en-US" sz="2300" dirty="0" smtClean="0">
              <a:latin typeface="Arial Narrow" pitchFamily="34" charset="0"/>
            </a:endParaRPr>
          </a:p>
          <a:p>
            <a:pPr marL="0">
              <a:spcAft>
                <a:spcPts val="300"/>
              </a:spcAft>
              <a:defRPr/>
            </a:pPr>
            <a:r>
              <a:rPr lang="cs-CZ" sz="2300" dirty="0" smtClean="0">
                <a:latin typeface="Arial Narrow" pitchFamily="34" charset="0"/>
                <a:cs typeface="Times New Roman" pitchFamily="18" charset="0"/>
              </a:rPr>
              <a:t>2014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г. –</a:t>
            </a:r>
            <a:r>
              <a:rPr lang="cs-CZ" sz="2300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Выполнение требований директивы действующими производствами, которые ранее регулировались 7 директивами</a:t>
            </a:r>
            <a:r>
              <a:rPr lang="en-US" sz="2300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(КПКЗ</a:t>
            </a:r>
            <a:r>
              <a:rPr lang="en-US" sz="2300" dirty="0" smtClean="0">
                <a:latin typeface="Arial Narrow" pitchFamily="34" charset="0"/>
                <a:cs typeface="Times New Roman" pitchFamily="18" charset="0"/>
              </a:rPr>
              <a:t>,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энергоблоки, сжигание отходов</a:t>
            </a:r>
            <a:r>
              <a:rPr lang="en-US" sz="2300" dirty="0" smtClean="0">
                <a:latin typeface="Arial Narrow" pitchFamily="34" charset="0"/>
                <a:cs typeface="Times New Roman" pitchFamily="18" charset="0"/>
              </a:rPr>
              <a:t>,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и</a:t>
            </a:r>
            <a:r>
              <a:rPr lang="en-US" sz="2300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Arial Narrow" pitchFamily="34" charset="0"/>
                <a:cs typeface="Times New Roman" pitchFamily="18" charset="0"/>
              </a:rPr>
              <a:t>TiO</a:t>
            </a:r>
            <a:r>
              <a:rPr lang="en-US" sz="2300" baseline="-25000" dirty="0" err="1" smtClean="0">
                <a:latin typeface="Arial Narrow" pitchFamily="34" charset="0"/>
                <a:cs typeface="Times New Roman" pitchFamily="18" charset="0"/>
              </a:rPr>
              <a:t>2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)</a:t>
            </a:r>
            <a:endParaRPr lang="en-US" sz="2300" dirty="0" smtClean="0">
              <a:latin typeface="Arial Narrow" pitchFamily="34" charset="0"/>
              <a:cs typeface="Times New Roman" pitchFamily="18" charset="0"/>
            </a:endParaRPr>
          </a:p>
          <a:p>
            <a:pPr marL="0">
              <a:spcAft>
                <a:spcPts val="0"/>
              </a:spcAft>
              <a:buFontTx/>
              <a:buAutoNum type="arabicPlain" startAt="2015"/>
              <a:defRPr/>
            </a:pP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 г. – Выполнение требований директивы новыми производствами Приложения </a:t>
            </a:r>
            <a:r>
              <a:rPr lang="en-US" sz="2300" dirty="0" smtClean="0">
                <a:latin typeface="Arial Narrow" pitchFamily="34" charset="0"/>
                <a:cs typeface="Times New Roman" pitchFamily="18" charset="0"/>
              </a:rPr>
              <a:t>I (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переработка отходов</a:t>
            </a:r>
            <a:r>
              <a:rPr lang="en-US" sz="2300" dirty="0" smtClean="0">
                <a:latin typeface="Arial Narrow" pitchFamily="34" charset="0"/>
                <a:cs typeface="Times New Roman" pitchFamily="18" charset="0"/>
              </a:rPr>
              <a:t>,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деревянные панели</a:t>
            </a:r>
            <a:r>
              <a:rPr lang="en-US" sz="2300" dirty="0" smtClean="0">
                <a:latin typeface="Arial Narrow" pitchFamily="34" charset="0"/>
                <a:cs typeface="Times New Roman" pitchFamily="18" charset="0"/>
              </a:rPr>
              <a:t>, </a:t>
            </a:r>
            <a:r>
              <a:rPr lang="ru-RU" sz="2300" dirty="0" smtClean="0">
                <a:latin typeface="Arial Narrow" pitchFamily="34" charset="0"/>
                <a:cs typeface="Times New Roman" pitchFamily="18" charset="0"/>
              </a:rPr>
              <a:t>пропитка древесины</a:t>
            </a:r>
            <a:r>
              <a:rPr lang="en-US" sz="2300" dirty="0" smtClean="0">
                <a:latin typeface="Arial Narrow" pitchFamily="34" charset="0"/>
                <a:cs typeface="Times New Roman" pitchFamily="18" charset="0"/>
              </a:rPr>
              <a:t>)</a:t>
            </a:r>
            <a:endParaRPr lang="en-US" sz="2300" dirty="0" smtClean="0">
              <a:latin typeface="Arial Narrow" pitchFamily="34" charset="0"/>
            </a:endParaRPr>
          </a:p>
          <a:p>
            <a:pPr marL="0">
              <a:spcAft>
                <a:spcPts val="1200"/>
              </a:spcAft>
              <a:defRPr/>
            </a:pPr>
            <a:endParaRPr lang="en-US" dirty="0" smtClean="0">
              <a:latin typeface="Arial Narrow" pitchFamily="34" charset="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endParaRPr lang="en-US" sz="2000" dirty="0" smtClean="0">
              <a:latin typeface="Arial Narrow" pitchFamily="34" charset="0"/>
            </a:endParaRPr>
          </a:p>
        </p:txBody>
      </p:sp>
      <p:sp>
        <p:nvSpPr>
          <p:cNvPr id="20488" name="Zástupný symbol pro číslo snímk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556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5C30BE8-C496-4544-AD81-D832AAADE582}" type="slidenum">
              <a:rPr lang="en-GB" sz="1200" smtClean="0"/>
              <a:pPr eaLnBrk="1" hangingPunct="1"/>
              <a:t>22</a:t>
            </a:fld>
            <a:endParaRPr lang="en-GB" sz="1200" smtClean="0"/>
          </a:p>
        </p:txBody>
      </p:sp>
      <p:cxnSp>
        <p:nvCxnSpPr>
          <p:cNvPr id="3" name="Přímá spojnice se šipkou 2"/>
          <p:cNvCxnSpPr/>
          <p:nvPr/>
        </p:nvCxnSpPr>
        <p:spPr>
          <a:xfrm>
            <a:off x="900113" y="2636838"/>
            <a:ext cx="684053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900113" y="2492375"/>
            <a:ext cx="0" cy="2889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2843213" y="2468563"/>
            <a:ext cx="0" cy="2873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319588" y="2509838"/>
            <a:ext cx="0" cy="2873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5651500" y="2492375"/>
            <a:ext cx="0" cy="2889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4823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205805"/>
            <a:ext cx="8784976" cy="630907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9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Рекомендации по реформированию</a:t>
            </a:r>
            <a:endParaRPr lang="en-GB" sz="2800" b="1" dirty="0">
              <a:solidFill>
                <a:srgbClr val="F9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80728"/>
            <a:ext cx="8591872" cy="572068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200" b="1" dirty="0" smtClean="0">
                <a:latin typeface="Times New Roman" pitchFamily="18" charset="0"/>
              </a:rPr>
              <a:t>Консультации</a:t>
            </a:r>
            <a:r>
              <a:rPr lang="ru-RU" sz="2200" dirty="0" smtClean="0">
                <a:latin typeface="Times New Roman" pitchFamily="18" charset="0"/>
              </a:rPr>
              <a:t> по законопроектам с представителями промышленности и органами регулирования</a:t>
            </a:r>
            <a:endParaRPr lang="en-US" sz="2200" dirty="0" smtClean="0">
              <a:latin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</a:rPr>
              <a:t>Чёткое определение полномочий и процедур межведомственной координации при </a:t>
            </a:r>
            <a:r>
              <a:rPr lang="ru-RU" sz="2200" b="1" dirty="0" smtClean="0">
                <a:latin typeface="Times New Roman" pitchFamily="18" charset="0"/>
              </a:rPr>
              <a:t>комплексном регулировании</a:t>
            </a:r>
            <a:endParaRPr lang="en-US" sz="2200" b="1" dirty="0" smtClean="0">
              <a:latin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200" b="1" dirty="0" smtClean="0">
                <a:latin typeface="Times New Roman" pitchFamily="18" charset="0"/>
              </a:rPr>
              <a:t>Инвентаризация производств</a:t>
            </a:r>
            <a:r>
              <a:rPr lang="ru-RU" sz="2200" dirty="0" smtClean="0">
                <a:latin typeface="Times New Roman" pitchFamily="18" charset="0"/>
              </a:rPr>
              <a:t> для подготовки плана действий по переходу на комплексные разрешения</a:t>
            </a:r>
            <a:endParaRPr lang="en-US" sz="2200" dirty="0" smtClean="0">
              <a:latin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200" b="1" dirty="0" smtClean="0">
                <a:latin typeface="Times New Roman" pitchFamily="18" charset="0"/>
              </a:rPr>
              <a:t>Финансирование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</a:rPr>
              <a:t>внедрения НДТМ</a:t>
            </a:r>
            <a:endParaRPr lang="en-US" sz="2200" dirty="0" smtClean="0">
              <a:latin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200" smtClean="0">
                <a:latin typeface="Times New Roman" pitchFamily="18" charset="0"/>
              </a:rPr>
              <a:t>Форму </a:t>
            </a:r>
            <a:r>
              <a:rPr lang="ru-RU" sz="2200" dirty="0" smtClean="0">
                <a:latin typeface="Times New Roman" pitchFamily="18" charset="0"/>
              </a:rPr>
              <a:t>заявки и руководство необходимо заранее опробовать на пилотных разрешениях</a:t>
            </a:r>
            <a:endParaRPr lang="en-US" sz="2200" dirty="0" smtClean="0">
              <a:latin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</a:rPr>
              <a:t>Обсуждение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</a:rPr>
              <a:t>        </a:t>
            </a:r>
            <a:r>
              <a:rPr lang="en-US" sz="2200" dirty="0" smtClean="0">
                <a:latin typeface="Times New Roman" pitchFamily="18" charset="0"/>
              </a:rPr>
              <a:t>a) </a:t>
            </a:r>
            <a:r>
              <a:rPr lang="ru-RU" sz="2200" dirty="0" smtClean="0">
                <a:latin typeface="Times New Roman" pitchFamily="18" charset="0"/>
              </a:rPr>
              <a:t>заявки до начала официальной процедуры рассмотрения</a:t>
            </a:r>
            <a:endParaRPr lang="en-US" sz="2200" dirty="0" smtClean="0">
              <a:latin typeface="Times New Roman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itchFamily="18" charset="0"/>
              </a:rPr>
              <a:t>        </a:t>
            </a:r>
            <a:r>
              <a:rPr lang="en-US" sz="2200" b="1" dirty="0" smtClean="0">
                <a:latin typeface="Times New Roman" pitchFamily="18" charset="0"/>
              </a:rPr>
              <a:t>b) </a:t>
            </a:r>
            <a:r>
              <a:rPr lang="ru-RU" sz="2200" b="1" dirty="0" smtClean="0">
                <a:latin typeface="Times New Roman" pitchFamily="18" charset="0"/>
              </a:rPr>
              <a:t>планов мероприятий в составе комплексного разрешения</a:t>
            </a:r>
            <a:endParaRPr lang="en-US" sz="2200" b="1" dirty="0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28384" y="6248400"/>
            <a:ext cx="658416" cy="457200"/>
          </a:xfrm>
        </p:spPr>
        <p:txBody>
          <a:bodyPr/>
          <a:lstStyle/>
          <a:p>
            <a:fld id="{0D46AAC3-EB4C-40AD-97E4-CAD2B6EA3330}" type="slidenum">
              <a:rPr lang="cs-CZ" smtClean="0"/>
              <a:pPr/>
              <a:t>23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2D0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2D0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+mn-lt"/>
              </a:rPr>
              <a:t>Děkuji za pozornost</a:t>
            </a:r>
            <a:endParaRPr lang="en-US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24</a:t>
            </a:fld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1707" y="2204864"/>
            <a:ext cx="5200747" cy="330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683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947"/>
          </a:xfrm>
        </p:spPr>
        <p:txBody>
          <a:bodyPr/>
          <a:lstStyle/>
          <a:p>
            <a:pPr algn="ctr"/>
            <a:r>
              <a:rPr lang="ru-RU" b="1" kern="200" dirty="0" smtClean="0">
                <a:latin typeface="Times New Roman" pitchFamily="18" charset="0"/>
              </a:rPr>
              <a:t>Чехия</a:t>
            </a:r>
            <a:r>
              <a:rPr lang="cs-CZ" b="1" kern="200" dirty="0" smtClean="0">
                <a:latin typeface="Times New Roman" pitchFamily="18" charset="0"/>
              </a:rPr>
              <a:t> </a:t>
            </a:r>
            <a:r>
              <a:rPr lang="az-Cyrl-AZ" b="1" kern="200" dirty="0" smtClean="0">
                <a:latin typeface="Times New Roman" pitchFamily="18" charset="0"/>
              </a:rPr>
              <a:t>в</a:t>
            </a:r>
            <a:r>
              <a:rPr lang="cs-CZ" b="1" kern="200" dirty="0" smtClean="0">
                <a:latin typeface="Times New Roman" pitchFamily="18" charset="0"/>
              </a:rPr>
              <a:t> 1985</a:t>
            </a:r>
            <a:endParaRPr lang="en-US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24744"/>
            <a:ext cx="8332836" cy="5593802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0521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04664"/>
            <a:ext cx="8712968" cy="1139825"/>
          </a:xfrm>
          <a:ln>
            <a:noFill/>
          </a:ln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+mn-lt"/>
              </a:rPr>
              <a:t>Концепция перехода </a:t>
            </a:r>
            <a:r>
              <a:rPr lang="ru-RU" sz="3200" dirty="0" smtClean="0">
                <a:solidFill>
                  <a:schemeClr val="tx1"/>
                </a:solidFill>
                <a:latin typeface="+mn-lt"/>
              </a:rPr>
              <a:t>от разрешений по средам к комплексным разрешениям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914400" y="1897063"/>
            <a:ext cx="304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cs-CZ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4818063" y="1857375"/>
            <a:ext cx="304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cs-CZ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941388" y="2136775"/>
            <a:ext cx="324326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endParaRPr lang="cs-CZ" sz="2000" b="1">
              <a:effectLst/>
            </a:endParaRP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5049838" y="1685925"/>
            <a:ext cx="324326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endParaRPr lang="cs-CZ" sz="2000" b="1">
              <a:effectLst/>
            </a:endParaRP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1119188" y="1657350"/>
            <a:ext cx="324326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endParaRPr lang="cs-CZ" sz="2000" b="1">
              <a:effectLst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4845050" y="1657350"/>
            <a:ext cx="32432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endParaRPr lang="cs-CZ" sz="2000" b="1">
              <a:effectLst/>
            </a:endParaRP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914400" y="1670050"/>
            <a:ext cx="32432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endParaRPr lang="cs-CZ" sz="2000" b="1">
              <a:effectLst/>
            </a:endParaRP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251520" y="4441175"/>
            <a:ext cx="3569593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effectLst/>
              </a:rPr>
              <a:t>Единая система </a:t>
            </a:r>
            <a:endParaRPr lang="da-DK" sz="24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effectLst/>
              </a:rPr>
              <a:t>Централизация выдачи</a:t>
            </a:r>
            <a:endParaRPr lang="da-DK" sz="24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effectLst/>
              </a:rPr>
              <a:t>Платно</a:t>
            </a:r>
            <a:endParaRPr lang="da-DK" sz="2400" dirty="0">
              <a:solidFill>
                <a:schemeClr val="tx1"/>
              </a:solidFill>
              <a:effectLst/>
            </a:endParaRP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4500553" y="4441175"/>
            <a:ext cx="402670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effectLst/>
              </a:rPr>
              <a:t>Две системы или больше</a:t>
            </a:r>
            <a:endParaRPr lang="da-DK" sz="24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effectLst/>
              </a:rPr>
              <a:t>Региональная схема</a:t>
            </a:r>
            <a:endParaRPr lang="da-DK" sz="24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effectLst/>
              </a:rPr>
              <a:t>Без сборов</a:t>
            </a:r>
            <a:endParaRPr lang="da-DK" sz="2400" dirty="0">
              <a:solidFill>
                <a:schemeClr val="tx1"/>
              </a:solidFill>
              <a:effectLst/>
            </a:endParaRP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3923927" y="4365104"/>
            <a:ext cx="57606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или</a:t>
            </a:r>
            <a:endParaRPr lang="en-GB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407755" y="1654878"/>
            <a:ext cx="8185595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 smtClean="0">
                <a:solidFill>
                  <a:schemeClr val="tx2"/>
                </a:solidFill>
              </a:rPr>
              <a:t>Основные положения</a:t>
            </a:r>
            <a:r>
              <a:rPr lang="en-US" sz="2400" b="1" dirty="0" smtClean="0">
                <a:solidFill>
                  <a:schemeClr val="tx2"/>
                </a:solidFill>
              </a:rPr>
              <a:t>: 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Цели</a:t>
            </a:r>
            <a:r>
              <a:rPr lang="en-US" sz="2400" dirty="0" smtClean="0">
                <a:solidFill>
                  <a:schemeClr val="tx1"/>
                </a:solidFill>
                <a:effectLst/>
              </a:rPr>
              <a:t> 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effectLst/>
              </a:rPr>
              <a:t>Альтернативы реформирования</a:t>
            </a:r>
            <a:endParaRPr lang="en-US" sz="2400" dirty="0" smtClean="0">
              <a:solidFill>
                <a:schemeClr val="tx1"/>
              </a:solidFill>
              <a:effectLst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effectLst/>
              </a:rPr>
              <a:t>Объём регулирования для комплексных разрешений основных загрязнителей</a:t>
            </a:r>
            <a:endParaRPr lang="en-US" sz="2400" dirty="0" smtClean="0">
              <a:solidFill>
                <a:schemeClr val="tx1"/>
              </a:solidFill>
              <a:effectLst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Как регулировать средние и малые производства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48A5-A853-43A1-A2E5-3866B70D4AC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51132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+mn-lt"/>
              </a:rPr>
              <a:t>Как гармонизировать</a:t>
            </a:r>
            <a:r>
              <a:rPr lang="cs-CZ" dirty="0" smtClean="0">
                <a:latin typeface="+mn-lt"/>
              </a:rPr>
              <a:t>?</a:t>
            </a:r>
            <a:endParaRPr lang="en-US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48A5-A853-43A1-A2E5-3866B70D4AC0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6" name="Ovál 5"/>
          <p:cNvSpPr/>
          <p:nvPr/>
        </p:nvSpPr>
        <p:spPr bwMode="auto">
          <a:xfrm>
            <a:off x="1547664" y="3501008"/>
            <a:ext cx="1872208" cy="864096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9111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Ovál 7"/>
          <p:cNvSpPr/>
          <p:nvPr/>
        </p:nvSpPr>
        <p:spPr bwMode="auto">
          <a:xfrm>
            <a:off x="1403648" y="3284984"/>
            <a:ext cx="1800200" cy="1152128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9111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Ovál 8"/>
          <p:cNvSpPr/>
          <p:nvPr/>
        </p:nvSpPr>
        <p:spPr bwMode="auto">
          <a:xfrm>
            <a:off x="1979712" y="620688"/>
            <a:ext cx="1080120" cy="864096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9111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Ovál 9"/>
          <p:cNvSpPr/>
          <p:nvPr/>
        </p:nvSpPr>
        <p:spPr bwMode="auto">
          <a:xfrm>
            <a:off x="971600" y="2996952"/>
            <a:ext cx="1512168" cy="108012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9111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ál 10"/>
          <p:cNvSpPr/>
          <p:nvPr/>
        </p:nvSpPr>
        <p:spPr>
          <a:xfrm>
            <a:off x="1037689" y="2958712"/>
            <a:ext cx="2382183" cy="212647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" name="Šikmý pruh 11"/>
          <p:cNvSpPr/>
          <p:nvPr/>
        </p:nvSpPr>
        <p:spPr>
          <a:xfrm rot="2881540">
            <a:off x="1273205" y="2120255"/>
            <a:ext cx="1867397" cy="2082855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" name="Textové pole 3"/>
          <p:cNvSpPr txBox="1"/>
          <p:nvPr/>
        </p:nvSpPr>
        <p:spPr>
          <a:xfrm>
            <a:off x="899592" y="3506535"/>
            <a:ext cx="2664296" cy="8820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ea typeface="Calibri"/>
                <a:cs typeface="Times New Roman"/>
              </a:rPr>
              <a:t>Действующее </a:t>
            </a:r>
            <a:r>
              <a:rPr lang="cs-CZ" sz="2000" dirty="0" smtClean="0">
                <a:effectLst/>
                <a:ea typeface="Calibri"/>
                <a:cs typeface="Times New Roman"/>
              </a:rPr>
              <a:t> </a:t>
            </a:r>
            <a:r>
              <a:rPr lang="ru-RU" sz="2000" dirty="0" smtClean="0">
                <a:effectLst/>
                <a:ea typeface="Calibri"/>
                <a:cs typeface="Times New Roman"/>
              </a:rPr>
              <a:t>законодательство</a:t>
            </a:r>
            <a:endParaRPr lang="en-US" sz="1100" dirty="0">
              <a:effectLst/>
              <a:ea typeface="Calibri"/>
              <a:cs typeface="Times New Roman"/>
            </a:endParaRPr>
          </a:p>
        </p:txBody>
      </p:sp>
      <p:sp>
        <p:nvSpPr>
          <p:cNvPr id="14" name="Textové pole 4"/>
          <p:cNvSpPr txBox="1"/>
          <p:nvPr/>
        </p:nvSpPr>
        <p:spPr>
          <a:xfrm>
            <a:off x="1475656" y="2489964"/>
            <a:ext cx="1359262" cy="79502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ea typeface="Calibri"/>
                <a:cs typeface="Times New Roman"/>
              </a:rPr>
              <a:t>Система КПКЗ</a:t>
            </a:r>
            <a:endParaRPr lang="en-US" sz="1100" dirty="0">
              <a:effectLst/>
              <a:ea typeface="Calibri"/>
              <a:cs typeface="Times New Roman"/>
            </a:endParaRPr>
          </a:p>
        </p:txBody>
      </p:sp>
      <p:sp>
        <p:nvSpPr>
          <p:cNvPr id="15" name="Ohnutý pruh 14"/>
          <p:cNvSpPr/>
          <p:nvPr/>
        </p:nvSpPr>
        <p:spPr>
          <a:xfrm>
            <a:off x="4932040" y="2552351"/>
            <a:ext cx="3168352" cy="274885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Ovál 15"/>
          <p:cNvSpPr/>
          <p:nvPr/>
        </p:nvSpPr>
        <p:spPr>
          <a:xfrm>
            <a:off x="5251410" y="3255164"/>
            <a:ext cx="2529612" cy="180574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Textové pole 6"/>
          <p:cNvSpPr txBox="1"/>
          <p:nvPr/>
        </p:nvSpPr>
        <p:spPr>
          <a:xfrm>
            <a:off x="5148064" y="3501008"/>
            <a:ext cx="2664296" cy="8820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a typeface="Calibri"/>
                <a:cs typeface="Times New Roman"/>
              </a:rPr>
              <a:t>Действующее </a:t>
            </a:r>
            <a:r>
              <a:rPr lang="cs-CZ" sz="2000" dirty="0" smtClean="0">
                <a:ea typeface="Calibri"/>
                <a:cs typeface="Times New Roman"/>
              </a:rPr>
              <a:t> </a:t>
            </a:r>
            <a:r>
              <a:rPr lang="ru-RU" sz="2000" dirty="0" smtClean="0">
                <a:ea typeface="Calibri"/>
                <a:cs typeface="Times New Roman"/>
              </a:rPr>
              <a:t>законодательство</a:t>
            </a:r>
            <a:endParaRPr lang="en-US" sz="1100" dirty="0">
              <a:ea typeface="Calibri"/>
              <a:cs typeface="Times New Roman"/>
            </a:endParaRPr>
          </a:p>
        </p:txBody>
      </p:sp>
      <p:sp>
        <p:nvSpPr>
          <p:cNvPr id="18" name="Textové pole 7"/>
          <p:cNvSpPr txBox="1"/>
          <p:nvPr/>
        </p:nvSpPr>
        <p:spPr>
          <a:xfrm>
            <a:off x="5705321" y="2552351"/>
            <a:ext cx="1621790" cy="79502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ea typeface="Calibri"/>
                <a:cs typeface="Times New Roman"/>
              </a:rPr>
              <a:t>Система</a:t>
            </a:r>
            <a:r>
              <a:rPr lang="cs-CZ" sz="2000" dirty="0" smtClean="0">
                <a:effectLst/>
                <a:ea typeface="Calibri"/>
                <a:cs typeface="Times New Roman"/>
              </a:rPr>
              <a:t> </a:t>
            </a:r>
            <a:r>
              <a:rPr lang="ru-RU" sz="2000" dirty="0">
                <a:effectLst/>
                <a:ea typeface="Calibri"/>
                <a:cs typeface="Times New Roman"/>
              </a:rPr>
              <a:t>КПКЗ</a:t>
            </a:r>
            <a:endParaRPr lang="en-US" sz="11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361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63658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План реформирования</a:t>
            </a:r>
            <a:endParaRPr lang="en-GB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720"/>
            <a:ext cx="8579296" cy="5652864"/>
          </a:xfrm>
        </p:spPr>
        <p:txBody>
          <a:bodyPr/>
          <a:lstStyle/>
          <a:p>
            <a:pPr marL="533400" indent="-533400"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b="1" dirty="0" smtClean="0">
                <a:latin typeface="Times New Roman" pitchFamily="18" charset="0"/>
              </a:rPr>
              <a:t>Кто</a:t>
            </a:r>
            <a:r>
              <a:rPr lang="en-US" dirty="0" smtClean="0">
                <a:latin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dirty="0" smtClean="0">
                <a:latin typeface="Times New Roman" pitchFamily="18" charset="0"/>
              </a:rPr>
              <a:t>   a) </a:t>
            </a:r>
            <a:r>
              <a:rPr lang="ru-RU" dirty="0" smtClean="0">
                <a:latin typeface="Times New Roman" pitchFamily="18" charset="0"/>
              </a:rPr>
              <a:t>какие предприятия</a:t>
            </a:r>
            <a:r>
              <a:rPr lang="en-US" dirty="0" smtClean="0">
                <a:latin typeface="Times New Roman" pitchFamily="18" charset="0"/>
              </a:rPr>
              <a:t>? </a:t>
            </a:r>
            <a:r>
              <a:rPr lang="en-US" sz="2400" dirty="0" smtClean="0">
                <a:latin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</a:rPr>
              <a:t>инвентаризация производств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 marL="0" indent="0">
              <a:spcBef>
                <a:spcPts val="200"/>
              </a:spcBef>
              <a:buClr>
                <a:schemeClr val="tx1"/>
              </a:buClr>
              <a:buNone/>
            </a:pPr>
            <a:r>
              <a:rPr lang="en-US" dirty="0" smtClean="0">
                <a:latin typeface="Times New Roman" pitchFamily="18" charset="0"/>
              </a:rPr>
              <a:t>   b) </a:t>
            </a:r>
            <a:r>
              <a:rPr lang="ru-RU" dirty="0" smtClean="0">
                <a:latin typeface="Times New Roman" pitchFamily="18" charset="0"/>
              </a:rPr>
              <a:t>будет регулировать</a:t>
            </a:r>
            <a:r>
              <a:rPr lang="en-US" dirty="0" smtClean="0">
                <a:latin typeface="Times New Roman" pitchFamily="18" charset="0"/>
              </a:rPr>
              <a:t>? </a:t>
            </a:r>
            <a:r>
              <a:rPr lang="en-US" sz="2400" dirty="0" smtClean="0">
                <a:latin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</a:rPr>
              <a:t>государственные органы и</a:t>
            </a:r>
          </a:p>
          <a:p>
            <a:pPr marL="0" indent="0">
              <a:spcBef>
                <a:spcPts val="200"/>
              </a:spcBef>
              <a:buClr>
                <a:schemeClr val="tx1"/>
              </a:buClr>
              <a:buNone/>
            </a:pPr>
            <a:r>
              <a:rPr lang="ru-RU" sz="2400" dirty="0" smtClean="0">
                <a:latin typeface="Times New Roman" pitchFamily="18" charset="0"/>
              </a:rPr>
              <a:t>        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консультационные структуры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 marL="533400" indent="-533400">
              <a:buClr>
                <a:schemeClr val="tx1"/>
              </a:buClr>
              <a:buFont typeface="+mj-lt"/>
              <a:buAutoNum type="arabicPeriod" startAt="2"/>
            </a:pPr>
            <a:r>
              <a:rPr lang="ru-RU" b="1" dirty="0" smtClean="0">
                <a:latin typeface="Times New Roman" pitchFamily="18" charset="0"/>
              </a:rPr>
              <a:t>Когда</a:t>
            </a:r>
            <a:r>
              <a:rPr lang="en-US" dirty="0" smtClean="0">
                <a:latin typeface="Times New Roman" pitchFamily="18" charset="0"/>
              </a:rPr>
              <a:t>? </a:t>
            </a:r>
            <a:r>
              <a:rPr lang="en-US" sz="2400" dirty="0" smtClean="0">
                <a:latin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</a:rPr>
              <a:t>переходный период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 marL="533400" indent="-533400">
              <a:buClr>
                <a:schemeClr val="tx1"/>
              </a:buClr>
              <a:buFont typeface="+mj-lt"/>
              <a:buAutoNum type="arabicPeriod" startAt="2"/>
            </a:pPr>
            <a:r>
              <a:rPr lang="ru-RU" b="1" dirty="0" smtClean="0">
                <a:latin typeface="Times New Roman" pitchFamily="18" charset="0"/>
              </a:rPr>
              <a:t>Как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</a:rPr>
              <a:t>регулировать</a:t>
            </a:r>
            <a:r>
              <a:rPr lang="en-US" dirty="0" smtClean="0">
                <a:latin typeface="Times New Roman" pitchFamily="18" charset="0"/>
              </a:rPr>
              <a:t>? </a:t>
            </a:r>
            <a:r>
              <a:rPr lang="en-US" sz="2400" dirty="0" smtClean="0">
                <a:latin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</a:rPr>
              <a:t>нормативно-правовые акты и руководства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 marL="533400" indent="-533400">
              <a:buClr>
                <a:schemeClr val="tx1"/>
              </a:buClr>
              <a:buFont typeface="+mj-lt"/>
              <a:buAutoNum type="arabicPeriod" startAt="2"/>
            </a:pPr>
            <a:r>
              <a:rPr lang="ru-RU" sz="2400" dirty="0" smtClean="0">
                <a:latin typeface="Times New Roman" pitchFamily="18" charset="0"/>
              </a:rPr>
              <a:t>Обеспечение выполнения</a:t>
            </a:r>
            <a:r>
              <a:rPr lang="en-US" sz="2400" dirty="0" smtClean="0">
                <a:latin typeface="Times New Roman" pitchFamily="18" charset="0"/>
              </a:rPr>
              <a:t>? (</a:t>
            </a:r>
            <a:r>
              <a:rPr lang="ru-RU" sz="2400" dirty="0" smtClean="0">
                <a:latin typeface="Times New Roman" pitchFamily="18" charset="0"/>
              </a:rPr>
              <a:t>производственный контроль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</a:rPr>
              <a:t>экологическая инспекция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</a:rPr>
              <a:t>требования к отчётности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 marL="533400" indent="-533400">
              <a:buClr>
                <a:schemeClr val="tx1"/>
              </a:buClr>
              <a:buFont typeface="+mj-lt"/>
              <a:buAutoNum type="arabicPeriod" startAt="2"/>
            </a:pPr>
            <a:r>
              <a:rPr lang="ru-RU" b="1" dirty="0" smtClean="0">
                <a:latin typeface="Times New Roman" pitchFamily="18" charset="0"/>
              </a:rPr>
              <a:t>Стоимость</a:t>
            </a:r>
            <a:r>
              <a:rPr lang="en-US" dirty="0" smtClean="0">
                <a:latin typeface="Times New Roman" pitchFamily="18" charset="0"/>
              </a:rPr>
              <a:t>? </a:t>
            </a:r>
            <a:r>
              <a:rPr lang="en-US" sz="2400" dirty="0" smtClean="0">
                <a:latin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</a:rPr>
              <a:t>финансирование внедрения НДТМ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 marL="533400" indent="-533400">
              <a:buClr>
                <a:schemeClr val="tx1"/>
              </a:buClr>
              <a:buFont typeface="+mj-lt"/>
              <a:buAutoNum type="arabicPeriod" startAt="2"/>
            </a:pPr>
            <a:r>
              <a:rPr lang="ru-RU" sz="2400" dirty="0" smtClean="0">
                <a:latin typeface="Times New Roman" pitchFamily="18" charset="0"/>
              </a:rPr>
              <a:t>Подготовительные этапы</a:t>
            </a:r>
            <a:r>
              <a:rPr lang="en-US" sz="2400" dirty="0" smtClean="0">
                <a:latin typeface="Times New Roman" pitchFamily="18" charset="0"/>
              </a:rPr>
              <a:t>? (</a:t>
            </a:r>
            <a:r>
              <a:rPr lang="ru-RU" sz="2400" dirty="0" smtClean="0">
                <a:latin typeface="Times New Roman" pitchFamily="18" charset="0"/>
              </a:rPr>
              <a:t>анализ законодательства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</a:rPr>
              <a:t>пилотные проекты, программы обучения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</a:rPr>
              <a:t>консультационная поддержка</a:t>
            </a:r>
            <a:r>
              <a:rPr lang="en-US" sz="2400" dirty="0" smtClean="0">
                <a:latin typeface="Times New Roman" pitchFamily="18" charset="0"/>
              </a:rPr>
              <a:t>)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>
              <a:latin typeface="Times New Roman" pitchFamily="18" charset="0"/>
            </a:endParaRPr>
          </a:p>
        </p:txBody>
      </p:sp>
      <p:pic>
        <p:nvPicPr>
          <p:cNvPr id="4" name="Picture 4" descr="j00787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4408" y="4725144"/>
            <a:ext cx="747713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16416" y="6248400"/>
            <a:ext cx="370384" cy="457200"/>
          </a:xfrm>
        </p:spPr>
        <p:txBody>
          <a:bodyPr/>
          <a:lstStyle/>
          <a:p>
            <a:fld id="{0D46AAC3-EB4C-40AD-97E4-CAD2B6EA3330}" type="slidenum">
              <a:rPr lang="cs-CZ" smtClean="0"/>
              <a:pPr/>
              <a:t>6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518864" y="188640"/>
            <a:ext cx="8229600" cy="93610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Инвентаризация производств Чешской Республики</a:t>
            </a:r>
            <a:endParaRPr lang="en-US" sz="3200" dirty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04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4062" y="1058515"/>
            <a:ext cx="7712075" cy="4530725"/>
          </a:xfrm>
          <a:noFill/>
          <a:ln/>
        </p:spPr>
      </p:pic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3923928" y="5786100"/>
            <a:ext cx="50405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800" i="1" u="sng" dirty="0" smtClean="0">
                <a:solidFill>
                  <a:schemeClr val="tx1"/>
                </a:solidFill>
              </a:rPr>
              <a:t>Всего</a:t>
            </a:r>
            <a:r>
              <a:rPr lang="en-US" sz="2800" dirty="0" smtClean="0">
                <a:solidFill>
                  <a:schemeClr val="tx1"/>
                </a:solidFill>
              </a:rPr>
              <a:t>:  1312</a:t>
            </a:r>
            <a:r>
              <a:rPr lang="ru-RU" sz="2800" dirty="0" smtClean="0">
                <a:solidFill>
                  <a:schemeClr val="tx1"/>
                </a:solidFill>
              </a:rPr>
              <a:t> производств КПКЗ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251520" y="5301208"/>
            <a:ext cx="3886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Равномерное распределение производств</a:t>
            </a:r>
            <a:r>
              <a:rPr lang="en-US" sz="2400" dirty="0" smtClean="0">
                <a:solidFill>
                  <a:schemeClr val="tx1"/>
                </a:solidFill>
              </a:rPr>
              <a:t> – </a:t>
            </a:r>
            <a:r>
              <a:rPr lang="ru-RU" sz="2400" dirty="0" smtClean="0">
                <a:solidFill>
                  <a:schemeClr val="tx1"/>
                </a:solidFill>
              </a:rPr>
              <a:t>выдача разрешений регионами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7688" y="116632"/>
            <a:ext cx="8686800" cy="57606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Инвентаризация производств Хорватии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6190" y="1196752"/>
            <a:ext cx="3098502" cy="519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897028"/>
            <a:ext cx="6948487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6AAC3-EB4C-40AD-97E4-CAD2B6EA3330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47893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26FD-F9D8-40CF-BEAF-9B4CBD4A6D06}" type="slidenum">
              <a:rPr lang="cs-CZ">
                <a:solidFill>
                  <a:srgbClr val="000000"/>
                </a:solidFill>
              </a:rPr>
              <a:pPr/>
              <a:t>9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683568" y="144016"/>
            <a:ext cx="7920880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Степень интеграции </a:t>
            </a:r>
            <a:r>
              <a:rPr lang="cs-CZ" sz="2800" dirty="0" smtClean="0"/>
              <a:t>– </a:t>
            </a:r>
          </a:p>
          <a:p>
            <a:pPr algn="ctr">
              <a:lnSpc>
                <a:spcPct val="90000"/>
              </a:lnSpc>
            </a:pPr>
            <a:r>
              <a:rPr lang="ru-RU" sz="28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правовая и институциональная основа</a:t>
            </a:r>
            <a:endParaRPr lang="en-GB" sz="28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061" name="Object 27"/>
          <p:cNvGraphicFramePr>
            <a:graphicFrameLocks noChangeAspect="1"/>
          </p:cNvGraphicFramePr>
          <p:nvPr/>
        </p:nvGraphicFramePr>
        <p:xfrm>
          <a:off x="0" y="1270000"/>
          <a:ext cx="9155113" cy="5183188"/>
        </p:xfrm>
        <a:graphic>
          <a:graphicData uri="http://schemas.openxmlformats.org/presentationml/2006/ole">
            <p:oleObj spid="_x0000_s1065" name="Worksheet" r:id="rId4" imgW="5467382" imgH="2924190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366610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nky">
  <a:themeElements>
    <a:clrScheme name="">
      <a:dk1>
        <a:srgbClr val="000000"/>
      </a:dk1>
      <a:lt1>
        <a:srgbClr val="FFFFFF"/>
      </a:lt1>
      <a:dk2>
        <a:srgbClr val="F72D05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339933"/>
      </a:hlink>
      <a:folHlink>
        <a:srgbClr val="CC9900"/>
      </a:folHlink>
    </a:clrScheme>
    <a:fontScheme name="Linky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4400" b="0" i="0" u="none" strike="noStrike" cap="none" normalizeH="0" baseline="0" smtClean="0">
            <a:ln>
              <a:noFill/>
            </a:ln>
            <a:solidFill>
              <a:srgbClr val="F9111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4400" b="0" i="0" u="none" strike="noStrike" cap="none" normalizeH="0" baseline="0" smtClean="0">
            <a:ln>
              <a:noFill/>
            </a:ln>
            <a:solidFill>
              <a:srgbClr val="F9111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inky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ky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inky">
  <a:themeElements>
    <a:clrScheme name="">
      <a:dk1>
        <a:srgbClr val="000000"/>
      </a:dk1>
      <a:lt1>
        <a:srgbClr val="FFFFFF"/>
      </a:lt1>
      <a:dk2>
        <a:srgbClr val="F72D05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339933"/>
      </a:hlink>
      <a:folHlink>
        <a:srgbClr val="CC9900"/>
      </a:folHlink>
    </a:clrScheme>
    <a:fontScheme name="Linky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4400" b="0" i="0" u="none" strike="noStrike" cap="none" normalizeH="0" baseline="0" smtClean="0">
            <a:ln>
              <a:noFill/>
            </a:ln>
            <a:solidFill>
              <a:srgbClr val="F9111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4400" b="0" i="0" u="none" strike="noStrike" cap="none" normalizeH="0" baseline="0" smtClean="0">
            <a:ln>
              <a:noFill/>
            </a:ln>
            <a:solidFill>
              <a:srgbClr val="F9111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inky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ky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13124</TotalTime>
  <Words>1207</Words>
  <Application>Microsoft Office PowerPoint</Application>
  <PresentationFormat>On-screen Show (4:3)</PresentationFormat>
  <Paragraphs>230</Paragraphs>
  <Slides>24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Linky</vt:lpstr>
      <vt:lpstr>1_Linky</vt:lpstr>
      <vt:lpstr>Office Theme</vt:lpstr>
      <vt:lpstr>Worksheet</vt:lpstr>
      <vt:lpstr>Опыт реформирования системы природоохранных разрешений и последние изменения  в законодательстве Чешской Республике</vt:lpstr>
      <vt:lpstr>Содержание презентации</vt:lpstr>
      <vt:lpstr>Чехия в 1985</vt:lpstr>
      <vt:lpstr>Концепция перехода от разрешений по средам к комплексным разрешениям</vt:lpstr>
      <vt:lpstr>Как гармонизировать?</vt:lpstr>
      <vt:lpstr>План реформирования</vt:lpstr>
      <vt:lpstr>Инвентаризация производств Чешской Республики</vt:lpstr>
      <vt:lpstr>Инвентаризация производств Хорватии</vt:lpstr>
      <vt:lpstr>Slide 9</vt:lpstr>
      <vt:lpstr>Законодательная основа комплексных разрешений</vt:lpstr>
      <vt:lpstr>Законодательная основа регулирования по природным средам</vt:lpstr>
      <vt:lpstr>Внедрение КПКЗ</vt:lpstr>
      <vt:lpstr>Условия комплексных разрешений 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Рекомендации по реформированию</vt:lpstr>
      <vt:lpstr>Děkuji za pozornost</vt:lpstr>
    </vt:vector>
  </TitlesOfParts>
  <Company>Český Ekologický Ústav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Practical transformation of Environmental permitting system and latest changes in the Czech Republic</dc:title>
  <dc:creator>MP</dc:creator>
  <cp:lastModifiedBy>Vladimir Morozov</cp:lastModifiedBy>
  <cp:revision>140</cp:revision>
  <dcterms:created xsi:type="dcterms:W3CDTF">2003-02-05T07:31:58Z</dcterms:created>
  <dcterms:modified xsi:type="dcterms:W3CDTF">2013-05-15T09:16:03Z</dcterms:modified>
</cp:coreProperties>
</file>