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7" r:id="rId2"/>
    <p:sldId id="285" r:id="rId3"/>
    <p:sldId id="380" r:id="rId4"/>
    <p:sldId id="385" r:id="rId5"/>
    <p:sldId id="386" r:id="rId6"/>
    <p:sldId id="384" r:id="rId7"/>
    <p:sldId id="383" r:id="rId8"/>
    <p:sldId id="382" r:id="rId9"/>
    <p:sldId id="381" r:id="rId10"/>
    <p:sldId id="390" r:id="rId11"/>
    <p:sldId id="389" r:id="rId12"/>
    <p:sldId id="379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E1"/>
    <a:srgbClr val="FFCC66"/>
    <a:srgbClr val="0066FF"/>
    <a:srgbClr val="FF5050"/>
    <a:srgbClr val="E9E53B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5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15/05/2013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992888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79512" y="2924944"/>
            <a:ext cx="8820473" cy="302433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5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Рекомендации по разработке национальной справочной системы и </a:t>
            </a:r>
            <a:r>
              <a:rPr lang="ru-RU" sz="5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организации центров </a:t>
            </a:r>
            <a:r>
              <a:rPr lang="ru-RU" sz="5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по НДТМ</a:t>
            </a:r>
            <a:endParaRPr lang="en-GB" sz="5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cs-CZ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Моника Прибылова</a:t>
            </a:r>
            <a:endParaRPr lang="en-GB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9776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Рекомендации по организации и работе центров по НДТМ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896544"/>
          </a:xfrm>
        </p:spPr>
        <p:txBody>
          <a:bodyPr>
            <a:normAutofit fontScale="32500" lnSpcReduction="20000"/>
          </a:bodyPr>
          <a:lstStyle/>
          <a:p>
            <a:pPr marL="0" lvl="0" indent="0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Цель деятельности </a:t>
            </a:r>
            <a:r>
              <a:rPr lang="ru-RU" sz="7200" dirty="0" smtClean="0">
                <a:solidFill>
                  <a:schemeClr val="tx1"/>
                </a:solidFill>
              </a:rPr>
              <a:t>центров по НДТМ: поддержка информационного обмена по НДТМ, информационное и техническое обеспечение системы комплексных природоохранных разрешений.</a:t>
            </a:r>
          </a:p>
          <a:p>
            <a:pPr marL="0" lvl="0" indent="0">
              <a:buNone/>
            </a:pPr>
            <a:r>
              <a:rPr lang="ru-RU" sz="7100" b="1" dirty="0" smtClean="0">
                <a:solidFill>
                  <a:srgbClr val="FF0000"/>
                </a:solidFill>
              </a:rPr>
              <a:t>Функции</a:t>
            </a:r>
            <a:r>
              <a:rPr lang="en-US" sz="7200" dirty="0" smtClean="0">
                <a:solidFill>
                  <a:srgbClr val="FF0000"/>
                </a:solidFill>
              </a:rPr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7200" dirty="0" smtClean="0">
                <a:solidFill>
                  <a:schemeClr val="tx1"/>
                </a:solidFill>
              </a:rPr>
              <a:t>Разработка национального руководства по НДТМ</a:t>
            </a:r>
            <a:r>
              <a:rPr lang="en-US" sz="7200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7200" dirty="0" smtClean="0">
                <a:solidFill>
                  <a:schemeClr val="tx1"/>
                </a:solidFill>
              </a:rPr>
              <a:t>Координационный центр для сбора информации об использовании и совершенствовании НДТМ</a:t>
            </a:r>
            <a:r>
              <a:rPr lang="en-US" sz="7200" dirty="0" smtClean="0">
                <a:solidFill>
                  <a:schemeClr val="tx1"/>
                </a:solidFill>
              </a:rPr>
              <a:t>;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7200" dirty="0" smtClean="0">
                <a:solidFill>
                  <a:schemeClr val="tx1"/>
                </a:solidFill>
              </a:rPr>
              <a:t>Распространение информации о НДТМ</a:t>
            </a:r>
            <a:r>
              <a:rPr lang="en-US" sz="7200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7200" dirty="0" smtClean="0">
                <a:solidFill>
                  <a:schemeClr val="tx1"/>
                </a:solidFill>
              </a:rPr>
              <a:t>Техническая поддержка в оценке и определении НДТМ</a:t>
            </a:r>
            <a:r>
              <a:rPr lang="en-US" sz="7200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7200" dirty="0" smtClean="0">
                <a:solidFill>
                  <a:schemeClr val="tx1"/>
                </a:solidFill>
              </a:rPr>
              <a:t>Техническая поддержка при подготовке заявок на получение комплексного разрешения</a:t>
            </a:r>
            <a:r>
              <a:rPr lang="en-US" sz="7200" dirty="0" smtClean="0">
                <a:solidFill>
                  <a:schemeClr val="tx1"/>
                </a:solidFill>
              </a:rPr>
              <a:t>.</a:t>
            </a:r>
            <a:endParaRPr lang="ru-RU" sz="7200" dirty="0" smtClean="0">
              <a:solidFill>
                <a:schemeClr val="tx1"/>
              </a:solidFill>
            </a:endParaRPr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2625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Варианты организации центров</a:t>
            </a:r>
            <a:br>
              <a:rPr lang="ru-RU" i="0" dirty="0" smtClean="0">
                <a:latin typeface="Eras Medium ITC" pitchFamily="34" charset="0"/>
              </a:rPr>
            </a:br>
            <a:r>
              <a:rPr lang="ru-RU" i="0" dirty="0" smtClean="0">
                <a:latin typeface="Eras Medium ITC" pitchFamily="34" charset="0"/>
              </a:rPr>
              <a:t>по НДТМ/чистым технологиям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Наделить необходимыми полномочиями </a:t>
            </a:r>
            <a:r>
              <a:rPr lang="ru-RU" b="1" dirty="0" smtClean="0">
                <a:solidFill>
                  <a:srgbClr val="FF0000"/>
                </a:solidFill>
              </a:rPr>
              <a:t>существующую</a:t>
            </a:r>
            <a:r>
              <a:rPr lang="ru-RU" dirty="0" smtClean="0">
                <a:solidFill>
                  <a:schemeClr val="tx1"/>
                </a:solidFill>
              </a:rPr>
              <a:t> организацию, знания и опыт сотрудников которой  позволяют справиться с указанными функциями центра  по НДТМ (например, организация в структуре Минприроды или НИИ, работающие в различных отраслях промышленности)</a:t>
            </a:r>
            <a:r>
              <a:rPr lang="en-US" sz="2400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Создать </a:t>
            </a:r>
            <a:r>
              <a:rPr lang="ru-RU" b="1" dirty="0" smtClean="0">
                <a:solidFill>
                  <a:schemeClr val="tx1"/>
                </a:solidFill>
              </a:rPr>
              <a:t>новую </a:t>
            </a:r>
            <a:r>
              <a:rPr lang="ru-RU" dirty="0" smtClean="0">
                <a:solidFill>
                  <a:schemeClr val="tx1"/>
                </a:solidFill>
              </a:rPr>
              <a:t>организацию с привлечение необходимых отраслевых специалистов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Использовать процедуру аккредитации </a:t>
            </a:r>
            <a:r>
              <a:rPr lang="ru-RU" b="1" dirty="0" smtClean="0">
                <a:solidFill>
                  <a:schemeClr val="tx1"/>
                </a:solidFill>
              </a:rPr>
              <a:t>внешних</a:t>
            </a:r>
            <a:r>
              <a:rPr lang="ru-RU" dirty="0" smtClean="0">
                <a:solidFill>
                  <a:schemeClr val="tx1"/>
                </a:solidFill>
              </a:rPr>
              <a:t> консультантов, консалтинговых компаний или научно-исследовательских институтов для обеспечения выполнения функций центра по НДТМ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pPr marL="514350" lvl="0" indent="-514350">
              <a:buNone/>
            </a:pP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197795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0" dirty="0" smtClean="0"/>
              <a:t>Примеры работы центров по НДТМ</a:t>
            </a:r>
            <a:endParaRPr lang="en-US" i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46449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b="1" dirty="0" smtClean="0">
                <a:solidFill>
                  <a:schemeClr val="accent1"/>
                </a:solidFill>
              </a:rPr>
              <a:t>Фламандский</a:t>
            </a:r>
            <a:r>
              <a:rPr lang="ru-RU" sz="2400" dirty="0" smtClean="0">
                <a:solidFill>
                  <a:schemeClr val="tx1"/>
                </a:solidFill>
              </a:rPr>
              <a:t> центр по НДТМ создан при независимой научно-исследовательской организации </a:t>
            </a:r>
            <a:r>
              <a:rPr lang="ru-RU" sz="2400" dirty="0" err="1" smtClean="0">
                <a:solidFill>
                  <a:schemeClr val="tx1"/>
                </a:solidFill>
              </a:rPr>
              <a:t>VITO</a:t>
            </a:r>
            <a:r>
              <a:rPr lang="ru-RU" sz="2400" dirty="0" smtClean="0">
                <a:solidFill>
                  <a:schemeClr val="tx1"/>
                </a:solidFill>
              </a:rPr>
              <a:t>, которая разрабатывает инновационные технологические решения и научно обоснованные рекомендации по поддержке и стимулированию устойчивого развития и совершенствования  экономической и социальной структуры Фландрии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Чешское Агентство по комплексному предотвращению загрязнения </a:t>
            </a:r>
            <a:r>
              <a:rPr lang="ru-RU" sz="2400" dirty="0" smtClean="0">
                <a:solidFill>
                  <a:schemeClr val="tx1"/>
                </a:solidFill>
              </a:rPr>
              <a:t>учреждено на базе Чешского экологического института в структуре Министерства экологии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b="1" dirty="0" smtClean="0">
                <a:solidFill>
                  <a:srgbClr val="FFC000"/>
                </a:solidFill>
              </a:rPr>
              <a:t>Европейское бюро по КПКЗ (</a:t>
            </a:r>
            <a:r>
              <a:rPr lang="en-US" sz="2400" b="1" dirty="0" smtClean="0">
                <a:solidFill>
                  <a:srgbClr val="FFC000"/>
                </a:solidFill>
              </a:rPr>
              <a:t>EIPPCB</a:t>
            </a:r>
            <a:r>
              <a:rPr lang="ru-RU" sz="2400" b="1" dirty="0" smtClean="0">
                <a:solidFill>
                  <a:srgbClr val="FFC000"/>
                </a:solidFill>
              </a:rPr>
              <a:t>)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создано в ЕС на базе Института перспективных технологических исследований </a:t>
            </a:r>
          </a:p>
          <a:p>
            <a:pPr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     в Севилье, Испания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467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418654"/>
            <a:ext cx="6336704" cy="850106"/>
          </a:xfrm>
        </p:spPr>
        <p:txBody>
          <a:bodyPr/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Содержание презентации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Нормативно-правовая база ЕС </a:t>
            </a:r>
          </a:p>
          <a:p>
            <a:pPr lvl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    по информационному обмену и разработке </a:t>
            </a:r>
            <a:r>
              <a:rPr lang="en-US" dirty="0" smtClean="0">
                <a:solidFill>
                  <a:schemeClr val="tx1"/>
                </a:solidFill>
              </a:rPr>
              <a:t>BREF - </a:t>
            </a:r>
            <a:r>
              <a:rPr lang="ru-RU" dirty="0" smtClean="0">
                <a:solidFill>
                  <a:schemeClr val="tx1"/>
                </a:solidFill>
              </a:rPr>
              <a:t>отраслевых справочных руководств по НДТМ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Участники информационного обмена ЕС по НДТМ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Основные требования к разработке национальных справочных систем по НДТМ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Функции центров по НДТМ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Рекомендации по организации и работе центров по НДТМ/чистым технологиям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Нормативно-правовая база ЕС </a:t>
            </a:r>
            <a:br>
              <a:rPr lang="ru-RU" i="0" dirty="0" smtClean="0">
                <a:latin typeface="Eras Medium ITC" pitchFamily="34" charset="0"/>
              </a:rPr>
            </a:br>
            <a:r>
              <a:rPr lang="ru-RU" i="0" dirty="0" smtClean="0">
                <a:latin typeface="Eras Medium ITC" pitchFamily="34" charset="0"/>
              </a:rPr>
              <a:t>по информационному обмену по НДТМ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46085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1) </a:t>
            </a:r>
            <a:r>
              <a:rPr lang="ru-RU" b="1" dirty="0" smtClean="0">
                <a:solidFill>
                  <a:schemeClr val="tx1"/>
                </a:solidFill>
              </a:rPr>
              <a:t>Требования директив </a:t>
            </a:r>
            <a:r>
              <a:rPr lang="en-US" b="1" dirty="0" smtClean="0">
                <a:solidFill>
                  <a:schemeClr val="tx1"/>
                </a:solidFill>
              </a:rPr>
              <a:t>IPPC</a:t>
            </a:r>
            <a:r>
              <a:rPr lang="ru-RU" b="1" dirty="0" smtClean="0">
                <a:solidFill>
                  <a:schemeClr val="tx1"/>
                </a:solidFill>
              </a:rPr>
              <a:t> и </a:t>
            </a:r>
            <a:r>
              <a:rPr lang="en-US" b="1" dirty="0" smtClean="0">
                <a:solidFill>
                  <a:schemeClr val="tx1"/>
                </a:solidFill>
              </a:rPr>
              <a:t>IED: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к информационному обмену по НДТМ между странами – членами ЕС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к информационному обмену и применению НДТМ на национальном уровне</a:t>
            </a:r>
            <a:endParaRPr lang="en-US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2) </a:t>
            </a:r>
            <a:r>
              <a:rPr lang="ru-RU" b="1" dirty="0" smtClean="0">
                <a:solidFill>
                  <a:schemeClr val="tx1"/>
                </a:solidFill>
              </a:rPr>
              <a:t>Руководство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по выполнению природоохранного законодательства ЕС</a:t>
            </a:r>
            <a:endParaRPr lang="en-US" b="1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3) </a:t>
            </a:r>
            <a:r>
              <a:rPr lang="ru-RU" dirty="0" smtClean="0">
                <a:solidFill>
                  <a:schemeClr val="tx1"/>
                </a:solidFill>
              </a:rPr>
              <a:t>Сближение с воздухоохранной политикой ЕС –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краткий путеводитель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для стран-партнёров по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Европейской политике добрососедства, и России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ru-RU" b="1" dirty="0" smtClean="0">
                <a:solidFill>
                  <a:schemeClr val="tx1"/>
                </a:solidFill>
              </a:rPr>
              <a:t>Промышленное загрязнение, в том числе Директива </a:t>
            </a:r>
            <a:r>
              <a:rPr lang="en-US" b="1" dirty="0" smtClean="0">
                <a:solidFill>
                  <a:schemeClr val="tx1"/>
                </a:solidFill>
              </a:rPr>
              <a:t>IPPC</a:t>
            </a: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22398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Участники информационного обмена ЕС по НДТМ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6" name="Picture 5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1700808"/>
            <a:ext cx="636045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1766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9776"/>
            <a:ext cx="8784976" cy="1143000"/>
          </a:xfrm>
        </p:spPr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Подходы стран ЕС к разработке и применению НДТМ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892480" cy="532859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ru-RU" dirty="0" smtClean="0">
                <a:solidFill>
                  <a:schemeClr val="tx1"/>
                </a:solidFill>
              </a:rPr>
              <a:t>Использование </a:t>
            </a:r>
            <a:r>
              <a:rPr lang="en-US" dirty="0" smtClean="0">
                <a:solidFill>
                  <a:schemeClr val="tx1"/>
                </a:solidFill>
              </a:rPr>
              <a:t>BREF </a:t>
            </a:r>
            <a:r>
              <a:rPr lang="ru-RU" dirty="0" smtClean="0">
                <a:solidFill>
                  <a:schemeClr val="tx1"/>
                </a:solidFill>
              </a:rPr>
              <a:t>на английском языке и перевода расширенной аннотации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</a:p>
          <a:p>
            <a:pPr marL="0" lv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ru-RU" dirty="0" smtClean="0">
                <a:solidFill>
                  <a:schemeClr val="tx1"/>
                </a:solidFill>
              </a:rPr>
              <a:t>Перевод всех</a:t>
            </a:r>
            <a:r>
              <a:rPr lang="en-US" dirty="0" smtClean="0">
                <a:solidFill>
                  <a:schemeClr val="tx1"/>
                </a:solidFill>
              </a:rPr>
              <a:t> BREF</a:t>
            </a:r>
            <a:r>
              <a:rPr lang="ru-RU" dirty="0" smtClean="0">
                <a:solidFill>
                  <a:schemeClr val="tx1"/>
                </a:solidFill>
              </a:rPr>
              <a:t> для национального законодательства и при необходимости подготовка методических указаний и пояснений для сложных случаев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</a:p>
          <a:p>
            <a:pPr marL="0" lv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Внедрение </a:t>
            </a:r>
            <a:r>
              <a:rPr lang="en-US" dirty="0" smtClean="0">
                <a:solidFill>
                  <a:schemeClr val="tx1"/>
                </a:solidFill>
              </a:rPr>
              <a:t>BREF</a:t>
            </a:r>
            <a:r>
              <a:rPr lang="ru-RU" dirty="0" smtClean="0">
                <a:solidFill>
                  <a:schemeClr val="tx1"/>
                </a:solidFill>
              </a:rPr>
              <a:t> предусматривает </a:t>
            </a:r>
            <a:r>
              <a:rPr lang="en-US" dirty="0" smtClean="0">
                <a:solidFill>
                  <a:schemeClr val="tx1"/>
                </a:solidFill>
              </a:rPr>
              <a:t>3 </a:t>
            </a:r>
            <a:r>
              <a:rPr lang="ru-RU" dirty="0" smtClean="0">
                <a:solidFill>
                  <a:schemeClr val="tx1"/>
                </a:solidFill>
              </a:rPr>
              <a:t>этапа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dirty="0" smtClean="0">
                <a:solidFill>
                  <a:schemeClr val="tx1"/>
                </a:solidFill>
              </a:rPr>
              <a:t>сопоставление с существующим национальным законодательством и природоохранной политикой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dirty="0" smtClean="0">
                <a:solidFill>
                  <a:schemeClr val="tx1"/>
                </a:solidFill>
              </a:rPr>
              <a:t>консультации с представителями промышленности и органами регулирования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dirty="0" smtClean="0">
                <a:solidFill>
                  <a:schemeClr val="tx1"/>
                </a:solidFill>
              </a:rPr>
              <a:t>включение в существующую нормативно-правовую базу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ru-RU" dirty="0" smtClean="0">
                <a:solidFill>
                  <a:schemeClr val="tx1"/>
                </a:solidFill>
              </a:rPr>
              <a:t>4. Адаптация BREF при корректировке существующих национальных руководств по НДТМ;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ru-RU" dirty="0" smtClean="0">
                <a:solidFill>
                  <a:schemeClr val="tx1"/>
                </a:solidFill>
              </a:rPr>
              <a:t>5. Региональная адаптация - для органов государственного регулирования и операторов готовятся дополнительные руководства с контрольными перечнями НДТМ;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ru-RU" dirty="0" smtClean="0">
                <a:solidFill>
                  <a:schemeClr val="tx1"/>
                </a:solidFill>
              </a:rPr>
              <a:t>6. BREF используются для переработки национальных нормативов согласно рекомендациям по НДТМ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8021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i="0" dirty="0" smtClean="0">
                <a:latin typeface="Eras Medium ITC" pitchFamily="34" charset="0"/>
              </a:rPr>
              <a:t>Основные требования к разработке национальных справочных систем</a:t>
            </a:r>
            <a:br>
              <a:rPr lang="ru-RU" i="0" dirty="0" smtClean="0">
                <a:latin typeface="Eras Medium ITC" pitchFamily="34" charset="0"/>
              </a:rPr>
            </a:br>
            <a:r>
              <a:rPr lang="ru-RU" i="0" dirty="0" smtClean="0">
                <a:latin typeface="Eras Medium ITC" pitchFamily="34" charset="0"/>
              </a:rPr>
              <a:t>по НДТМ</a:t>
            </a:r>
            <a:endParaRPr lang="en-US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При создании национальных справочных систем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по НДТМ требуется решения 3 основных вопросов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Организационная структура;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Правовая основа: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Возможности финансирования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18348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Организационная структура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7" name="Content Placeholder 6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30061" y="1628800"/>
            <a:ext cx="7874387" cy="4464496"/>
          </a:xfrm>
        </p:spPr>
      </p:pic>
    </p:spTree>
    <p:extLst>
      <p:ext uri="{BB962C8B-B14F-4D97-AF65-F5344CB8AC3E}">
        <p14:creationId xmlns:p14="http://schemas.microsoft.com/office/powerpoint/2010/main" xmlns="" val="6923105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4776" cy="868958"/>
          </a:xfrm>
        </p:spPr>
        <p:txBody>
          <a:bodyPr/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Нормативно-правовая база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96855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Включение в законодательство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термина НДТМ с указанием сферы его применения;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руководства по НДТМ и порядка его использования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 smtClean="0">
                <a:solidFill>
                  <a:schemeClr val="tx1"/>
                </a:solidFill>
              </a:rPr>
              <a:t>обязательность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указания, кто отвечает за разработку руководств по НДТМ или перевод и адаптацию европейских</a:t>
            </a:r>
            <a:r>
              <a:rPr lang="en-US" sz="2400" dirty="0" smtClean="0">
                <a:solidFill>
                  <a:schemeClr val="tx1"/>
                </a:solidFill>
              </a:rPr>
              <a:t> BREF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В законодательстве </a:t>
            </a:r>
            <a:r>
              <a:rPr lang="ru-RU" sz="2400" b="1" dirty="0" smtClean="0">
                <a:solidFill>
                  <a:schemeClr val="tx1"/>
                </a:solidFill>
              </a:rPr>
              <a:t>первого уровня</a:t>
            </a:r>
            <a:r>
              <a:rPr lang="ru-RU" sz="2400" dirty="0" smtClean="0">
                <a:solidFill>
                  <a:schemeClr val="tx1"/>
                </a:solidFill>
              </a:rPr>
              <a:t> могут быть указаны различные ведомства или организации, обеспечивающие информационный обмен по НДТМ и/или разработку руководства по НДТМ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В законодательстве </a:t>
            </a:r>
            <a:r>
              <a:rPr lang="ru-RU" sz="2400" b="1" dirty="0" smtClean="0">
                <a:solidFill>
                  <a:schemeClr val="tx1"/>
                </a:solidFill>
              </a:rPr>
              <a:t>по внедрению</a:t>
            </a:r>
            <a:r>
              <a:rPr lang="ru-RU" sz="2400" dirty="0" smtClean="0">
                <a:solidFill>
                  <a:schemeClr val="tx1"/>
                </a:solidFill>
              </a:rPr>
              <a:t> указываются: содержание руководства по НДТМ , порядок его подготовки, формирования и пересмотра или перевод / адаптация европейских BREF, включая процедуры утверждения и распространения руководства.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753399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Возможности финансирования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1216" y="1628800"/>
            <a:ext cx="8219256" cy="46085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sz="2600" dirty="0" smtClean="0">
                <a:solidFill>
                  <a:schemeClr val="tx1"/>
                </a:solidFill>
              </a:rPr>
              <a:t>Возможности финансирования разработки и сопровождения руководства по НДТМ</a:t>
            </a:r>
            <a:r>
              <a:rPr lang="en-US" sz="2600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en-US" sz="2600" dirty="0" smtClean="0">
                <a:solidFill>
                  <a:schemeClr val="tx1"/>
                </a:solidFill>
              </a:rPr>
              <a:t>100% </a:t>
            </a:r>
            <a:r>
              <a:rPr lang="ru-RU" sz="2600" dirty="0" smtClean="0">
                <a:solidFill>
                  <a:schemeClr val="tx1"/>
                </a:solidFill>
              </a:rPr>
              <a:t>финансирования из государственного бюджета;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ru-RU" sz="2600" dirty="0" smtClean="0">
                <a:solidFill>
                  <a:schemeClr val="tx1"/>
                </a:solidFill>
              </a:rPr>
              <a:t>Софинансирование из государственного бюджета и международных фондов </a:t>
            </a:r>
            <a:r>
              <a:rPr lang="en-US" sz="2600" dirty="0" smtClean="0">
                <a:solidFill>
                  <a:schemeClr val="tx1"/>
                </a:solidFill>
              </a:rPr>
              <a:t>(</a:t>
            </a:r>
            <a:r>
              <a:rPr lang="ru-RU" sz="2600" dirty="0" smtClean="0">
                <a:solidFill>
                  <a:schemeClr val="tx1"/>
                </a:solidFill>
              </a:rPr>
              <a:t>например, программы ЕС</a:t>
            </a:r>
            <a:r>
              <a:rPr lang="en-US" sz="2600" dirty="0" smtClean="0">
                <a:solidFill>
                  <a:schemeClr val="tx1"/>
                </a:solidFill>
              </a:rPr>
              <a:t>, </a:t>
            </a:r>
            <a:r>
              <a:rPr lang="ru-RU" sz="2600" dirty="0" smtClean="0">
                <a:solidFill>
                  <a:schemeClr val="tx1"/>
                </a:solidFill>
              </a:rPr>
              <a:t>Всемирный банк</a:t>
            </a:r>
            <a:r>
              <a:rPr lang="en-US" sz="2600" dirty="0" smtClean="0">
                <a:solidFill>
                  <a:schemeClr val="tx1"/>
                </a:solidFill>
              </a:rPr>
              <a:t>)</a:t>
            </a:r>
            <a:r>
              <a:rPr lang="ru-RU" sz="2600" dirty="0" smtClean="0">
                <a:solidFill>
                  <a:schemeClr val="tx1"/>
                </a:solidFill>
              </a:rPr>
              <a:t>;</a:t>
            </a:r>
            <a:endParaRPr lang="en-US" sz="2600" dirty="0" smtClean="0">
              <a:solidFill>
                <a:schemeClr val="tx1"/>
              </a:solidFill>
            </a:endParaRPr>
          </a:p>
          <a:p>
            <a:pPr lvl="0"/>
            <a:r>
              <a:rPr lang="ru-RU" sz="2600" dirty="0" smtClean="0">
                <a:solidFill>
                  <a:srgbClr val="FF0000"/>
                </a:solidFill>
              </a:rPr>
              <a:t>Софинансирование из государственного бюджета и представителей отраслей промышленности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2600" dirty="0" smtClean="0">
                <a:solidFill>
                  <a:schemeClr val="tx1"/>
                </a:solidFill>
              </a:rPr>
              <a:t>В ЕС предприятия и промышленные ассоциации заинтересованы в совместном финансировании подготовки руководств по НДТМ, поскольку это позволяет им представить свою  позицию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544859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3291</TotalTime>
  <Words>681</Words>
  <Application>Microsoft Office PowerPoint</Application>
  <PresentationFormat>On-screen Show (4:3)</PresentationFormat>
  <Paragraphs>89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Управление качеством воздуха в странах Восточного региона ЕИСП</vt:lpstr>
      <vt:lpstr>Содержание презентации</vt:lpstr>
      <vt:lpstr>Нормативно-правовая база ЕС  по информационному обмену по НДТМ</vt:lpstr>
      <vt:lpstr>Участники информационного обмена ЕС по НДТМ</vt:lpstr>
      <vt:lpstr>Подходы стран ЕС к разработке и применению НДТМ</vt:lpstr>
      <vt:lpstr>Основные требования к разработке национальных справочных систем по НДТМ</vt:lpstr>
      <vt:lpstr>Организационная структура</vt:lpstr>
      <vt:lpstr>Нормативно-правовая база</vt:lpstr>
      <vt:lpstr>Возможности финансирования</vt:lpstr>
      <vt:lpstr>Рекомендации по организации и работе центров по НДТМ</vt:lpstr>
      <vt:lpstr>Варианты организации центров по НДТМ/чистым технологиям</vt:lpstr>
      <vt:lpstr>Примеры работы центров по НДТМ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Quality Governance in the ENPI East Countries</dc:title>
  <dc:creator>MP</dc:creator>
  <cp:lastModifiedBy>Vladimir Morozov</cp:lastModifiedBy>
  <cp:revision>310</cp:revision>
  <cp:lastPrinted>2012-05-10T14:01:43Z</cp:lastPrinted>
  <dcterms:created xsi:type="dcterms:W3CDTF">2011-10-12T15:30:18Z</dcterms:created>
  <dcterms:modified xsi:type="dcterms:W3CDTF">2013-05-15T11:05:40Z</dcterms:modified>
</cp:coreProperties>
</file>