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7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5" r:id="rId10"/>
    <p:sldId id="292" r:id="rId11"/>
    <p:sldId id="293" r:id="rId12"/>
    <p:sldId id="294" r:id="rId13"/>
    <p:sldId id="296" r:id="rId14"/>
    <p:sldId id="297" r:id="rId15"/>
    <p:sldId id="299" r:id="rId16"/>
    <p:sldId id="298" r:id="rId17"/>
    <p:sldId id="300" r:id="rId18"/>
    <p:sldId id="301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2362" autoAdjust="0"/>
  </p:normalViewPr>
  <p:slideViewPr>
    <p:cSldViewPr>
      <p:cViewPr>
        <p:scale>
          <a:sx n="70" d="100"/>
          <a:sy n="70" d="100"/>
        </p:scale>
        <p:origin x="-1428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06/05/2013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10 </a:t>
            </a:r>
            <a:r>
              <a:rPr lang="cs-CZ" dirty="0" err="1" smtClean="0"/>
              <a:t>pages</a:t>
            </a:r>
            <a:r>
              <a:rPr lang="cs-CZ" dirty="0" smtClean="0"/>
              <a:t> – </a:t>
            </a:r>
            <a:r>
              <a:rPr lang="cs-CZ" dirty="0" err="1" smtClean="0"/>
              <a:t>proposal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Croatia</a:t>
            </a:r>
            <a:r>
              <a:rPr lang="cs-CZ" dirty="0" smtClean="0"/>
              <a:t> by </a:t>
            </a:r>
            <a:r>
              <a:rPr lang="cs-CZ" dirty="0" err="1" smtClean="0"/>
              <a:t>Dutch</a:t>
            </a:r>
            <a:r>
              <a:rPr lang="cs-CZ" dirty="0" smtClean="0"/>
              <a:t> and </a:t>
            </a:r>
            <a:r>
              <a:rPr lang="cs-CZ" dirty="0" err="1" smtClean="0"/>
              <a:t>Croatian</a:t>
            </a:r>
            <a:r>
              <a:rPr lang="cs-CZ" dirty="0" smtClean="0"/>
              <a:t> </a:t>
            </a:r>
            <a:r>
              <a:rPr lang="cs-CZ" dirty="0" err="1" smtClean="0"/>
              <a:t>consultant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dirty="0" smtClean="0">
                <a:solidFill>
                  <a:schemeClr val="tx1"/>
                </a:solidFill>
              </a:rPr>
              <a:t>AEL = </a:t>
            </a:r>
            <a:r>
              <a:rPr lang="en-US" sz="1200" dirty="0" smtClean="0">
                <a:solidFill>
                  <a:schemeClr val="tx1"/>
                </a:solidFill>
              </a:rPr>
              <a:t>associated levels for emission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Definition</a:t>
            </a:r>
            <a:r>
              <a:rPr lang="cs-CZ" dirty="0" smtClean="0"/>
              <a:t> </a:t>
            </a:r>
            <a:r>
              <a:rPr lang="cs-CZ" dirty="0" err="1" smtClean="0"/>
              <a:t>taken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from</a:t>
            </a:r>
            <a:r>
              <a:rPr lang="cs-CZ" baseline="0" dirty="0" smtClean="0"/>
              <a:t> IED: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emission limit values or other conditions, at least at sector level, that are adopted with the intention of being used directly to set permit conditions;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‘general binding rules’ means emission limit values or other conditions, at least at sector level, that are adopted with the intention of being used directly to set permit conditions;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Article</a:t>
            </a:r>
            <a:r>
              <a:rPr lang="cs-CZ" dirty="0" smtClean="0"/>
              <a:t> 6 </a:t>
            </a:r>
            <a:r>
              <a:rPr lang="cs-CZ" dirty="0" err="1" smtClean="0"/>
              <a:t>of</a:t>
            </a:r>
            <a:r>
              <a:rPr lang="cs-CZ" dirty="0" smtClean="0"/>
              <a:t> IED: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 general binding rules are adopted, the permit may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simplyinclude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reference to such rules.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In 2006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dirty="0" smtClean="0">
                <a:solidFill>
                  <a:schemeClr val="tx1"/>
                </a:solidFill>
              </a:rPr>
              <a:t>creation of level playing field</a:t>
            </a:r>
            <a:r>
              <a:rPr lang="cs-CZ" sz="1200" i="1" dirty="0" smtClean="0">
                <a:solidFill>
                  <a:schemeClr val="tx1"/>
                </a:solidFill>
              </a:rPr>
              <a:t> – pravidla hry/game </a:t>
            </a:r>
            <a:r>
              <a:rPr lang="cs-CZ" sz="1200" i="1" dirty="0" err="1" smtClean="0">
                <a:solidFill>
                  <a:schemeClr val="tx1"/>
                </a:solidFill>
              </a:rPr>
              <a:t>rules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496944" cy="110998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7851" y="3356992"/>
            <a:ext cx="9180512" cy="2160240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Комплексный подход</a:t>
            </a:r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  <a:p>
            <a:pPr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4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и</a:t>
            </a:r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  <a:p>
            <a:pPr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использование норм общего действия</a:t>
            </a:r>
            <a:endParaRPr lang="en-US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ru-RU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Моника Прибылова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>Пример НОД</a:t>
            </a:r>
            <a:r>
              <a:rPr lang="en-US" b="1" i="0" dirty="0" smtClean="0">
                <a:latin typeface="Eras Medium ITC" pitchFamily="34" charset="0"/>
              </a:rPr>
              <a:t> </a:t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ru-RU" b="1" i="0" dirty="0" smtClean="0">
                <a:latin typeface="Eras Medium ITC" pitchFamily="34" charset="0"/>
              </a:rPr>
              <a:t>для свиноферм и птицефабрик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589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tx1"/>
                </a:solidFill>
              </a:rPr>
              <a:t>Надлежащая экологическая практика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Оператор должен минимизировать следующие негативные воздействия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на окружающую среду</a:t>
            </a:r>
            <a:r>
              <a:rPr lang="en-US" sz="1800" dirty="0" smtClean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ts val="30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Загрязнение атмосферы, водных объектов,  почвы </a:t>
            </a:r>
          </a:p>
          <a:p>
            <a:pPr>
              <a:spcBef>
                <a:spcPts val="0"/>
              </a:spcBef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       и грунтовых вод</a:t>
            </a:r>
            <a:r>
              <a:rPr lang="en-US" sz="1800" dirty="0" smtClean="0">
                <a:solidFill>
                  <a:schemeClr val="tx1"/>
                </a:solidFill>
              </a:rPr>
              <a:t>;</a:t>
            </a:r>
          </a:p>
          <a:p>
            <a:pPr>
              <a:spcBef>
                <a:spcPts val="70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Шум, вибрации, неприятные запахи</a:t>
            </a:r>
            <a:r>
              <a:rPr lang="en-US" sz="1800" dirty="0" smtClean="0">
                <a:solidFill>
                  <a:schemeClr val="tx1"/>
                </a:solidFill>
              </a:rPr>
              <a:t>;</a:t>
            </a:r>
          </a:p>
          <a:p>
            <a:pPr>
              <a:spcBef>
                <a:spcPts val="70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Раздражающий свет</a:t>
            </a:r>
            <a:r>
              <a:rPr lang="en-US" sz="1800" dirty="0" smtClean="0">
                <a:solidFill>
                  <a:schemeClr val="tx1"/>
                </a:solidFill>
              </a:rPr>
              <a:t>;</a:t>
            </a:r>
          </a:p>
          <a:p>
            <a:pPr>
              <a:spcBef>
                <a:spcPts val="70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Предотвращение аварийных ситуаций и </a:t>
            </a:r>
          </a:p>
          <a:p>
            <a:pPr>
              <a:spcBef>
                <a:spcPts val="0"/>
              </a:spcBef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       несчастных случаев</a:t>
            </a:r>
            <a:r>
              <a:rPr lang="en-US" sz="1800" dirty="0" smtClean="0">
                <a:solidFill>
                  <a:schemeClr val="tx1"/>
                </a:solidFill>
              </a:rPr>
              <a:t>;</a:t>
            </a:r>
          </a:p>
          <a:p>
            <a:pPr>
              <a:spcBef>
                <a:spcPts val="70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Образование отходов и сточных вод</a:t>
            </a:r>
            <a:r>
              <a:rPr lang="en-US" sz="1800" dirty="0" smtClean="0">
                <a:solidFill>
                  <a:schemeClr val="tx1"/>
                </a:solidFill>
              </a:rPr>
              <a:t>;</a:t>
            </a:r>
          </a:p>
          <a:p>
            <a:pPr>
              <a:spcBef>
                <a:spcPts val="70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Потребление энергии, воды, сырьевых материалов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Оператор должен </a:t>
            </a:r>
            <a:r>
              <a:rPr lang="en-US" sz="1800" dirty="0" smtClean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ts val="60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Обеспечивать надлежащее обслуживание оборудования и соблюдение гигиенических требований</a:t>
            </a:r>
            <a:r>
              <a:rPr lang="en-US" sz="1800" dirty="0" smtClean="0">
                <a:solidFill>
                  <a:schemeClr val="tx1"/>
                </a:solidFill>
              </a:rPr>
              <a:t>;</a:t>
            </a:r>
          </a:p>
          <a:p>
            <a:pPr>
              <a:spcBef>
                <a:spcPts val="60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Предоставлять персоналу и субподрядчикам необходимые инструкции для обеспечения соблюдения требований разрешений или других  нормативно-правовых документов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www.hooberfeeds.com/images/slider/swi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82813" y="2060848"/>
            <a:ext cx="3353683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221716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>Пример НОД для ферм</a:t>
            </a:r>
            <a:r>
              <a:rPr lang="en-US" b="1" i="0" dirty="0" smtClean="0">
                <a:latin typeface="Eras Medium ITC" pitchFamily="34" charset="0"/>
              </a:rPr>
              <a:t> – </a:t>
            </a:r>
            <a:r>
              <a:rPr lang="ru-RU" b="1" i="0" dirty="0" smtClean="0">
                <a:solidFill>
                  <a:srgbClr val="FF0000"/>
                </a:solidFill>
                <a:latin typeface="Eras Medium ITC" pitchFamily="34" charset="0"/>
              </a:rPr>
              <a:t>регулирование выбросов аммиака</a:t>
            </a:r>
            <a:endParaRPr lang="en-US" b="1" i="0" dirty="0">
              <a:solidFill>
                <a:srgbClr val="FF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504" y="1484784"/>
            <a:ext cx="8640960" cy="504056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Для </a:t>
            </a:r>
            <a:r>
              <a:rPr lang="ru-RU" sz="2200" b="1" dirty="0" smtClean="0">
                <a:solidFill>
                  <a:schemeClr val="tx1"/>
                </a:solidFill>
              </a:rPr>
              <a:t>новых производств</a:t>
            </a:r>
            <a:r>
              <a:rPr lang="ru-RU" sz="2200" dirty="0" smtClean="0">
                <a:solidFill>
                  <a:schemeClr val="tx1"/>
                </a:solidFill>
              </a:rPr>
              <a:t> общие выбросы аммиака не должны превышать </a:t>
            </a:r>
            <a:r>
              <a:rPr lang="en-US" sz="2200" dirty="0" smtClean="0">
                <a:solidFill>
                  <a:schemeClr val="tx1"/>
                </a:solidFill>
              </a:rPr>
              <a:t>10</a:t>
            </a:r>
            <a:r>
              <a:rPr lang="ru-RU" sz="2200" dirty="0" smtClean="0">
                <a:solidFill>
                  <a:schemeClr val="tx1"/>
                </a:solidFill>
              </a:rPr>
              <a:t> т</a:t>
            </a:r>
            <a:r>
              <a:rPr lang="en-US" sz="2200" dirty="0" smtClean="0">
                <a:solidFill>
                  <a:schemeClr val="tx1"/>
                </a:solidFill>
              </a:rPr>
              <a:t>/</a:t>
            </a:r>
            <a:r>
              <a:rPr lang="ru-RU" sz="2200" dirty="0" smtClean="0">
                <a:solidFill>
                  <a:schemeClr val="tx1"/>
                </a:solidFill>
              </a:rPr>
              <a:t>год;</a:t>
            </a:r>
            <a:endParaRPr lang="en-US" sz="22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Новые промышленные здания должны обеспечивать ПДВ по аммиаку, соответствующие НДТМ;</a:t>
            </a:r>
            <a:endParaRPr lang="en-US" sz="22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Для </a:t>
            </a:r>
            <a:r>
              <a:rPr lang="ru-RU" sz="2200" b="1" dirty="0" smtClean="0">
                <a:solidFill>
                  <a:schemeClr val="tx1"/>
                </a:solidFill>
              </a:rPr>
              <a:t>существующих промышленных зданий </a:t>
            </a:r>
            <a:r>
              <a:rPr lang="ru-RU" sz="2200" dirty="0" smtClean="0">
                <a:solidFill>
                  <a:schemeClr val="tx1"/>
                </a:solidFill>
              </a:rPr>
              <a:t>с превышением ПДВ по аммиаку, соответствующих НДТМ оператор в течение 5 лет обеспечивает выполнение необходимых мероприятий;</a:t>
            </a:r>
            <a:endParaRPr lang="en-US" sz="22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ПДВ по аммиаку, соответствующие НДТМ, указаны в </a:t>
            </a:r>
            <a:r>
              <a:rPr lang="en-US" sz="2200" dirty="0" smtClean="0">
                <a:solidFill>
                  <a:schemeClr val="tx1"/>
                </a:solidFill>
              </a:rPr>
              <a:t>BREF “</a:t>
            </a:r>
            <a:r>
              <a:rPr lang="ru-RU" sz="2200" i="1" dirty="0" smtClean="0">
                <a:solidFill>
                  <a:schemeClr val="tx1"/>
                </a:solidFill>
              </a:rPr>
              <a:t>Интенсивное птицеводство и свиноводство</a:t>
            </a:r>
            <a:r>
              <a:rPr lang="en-US" sz="2200" dirty="0" smtClean="0">
                <a:solidFill>
                  <a:schemeClr val="tx1"/>
                </a:solidFill>
              </a:rPr>
              <a:t>”</a:t>
            </a:r>
          </a:p>
          <a:p>
            <a:pPr>
              <a:spcBef>
                <a:spcPts val="60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Для </a:t>
            </a:r>
            <a:r>
              <a:rPr lang="ru-RU" sz="2200" b="1" dirty="0" smtClean="0">
                <a:solidFill>
                  <a:schemeClr val="tx1"/>
                </a:solidFill>
              </a:rPr>
              <a:t>существующих производств</a:t>
            </a:r>
            <a:r>
              <a:rPr lang="ru-RU" sz="2200" dirty="0" smtClean="0">
                <a:solidFill>
                  <a:schemeClr val="tx1"/>
                </a:solidFill>
              </a:rPr>
              <a:t> с общими выбросами аммиака более </a:t>
            </a:r>
            <a:r>
              <a:rPr lang="en-US" sz="2200" dirty="0" smtClean="0">
                <a:solidFill>
                  <a:schemeClr val="tx1"/>
                </a:solidFill>
              </a:rPr>
              <a:t>10</a:t>
            </a:r>
            <a:r>
              <a:rPr lang="ru-RU" sz="2200" dirty="0" smtClean="0">
                <a:solidFill>
                  <a:schemeClr val="tx1"/>
                </a:solidFill>
              </a:rPr>
              <a:t> т</a:t>
            </a:r>
            <a:r>
              <a:rPr lang="en-US" sz="2200" dirty="0" smtClean="0">
                <a:solidFill>
                  <a:schemeClr val="tx1"/>
                </a:solidFill>
              </a:rPr>
              <a:t>/</a:t>
            </a:r>
            <a:r>
              <a:rPr lang="ru-RU" sz="2200" dirty="0" smtClean="0">
                <a:solidFill>
                  <a:schemeClr val="tx1"/>
                </a:solidFill>
              </a:rPr>
              <a:t>год оператор в течение 5 лет обеспечивает выполнение необходимых мероприятий</a:t>
            </a:r>
            <a:r>
              <a:rPr lang="en-US" sz="2200" dirty="0" smtClean="0">
                <a:solidFill>
                  <a:schemeClr val="tx1"/>
                </a:solidFill>
              </a:rPr>
              <a:t>. </a:t>
            </a:r>
            <a:r>
              <a:rPr lang="ru-RU" sz="2200" dirty="0" smtClean="0">
                <a:solidFill>
                  <a:schemeClr val="tx1"/>
                </a:solidFill>
              </a:rPr>
              <a:t>Расширение производства и строительство новых объектов не должно приводить к увеличению выбросов аммиака</a:t>
            </a:r>
            <a:endParaRPr lang="en-US" sz="22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38287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>НОД для </a:t>
            </a:r>
            <a:r>
              <a:rPr lang="ru-RU" b="1" i="0" dirty="0" smtClean="0">
                <a:solidFill>
                  <a:srgbClr val="FF0000"/>
                </a:solidFill>
                <a:latin typeface="Eras Medium ITC" pitchFamily="34" charset="0"/>
              </a:rPr>
              <a:t>средних и малых производств</a:t>
            </a:r>
            <a:r>
              <a:rPr lang="en-US" b="1" i="0" dirty="0" smtClean="0">
                <a:solidFill>
                  <a:srgbClr val="FF0000"/>
                </a:solidFill>
                <a:latin typeface="Eras Medium ITC" pitchFamily="34" charset="0"/>
              </a:rPr>
              <a:t> </a:t>
            </a:r>
            <a:r>
              <a:rPr lang="en-US" b="1" i="0" dirty="0" smtClean="0">
                <a:latin typeface="Eras Medium ITC" pitchFamily="34" charset="0"/>
              </a:rPr>
              <a:t>–</a:t>
            </a:r>
            <a:r>
              <a:rPr lang="ru-RU" b="1" i="0" dirty="0" smtClean="0">
                <a:latin typeface="Eras Medium ITC" pitchFamily="34" charset="0"/>
              </a:rPr>
              <a:t> пример Мальты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56792"/>
            <a:ext cx="8686800" cy="5544616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НОД для регулирования средних и малых производств включают нормативные требования для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ts val="6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обращения с отходами;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6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выбросов в атмосферу;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6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сбросов сточных вод; и</a:t>
            </a:r>
          </a:p>
          <a:p>
            <a:pPr>
              <a:spcBef>
                <a:spcPts val="6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хранения материалов и химических веществ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Специальные группы НОД разработана для каждого сектора (или группы секторов), которые были определены экологически опасными.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Если явно не указано, по умолчанию предприятия</a:t>
            </a:r>
            <a:r>
              <a:rPr lang="ru-RU" sz="2000" b="1" dirty="0" smtClean="0">
                <a:solidFill>
                  <a:schemeClr val="tx1"/>
                </a:solidFill>
              </a:rPr>
              <a:t> с минимальным экологическим воздействием</a:t>
            </a:r>
            <a:r>
              <a:rPr lang="ru-RU" sz="2000" dirty="0" smtClean="0">
                <a:solidFill>
                  <a:schemeClr val="tx1"/>
                </a:solidFill>
              </a:rPr>
              <a:t> (например, страховые компании) </a:t>
            </a:r>
            <a:r>
              <a:rPr lang="ru-RU" sz="2000" b="1" dirty="0" smtClean="0">
                <a:solidFill>
                  <a:schemeClr val="tx1"/>
                </a:solidFill>
              </a:rPr>
              <a:t>освобождены от обязанности соблюдения НОД или получения разрешений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98409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smtClean="0">
                <a:solidFill>
                  <a:srgbClr val="FF0000"/>
                </a:solidFill>
                <a:latin typeface="Eras Medium ITC" pitchFamily="34" charset="0"/>
              </a:rPr>
              <a:t>Перечень секторов</a:t>
            </a:r>
            <a:r>
              <a:rPr lang="ru-RU" b="1" i="0" dirty="0" smtClean="0">
                <a:latin typeface="Eras Medium ITC" pitchFamily="34" charset="0"/>
              </a:rPr>
              <a:t>, регулируемых НОД</a:t>
            </a:r>
            <a:r>
              <a:rPr lang="en-US" b="1" i="0" dirty="0" smtClean="0">
                <a:solidFill>
                  <a:srgbClr val="FF0000"/>
                </a:solidFill>
                <a:latin typeface="Eras Medium ITC" pitchFamily="34" charset="0"/>
              </a:rPr>
              <a:t> </a:t>
            </a:r>
            <a:r>
              <a:rPr lang="en-US" b="1" i="0" dirty="0" smtClean="0">
                <a:latin typeface="Eras Medium ITC" pitchFamily="34" charset="0"/>
              </a:rPr>
              <a:t>–</a:t>
            </a:r>
            <a:r>
              <a:rPr lang="ru-RU" b="1" i="0" dirty="0" smtClean="0">
                <a:latin typeface="Eras Medium ITC" pitchFamily="34" charset="0"/>
              </a:rPr>
              <a:t> пример Мальты</a:t>
            </a:r>
            <a:endParaRPr lang="en-US" sz="3200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040560"/>
          </a:xfrm>
        </p:spPr>
        <p:txBody>
          <a:bodyPr numCol="2">
            <a:normAutofit fontScale="85000" lnSpcReduction="10000"/>
          </a:bodyPr>
          <a:lstStyle/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Гостиницы и рестораны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Строительство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Производство металлических изделий (в том числе производство электрического оборудования, автомобилей и других транспортных средств);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Пищевая промышленность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Электроника и специализированная техника (включая производство офисной техники, компьютеров)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Мебель и изделия из древесины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Производство резины, пластмасс, стекла и керамики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Полиграфические услуги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Техническое  обслуживание автомобилей и морских судов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Швейное производство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Обращение с химикатами, топливом и газами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Вывоз отходов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Обращение с отходами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Фермы, конюшни и содержание животных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Медицинские, стоматологические и ветеринарные клиники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Подводная очистка морских судов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Мобильные установки для реабилитации территории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Лаборатории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Другое (например, дубление и выделка кожи, складские услуги)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832650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6895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Пример НОД для средних и малых производств пищевой промышленности </a:t>
            </a:r>
            <a:r>
              <a:rPr lang="ru-RU" sz="3200" dirty="0" smtClean="0"/>
              <a:t>– что регулируется</a:t>
            </a:r>
            <a:r>
              <a:rPr lang="en-US" sz="3200" dirty="0" smtClean="0"/>
              <a:t>?</a:t>
            </a:r>
            <a:r>
              <a:rPr lang="ru-RU" sz="3200" dirty="0" smtClean="0"/>
              <a:t> 1(3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Виды производств Приложения </a:t>
            </a:r>
            <a:r>
              <a:rPr lang="en-US" dirty="0" smtClean="0">
                <a:solidFill>
                  <a:schemeClr val="tx1"/>
                </a:solidFill>
              </a:rPr>
              <a:t>I IED </a:t>
            </a:r>
            <a:r>
              <a:rPr lang="ru-RU" dirty="0" smtClean="0">
                <a:solidFill>
                  <a:schemeClr val="tx1"/>
                </a:solidFill>
              </a:rPr>
              <a:t>должны получить разрешение или соблюдать данные НОД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endParaRPr lang="cs-CZ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Природоохранное разрешение на эксплуатацию  должно быть получено от Агентства ООС Мальты в случае: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Любое производство со сбросами сточных вод в море, поверхностные воды или на рельеф местности;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Любое производство с забоем скота;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Отделочные работы;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Пивоварни и производства спирта;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Любое производство, имеющее более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50 </a:t>
            </a:r>
            <a:r>
              <a:rPr lang="ru-RU" dirty="0" smtClean="0">
                <a:solidFill>
                  <a:schemeClr val="tx1"/>
                </a:solidFill>
              </a:rPr>
              <a:t>сотрудников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31578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Пример НОД для средних и малых производств пищевой промышленности </a:t>
            </a:r>
            <a:r>
              <a:rPr lang="ru-RU" sz="3200" dirty="0" smtClean="0"/>
              <a:t>– сфера применения 2(3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В данных НОД природоохранные требования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Применяются к новым производствам сразу с момента их ввода в эксплуатацию;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Применяются к действующим производствам через 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     </a:t>
            </a:r>
            <a:r>
              <a:rPr lang="en-US" dirty="0" smtClean="0">
                <a:solidFill>
                  <a:schemeClr val="tx1"/>
                </a:solidFill>
              </a:rPr>
              <a:t>6 </a:t>
            </a:r>
            <a:r>
              <a:rPr lang="ru-RU" dirty="0" smtClean="0">
                <a:solidFill>
                  <a:schemeClr val="tx1"/>
                </a:solidFill>
              </a:rPr>
              <a:t>месяцев после публикации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НОД;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Не отменяют другие требования законодательства, например, необходимость разрешения на строительство;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Контролируются инспекционными проверками с  начислением штрафов;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Применяются для отдельных предприятий до появления нового природоохранного разрешения, иных изменений правовых требований или самих НОД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66421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Пример НОД для средних и малых производств пищевой промышленности </a:t>
            </a:r>
            <a:r>
              <a:rPr lang="ru-RU" sz="3200" dirty="0" smtClean="0"/>
              <a:t>– нормативная база 3(3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31236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Общие требования</a:t>
            </a:r>
            <a:r>
              <a:rPr lang="en-US" dirty="0" smtClean="0">
                <a:solidFill>
                  <a:schemeClr val="tx1"/>
                </a:solidFill>
              </a:rPr>
              <a:t> (4 </a:t>
            </a:r>
            <a:r>
              <a:rPr lang="ru-RU" dirty="0" smtClean="0">
                <a:solidFill>
                  <a:schemeClr val="tx1"/>
                </a:solidFill>
              </a:rPr>
              <a:t>документа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Обращение с отходами</a:t>
            </a:r>
            <a:r>
              <a:rPr lang="en-US" dirty="0" smtClean="0">
                <a:solidFill>
                  <a:schemeClr val="tx1"/>
                </a:solidFill>
              </a:rPr>
              <a:t> (11 </a:t>
            </a:r>
            <a:r>
              <a:rPr lang="ru-RU" dirty="0" smtClean="0">
                <a:solidFill>
                  <a:schemeClr val="tx1"/>
                </a:solidFill>
              </a:rPr>
              <a:t>документов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Выбросы загрязняющих веществ</a:t>
            </a:r>
            <a:r>
              <a:rPr lang="en-US" dirty="0" smtClean="0">
                <a:solidFill>
                  <a:schemeClr val="tx1"/>
                </a:solidFill>
              </a:rPr>
              <a:t> (13 </a:t>
            </a:r>
            <a:r>
              <a:rPr lang="ru-RU" dirty="0" smtClean="0">
                <a:solidFill>
                  <a:schemeClr val="tx1"/>
                </a:solidFill>
              </a:rPr>
              <a:t>документов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Сбросы загрязняющих веществ</a:t>
            </a:r>
            <a:r>
              <a:rPr lang="en-US" dirty="0" smtClean="0">
                <a:solidFill>
                  <a:schemeClr val="tx1"/>
                </a:solidFill>
              </a:rPr>
              <a:t> (5 </a:t>
            </a:r>
            <a:r>
              <a:rPr lang="ru-RU" dirty="0" smtClean="0">
                <a:solidFill>
                  <a:schemeClr val="tx1"/>
                </a:solidFill>
              </a:rPr>
              <a:t>документов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Складирование и хранение</a:t>
            </a:r>
            <a:r>
              <a:rPr lang="en-US" dirty="0" smtClean="0">
                <a:solidFill>
                  <a:schemeClr val="tx1"/>
                </a:solidFill>
              </a:rPr>
              <a:t> (9 </a:t>
            </a:r>
            <a:r>
              <a:rPr lang="ru-RU" dirty="0" smtClean="0">
                <a:solidFill>
                  <a:schemeClr val="tx1"/>
                </a:solidFill>
              </a:rPr>
              <a:t>документов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39741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Aft>
                <a:spcPts val="1800"/>
              </a:spcAft>
            </a:pPr>
            <a:r>
              <a:rPr lang="ru-RU" b="1" i="0" dirty="0" smtClean="0"/>
              <a:t>Дискуссия</a:t>
            </a:r>
            <a:r>
              <a:rPr lang="en-US" i="0" dirty="0" smtClean="0"/>
              <a:t/>
            </a:r>
            <a:br>
              <a:rPr lang="en-US" i="0" dirty="0" smtClean="0"/>
            </a:br>
            <a:r>
              <a:rPr lang="ru-RU" i="0" dirty="0" smtClean="0"/>
              <a:t>Использование НОД в странах-партнёрах</a:t>
            </a:r>
            <a:endParaRPr lang="en-US" i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Какие НОД используете в Вашей стране?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Имеются ли НОД, основанные на комплексном подходе?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Можно ли использовать НОД в рамках существующей правовой системы?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Видите ли Вы целесообразность изменения существующей системы регулирования путём разработки отраслевых НОД?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23612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pPr algn="ctr"/>
            <a:r>
              <a:rPr lang="cs-CZ" dirty="0" smtClean="0"/>
              <a:t>Děkuji za pozornost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Спасибо за внимание</a:t>
            </a:r>
            <a:endParaRPr lang="en-US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34508" y="1772816"/>
            <a:ext cx="6449860" cy="4104456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70644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0" dirty="0" smtClean="0">
                <a:latin typeface="Eras Medium ITC" pitchFamily="34" charset="0"/>
              </a:rPr>
              <a:t>Содержание презентации</a:t>
            </a:r>
            <a:endParaRPr lang="en-US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08512"/>
          </a:xfrm>
        </p:spPr>
        <p:txBody>
          <a:bodyPr>
            <a:normAutofit/>
          </a:bodyPr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Определение и цель НОД</a:t>
            </a:r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Сфера применения</a:t>
            </a:r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НОД для основных производств-загрязнителей</a:t>
            </a:r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НОД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для средних и малых производств</a:t>
            </a:r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Примеры НОД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/>
          <a:lstStyle/>
          <a:p>
            <a:pPr algn="ctr"/>
            <a:r>
              <a:rPr lang="ru-RU" sz="3600" b="1" i="0" dirty="0" smtClean="0">
                <a:solidFill>
                  <a:srgbClr val="FF0000"/>
                </a:solidFill>
                <a:latin typeface="Eras Medium ITC" pitchFamily="34" charset="0"/>
              </a:rPr>
              <a:t>Что такое </a:t>
            </a:r>
            <a:r>
              <a:rPr lang="ru-RU" sz="3600" b="1" i="0" dirty="0" smtClean="0">
                <a:latin typeface="Eras Medium ITC" pitchFamily="34" charset="0"/>
              </a:rPr>
              <a:t>нормы общего действия</a:t>
            </a:r>
            <a:r>
              <a:rPr lang="en-US" sz="3600" b="1" i="0" dirty="0" smtClean="0">
                <a:latin typeface="Eras Medium ITC" pitchFamily="34" charset="0"/>
              </a:rPr>
              <a:t>?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>
                <a:solidFill>
                  <a:srgbClr val="FF0000"/>
                </a:solidFill>
              </a:rPr>
              <a:t>Предельно допустимые выбросы/сбросы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или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другие условия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установленные природоохранным законодательством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ru-RU" dirty="0" smtClean="0">
                <a:solidFill>
                  <a:srgbClr val="FF0000"/>
                </a:solidFill>
              </a:rPr>
              <a:t>для отдельных секторов, отраслей или ряда отраслей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Непосредственно определяют условия работы или нормативные величины</a:t>
            </a:r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Обязательны для органов регулирования и операторов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НОД</a:t>
            </a: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 algn="ctr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непосредственно устанавливать условия разрешений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условия работы</a:t>
            </a:r>
            <a:endParaRPr lang="en-US" sz="3200" dirty="0" smtClean="0">
              <a:solidFill>
                <a:schemeClr val="tx1"/>
              </a:solidFill>
            </a:endParaRPr>
          </a:p>
          <a:p>
            <a:pPr lvl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Šipka dolů 2"/>
          <p:cNvSpPr/>
          <p:nvPr/>
        </p:nvSpPr>
        <p:spPr>
          <a:xfrm>
            <a:off x="4326340" y="4725144"/>
            <a:ext cx="720080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626283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3816424" cy="850106"/>
          </a:xfrm>
        </p:spPr>
        <p:txBody>
          <a:bodyPr/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>Виды НОД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400600"/>
          </a:xfrm>
        </p:spPr>
        <p:txBody>
          <a:bodyPr>
            <a:normAutofit fontScale="92500" lnSpcReduction="1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2400" b="1" dirty="0" smtClean="0">
                <a:solidFill>
                  <a:srgbClr val="FF0000"/>
                </a:solidFill>
              </a:rPr>
              <a:t>Отраслевые НОД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относятся к экологическим аспектам конкретного сектора экономики</a:t>
            </a:r>
            <a:r>
              <a:rPr lang="en-US" sz="2400" dirty="0" smtClean="0">
                <a:solidFill>
                  <a:schemeClr val="tx1"/>
                </a:solidFill>
              </a:rPr>
              <a:t> – </a:t>
            </a:r>
            <a:r>
              <a:rPr lang="ru-RU" sz="2400" dirty="0" smtClean="0">
                <a:solidFill>
                  <a:schemeClr val="tx1"/>
                </a:solidFill>
              </a:rPr>
              <a:t>например, свиноферм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или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литейных цехов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</a:rPr>
              <a:t>Отраслевые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НОД по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природным средам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– </a:t>
            </a:r>
            <a:r>
              <a:rPr lang="ru-RU" sz="2400" dirty="0" smtClean="0">
                <a:solidFill>
                  <a:schemeClr val="tx1"/>
                </a:solidFill>
              </a:rPr>
              <a:t>условия для конкретных отраслей и природных сред (например,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ПДВ для крупных энергоблоков)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b="1" dirty="0" smtClean="0">
                <a:solidFill>
                  <a:srgbClr val="FF0000"/>
                </a:solidFill>
              </a:rPr>
              <a:t>НОД по природным средам </a:t>
            </a:r>
            <a:r>
              <a:rPr lang="en-US" sz="2400" dirty="0" smtClean="0">
                <a:solidFill>
                  <a:schemeClr val="tx1"/>
                </a:solidFill>
              </a:rPr>
              <a:t>– </a:t>
            </a:r>
            <a:r>
              <a:rPr lang="ru-RU" sz="2400" dirty="0" smtClean="0">
                <a:solidFill>
                  <a:schemeClr val="tx1"/>
                </a:solidFill>
              </a:rPr>
              <a:t>относящиеся к конкретной природной среде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ru-RU" sz="2400" dirty="0" smtClean="0">
                <a:solidFill>
                  <a:schemeClr val="tx1"/>
                </a:solidFill>
              </a:rPr>
              <a:t>воздушной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smtClean="0">
                <a:solidFill>
                  <a:schemeClr val="tx1"/>
                </a:solidFill>
              </a:rPr>
              <a:t>водной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smtClean="0">
                <a:solidFill>
                  <a:schemeClr val="tx1"/>
                </a:solidFill>
              </a:rPr>
              <a:t>твёрдым отходам</a:t>
            </a:r>
            <a:r>
              <a:rPr lang="en-US" sz="2400" dirty="0" smtClean="0">
                <a:solidFill>
                  <a:schemeClr val="tx1"/>
                </a:solidFill>
              </a:rPr>
              <a:t>) </a:t>
            </a:r>
            <a:r>
              <a:rPr lang="ru-RU" sz="2400" dirty="0" smtClean="0">
                <a:solidFill>
                  <a:schemeClr val="tx1"/>
                </a:solidFill>
              </a:rPr>
              <a:t>и устанавливающие ПДВ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или другие условия для производств-загрязнителей ряда отраслей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</a:rPr>
              <a:t>Руководство по общим условиям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ru-RU" sz="2400" dirty="0" smtClean="0">
                <a:solidFill>
                  <a:schemeClr val="tx1"/>
                </a:solidFill>
              </a:rPr>
              <a:t>например, копирование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условий аналогичных комплексных разрешений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</a:rPr>
              <a:t>НОД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для отдельных аспектов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(например,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правила ведения мониторинга</a:t>
            </a:r>
            <a:r>
              <a:rPr lang="en-US" sz="2400" dirty="0" smtClean="0">
                <a:solidFill>
                  <a:schemeClr val="tx1"/>
                </a:solidFill>
              </a:rPr>
              <a:t>/</a:t>
            </a:r>
            <a:r>
              <a:rPr lang="ru-RU" sz="2400" dirty="0" smtClean="0">
                <a:solidFill>
                  <a:schemeClr val="tx1"/>
                </a:solidFill>
              </a:rPr>
              <a:t>отбора проб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smtClean="0">
                <a:solidFill>
                  <a:schemeClr val="tx1"/>
                </a:solidFill>
              </a:rPr>
              <a:t>экологичные методы ведения сельского хозяйства)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117345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>Сфера применения НОД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НОД могут использоваться для регулирования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любого производства-загрязнителя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ru-RU" sz="2400" dirty="0" smtClean="0">
                <a:solidFill>
                  <a:schemeClr val="tx1"/>
                </a:solidFill>
              </a:rPr>
              <a:t>от самого большого до самого малого</a:t>
            </a:r>
            <a:r>
              <a:rPr lang="en-US" sz="2400" dirty="0" smtClean="0">
                <a:solidFill>
                  <a:schemeClr val="tx1"/>
                </a:solidFill>
              </a:rPr>
              <a:t>) – </a:t>
            </a:r>
            <a:r>
              <a:rPr lang="ru-RU" sz="2400" dirty="0" smtClean="0">
                <a:solidFill>
                  <a:schemeClr val="tx1"/>
                </a:solidFill>
              </a:rPr>
              <a:t>сфера применения при этом должна быть чётко определена;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Отрасли со многими операторами </a:t>
            </a:r>
            <a:r>
              <a:rPr lang="ru-RU" sz="2400" dirty="0" smtClean="0">
                <a:solidFill>
                  <a:schemeClr val="tx1"/>
                </a:solidFill>
              </a:rPr>
              <a:t>и сходным экологическим воздействием производств вне зависимости от местных условий </a:t>
            </a:r>
            <a:r>
              <a:rPr lang="ru-RU" sz="2400" dirty="0" smtClean="0">
                <a:solidFill>
                  <a:schemeClr val="tx1"/>
                </a:solidFill>
                <a:latin typeface="ZDingbats"/>
              </a:rPr>
              <a:t>–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эффективное регулирование, не требующих больших затрат;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В особых случаях некоторые НОД могут не быть обязательными,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возможны исключения </a:t>
            </a:r>
            <a:r>
              <a:rPr lang="ru-RU" sz="2400" dirty="0" smtClean="0">
                <a:solidFill>
                  <a:schemeClr val="tx1"/>
                </a:solidFill>
              </a:rPr>
              <a:t>при оговоренных местных условиях или технических особенностях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005889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>Опыт использования НОД</a:t>
            </a:r>
            <a:r>
              <a:rPr lang="en-US" b="1" i="0" dirty="0" smtClean="0">
                <a:latin typeface="Eras Medium ITC" pitchFamily="34" charset="0"/>
              </a:rPr>
              <a:t> </a:t>
            </a:r>
            <a:r>
              <a:rPr lang="ru-RU" b="1" i="0" dirty="0" smtClean="0">
                <a:latin typeface="Eras Medium ITC" pitchFamily="34" charset="0"/>
              </a:rPr>
              <a:t>в</a:t>
            </a:r>
            <a:r>
              <a:rPr lang="en-US" b="1" i="0" dirty="0" smtClean="0">
                <a:latin typeface="Eras Medium ITC" pitchFamily="34" charset="0"/>
              </a:rPr>
              <a:t> </a:t>
            </a:r>
            <a:r>
              <a:rPr lang="ru-RU" b="1" i="0" dirty="0" smtClean="0">
                <a:latin typeface="Eras Medium ITC" pitchFamily="34" charset="0"/>
              </a:rPr>
              <a:t>ЕС</a:t>
            </a:r>
            <a:r>
              <a:rPr lang="en-US" b="1" i="0" dirty="0" smtClean="0">
                <a:latin typeface="Eras Medium ITC" pitchFamily="34" charset="0"/>
              </a:rPr>
              <a:t> – </a:t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ru-RU" b="1" i="0" dirty="0" smtClean="0">
                <a:latin typeface="Eras Medium ITC" pitchFamily="34" charset="0"/>
              </a:rPr>
              <a:t> </a:t>
            </a:r>
            <a:r>
              <a:rPr lang="ru-RU" sz="2800" b="1" i="0" dirty="0" smtClean="0">
                <a:latin typeface="Eras Medium ITC" pitchFamily="34" charset="0"/>
              </a:rPr>
              <a:t>для производств КПКЗ</a:t>
            </a:r>
            <a:endParaRPr lang="en-US" b="1" i="0" dirty="0">
              <a:latin typeface="Eras Medium ITC" pitchFamily="34" charset="0"/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57308358"/>
              </p:ext>
            </p:extLst>
          </p:nvPr>
        </p:nvGraphicFramePr>
        <p:xfrm>
          <a:off x="611560" y="1301587"/>
          <a:ext cx="7776864" cy="5544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8784"/>
                <a:gridCol w="3197512"/>
                <a:gridCol w="3920568"/>
              </a:tblGrid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№№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Производство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Страна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Интенсивное животноводство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Великобритания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Нидерланды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Португалия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Франция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Целлюлозно-бумажная промышленность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Франция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 smtClean="0">
                          <a:effectLst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Германия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Бельгия</a:t>
                      </a:r>
                      <a:r>
                        <a:rPr lang="en-US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0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/ </a:t>
                      </a:r>
                      <a:r>
                        <a:rPr lang="ru-RU" sz="2000" u="none" strike="noStrike" dirty="0" err="1" smtClean="0">
                          <a:solidFill>
                            <a:srgbClr val="FFFF00"/>
                          </a:solidFill>
                          <a:effectLst/>
                        </a:rPr>
                        <a:t>Валлония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Литейные цеха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Словения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Австрия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Цветная металлургия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Германия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err="1" smtClean="0">
                          <a:solidFill>
                            <a:srgbClr val="FFFF00"/>
                          </a:solidFill>
                          <a:effectLst/>
                        </a:rPr>
                        <a:t>НПЗ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Нидерланды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Бельгия</a:t>
                      </a:r>
                      <a:r>
                        <a:rPr lang="en-US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0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/ </a:t>
                      </a:r>
                      <a:r>
                        <a:rPr lang="ru-RU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Фландрия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Бойни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Венгрия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Испания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  <a:tr h="34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Словакия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7444" marR="7444" marT="7444" marB="0" anchor="ctr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048962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>Причины использования НОД</a:t>
            </a:r>
            <a:r>
              <a:rPr lang="en-US" b="1" i="0" dirty="0" smtClean="0">
                <a:latin typeface="Eras Medium ITC" pitchFamily="34" charset="0"/>
              </a:rPr>
              <a:t> </a:t>
            </a:r>
            <a:r>
              <a:rPr lang="ru-RU" b="1" i="0" dirty="0" smtClean="0">
                <a:latin typeface="Eras Medium ITC" pitchFamily="34" charset="0"/>
              </a:rPr>
              <a:t>в</a:t>
            </a:r>
            <a:r>
              <a:rPr lang="en-US" b="1" i="0" dirty="0" smtClean="0">
                <a:latin typeface="Eras Medium ITC" pitchFamily="34" charset="0"/>
              </a:rPr>
              <a:t> </a:t>
            </a:r>
            <a:r>
              <a:rPr lang="ru-RU" b="1" i="0" dirty="0" smtClean="0">
                <a:latin typeface="Eras Medium ITC" pitchFamily="34" charset="0"/>
              </a:rPr>
              <a:t>ЕС</a:t>
            </a:r>
            <a:r>
              <a:rPr lang="en-US" b="1" i="0" dirty="0" smtClean="0">
                <a:latin typeface="Eras Medium ITC" pitchFamily="34" charset="0"/>
              </a:rPr>
              <a:t> – </a:t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ru-RU" b="1" i="0" dirty="0" smtClean="0">
                <a:latin typeface="Eras Medium ITC" pitchFamily="34" charset="0"/>
              </a:rPr>
              <a:t> </a:t>
            </a:r>
            <a:r>
              <a:rPr lang="ru-RU" sz="2800" b="1" i="0" dirty="0" smtClean="0">
                <a:latin typeface="Eras Medium ITC" pitchFamily="34" charset="0"/>
              </a:rPr>
              <a:t>для производств КПКЗ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Упрощение процедур определения условий разрешения и контроля их соблюдения органами регулирования;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Прозрачность процедур регулирования;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Сокращение административной нагрузки и сопутствующих затрат;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Единые требования контроля;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Упрощение подготовки заявок на получение разрешений предприятиями;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Равные условия для работы предприятий;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НДТМ устанавливаются сразу для всей отрасли;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Легче обеспечить отраслевое внедрение, чем рекомендации </a:t>
            </a:r>
            <a:r>
              <a:rPr lang="en-US" sz="2400" dirty="0" smtClean="0">
                <a:solidFill>
                  <a:schemeClr val="tx1"/>
                </a:solidFill>
              </a:rPr>
              <a:t>BREFs</a:t>
            </a:r>
          </a:p>
          <a:p>
            <a:pPr lvl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678786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8520" y="260648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900" b="1" i="0" dirty="0" smtClean="0">
                <a:latin typeface="Eras Medium ITC" pitchFamily="34" charset="0"/>
              </a:rPr>
              <a:t>Причины </a:t>
            </a:r>
            <a:r>
              <a:rPr lang="ru-RU" sz="3900" b="1" i="0" dirty="0" smtClean="0">
                <a:solidFill>
                  <a:srgbClr val="FF0000"/>
                </a:solidFill>
                <a:latin typeface="Eras Medium ITC" pitchFamily="34" charset="0"/>
              </a:rPr>
              <a:t>не </a:t>
            </a:r>
            <a:r>
              <a:rPr lang="ru-RU" sz="3900" b="1" i="0" dirty="0" smtClean="0">
                <a:latin typeface="Eras Medium ITC" pitchFamily="34" charset="0"/>
              </a:rPr>
              <a:t>использования НОД</a:t>
            </a:r>
            <a:r>
              <a:rPr lang="en-US" sz="3900" b="1" i="0" dirty="0" smtClean="0">
                <a:latin typeface="Eras Medium ITC" pitchFamily="34" charset="0"/>
              </a:rPr>
              <a:t> </a:t>
            </a:r>
            <a:r>
              <a:rPr lang="ru-RU" sz="3900" b="1" i="0" dirty="0" smtClean="0">
                <a:latin typeface="Eras Medium ITC" pitchFamily="34" charset="0"/>
              </a:rPr>
              <a:t>в</a:t>
            </a:r>
            <a:r>
              <a:rPr lang="en-US" sz="3900" b="1" i="0" dirty="0" smtClean="0">
                <a:latin typeface="Eras Medium ITC" pitchFamily="34" charset="0"/>
              </a:rPr>
              <a:t> </a:t>
            </a:r>
            <a:r>
              <a:rPr lang="ru-RU" sz="3900" b="1" i="0" dirty="0" smtClean="0">
                <a:latin typeface="Eras Medium ITC" pitchFamily="34" charset="0"/>
              </a:rPr>
              <a:t>ЕС</a:t>
            </a:r>
            <a:r>
              <a:rPr lang="en-US" sz="3900" b="1" i="0" dirty="0" smtClean="0">
                <a:latin typeface="Eras Medium ITC" pitchFamily="34" charset="0"/>
              </a:rPr>
              <a:t> –</a:t>
            </a:r>
            <a:r>
              <a:rPr lang="en-US" sz="3800" b="1" i="0" dirty="0" smtClean="0">
                <a:latin typeface="Eras Medium ITC" pitchFamily="34" charset="0"/>
              </a:rPr>
              <a:t> </a:t>
            </a:r>
            <a:br>
              <a:rPr lang="en-US" sz="3800" b="1" i="0" dirty="0" smtClean="0">
                <a:latin typeface="Eras Medium ITC" pitchFamily="34" charset="0"/>
              </a:rPr>
            </a:br>
            <a:r>
              <a:rPr lang="ru-RU" b="1" i="0" dirty="0" smtClean="0">
                <a:latin typeface="Eras Medium ITC" pitchFamily="34" charset="0"/>
              </a:rPr>
              <a:t> </a:t>
            </a:r>
            <a:r>
              <a:rPr lang="ru-RU" sz="2800" b="1" i="0" dirty="0" smtClean="0">
                <a:latin typeface="Eras Medium ITC" pitchFamily="34" charset="0"/>
              </a:rPr>
              <a:t>для производств КПКЗ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1412776"/>
            <a:ext cx="8892480" cy="518457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sz="2400" dirty="0" smtClean="0">
                <a:solidFill>
                  <a:schemeClr val="tx1"/>
                </a:solidFill>
              </a:rPr>
              <a:t>Сложности учёта технических особенностей различных производств отрасли;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Сложности учёта географических особенностей или местных условий состояния окружающей среды;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НОД  для одной природной среды может  способствовать трансформации загрязнения и увеличению общего экологического ущерба;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Недостаточно производств для ощутимого снижения административной нагрузки;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НДТМ жёстко устанавливаются до следующего пересмотра НОД,</a:t>
            </a:r>
            <a:r>
              <a:rPr lang="en-US" sz="3300" dirty="0" smtClean="0">
                <a:solidFill>
                  <a:schemeClr val="tx1"/>
                </a:solidFill>
                <a:latin typeface="ZDingbats"/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сложно учесть </a:t>
            </a:r>
            <a:r>
              <a:rPr lang="ru-RU" sz="2400" dirty="0" smtClean="0">
                <a:solidFill>
                  <a:schemeClr val="tx1"/>
                </a:solidFill>
              </a:rPr>
              <a:t>новые возможности;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Нет стимула развития и внедрения новых методов;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НОД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плохо сочетаются с рядом других мер ограничения загрязнения, такими как налоги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smtClean="0">
                <a:solidFill>
                  <a:schemeClr val="tx1"/>
                </a:solidFill>
              </a:rPr>
              <a:t>схемы торговли  квотами на выбросы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или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добровольные соглашения промышленных ассоциаций;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При использовании НОД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исчезает </a:t>
            </a:r>
            <a:r>
              <a:rPr lang="en-US" sz="2400" dirty="0" smtClean="0">
                <a:solidFill>
                  <a:schemeClr val="tx1"/>
                </a:solidFill>
              </a:rPr>
              <a:t>“</a:t>
            </a:r>
            <a:r>
              <a:rPr lang="ru-RU" sz="2400" dirty="0" smtClean="0">
                <a:solidFill>
                  <a:schemeClr val="tx1"/>
                </a:solidFill>
              </a:rPr>
              <a:t>образовательный</a:t>
            </a:r>
            <a:r>
              <a:rPr lang="en-US" sz="2400" dirty="0" smtClean="0">
                <a:solidFill>
                  <a:schemeClr val="tx1"/>
                </a:solidFill>
              </a:rPr>
              <a:t>” </a:t>
            </a:r>
            <a:r>
              <a:rPr lang="ru-RU" sz="2400" dirty="0" smtClean="0">
                <a:solidFill>
                  <a:schemeClr val="tx1"/>
                </a:solidFill>
              </a:rPr>
              <a:t>эффект подготовки комплексных разрешений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942251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97768"/>
            <a:ext cx="8712968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i="0" dirty="0" smtClean="0">
                <a:latin typeface="Eras Medium ITC" pitchFamily="34" charset="0"/>
              </a:rPr>
              <a:t>НОД для сельскохозяйственных ферм</a:t>
            </a:r>
            <a:r>
              <a:rPr lang="en-US" sz="3600" b="1" i="0" dirty="0" smtClean="0">
                <a:latin typeface="Eras Medium ITC" pitchFamily="34" charset="0"/>
              </a:rPr>
              <a:t> – </a:t>
            </a:r>
            <a:r>
              <a:rPr lang="ru-RU" sz="3600" b="1" i="0" dirty="0" smtClean="0">
                <a:latin typeface="Eras Medium ITC" pitchFamily="34" charset="0"/>
              </a:rPr>
              <a:t>учёт экологических аспектов</a:t>
            </a:r>
            <a:endParaRPr lang="en-US" sz="36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3305" y="1340768"/>
            <a:ext cx="9060363" cy="5400600"/>
          </a:xfr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97672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2816</TotalTime>
  <Words>1282</Words>
  <Application>Microsoft Office PowerPoint</Application>
  <PresentationFormat>On-screen Show (4:3)</PresentationFormat>
  <Paragraphs>209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Управление качеством воздуха в странах Восточного региона ЕИСП</vt:lpstr>
      <vt:lpstr>Содержание презентации</vt:lpstr>
      <vt:lpstr>Что такое нормы общего действия?</vt:lpstr>
      <vt:lpstr>Виды НОД</vt:lpstr>
      <vt:lpstr>Сфера применения НОД</vt:lpstr>
      <vt:lpstr>Опыт использования НОД в ЕС –   для производств КПКЗ</vt:lpstr>
      <vt:lpstr>Причины использования НОД в ЕС –   для производств КПКЗ</vt:lpstr>
      <vt:lpstr>Причины не использования НОД в ЕС –   для производств КПКЗ</vt:lpstr>
      <vt:lpstr>НОД для сельскохозяйственных ферм – учёт экологических аспектов</vt:lpstr>
      <vt:lpstr>Пример НОД  для свиноферм и птицефабрик</vt:lpstr>
      <vt:lpstr>Пример НОД для ферм – регулирование выбросов аммиака</vt:lpstr>
      <vt:lpstr>НОД для средних и малых производств – пример Мальты</vt:lpstr>
      <vt:lpstr>Перечень секторов, регулируемых НОД – пример Мальты</vt:lpstr>
      <vt:lpstr>Пример НОД для средних и малых производств пищевой промышленности – что регулируется? 1(3)</vt:lpstr>
      <vt:lpstr>Пример НОД для средних и малых производств пищевой промышленности – сфера применения 2(3)</vt:lpstr>
      <vt:lpstr>Пример НОД для средних и малых производств пищевой промышленности – нормативная база 3(3)</vt:lpstr>
      <vt:lpstr>Дискуссия Использование НОД в странах-партнёрах</vt:lpstr>
      <vt:lpstr>Děkuji za pozornost Спасибо за внимание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качеством воздуха в странах Восточного региона ЕИСП</dc:title>
  <dc:creator>MP</dc:creator>
  <cp:lastModifiedBy>Vladimir Morozov</cp:lastModifiedBy>
  <cp:revision>295</cp:revision>
  <cp:lastPrinted>2012-05-10T14:01:43Z</cp:lastPrinted>
  <dcterms:created xsi:type="dcterms:W3CDTF">2011-10-12T15:30:18Z</dcterms:created>
  <dcterms:modified xsi:type="dcterms:W3CDTF">2013-05-06T14:56:20Z</dcterms:modified>
</cp:coreProperties>
</file>