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379" r:id="rId2"/>
    <p:sldId id="285" r:id="rId3"/>
    <p:sldId id="380" r:id="rId4"/>
    <p:sldId id="381" r:id="rId5"/>
    <p:sldId id="382" r:id="rId6"/>
    <p:sldId id="383" r:id="rId7"/>
    <p:sldId id="384" r:id="rId8"/>
    <p:sldId id="385" r:id="rId9"/>
    <p:sldId id="386" r:id="rId10"/>
    <p:sldId id="387" r:id="rId11"/>
    <p:sldId id="388" r:id="rId12"/>
    <p:sldId id="389" r:id="rId13"/>
    <p:sldId id="390"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CC00"/>
    <a:srgbClr val="FF3300"/>
    <a:srgbClr val="FFCC66"/>
    <a:srgbClr val="0066FF"/>
    <a:srgbClr val="FF5050"/>
    <a:srgbClr val="E9E53B"/>
    <a:srgbClr val="FFFF99"/>
    <a:srgbClr val="FFFFE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587" autoAdjust="0"/>
    <p:restoredTop sz="86380" autoAdjust="0"/>
  </p:normalViewPr>
  <p:slideViewPr>
    <p:cSldViewPr>
      <p:cViewPr>
        <p:scale>
          <a:sx n="66" d="100"/>
          <a:sy n="66" d="100"/>
        </p:scale>
        <p:origin x="-2130" y="-258"/>
      </p:cViewPr>
      <p:guideLst>
        <p:guide orient="horz" pos="2160"/>
        <p:guide pos="2880"/>
      </p:guideLst>
    </p:cSldViewPr>
  </p:slideViewPr>
  <p:outlineViewPr>
    <p:cViewPr>
      <p:scale>
        <a:sx n="33" d="100"/>
        <a:sy n="33" d="100"/>
      </p:scale>
      <p:origin x="264"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785251-5A3B-4B36-95C0-844F025E7B5D}"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en-US"/>
        </a:p>
      </dgm:t>
    </dgm:pt>
    <dgm:pt modelId="{C855714D-3E56-4C6A-A180-78CE912458E4}">
      <dgm:prSet custT="1"/>
      <dgm:spPr/>
      <dgm:t>
        <a:bodyPr/>
        <a:lstStyle/>
        <a:p>
          <a:pPr rtl="0"/>
          <a:r>
            <a:rPr lang="ru-RU" sz="2400" b="1" i="1" dirty="0" smtClean="0">
              <a:solidFill>
                <a:srgbClr val="FF0000"/>
              </a:solidFill>
            </a:rPr>
            <a:t>Руководство для кого</a:t>
          </a:r>
          <a:r>
            <a:rPr lang="cs-CZ" sz="2400" b="1" i="1" dirty="0" smtClean="0">
              <a:solidFill>
                <a:srgbClr val="FF0000"/>
              </a:solidFill>
            </a:rPr>
            <a:t>?</a:t>
          </a:r>
          <a:endParaRPr lang="en-US" sz="2400" dirty="0">
            <a:solidFill>
              <a:srgbClr val="FF0000"/>
            </a:solidFill>
          </a:endParaRPr>
        </a:p>
      </dgm:t>
    </dgm:pt>
    <dgm:pt modelId="{D9BBFCF2-3246-48FC-85F2-D897A7692985}" type="parTrans" cxnId="{FEF986E7-C804-438E-ABE0-4D0554D4AE0D}">
      <dgm:prSet/>
      <dgm:spPr/>
      <dgm:t>
        <a:bodyPr/>
        <a:lstStyle/>
        <a:p>
          <a:endParaRPr lang="en-US"/>
        </a:p>
      </dgm:t>
    </dgm:pt>
    <dgm:pt modelId="{1644D9D2-34CB-43EF-AC5A-CE71F254F9A2}" type="sibTrans" cxnId="{FEF986E7-C804-438E-ABE0-4D0554D4AE0D}">
      <dgm:prSet/>
      <dgm:spPr/>
      <dgm:t>
        <a:bodyPr/>
        <a:lstStyle/>
        <a:p>
          <a:endParaRPr lang="en-US"/>
        </a:p>
      </dgm:t>
    </dgm:pt>
    <dgm:pt modelId="{7ABB267C-AAD4-4220-B3DF-194EFD32CC25}">
      <dgm:prSet custT="1"/>
      <dgm:spPr/>
      <dgm:t>
        <a:bodyPr/>
        <a:lstStyle/>
        <a:p>
          <a:pPr rtl="0"/>
          <a:r>
            <a:rPr lang="ru-RU" sz="2400" b="1" i="1" dirty="0" smtClean="0"/>
            <a:t>Зачем оно нужно</a:t>
          </a:r>
          <a:r>
            <a:rPr lang="cs-CZ" sz="2400" b="1" i="1" dirty="0" smtClean="0"/>
            <a:t>? </a:t>
          </a:r>
          <a:endParaRPr lang="en-US" sz="2400" dirty="0"/>
        </a:p>
      </dgm:t>
    </dgm:pt>
    <dgm:pt modelId="{002C6231-5D89-4A35-83D1-403E5F9A221F}" type="parTrans" cxnId="{ACA8119C-3681-489B-91B2-5DEE372C6D35}">
      <dgm:prSet/>
      <dgm:spPr/>
      <dgm:t>
        <a:bodyPr/>
        <a:lstStyle/>
        <a:p>
          <a:endParaRPr lang="en-US"/>
        </a:p>
      </dgm:t>
    </dgm:pt>
    <dgm:pt modelId="{5E898EF3-C709-4A5B-95B2-F30A4D14B042}" type="sibTrans" cxnId="{ACA8119C-3681-489B-91B2-5DEE372C6D35}">
      <dgm:prSet/>
      <dgm:spPr/>
      <dgm:t>
        <a:bodyPr/>
        <a:lstStyle/>
        <a:p>
          <a:endParaRPr lang="en-US"/>
        </a:p>
      </dgm:t>
    </dgm:pt>
    <dgm:pt modelId="{F12B8E2C-F122-4B26-BB46-5D83B684F125}">
      <dgm:prSet custT="1"/>
      <dgm:spPr/>
      <dgm:t>
        <a:bodyPr/>
        <a:lstStyle/>
        <a:p>
          <a:pPr rtl="0"/>
          <a:r>
            <a:rPr lang="ru-RU" sz="2400" b="1" i="1" dirty="0" smtClean="0"/>
            <a:t>Когда оно нужно</a:t>
          </a:r>
          <a:r>
            <a:rPr lang="cs-CZ" sz="2400" b="1" i="1" dirty="0" smtClean="0"/>
            <a:t>?</a:t>
          </a:r>
          <a:endParaRPr lang="en-US" sz="2400" dirty="0"/>
        </a:p>
      </dgm:t>
    </dgm:pt>
    <dgm:pt modelId="{1FB7C4E3-465F-4189-93FB-4250154B9464}" type="parTrans" cxnId="{B0B6CAFC-BE6E-48A0-9F21-DAB5497FF90D}">
      <dgm:prSet/>
      <dgm:spPr/>
      <dgm:t>
        <a:bodyPr/>
        <a:lstStyle/>
        <a:p>
          <a:endParaRPr lang="en-US"/>
        </a:p>
      </dgm:t>
    </dgm:pt>
    <dgm:pt modelId="{298063D1-0F36-4F26-B261-2E5D7D20A51D}" type="sibTrans" cxnId="{B0B6CAFC-BE6E-48A0-9F21-DAB5497FF90D}">
      <dgm:prSet/>
      <dgm:spPr/>
      <dgm:t>
        <a:bodyPr/>
        <a:lstStyle/>
        <a:p>
          <a:endParaRPr lang="en-US"/>
        </a:p>
      </dgm:t>
    </dgm:pt>
    <dgm:pt modelId="{8122B6CE-C8BF-4804-9C56-106B41585AF7}" type="pres">
      <dgm:prSet presAssocID="{E6785251-5A3B-4B36-95C0-844F025E7B5D}" presName="compositeShape" presStyleCnt="0">
        <dgm:presLayoutVars>
          <dgm:dir/>
          <dgm:resizeHandles/>
        </dgm:presLayoutVars>
      </dgm:prSet>
      <dgm:spPr/>
      <dgm:t>
        <a:bodyPr/>
        <a:lstStyle/>
        <a:p>
          <a:endParaRPr lang="en-US"/>
        </a:p>
      </dgm:t>
    </dgm:pt>
    <dgm:pt modelId="{4A4991A2-F717-49B0-BF63-75D793FD1A1A}" type="pres">
      <dgm:prSet presAssocID="{E6785251-5A3B-4B36-95C0-844F025E7B5D}" presName="pyramid" presStyleLbl="node1" presStyleIdx="0" presStyleCnt="1"/>
      <dgm:spPr/>
    </dgm:pt>
    <dgm:pt modelId="{F2DE3E67-4BFB-4DA8-9EF8-04AA46502898}" type="pres">
      <dgm:prSet presAssocID="{E6785251-5A3B-4B36-95C0-844F025E7B5D}" presName="theList" presStyleCnt="0"/>
      <dgm:spPr/>
    </dgm:pt>
    <dgm:pt modelId="{ECF97E52-CEA5-4E51-99CD-7AE028FA00C4}" type="pres">
      <dgm:prSet presAssocID="{C855714D-3E56-4C6A-A180-78CE912458E4}" presName="aNode" presStyleLbl="fgAcc1" presStyleIdx="0" presStyleCnt="3" custScaleX="271442">
        <dgm:presLayoutVars>
          <dgm:bulletEnabled val="1"/>
        </dgm:presLayoutVars>
      </dgm:prSet>
      <dgm:spPr/>
      <dgm:t>
        <a:bodyPr/>
        <a:lstStyle/>
        <a:p>
          <a:endParaRPr lang="en-US"/>
        </a:p>
      </dgm:t>
    </dgm:pt>
    <dgm:pt modelId="{43D7BD1E-8B78-4805-9E0A-39A870330BD0}" type="pres">
      <dgm:prSet presAssocID="{C855714D-3E56-4C6A-A180-78CE912458E4}" presName="aSpace" presStyleCnt="0"/>
      <dgm:spPr/>
    </dgm:pt>
    <dgm:pt modelId="{639BC88B-BBD5-4031-95E8-55271182F0EB}" type="pres">
      <dgm:prSet presAssocID="{7ABB267C-AAD4-4220-B3DF-194EFD32CC25}" presName="aNode" presStyleLbl="fgAcc1" presStyleIdx="1" presStyleCnt="3" custScaleX="264980">
        <dgm:presLayoutVars>
          <dgm:bulletEnabled val="1"/>
        </dgm:presLayoutVars>
      </dgm:prSet>
      <dgm:spPr/>
      <dgm:t>
        <a:bodyPr/>
        <a:lstStyle/>
        <a:p>
          <a:endParaRPr lang="en-US"/>
        </a:p>
      </dgm:t>
    </dgm:pt>
    <dgm:pt modelId="{C86001F9-8029-421F-B13E-4C4A465431EF}" type="pres">
      <dgm:prSet presAssocID="{7ABB267C-AAD4-4220-B3DF-194EFD32CC25}" presName="aSpace" presStyleCnt="0"/>
      <dgm:spPr/>
    </dgm:pt>
    <dgm:pt modelId="{2ABD3D47-0A0D-4711-A3E3-D0F719D02A68}" type="pres">
      <dgm:prSet presAssocID="{F12B8E2C-F122-4B26-BB46-5D83B684F125}" presName="aNode" presStyleLbl="fgAcc1" presStyleIdx="2" presStyleCnt="3" custScaleX="264980">
        <dgm:presLayoutVars>
          <dgm:bulletEnabled val="1"/>
        </dgm:presLayoutVars>
      </dgm:prSet>
      <dgm:spPr/>
      <dgm:t>
        <a:bodyPr/>
        <a:lstStyle/>
        <a:p>
          <a:endParaRPr lang="en-US"/>
        </a:p>
      </dgm:t>
    </dgm:pt>
    <dgm:pt modelId="{ED9AF58D-0432-47DF-941E-0DD04F009665}" type="pres">
      <dgm:prSet presAssocID="{F12B8E2C-F122-4B26-BB46-5D83B684F125}" presName="aSpace" presStyleCnt="0"/>
      <dgm:spPr/>
    </dgm:pt>
  </dgm:ptLst>
  <dgm:cxnLst>
    <dgm:cxn modelId="{FEF986E7-C804-438E-ABE0-4D0554D4AE0D}" srcId="{E6785251-5A3B-4B36-95C0-844F025E7B5D}" destId="{C855714D-3E56-4C6A-A180-78CE912458E4}" srcOrd="0" destOrd="0" parTransId="{D9BBFCF2-3246-48FC-85F2-D897A7692985}" sibTransId="{1644D9D2-34CB-43EF-AC5A-CE71F254F9A2}"/>
    <dgm:cxn modelId="{B0B6CAFC-BE6E-48A0-9F21-DAB5497FF90D}" srcId="{E6785251-5A3B-4B36-95C0-844F025E7B5D}" destId="{F12B8E2C-F122-4B26-BB46-5D83B684F125}" srcOrd="2" destOrd="0" parTransId="{1FB7C4E3-465F-4189-93FB-4250154B9464}" sibTransId="{298063D1-0F36-4F26-B261-2E5D7D20A51D}"/>
    <dgm:cxn modelId="{775B78EB-A916-4921-ACC0-582ED5DB86D0}" type="presOf" srcId="{E6785251-5A3B-4B36-95C0-844F025E7B5D}" destId="{8122B6CE-C8BF-4804-9C56-106B41585AF7}" srcOrd="0" destOrd="0" presId="urn:microsoft.com/office/officeart/2005/8/layout/pyramid2"/>
    <dgm:cxn modelId="{ACA8119C-3681-489B-91B2-5DEE372C6D35}" srcId="{E6785251-5A3B-4B36-95C0-844F025E7B5D}" destId="{7ABB267C-AAD4-4220-B3DF-194EFD32CC25}" srcOrd="1" destOrd="0" parTransId="{002C6231-5D89-4A35-83D1-403E5F9A221F}" sibTransId="{5E898EF3-C709-4A5B-95B2-F30A4D14B042}"/>
    <dgm:cxn modelId="{ECBD1BD3-4232-4FD0-969C-A9C0BC27024D}" type="presOf" srcId="{C855714D-3E56-4C6A-A180-78CE912458E4}" destId="{ECF97E52-CEA5-4E51-99CD-7AE028FA00C4}" srcOrd="0" destOrd="0" presId="urn:microsoft.com/office/officeart/2005/8/layout/pyramid2"/>
    <dgm:cxn modelId="{B4689FB7-AC54-4591-A0A3-4C9632555688}" type="presOf" srcId="{F12B8E2C-F122-4B26-BB46-5D83B684F125}" destId="{2ABD3D47-0A0D-4711-A3E3-D0F719D02A68}" srcOrd="0" destOrd="0" presId="urn:microsoft.com/office/officeart/2005/8/layout/pyramid2"/>
    <dgm:cxn modelId="{A22B1EF9-7B28-4F7D-A1E1-993FBDBCC9CA}" type="presOf" srcId="{7ABB267C-AAD4-4220-B3DF-194EFD32CC25}" destId="{639BC88B-BBD5-4031-95E8-55271182F0EB}" srcOrd="0" destOrd="0" presId="urn:microsoft.com/office/officeart/2005/8/layout/pyramid2"/>
    <dgm:cxn modelId="{60E9F662-BE85-4D1A-89CF-5BA526097349}" type="presParOf" srcId="{8122B6CE-C8BF-4804-9C56-106B41585AF7}" destId="{4A4991A2-F717-49B0-BF63-75D793FD1A1A}" srcOrd="0" destOrd="0" presId="urn:microsoft.com/office/officeart/2005/8/layout/pyramid2"/>
    <dgm:cxn modelId="{29B212CE-EC2D-4989-B0B9-636AA53D26B3}" type="presParOf" srcId="{8122B6CE-C8BF-4804-9C56-106B41585AF7}" destId="{F2DE3E67-4BFB-4DA8-9EF8-04AA46502898}" srcOrd="1" destOrd="0" presId="urn:microsoft.com/office/officeart/2005/8/layout/pyramid2"/>
    <dgm:cxn modelId="{1CFB5E16-3EAC-4E8A-B39B-A5A1946C7E37}" type="presParOf" srcId="{F2DE3E67-4BFB-4DA8-9EF8-04AA46502898}" destId="{ECF97E52-CEA5-4E51-99CD-7AE028FA00C4}" srcOrd="0" destOrd="0" presId="urn:microsoft.com/office/officeart/2005/8/layout/pyramid2"/>
    <dgm:cxn modelId="{C482F858-7F4B-474F-B7AF-14943154C13C}" type="presParOf" srcId="{F2DE3E67-4BFB-4DA8-9EF8-04AA46502898}" destId="{43D7BD1E-8B78-4805-9E0A-39A870330BD0}" srcOrd="1" destOrd="0" presId="urn:microsoft.com/office/officeart/2005/8/layout/pyramid2"/>
    <dgm:cxn modelId="{E9CC12A5-C71C-48BB-9733-C0C981236BAD}" type="presParOf" srcId="{F2DE3E67-4BFB-4DA8-9EF8-04AA46502898}" destId="{639BC88B-BBD5-4031-95E8-55271182F0EB}" srcOrd="2" destOrd="0" presId="urn:microsoft.com/office/officeart/2005/8/layout/pyramid2"/>
    <dgm:cxn modelId="{2A612822-5660-4E52-B374-8866C0D907FA}" type="presParOf" srcId="{F2DE3E67-4BFB-4DA8-9EF8-04AA46502898}" destId="{C86001F9-8029-421F-B13E-4C4A465431EF}" srcOrd="3" destOrd="0" presId="urn:microsoft.com/office/officeart/2005/8/layout/pyramid2"/>
    <dgm:cxn modelId="{F3A0C67F-8CA5-422F-A4C5-1AD8BDF2D97B}" type="presParOf" srcId="{F2DE3E67-4BFB-4DA8-9EF8-04AA46502898}" destId="{2ABD3D47-0A0D-4711-A3E3-D0F719D02A68}" srcOrd="4" destOrd="0" presId="urn:microsoft.com/office/officeart/2005/8/layout/pyramid2"/>
    <dgm:cxn modelId="{D6C3D000-A83C-49F3-B3E1-7E35DBA36EC7}" type="presParOf" srcId="{F2DE3E67-4BFB-4DA8-9EF8-04AA46502898}" destId="{ED9AF58D-0432-47DF-941E-0DD04F009665}" srcOrd="5" destOrd="0" presId="urn:microsoft.com/office/officeart/2005/8/layout/pyramid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A4991A2-F717-49B0-BF63-75D793FD1A1A}">
      <dsp:nvSpPr>
        <dsp:cNvPr id="0" name=""/>
        <dsp:cNvSpPr/>
      </dsp:nvSpPr>
      <dsp:spPr>
        <a:xfrm>
          <a:off x="1331716" y="0"/>
          <a:ext cx="3096344" cy="3096344"/>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F97E52-CEA5-4E51-99CD-7AE028FA00C4}">
      <dsp:nvSpPr>
        <dsp:cNvPr id="0" name=""/>
        <dsp:cNvSpPr/>
      </dsp:nvSpPr>
      <dsp:spPr>
        <a:xfrm>
          <a:off x="1154647" y="311297"/>
          <a:ext cx="5463105" cy="732962"/>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ru-RU" sz="2400" b="1" i="1" kern="1200" dirty="0" smtClean="0">
              <a:solidFill>
                <a:srgbClr val="FF0000"/>
              </a:solidFill>
            </a:rPr>
            <a:t>Руководство для кого</a:t>
          </a:r>
          <a:r>
            <a:rPr lang="cs-CZ" sz="2400" b="1" i="1" kern="1200" dirty="0" smtClean="0">
              <a:solidFill>
                <a:srgbClr val="FF0000"/>
              </a:solidFill>
            </a:rPr>
            <a:t>?</a:t>
          </a:r>
          <a:endParaRPr lang="en-US" sz="2400" kern="1200" dirty="0">
            <a:solidFill>
              <a:srgbClr val="FF0000"/>
            </a:solidFill>
          </a:endParaRPr>
        </a:p>
      </dsp:txBody>
      <dsp:txXfrm>
        <a:off x="1154647" y="311297"/>
        <a:ext cx="5463105" cy="732962"/>
      </dsp:txXfrm>
    </dsp:sp>
    <dsp:sp modelId="{639BC88B-BBD5-4031-95E8-55271182F0EB}">
      <dsp:nvSpPr>
        <dsp:cNvPr id="0" name=""/>
        <dsp:cNvSpPr/>
      </dsp:nvSpPr>
      <dsp:spPr>
        <a:xfrm>
          <a:off x="1219674" y="1135880"/>
          <a:ext cx="5333050" cy="732962"/>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ru-RU" sz="2400" b="1" i="1" kern="1200" dirty="0" smtClean="0"/>
            <a:t>Зачем оно нужно</a:t>
          </a:r>
          <a:r>
            <a:rPr lang="cs-CZ" sz="2400" b="1" i="1" kern="1200" dirty="0" smtClean="0"/>
            <a:t>? </a:t>
          </a:r>
          <a:endParaRPr lang="en-US" sz="2400" kern="1200" dirty="0"/>
        </a:p>
      </dsp:txBody>
      <dsp:txXfrm>
        <a:off x="1219674" y="1135880"/>
        <a:ext cx="5333050" cy="732962"/>
      </dsp:txXfrm>
    </dsp:sp>
    <dsp:sp modelId="{2ABD3D47-0A0D-4711-A3E3-D0F719D02A68}">
      <dsp:nvSpPr>
        <dsp:cNvPr id="0" name=""/>
        <dsp:cNvSpPr/>
      </dsp:nvSpPr>
      <dsp:spPr>
        <a:xfrm>
          <a:off x="1219674" y="1960463"/>
          <a:ext cx="5333050" cy="732962"/>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ru-RU" sz="2400" b="1" i="1" kern="1200" dirty="0" smtClean="0"/>
            <a:t>Когда оно нужно</a:t>
          </a:r>
          <a:r>
            <a:rPr lang="cs-CZ" sz="2400" b="1" i="1" kern="1200" dirty="0" smtClean="0"/>
            <a:t>?</a:t>
          </a:r>
          <a:endParaRPr lang="en-US" sz="2400" kern="1200" dirty="0"/>
        </a:p>
      </dsp:txBody>
      <dsp:txXfrm>
        <a:off x="1219674" y="1960463"/>
        <a:ext cx="5333050" cy="732962"/>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FD43DF8-EA4B-4D2C-BB96-BB7E6FA04FDC}" type="datetimeFigureOut">
              <a:rPr lang="en-US" smtClean="0"/>
              <a:t>5/12/2013</a:t>
            </a:fld>
            <a:endParaRPr lang="en-US"/>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B3ED55BD-91DE-4278-8058-A2799A1DA514}" type="slidenum">
              <a:rPr lang="en-US" smtClean="0"/>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60" cy="496332"/>
          </a:xfrm>
          <a:prstGeom prst="rect">
            <a:avLst/>
          </a:prstGeom>
        </p:spPr>
        <p:txBody>
          <a:bodyPr vert="horz" lIns="92108" tIns="46054" rIns="92108" bIns="46054" rtlCol="0"/>
          <a:lstStyle>
            <a:lvl1pPr algn="l">
              <a:defRPr sz="1200"/>
            </a:lvl1pPr>
          </a:lstStyle>
          <a:p>
            <a:endParaRPr lang="en-GB"/>
          </a:p>
        </p:txBody>
      </p:sp>
      <p:sp>
        <p:nvSpPr>
          <p:cNvPr id="3" name="Date Placeholder 2"/>
          <p:cNvSpPr>
            <a:spLocks noGrp="1"/>
          </p:cNvSpPr>
          <p:nvPr>
            <p:ph type="dt" idx="1"/>
          </p:nvPr>
        </p:nvSpPr>
        <p:spPr>
          <a:xfrm>
            <a:off x="3850442" y="0"/>
            <a:ext cx="2945660" cy="496332"/>
          </a:xfrm>
          <a:prstGeom prst="rect">
            <a:avLst/>
          </a:prstGeom>
        </p:spPr>
        <p:txBody>
          <a:bodyPr vert="horz" lIns="92108" tIns="46054" rIns="92108" bIns="46054" rtlCol="0"/>
          <a:lstStyle>
            <a:lvl1pPr algn="r">
              <a:defRPr sz="1200"/>
            </a:lvl1pPr>
          </a:lstStyle>
          <a:p>
            <a:fld id="{D5F3A010-5C24-4441-AA09-F84D667FBE29}" type="datetimeFigureOut">
              <a:rPr lang="en-GB" smtClean="0"/>
              <a:pPr/>
              <a:t>12/05/2013</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2108" tIns="46054" rIns="92108" bIns="46054" rtlCol="0" anchor="ctr"/>
          <a:lstStyle/>
          <a:p>
            <a:endParaRPr lang="en-GB"/>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2108" tIns="46054" rIns="92108" bIns="460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60" cy="496332"/>
          </a:xfrm>
          <a:prstGeom prst="rect">
            <a:avLst/>
          </a:prstGeom>
        </p:spPr>
        <p:txBody>
          <a:bodyPr vert="horz" lIns="92108" tIns="46054" rIns="92108" bIns="46054" rtlCol="0" anchor="b"/>
          <a:lstStyle>
            <a:lvl1pPr algn="l">
              <a:defRPr sz="1200"/>
            </a:lvl1pPr>
          </a:lstStyle>
          <a:p>
            <a:endParaRPr lang="en-GB"/>
          </a:p>
        </p:txBody>
      </p:sp>
      <p:sp>
        <p:nvSpPr>
          <p:cNvPr id="7" name="Slide Number Placeholder 6"/>
          <p:cNvSpPr>
            <a:spLocks noGrp="1"/>
          </p:cNvSpPr>
          <p:nvPr>
            <p:ph type="sldNum" sz="quarter" idx="5"/>
          </p:nvPr>
        </p:nvSpPr>
        <p:spPr>
          <a:xfrm>
            <a:off x="3850442" y="9428583"/>
            <a:ext cx="2945660" cy="496332"/>
          </a:xfrm>
          <a:prstGeom prst="rect">
            <a:avLst/>
          </a:prstGeom>
        </p:spPr>
        <p:txBody>
          <a:bodyPr vert="horz" lIns="92108" tIns="46054" rIns="92108" bIns="46054" rtlCol="0" anchor="b"/>
          <a:lstStyle>
            <a:lvl1pPr algn="r">
              <a:defRPr sz="1200"/>
            </a:lvl1pPr>
          </a:lstStyle>
          <a:p>
            <a:fld id="{F12E0633-D742-427C-95D8-0F1C541939B4}" type="slidenum">
              <a:rPr lang="en-GB" smtClean="0"/>
              <a:pPr/>
              <a:t>‹#›</a:t>
            </a:fld>
            <a:endParaRPr lang="en-GB"/>
          </a:p>
        </p:txBody>
      </p:sp>
    </p:spTree>
    <p:extLst>
      <p:ext uri="{BB962C8B-B14F-4D97-AF65-F5344CB8AC3E}">
        <p14:creationId xmlns:p14="http://schemas.microsoft.com/office/powerpoint/2010/main" xmlns="" val="210124532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418958-F946-4E52-80DC-D02C8EECAE73}" type="slidenum">
              <a:rPr lang="en-US" smtClean="0"/>
              <a:pPr/>
              <a:t>1</a:t>
            </a:fld>
            <a:endParaRPr lang="en-US"/>
          </a:p>
        </p:txBody>
      </p:sp>
    </p:spTree>
    <p:extLst>
      <p:ext uri="{BB962C8B-B14F-4D97-AF65-F5344CB8AC3E}">
        <p14:creationId xmlns:p14="http://schemas.microsoft.com/office/powerpoint/2010/main" xmlns="" val="22118471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12E0633-D742-427C-95D8-0F1C541939B4}"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12E0633-D742-427C-95D8-0F1C541939B4}"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12E0633-D742-427C-95D8-0F1C541939B4}"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12E0633-D742-427C-95D8-0F1C541939B4}" type="slidenum">
              <a:rPr lang="en-GB" smtClean="0"/>
              <a:pPr/>
              <a:t>13</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2</a:t>
            </a:fld>
            <a:endParaRPr lang="en-GB"/>
          </a:p>
        </p:txBody>
      </p:sp>
    </p:spTree>
    <p:extLst>
      <p:ext uri="{BB962C8B-B14F-4D97-AF65-F5344CB8AC3E}">
        <p14:creationId xmlns:p14="http://schemas.microsoft.com/office/powerpoint/2010/main" xmlns="" val="1981551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3</a:t>
            </a:fld>
            <a:endParaRPr lang="en-GB"/>
          </a:p>
        </p:txBody>
      </p:sp>
    </p:spTree>
    <p:extLst>
      <p:ext uri="{BB962C8B-B14F-4D97-AF65-F5344CB8AC3E}">
        <p14:creationId xmlns:p14="http://schemas.microsoft.com/office/powerpoint/2010/main" xmlns="" val="1981551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4</a:t>
            </a:fld>
            <a:endParaRPr lang="en-GB"/>
          </a:p>
        </p:txBody>
      </p:sp>
    </p:spTree>
    <p:extLst>
      <p:ext uri="{BB962C8B-B14F-4D97-AF65-F5344CB8AC3E}">
        <p14:creationId xmlns:p14="http://schemas.microsoft.com/office/powerpoint/2010/main" xmlns="" val="1981551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5</a:t>
            </a:fld>
            <a:endParaRPr lang="en-GB"/>
          </a:p>
        </p:txBody>
      </p:sp>
    </p:spTree>
    <p:extLst>
      <p:ext uri="{BB962C8B-B14F-4D97-AF65-F5344CB8AC3E}">
        <p14:creationId xmlns:p14="http://schemas.microsoft.com/office/powerpoint/2010/main" xmlns="" val="19815517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The assessment methodology is based on the UK Environment Agency Guidance H1 and compares the impact of different substances that are emitted to different environmental media by calculating the ratios of the concentration of the substances in the environment due to the operation of a process to the EQS of that substance. The comparison is therefore made between dimensionless numbers (a % or fraction). </a:t>
            </a:r>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6</a:t>
            </a:fld>
            <a:endParaRPr lang="en-GB"/>
          </a:p>
        </p:txBody>
      </p:sp>
    </p:spTree>
    <p:extLst>
      <p:ext uri="{BB962C8B-B14F-4D97-AF65-F5344CB8AC3E}">
        <p14:creationId xmlns:p14="http://schemas.microsoft.com/office/powerpoint/2010/main" xmlns="" val="19815517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12E0633-D742-427C-95D8-0F1C541939B4}"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12E0633-D742-427C-95D8-0F1C541939B4}"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12E0633-D742-427C-95D8-0F1C541939B4}"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56992"/>
            <a:ext cx="7772400" cy="1470025"/>
          </a:xfrm>
        </p:spPr>
        <p:txBody>
          <a:bodyPr/>
          <a:lstStyle>
            <a:lvl1pPr algn="ctr">
              <a:defRPr b="0" i="0">
                <a:solidFill>
                  <a:srgbClr val="FFFFE1"/>
                </a:solidFill>
                <a:latin typeface="Eras Light ITC" pitchFamily="34" charset="0"/>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4941168"/>
            <a:ext cx="6400800" cy="1440160"/>
          </a:xfrm>
        </p:spPr>
        <p:txBody>
          <a:bodyPr>
            <a:normAutofit/>
          </a:bodyPr>
          <a:lstStyle>
            <a:lvl1pPr marL="0" indent="0" algn="ctr">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pic>
        <p:nvPicPr>
          <p:cNvPr id="8" name="Picture 2" descr="800px-Flag_of_Europe_svg"/>
          <p:cNvPicPr>
            <a:picLocks noChangeAspect="1" noChangeArrowheads="1"/>
          </p:cNvPicPr>
          <p:nvPr userDrawn="1"/>
        </p:nvPicPr>
        <p:blipFill>
          <a:blip r:embed="rId3" cstate="print">
            <a:extLst>
              <a:ext uri="{28A0092B-C50C-407E-A947-70E740481C1C}">
                <a14:useLocalDpi xmlns:a14="http://schemas.microsoft.com/office/drawing/2010/main" xmlns="" val="0"/>
              </a:ext>
            </a:extLst>
          </a:blip>
          <a:srcRect/>
          <a:stretch>
            <a:fillRect/>
          </a:stretch>
        </p:blipFill>
        <p:spPr bwMode="auto">
          <a:xfrm>
            <a:off x="7956376" y="6093296"/>
            <a:ext cx="842184" cy="56383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 name="Picture 8"/>
          <p:cNvPicPr>
            <a:picLocks noChangeAspect="1" noChangeArrowheads="1"/>
          </p:cNvPicPr>
          <p:nvPr userDrawn="1"/>
        </p:nvPicPr>
        <p:blipFill>
          <a:blip r:embed="rId4" cstate="print">
            <a:extLst>
              <a:ext uri="{28A0092B-C50C-407E-A947-70E740481C1C}">
                <a14:useLocalDpi xmlns:a14="http://schemas.microsoft.com/office/drawing/2010/main" xmlns="" val="0"/>
              </a:ext>
            </a:extLst>
          </a:blip>
          <a:srcRect/>
          <a:stretch>
            <a:fillRect/>
          </a:stretch>
        </p:blipFill>
        <p:spPr bwMode="auto">
          <a:xfrm>
            <a:off x="1" y="6199806"/>
            <a:ext cx="7308304" cy="45732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Flowchart: Document 9"/>
          <p:cNvSpPr/>
          <p:nvPr userDrawn="1"/>
        </p:nvSpPr>
        <p:spPr>
          <a:xfrm>
            <a:off x="0" y="0"/>
            <a:ext cx="9144000" cy="1628800"/>
          </a:xfrm>
          <a:prstGeom prst="flowChartDocument">
            <a:avLst/>
          </a:prstGeom>
          <a:solidFill>
            <a:schemeClr val="bg1"/>
          </a:solidFill>
          <a:ln>
            <a:noFill/>
          </a:ln>
          <a:effectLst>
            <a:outerShdw blurRad="279400" dist="38100" dir="5400000" algn="t" rotWithShape="0">
              <a:schemeClr val="accent2">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normAutofit/>
          </a:bodyPr>
          <a:lstStyle>
            <a:lvl1pPr>
              <a:lnSpc>
                <a:spcPct val="80000"/>
              </a:lnSpc>
              <a:defRPr sz="4000" i="1">
                <a:solidFill>
                  <a:schemeClr val="accent1">
                    <a:lumMod val="75000"/>
                  </a:schemeClr>
                </a:solidFill>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916832"/>
            <a:ext cx="8229600" cy="4464496"/>
          </a:xfrm>
        </p:spPr>
        <p:txBody>
          <a:bodyPr/>
          <a:lstStyle>
            <a:lvl1pPr>
              <a:spcBef>
                <a:spcPts val="1200"/>
              </a:spcBef>
              <a:defRPr sz="2800">
                <a:solidFill>
                  <a:schemeClr val="accent2"/>
                </a:solidFill>
              </a:defRPr>
            </a:lvl1pPr>
            <a:lvl2pPr>
              <a:defRPr sz="2400">
                <a:solidFill>
                  <a:schemeClr val="tx2"/>
                </a:solidFill>
              </a:defRPr>
            </a:lvl2pPr>
            <a:lvl3pPr>
              <a:defRPr sz="2400">
                <a:solidFill>
                  <a:schemeClr val="tx2"/>
                </a:solidFill>
              </a:defRPr>
            </a:lvl3pPr>
            <a:lvl4pPr>
              <a:defRPr sz="2400">
                <a:solidFill>
                  <a:schemeClr val="tx2"/>
                </a:solidFill>
              </a:defRPr>
            </a:lvl4pPr>
            <a:lvl5pPr>
              <a:defRPr sz="24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lowchart: Document 7"/>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lowchart: Document 9"/>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lowchart: Document 5"/>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1000" r="-1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957505A1-0D79-4501-8057-91F0F4624B08}"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0000"/>
        </a:lnSpc>
        <a:spcBef>
          <a:spcPct val="0"/>
        </a:spcBef>
        <a:buNone/>
        <a:defRPr sz="4400" i="1"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package" Target="../embeddings/Microsoft_Office_Word_Document4.docx"/></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package" Target="../embeddings/Microsoft_Office_Word_Document1.docx"/></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package" Target="../embeddings/Microsoft_Office_Word_Document2.docx"/></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package" Target="../embeddings/Microsoft_Office_Word_Document3.docx"/></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0" y="116632"/>
            <a:ext cx="9036496" cy="1109985"/>
          </a:xfrm>
        </p:spPr>
        <p:txBody>
          <a:bodyPr>
            <a:normAutofit/>
          </a:bodyPr>
          <a:lstStyle/>
          <a:p>
            <a:r>
              <a:rPr lang="ru-RU" sz="3200" dirty="0" smtClean="0"/>
              <a:t>Управление качеством воздуха в странах Восточного региона ЕИСП</a:t>
            </a:r>
            <a:endParaRPr lang="en-GB" sz="3200" b="1" dirty="0">
              <a:effectLst>
                <a:outerShdw blurRad="38100" dist="38100" dir="2700000" algn="tl">
                  <a:srgbClr val="000000">
                    <a:alpha val="43137"/>
                  </a:srgbClr>
                </a:outerShdw>
              </a:effectLst>
            </a:endParaRPr>
          </a:p>
        </p:txBody>
      </p:sp>
      <p:sp>
        <p:nvSpPr>
          <p:cNvPr id="10" name="Subtitle 9"/>
          <p:cNvSpPr>
            <a:spLocks noGrp="1"/>
          </p:cNvSpPr>
          <p:nvPr>
            <p:ph type="subTitle" idx="1"/>
          </p:nvPr>
        </p:nvSpPr>
        <p:spPr>
          <a:xfrm>
            <a:off x="-57698" y="2204864"/>
            <a:ext cx="9180512" cy="3744416"/>
          </a:xfrm>
        </p:spPr>
        <p:txBody>
          <a:bodyPr>
            <a:normAutofit/>
          </a:bodyPr>
          <a:lstStyle/>
          <a:p>
            <a:pPr>
              <a:lnSpc>
                <a:spcPct val="120000"/>
              </a:lnSpc>
              <a:spcBef>
                <a:spcPts val="0"/>
              </a:spcBef>
              <a:spcAft>
                <a:spcPts val="1200"/>
              </a:spcAft>
              <a:tabLst>
                <a:tab pos="540385" algn="l"/>
                <a:tab pos="756285" algn="l"/>
                <a:tab pos="972185" algn="l"/>
                <a:tab pos="-900430" algn="l"/>
              </a:tabLst>
            </a:pPr>
            <a:r>
              <a:rPr lang="ru-RU" sz="3600" b="1" dirty="0" smtClean="0">
                <a:solidFill>
                  <a:srgbClr val="FFC000"/>
                </a:solidFill>
                <a:effectLst>
                  <a:outerShdw blurRad="38100" dist="38100" dir="2700000" algn="tl">
                    <a:srgbClr val="000000">
                      <a:alpha val="43137"/>
                    </a:srgbClr>
                  </a:outerShdw>
                </a:effectLst>
                <a:latin typeface="Eras Light ITC" pitchFamily="34" charset="0"/>
              </a:rPr>
              <a:t>Опыт использования</a:t>
            </a:r>
            <a:r>
              <a:rPr lang="cs-CZ" sz="3600" b="1" dirty="0" smtClean="0">
                <a:solidFill>
                  <a:srgbClr val="FFC000"/>
                </a:solidFill>
                <a:effectLst>
                  <a:outerShdw blurRad="38100" dist="38100" dir="2700000" algn="tl">
                    <a:srgbClr val="000000">
                      <a:alpha val="43137"/>
                    </a:srgbClr>
                  </a:outerShdw>
                </a:effectLst>
                <a:latin typeface="Eras Light ITC" pitchFamily="34" charset="0"/>
              </a:rPr>
              <a:t> </a:t>
            </a:r>
            <a:r>
              <a:rPr lang="ru-RU" sz="3600" b="1" dirty="0" smtClean="0">
                <a:solidFill>
                  <a:srgbClr val="FFC000"/>
                </a:solidFill>
                <a:effectLst>
                  <a:outerShdw blurRad="38100" dist="38100" dir="2700000" algn="tl">
                    <a:srgbClr val="000000">
                      <a:alpha val="43137"/>
                    </a:srgbClr>
                  </a:outerShdw>
                </a:effectLst>
                <a:latin typeface="Eras Light ITC" pitchFamily="34" charset="0"/>
              </a:rPr>
              <a:t>руководств </a:t>
            </a:r>
          </a:p>
          <a:p>
            <a:pPr>
              <a:lnSpc>
                <a:spcPct val="120000"/>
              </a:lnSpc>
              <a:spcBef>
                <a:spcPts val="0"/>
              </a:spcBef>
              <a:spcAft>
                <a:spcPts val="1200"/>
              </a:spcAft>
              <a:tabLst>
                <a:tab pos="540385" algn="l"/>
                <a:tab pos="756285" algn="l"/>
                <a:tab pos="972185" algn="l"/>
                <a:tab pos="-900430" algn="l"/>
              </a:tabLst>
            </a:pPr>
            <a:r>
              <a:rPr lang="ru-RU" sz="3600" b="1" dirty="0" smtClean="0">
                <a:solidFill>
                  <a:srgbClr val="FFC000"/>
                </a:solidFill>
                <a:effectLst>
                  <a:outerShdw blurRad="38100" dist="38100" dir="2700000" algn="tl">
                    <a:srgbClr val="000000">
                      <a:alpha val="43137"/>
                    </a:srgbClr>
                  </a:outerShdw>
                </a:effectLst>
                <a:latin typeface="Eras Light ITC" pitchFamily="34" charset="0"/>
              </a:rPr>
              <a:t>по системе комплексных разрешений</a:t>
            </a:r>
          </a:p>
          <a:p>
            <a:pPr>
              <a:lnSpc>
                <a:spcPct val="120000"/>
              </a:lnSpc>
              <a:spcBef>
                <a:spcPts val="1800"/>
              </a:spcBef>
              <a:spcAft>
                <a:spcPts val="1200"/>
              </a:spcAft>
              <a:tabLst>
                <a:tab pos="540385" algn="l"/>
                <a:tab pos="756285" algn="l"/>
                <a:tab pos="972185" algn="l"/>
                <a:tab pos="-900430" algn="l"/>
              </a:tabLst>
            </a:pPr>
            <a:r>
              <a:rPr lang="ru-RU" sz="2800" b="1" dirty="0" smtClean="0">
                <a:solidFill>
                  <a:srgbClr val="FFC000"/>
                </a:solidFill>
                <a:effectLst>
                  <a:outerShdw blurRad="38100" dist="38100" dir="2700000" algn="tl">
                    <a:srgbClr val="000000">
                      <a:alpha val="43137"/>
                    </a:srgbClr>
                  </a:outerShdw>
                </a:effectLst>
                <a:latin typeface="Eras Light ITC" pitchFamily="34" charset="0"/>
              </a:rPr>
              <a:t>Моника Прибылова </a:t>
            </a:r>
          </a:p>
          <a:p>
            <a:pPr>
              <a:lnSpc>
                <a:spcPct val="120000"/>
              </a:lnSpc>
              <a:spcBef>
                <a:spcPts val="0"/>
              </a:spcBef>
              <a:tabLst>
                <a:tab pos="540385" algn="l"/>
                <a:tab pos="756285" algn="l"/>
                <a:tab pos="972185" algn="l"/>
                <a:tab pos="-900430" algn="l"/>
              </a:tabLst>
            </a:pPr>
            <a:r>
              <a:rPr lang="ru-RU" sz="3300" b="1" dirty="0" smtClean="0">
                <a:effectLst>
                  <a:outerShdw blurRad="38100" dist="38100" dir="2700000" algn="tl">
                    <a:srgbClr val="000000">
                      <a:alpha val="43137"/>
                    </a:srgbClr>
                  </a:outerShdw>
                </a:effectLst>
                <a:latin typeface="Eras Light ITC" pitchFamily="34" charset="0"/>
                <a:ea typeface="+mj-ea"/>
                <a:cs typeface="+mj-cs"/>
              </a:rPr>
              <a:t> </a:t>
            </a:r>
            <a:r>
              <a:rPr lang="ru-RU" b="1" dirty="0" smtClean="0">
                <a:solidFill>
                  <a:srgbClr val="FFC000"/>
                </a:solidFill>
                <a:effectLst>
                  <a:outerShdw blurRad="38100" dist="38100" dir="2700000" algn="tl">
                    <a:srgbClr val="000000">
                      <a:alpha val="43137"/>
                    </a:srgbClr>
                  </a:outerShdw>
                </a:effectLst>
                <a:latin typeface="Eras Light ITC" pitchFamily="34" charset="0"/>
              </a:rPr>
              <a:t>Одесса, </a:t>
            </a:r>
            <a:r>
              <a:rPr lang="ru-RU" b="1" dirty="0" smtClean="0">
                <a:solidFill>
                  <a:srgbClr val="FFC000"/>
                </a:solidFill>
                <a:effectLst>
                  <a:outerShdw blurRad="38100" dist="38100" dir="2700000" algn="tl">
                    <a:srgbClr val="000000">
                      <a:alpha val="43137"/>
                    </a:srgbClr>
                  </a:outerShdw>
                </a:effectLst>
                <a:latin typeface="Eras Light ITC" pitchFamily="34" charset="0"/>
              </a:rPr>
              <a:t>14-15 </a:t>
            </a:r>
            <a:r>
              <a:rPr lang="ru-RU" b="1" dirty="0" smtClean="0">
                <a:solidFill>
                  <a:srgbClr val="FFC000"/>
                </a:solidFill>
                <a:effectLst>
                  <a:outerShdw blurRad="38100" dist="38100" dir="2700000" algn="tl">
                    <a:srgbClr val="000000">
                      <a:alpha val="43137"/>
                    </a:srgbClr>
                  </a:outerShdw>
                </a:effectLst>
                <a:latin typeface="Eras Light ITC" pitchFamily="34" charset="0"/>
              </a:rPr>
              <a:t>мая 2013 года</a:t>
            </a:r>
            <a:endParaRPr lang="en-US" b="1" dirty="0">
              <a:solidFill>
                <a:srgbClr val="FFC000"/>
              </a:solidFill>
              <a:effectLst>
                <a:outerShdw blurRad="38100" dist="38100" dir="2700000" algn="tl">
                  <a:srgbClr val="000000">
                    <a:alpha val="43137"/>
                  </a:srgbClr>
                </a:outerShdw>
              </a:effectLst>
              <a:latin typeface="Eras Light ITC" pitchFamily="34" charset="0"/>
              <a:ea typeface="+mj-ea"/>
              <a:cs typeface="+mj-cs"/>
            </a:endParaRPr>
          </a:p>
        </p:txBody>
      </p:sp>
    </p:spTree>
    <p:extLst>
      <p:ext uri="{BB962C8B-B14F-4D97-AF65-F5344CB8AC3E}">
        <p14:creationId xmlns:p14="http://schemas.microsoft.com/office/powerpoint/2010/main" xmlns="" val="1178489382"/>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kt 3"/>
          <p:cNvGraphicFramePr>
            <a:graphicFrameLocks noChangeAspect="1"/>
          </p:cNvGraphicFramePr>
          <p:nvPr>
            <p:extLst>
              <p:ext uri="{D42A27DB-BD31-4B8C-83A1-F6EECF244321}">
                <p14:modId xmlns:p14="http://schemas.microsoft.com/office/powerpoint/2010/main" xmlns="" val="3271733045"/>
              </p:ext>
            </p:extLst>
          </p:nvPr>
        </p:nvGraphicFramePr>
        <p:xfrm>
          <a:off x="30458" y="548680"/>
          <a:ext cx="9252536" cy="6309320"/>
        </p:xfrm>
        <a:graphic>
          <a:graphicData uri="http://schemas.openxmlformats.org/presentationml/2006/ole">
            <p:oleObj spid="_x0000_s5124" name="Dokument" r:id="rId4" imgW="6047594" imgH="4127853" progId="Word.Document.12">
              <p:embed/>
            </p:oleObj>
          </a:graphicData>
        </a:graphic>
      </p:graphicFrame>
      <p:sp>
        <p:nvSpPr>
          <p:cNvPr id="2" name="Nadpis 1"/>
          <p:cNvSpPr>
            <a:spLocks noGrp="1"/>
          </p:cNvSpPr>
          <p:nvPr>
            <p:ph type="title"/>
          </p:nvPr>
        </p:nvSpPr>
        <p:spPr>
          <a:xfrm>
            <a:off x="467544" y="116632"/>
            <a:ext cx="8229600" cy="562074"/>
          </a:xfrm>
        </p:spPr>
        <p:txBody>
          <a:bodyPr>
            <a:normAutofit/>
          </a:bodyPr>
          <a:lstStyle/>
          <a:p>
            <a:pPr algn="ctr"/>
            <a:r>
              <a:rPr lang="ru-RU" sz="3600" i="0" dirty="0" smtClean="0">
                <a:solidFill>
                  <a:srgbClr val="C00000"/>
                </a:solidFill>
                <a:latin typeface="Eras Demi ITC" pitchFamily="34" charset="0"/>
              </a:rPr>
              <a:t>Подготовка разрешения</a:t>
            </a:r>
            <a:endParaRPr lang="en-US" sz="3600" i="0" dirty="0">
              <a:solidFill>
                <a:srgbClr val="C00000"/>
              </a:solidFill>
              <a:latin typeface="Eras Demi ITC" pitchFamily="34" charset="0"/>
            </a:endParaRPr>
          </a:p>
        </p:txBody>
      </p:sp>
    </p:spTree>
    <p:extLst>
      <p:ext uri="{BB962C8B-B14F-4D97-AF65-F5344CB8AC3E}">
        <p14:creationId xmlns:p14="http://schemas.microsoft.com/office/powerpoint/2010/main" xmlns="" val="22766641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11560" y="332656"/>
            <a:ext cx="7848872" cy="792088"/>
          </a:xfrm>
        </p:spPr>
        <p:txBody>
          <a:bodyPr>
            <a:normAutofit fontScale="90000"/>
          </a:bodyPr>
          <a:lstStyle/>
          <a:p>
            <a:r>
              <a:rPr lang="ru-RU" sz="3600" i="0" dirty="0" smtClean="0">
                <a:latin typeface="Eras Demi ITC" pitchFamily="34" charset="0"/>
              </a:rPr>
              <a:t>Выдача разрешения</a:t>
            </a:r>
            <a:r>
              <a:rPr lang="en-US" sz="3600" i="0" dirty="0" smtClean="0">
                <a:latin typeface="Eras Demi ITC" pitchFamily="34" charset="0"/>
              </a:rPr>
              <a:t> – </a:t>
            </a:r>
            <a:r>
              <a:rPr lang="ru-RU" sz="3600" i="0" dirty="0" smtClean="0">
                <a:latin typeface="Eras Demi ITC" pitchFamily="34" charset="0"/>
              </a:rPr>
              <a:t>что необходимо</a:t>
            </a:r>
            <a:r>
              <a:rPr lang="en-US" sz="3600" i="0" dirty="0" smtClean="0">
                <a:latin typeface="Eras Demi ITC" pitchFamily="34" charset="0"/>
              </a:rPr>
              <a:t>?</a:t>
            </a:r>
            <a:endParaRPr lang="en-US" sz="3600" i="0" dirty="0">
              <a:latin typeface="Eras Demi ITC" pitchFamily="34" charset="0"/>
            </a:endParaRPr>
          </a:p>
        </p:txBody>
      </p:sp>
      <p:sp>
        <p:nvSpPr>
          <p:cNvPr id="3" name="Zástupný symbol pro obsah 2"/>
          <p:cNvSpPr>
            <a:spLocks noGrp="1"/>
          </p:cNvSpPr>
          <p:nvPr>
            <p:ph idx="1"/>
          </p:nvPr>
        </p:nvSpPr>
        <p:spPr>
          <a:xfrm>
            <a:off x="457200" y="1268760"/>
            <a:ext cx="8229600" cy="4464496"/>
          </a:xfrm>
        </p:spPr>
        <p:txBody>
          <a:bodyPr>
            <a:normAutofit fontScale="92500"/>
          </a:bodyPr>
          <a:lstStyle/>
          <a:p>
            <a:pPr marL="514350" indent="-514350">
              <a:buAutoNum type="arabicParenR"/>
            </a:pPr>
            <a:r>
              <a:rPr lang="ru-RU" dirty="0" smtClean="0">
                <a:solidFill>
                  <a:schemeClr val="tx1"/>
                </a:solidFill>
              </a:rPr>
              <a:t>Описание, форма или пример разрешения</a:t>
            </a:r>
            <a:endParaRPr lang="en-US" dirty="0" smtClean="0">
              <a:solidFill>
                <a:schemeClr val="tx1"/>
              </a:solidFill>
            </a:endParaRPr>
          </a:p>
          <a:p>
            <a:pPr marL="514350" indent="-514350">
              <a:buAutoNum type="arabicParenR"/>
            </a:pPr>
            <a:r>
              <a:rPr lang="ru-RU" dirty="0" smtClean="0">
                <a:solidFill>
                  <a:schemeClr val="tx1"/>
                </a:solidFill>
              </a:rPr>
              <a:t>Руководство по определению условий разрешения:</a:t>
            </a:r>
          </a:p>
          <a:p>
            <a:pPr marL="0" indent="0">
              <a:buNone/>
            </a:pPr>
            <a:r>
              <a:rPr lang="ru-RU" dirty="0" smtClean="0">
                <a:solidFill>
                  <a:schemeClr val="tx1"/>
                </a:solidFill>
              </a:rPr>
              <a:t>    - Минимальные требования законодательства</a:t>
            </a:r>
          </a:p>
          <a:p>
            <a:pPr marL="0" indent="0">
              <a:buNone/>
            </a:pPr>
            <a:r>
              <a:rPr lang="ru-RU" dirty="0" smtClean="0">
                <a:solidFill>
                  <a:schemeClr val="tx1"/>
                </a:solidFill>
              </a:rPr>
              <a:t>    - Требования органов регулирования</a:t>
            </a:r>
          </a:p>
          <a:p>
            <a:pPr marL="0" indent="0">
              <a:buNone/>
            </a:pPr>
            <a:r>
              <a:rPr lang="ru-RU" dirty="0" smtClean="0">
                <a:solidFill>
                  <a:schemeClr val="tx1"/>
                </a:solidFill>
              </a:rPr>
              <a:t>    - Возможность компромиссов – отступление</a:t>
            </a:r>
          </a:p>
          <a:p>
            <a:pPr marL="0" indent="0">
              <a:spcBef>
                <a:spcPts val="0"/>
              </a:spcBef>
              <a:buNone/>
            </a:pPr>
            <a:r>
              <a:rPr lang="ru-RU" dirty="0" smtClean="0">
                <a:solidFill>
                  <a:schemeClr val="tx1"/>
                </a:solidFill>
              </a:rPr>
              <a:t>       от заключений по НДТМ – мероприятия и сроки</a:t>
            </a:r>
          </a:p>
          <a:p>
            <a:pPr marL="0" indent="0">
              <a:spcBef>
                <a:spcPts val="0"/>
              </a:spcBef>
              <a:buNone/>
            </a:pPr>
            <a:r>
              <a:rPr lang="ru-RU" dirty="0" smtClean="0">
                <a:solidFill>
                  <a:schemeClr val="tx1"/>
                </a:solidFill>
              </a:rPr>
              <a:t>       реализации</a:t>
            </a:r>
          </a:p>
          <a:p>
            <a:pPr marL="0" indent="0">
              <a:buNone/>
            </a:pPr>
            <a:r>
              <a:rPr lang="ru-RU" dirty="0" smtClean="0">
                <a:solidFill>
                  <a:schemeClr val="tx1"/>
                </a:solidFill>
              </a:rPr>
              <a:t>3) Мнение оператора/инспектора </a:t>
            </a:r>
          </a:p>
          <a:p>
            <a:pPr marL="0" indent="0">
              <a:spcBef>
                <a:spcPts val="0"/>
              </a:spcBef>
              <a:buNone/>
            </a:pPr>
            <a:r>
              <a:rPr lang="ru-RU" dirty="0" smtClean="0">
                <a:solidFill>
                  <a:schemeClr val="tx1"/>
                </a:solidFill>
              </a:rPr>
              <a:t>     о проекте комплексного разрешения</a:t>
            </a:r>
            <a:endParaRPr lang="en-US" dirty="0" smtClean="0">
              <a:solidFill>
                <a:schemeClr val="tx1"/>
              </a:solidFill>
            </a:endParaRPr>
          </a:p>
        </p:txBody>
      </p:sp>
      <p:pic>
        <p:nvPicPr>
          <p:cNvPr id="4" name="Obrázek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762750" y="4797152"/>
            <a:ext cx="2381250" cy="1914525"/>
          </a:xfrm>
          <a:prstGeom prst="rect">
            <a:avLst/>
          </a:prstGeom>
        </p:spPr>
      </p:pic>
    </p:spTree>
    <p:extLst>
      <p:ext uri="{BB962C8B-B14F-4D97-AF65-F5344CB8AC3E}">
        <p14:creationId xmlns:p14="http://schemas.microsoft.com/office/powerpoint/2010/main" xmlns="" val="23176089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en-US"/>
          </a:p>
        </p:txBody>
      </p:sp>
      <p:graphicFrame>
        <p:nvGraphicFramePr>
          <p:cNvPr id="4" name="Group 36"/>
          <p:cNvGraphicFramePr>
            <a:graphicFrameLocks noGrp="1"/>
          </p:cNvGraphicFramePr>
          <p:nvPr>
            <p:extLst>
              <p:ext uri="{D42A27DB-BD31-4B8C-83A1-F6EECF244321}">
                <p14:modId xmlns:p14="http://schemas.microsoft.com/office/powerpoint/2010/main" xmlns="" val="633126568"/>
              </p:ext>
            </p:extLst>
          </p:nvPr>
        </p:nvGraphicFramePr>
        <p:xfrm>
          <a:off x="0" y="0"/>
          <a:ext cx="9144000" cy="7131741"/>
        </p:xfrm>
        <a:graphic>
          <a:graphicData uri="http://schemas.openxmlformats.org/drawingml/2006/table">
            <a:tbl>
              <a:tblPr/>
              <a:tblGrid>
                <a:gridCol w="9144000"/>
              </a:tblGrid>
              <a:tr h="538635">
                <a:tc>
                  <a:txBody>
                    <a:bodyPr/>
                    <a:lstStyle/>
                    <a:p>
                      <a:pPr marL="0" marR="0" lvl="0" indent="0" algn="ctr" defTabSz="757238" rtl="0" eaLnBrk="1" fontAlgn="base" latinLnBrk="0" hangingPunct="1">
                        <a:lnSpc>
                          <a:spcPct val="100000"/>
                        </a:lnSpc>
                        <a:spcBef>
                          <a:spcPct val="0"/>
                        </a:spcBef>
                        <a:spcAft>
                          <a:spcPct val="0"/>
                        </a:spcAft>
                        <a:buClrTx/>
                        <a:buSzTx/>
                        <a:buFontTx/>
                        <a:buNone/>
                        <a:tabLst/>
                      </a:pPr>
                      <a:endParaRPr kumimoji="0" lang="en-GB" sz="2400" b="1" i="0" u="none" strike="noStrike" cap="none" normalizeH="0" baseline="0" dirty="0" smtClean="0">
                        <a:ln>
                          <a:noFill/>
                        </a:ln>
                        <a:solidFill>
                          <a:srgbClr val="303380"/>
                        </a:solidFill>
                        <a:effectLst/>
                        <a:latin typeface="Arial Narrow" pitchFamily="34" charset="0"/>
                      </a:endParaRPr>
                    </a:p>
                  </a:txBody>
                  <a:tcPr marL="266700" marR="266700" marT="76197" marB="76197" anchor="ctr" horzOverflow="overflow">
                    <a:lnL cap="flat">
                      <a:noFill/>
                    </a:lnL>
                    <a:lnR cap="flat">
                      <a:noFill/>
                    </a:lnR>
                    <a:lnT cap="flat">
                      <a:noFill/>
                    </a:lnT>
                    <a:lnB>
                      <a:noFill/>
                    </a:lnB>
                    <a:lnTlToBr>
                      <a:noFill/>
                    </a:lnTlToBr>
                    <a:lnBlToTr>
                      <a:noFill/>
                    </a:lnBlToTr>
                    <a:solidFill>
                      <a:schemeClr val="bg1"/>
                    </a:solidFill>
                  </a:tcPr>
                </a:tc>
              </a:tr>
              <a:tr h="665374">
                <a:tc>
                  <a:txBody>
                    <a:bodyPr/>
                    <a:lstStyle/>
                    <a:p>
                      <a:pPr marL="0" marR="0" lvl="0" indent="0" algn="ctr" defTabSz="757238" rtl="0" eaLnBrk="1" fontAlgn="base" latinLnBrk="0" hangingPunct="1">
                        <a:lnSpc>
                          <a:spcPct val="100000"/>
                        </a:lnSpc>
                        <a:spcBef>
                          <a:spcPct val="0"/>
                        </a:spcBef>
                        <a:spcAft>
                          <a:spcPct val="0"/>
                        </a:spcAft>
                        <a:buClrTx/>
                        <a:buSzTx/>
                        <a:buFontTx/>
                        <a:buNone/>
                        <a:tabLst/>
                      </a:pPr>
                      <a:r>
                        <a:rPr kumimoji="0" lang="ru-RU" sz="3200" b="1" i="0" u="none" strike="noStrike" cap="none" normalizeH="0" baseline="0" noProof="0" dirty="0" smtClean="0">
                          <a:ln>
                            <a:noFill/>
                          </a:ln>
                          <a:solidFill>
                            <a:srgbClr val="D5D6E5"/>
                          </a:solidFill>
                          <a:effectLst/>
                          <a:latin typeface="Arial Narrow" pitchFamily="34" charset="0"/>
                        </a:rPr>
                        <a:t>Изменения на производстве и</a:t>
                      </a:r>
                      <a:r>
                        <a:rPr kumimoji="0" lang="en-US" sz="3200" b="1" i="0" u="none" strike="noStrike" cap="none" normalizeH="0" baseline="0" noProof="0" dirty="0" smtClean="0">
                          <a:ln>
                            <a:noFill/>
                          </a:ln>
                          <a:solidFill>
                            <a:srgbClr val="D5D6E5"/>
                          </a:solidFill>
                          <a:effectLst/>
                          <a:latin typeface="Arial Narrow" pitchFamily="34" charset="0"/>
                        </a:rPr>
                        <a:t> </a:t>
                      </a:r>
                      <a:r>
                        <a:rPr kumimoji="0" lang="ru-RU" sz="3200" b="1" i="0" u="none" strike="noStrike" cap="none" normalizeH="0" baseline="0" noProof="0" dirty="0" smtClean="0">
                          <a:ln>
                            <a:noFill/>
                          </a:ln>
                          <a:solidFill>
                            <a:srgbClr val="D5D6E5"/>
                          </a:solidFill>
                          <a:effectLst/>
                          <a:latin typeface="Arial Narrow" pitchFamily="34" charset="0"/>
                        </a:rPr>
                        <a:t>пересмотр разрешения</a:t>
                      </a:r>
                      <a:endParaRPr kumimoji="0" lang="en-US" sz="3200" b="1" i="0" u="none" strike="noStrike" cap="none" normalizeH="0" baseline="0" noProof="0" dirty="0" smtClean="0">
                        <a:ln>
                          <a:noFill/>
                        </a:ln>
                        <a:solidFill>
                          <a:srgbClr val="D5D6E5"/>
                        </a:solidFill>
                        <a:effectLst/>
                        <a:latin typeface="Arial Narrow" pitchFamily="34" charset="0"/>
                      </a:endParaRPr>
                    </a:p>
                  </a:txBody>
                  <a:tcPr marL="266700" marR="266700" marT="76197" marB="76197" anchor="ctr" horzOverflow="overflow">
                    <a:lnL cap="flat">
                      <a:noFill/>
                    </a:lnL>
                    <a:lnR cap="flat">
                      <a:noFill/>
                    </a:lnR>
                    <a:lnT>
                      <a:noFill/>
                    </a:lnT>
                    <a:lnB>
                      <a:noFill/>
                    </a:lnB>
                    <a:lnTlToBr>
                      <a:noFill/>
                    </a:lnTlToBr>
                    <a:lnBlToTr>
                      <a:noFill/>
                    </a:lnBlToTr>
                    <a:solidFill>
                      <a:srgbClr val="303380"/>
                    </a:solidFill>
                  </a:tcPr>
                </a:tc>
              </a:tr>
              <a:tr h="5465352">
                <a:tc>
                  <a:txBody>
                    <a:bodyPr/>
                    <a:lstStyle/>
                    <a:p>
                      <a:pPr marL="0" marR="0" lvl="0" indent="0" algn="just" defTabSz="757238" rtl="0" eaLnBrk="1" fontAlgn="base" latinLnBrk="0" hangingPunct="1">
                        <a:lnSpc>
                          <a:spcPct val="100000"/>
                        </a:lnSpc>
                        <a:spcBef>
                          <a:spcPct val="0"/>
                        </a:spcBef>
                        <a:spcAft>
                          <a:spcPct val="0"/>
                        </a:spcAft>
                        <a:buClrTx/>
                        <a:buSzTx/>
                        <a:buFontTx/>
                        <a:buNone/>
                        <a:tabLst/>
                      </a:pPr>
                      <a:endParaRPr kumimoji="0" lang="en-GB" sz="2400" b="1" i="0" u="none" strike="noStrike" cap="none" normalizeH="0" baseline="0" dirty="0" smtClean="0">
                        <a:ln>
                          <a:noFill/>
                        </a:ln>
                        <a:solidFill>
                          <a:srgbClr val="303380"/>
                        </a:solidFill>
                        <a:effectLst/>
                        <a:latin typeface="Arial Narrow" pitchFamily="34" charset="0"/>
                      </a:endParaRPr>
                    </a:p>
                  </a:txBody>
                  <a:tcPr marL="266700" marR="266700" marT="76197" marB="76197" anchor="ctr" horzOverflow="overflow">
                    <a:lnL cap="flat">
                      <a:noFill/>
                    </a:lnL>
                    <a:lnR cap="flat">
                      <a:noFill/>
                    </a:lnR>
                    <a:lnT>
                      <a:noFill/>
                    </a:lnT>
                    <a:lnB cap="flat">
                      <a:noFill/>
                    </a:lnB>
                    <a:lnTlToBr>
                      <a:noFill/>
                    </a:lnTlToBr>
                    <a:lnBlToTr>
                      <a:noFill/>
                    </a:lnBlToTr>
                    <a:noFill/>
                  </a:tcPr>
                </a:tc>
              </a:tr>
            </a:tbl>
          </a:graphicData>
        </a:graphic>
      </p:graphicFrame>
      <p:sp>
        <p:nvSpPr>
          <p:cNvPr id="5" name="Rectangle 8"/>
          <p:cNvSpPr>
            <a:spLocks noChangeArrowheads="1"/>
          </p:cNvSpPr>
          <p:nvPr/>
        </p:nvSpPr>
        <p:spPr bwMode="auto">
          <a:xfrm>
            <a:off x="2801938" y="5976938"/>
            <a:ext cx="3370859" cy="523220"/>
          </a:xfrm>
          <a:prstGeom prst="rect">
            <a:avLst/>
          </a:prstGeom>
          <a:noFill/>
          <a:ln w="9525">
            <a:noFill/>
            <a:miter lim="800000"/>
            <a:headEnd/>
            <a:tailEnd/>
          </a:ln>
          <a:effectLst/>
        </p:spPr>
        <p:txBody>
          <a:bodyPr wrap="none">
            <a:spAutoFit/>
          </a:bodyPr>
          <a:lstStyle/>
          <a:p>
            <a:pPr>
              <a:spcBef>
                <a:spcPct val="20000"/>
              </a:spcBef>
              <a:buClr>
                <a:schemeClr val="bg2"/>
              </a:buClr>
              <a:buFont typeface="Monotype Sorts" pitchFamily="2" charset="2"/>
              <a:buNone/>
              <a:defRPr/>
            </a:pPr>
            <a:r>
              <a:rPr kumimoji="1" lang="ru-RU" sz="2800" dirty="0" smtClean="0">
                <a:solidFill>
                  <a:srgbClr val="FF0000"/>
                </a:solidFill>
                <a:effectLst>
                  <a:outerShdw blurRad="38100" dist="38100" dir="2700000" algn="tl">
                    <a:srgbClr val="000000">
                      <a:alpha val="43137"/>
                    </a:srgbClr>
                  </a:outerShdw>
                </a:effectLst>
                <a:latin typeface="Arial" charset="0"/>
              </a:rPr>
              <a:t>Начало процедуры</a:t>
            </a:r>
            <a:endParaRPr kumimoji="1" lang="en-US" sz="2800" dirty="0">
              <a:solidFill>
                <a:srgbClr val="FF0000"/>
              </a:solidFill>
              <a:effectLst>
                <a:outerShdw blurRad="38100" dist="38100" dir="2700000" algn="tl">
                  <a:srgbClr val="000000">
                    <a:alpha val="43137"/>
                  </a:srgbClr>
                </a:outerShdw>
              </a:effectLst>
              <a:latin typeface="Times" pitchFamily="18" charset="0"/>
            </a:endParaRPr>
          </a:p>
        </p:txBody>
      </p:sp>
      <p:sp>
        <p:nvSpPr>
          <p:cNvPr id="6" name="TextovéPole 1"/>
          <p:cNvSpPr txBox="1">
            <a:spLocks noChangeArrowheads="1"/>
          </p:cNvSpPr>
          <p:nvPr/>
        </p:nvSpPr>
        <p:spPr bwMode="auto">
          <a:xfrm>
            <a:off x="323850" y="2349500"/>
            <a:ext cx="3240088" cy="27392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ru-RU" sz="2800" b="1" dirty="0" smtClean="0">
                <a:solidFill>
                  <a:schemeClr val="accent1"/>
                </a:solidFill>
                <a:latin typeface="+mn-lt"/>
              </a:rPr>
              <a:t>Оператор</a:t>
            </a:r>
            <a:r>
              <a:rPr lang="en-US" dirty="0" smtClean="0">
                <a:latin typeface="+mn-lt"/>
              </a:rPr>
              <a:t>:</a:t>
            </a:r>
            <a:endParaRPr lang="en-US" dirty="0">
              <a:latin typeface="+mn-lt"/>
            </a:endParaRPr>
          </a:p>
          <a:p>
            <a:pPr algn="ctr" eaLnBrk="1" hangingPunct="1"/>
            <a:r>
              <a:rPr lang="ru-RU" dirty="0" smtClean="0">
                <a:latin typeface="+mn-lt"/>
              </a:rPr>
              <a:t>Изменение технологии или оборудования</a:t>
            </a:r>
            <a:r>
              <a:rPr lang="en-US" dirty="0" smtClean="0">
                <a:latin typeface="+mn-lt"/>
              </a:rPr>
              <a:t>, </a:t>
            </a:r>
            <a:r>
              <a:rPr lang="ru-RU" dirty="0" smtClean="0">
                <a:latin typeface="+mn-lt"/>
              </a:rPr>
              <a:t>реконструкция</a:t>
            </a:r>
            <a:r>
              <a:rPr lang="en-US" dirty="0" smtClean="0">
                <a:latin typeface="+mn-lt"/>
              </a:rPr>
              <a:t>, </a:t>
            </a:r>
            <a:r>
              <a:rPr lang="ru-RU" dirty="0" smtClean="0">
                <a:latin typeface="+mn-lt"/>
              </a:rPr>
              <a:t>обновление</a:t>
            </a:r>
            <a:r>
              <a:rPr lang="en-US" dirty="0" smtClean="0">
                <a:latin typeface="+mn-lt"/>
              </a:rPr>
              <a:t>,…</a:t>
            </a:r>
            <a:endParaRPr lang="en-US" dirty="0">
              <a:latin typeface="+mn-lt"/>
            </a:endParaRPr>
          </a:p>
          <a:p>
            <a:pPr algn="ctr" eaLnBrk="1" hangingPunct="1"/>
            <a:endParaRPr lang="en-US" dirty="0">
              <a:latin typeface="+mn-lt"/>
            </a:endParaRPr>
          </a:p>
          <a:p>
            <a:pPr algn="ctr" eaLnBrk="1" hangingPunct="1"/>
            <a:r>
              <a:rPr lang="ru-RU" dirty="0" smtClean="0">
                <a:latin typeface="+mn-lt"/>
              </a:rPr>
              <a:t>Известить регулятора</a:t>
            </a:r>
            <a:endParaRPr lang="en-US" dirty="0">
              <a:latin typeface="+mn-lt"/>
            </a:endParaRPr>
          </a:p>
        </p:txBody>
      </p:sp>
      <p:sp>
        <p:nvSpPr>
          <p:cNvPr id="7" name="TextovéPole 2"/>
          <p:cNvSpPr txBox="1">
            <a:spLocks noChangeArrowheads="1"/>
          </p:cNvSpPr>
          <p:nvPr/>
        </p:nvSpPr>
        <p:spPr bwMode="auto">
          <a:xfrm>
            <a:off x="3703830" y="1983443"/>
            <a:ext cx="2064989" cy="52322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ru-RU" sz="2800" dirty="0" smtClean="0">
                <a:latin typeface="+mn-lt"/>
              </a:rPr>
              <a:t>Разрешение</a:t>
            </a:r>
            <a:endParaRPr lang="en-US" sz="2800" dirty="0">
              <a:latin typeface="+mn-lt"/>
            </a:endParaRPr>
          </a:p>
        </p:txBody>
      </p:sp>
      <p:sp>
        <p:nvSpPr>
          <p:cNvPr id="8" name="TextovéPole 3"/>
          <p:cNvSpPr txBox="1">
            <a:spLocks noChangeArrowheads="1"/>
          </p:cNvSpPr>
          <p:nvPr/>
        </p:nvSpPr>
        <p:spPr bwMode="auto">
          <a:xfrm>
            <a:off x="5762625" y="2345973"/>
            <a:ext cx="2985839" cy="27392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ru-RU" sz="2800" b="1" dirty="0" smtClean="0">
                <a:solidFill>
                  <a:srgbClr val="FF0000"/>
                </a:solidFill>
                <a:latin typeface="+mn-lt"/>
              </a:rPr>
              <a:t>Регулятор </a:t>
            </a:r>
            <a:r>
              <a:rPr lang="en-US" sz="2800" dirty="0" smtClean="0">
                <a:solidFill>
                  <a:srgbClr val="FF0000"/>
                </a:solidFill>
                <a:latin typeface="+mn-lt"/>
              </a:rPr>
              <a:t>:</a:t>
            </a:r>
          </a:p>
          <a:p>
            <a:pPr algn="ctr" eaLnBrk="1" hangingPunct="1"/>
            <a:r>
              <a:rPr lang="ru-RU" dirty="0" smtClean="0">
                <a:latin typeface="+mn-lt"/>
              </a:rPr>
              <a:t>Изменение законодательства</a:t>
            </a:r>
            <a:r>
              <a:rPr lang="en-US" dirty="0" smtClean="0">
                <a:latin typeface="+mn-lt"/>
              </a:rPr>
              <a:t>,  </a:t>
            </a:r>
          </a:p>
          <a:p>
            <a:pPr algn="ctr" eaLnBrk="1" hangingPunct="1"/>
            <a:r>
              <a:rPr lang="ru-RU" dirty="0" smtClean="0">
                <a:latin typeface="+mn-lt"/>
              </a:rPr>
              <a:t>ПДК</a:t>
            </a:r>
            <a:r>
              <a:rPr lang="en-US" dirty="0" smtClean="0">
                <a:latin typeface="+mn-lt"/>
              </a:rPr>
              <a:t>, BREF, </a:t>
            </a:r>
            <a:r>
              <a:rPr lang="ru-RU" dirty="0" smtClean="0">
                <a:latin typeface="+mn-lt"/>
              </a:rPr>
              <a:t>заключения по НДТМ</a:t>
            </a:r>
            <a:r>
              <a:rPr lang="en-US" dirty="0" smtClean="0">
                <a:latin typeface="+mn-lt"/>
              </a:rPr>
              <a:t>,…</a:t>
            </a:r>
          </a:p>
          <a:p>
            <a:pPr algn="ctr" eaLnBrk="1" hangingPunct="1"/>
            <a:r>
              <a:rPr lang="ru-RU" dirty="0" smtClean="0">
                <a:latin typeface="+mn-lt"/>
              </a:rPr>
              <a:t>Известить оператора</a:t>
            </a:r>
            <a:endParaRPr lang="en-US" dirty="0" smtClean="0">
              <a:latin typeface="+mn-lt"/>
            </a:endParaRPr>
          </a:p>
        </p:txBody>
      </p:sp>
      <p:cxnSp>
        <p:nvCxnSpPr>
          <p:cNvPr id="9" name="Přímá spojnice se šipkou 8"/>
          <p:cNvCxnSpPr/>
          <p:nvPr/>
        </p:nvCxnSpPr>
        <p:spPr>
          <a:xfrm>
            <a:off x="4281488" y="2506663"/>
            <a:ext cx="0" cy="326707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Přímá spojnice se šipkou 9"/>
          <p:cNvCxnSpPr/>
          <p:nvPr/>
        </p:nvCxnSpPr>
        <p:spPr>
          <a:xfrm>
            <a:off x="3132138" y="5373688"/>
            <a:ext cx="114935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Přímá spojnice se šipkou 10"/>
          <p:cNvCxnSpPr/>
          <p:nvPr/>
        </p:nvCxnSpPr>
        <p:spPr>
          <a:xfrm flipH="1">
            <a:off x="4318000" y="5373688"/>
            <a:ext cx="1577975"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0688343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761456" y="620688"/>
            <a:ext cx="3682752" cy="720080"/>
          </a:xfrm>
        </p:spPr>
        <p:txBody>
          <a:bodyPr/>
          <a:lstStyle/>
          <a:p>
            <a:r>
              <a:rPr lang="ru-RU" dirty="0" smtClean="0">
                <a:latin typeface="Eras Demi ITC" pitchFamily="34" charset="0"/>
              </a:rPr>
              <a:t>Рекомендации</a:t>
            </a:r>
            <a:endParaRPr lang="en-US" dirty="0">
              <a:latin typeface="Eras Demi ITC" pitchFamily="34" charset="0"/>
            </a:endParaRPr>
          </a:p>
        </p:txBody>
      </p:sp>
      <p:sp>
        <p:nvSpPr>
          <p:cNvPr id="3" name="Zástupný symbol pro obsah 2"/>
          <p:cNvSpPr>
            <a:spLocks noGrp="1"/>
          </p:cNvSpPr>
          <p:nvPr>
            <p:ph idx="1"/>
          </p:nvPr>
        </p:nvSpPr>
        <p:spPr>
          <a:xfrm>
            <a:off x="457200" y="1700808"/>
            <a:ext cx="8229600" cy="4680520"/>
          </a:xfrm>
        </p:spPr>
        <p:txBody>
          <a:bodyPr>
            <a:normAutofit/>
          </a:bodyPr>
          <a:lstStyle/>
          <a:p>
            <a:pPr marL="0" indent="0">
              <a:buNone/>
            </a:pPr>
            <a:r>
              <a:rPr lang="ru-RU" dirty="0" smtClean="0">
                <a:solidFill>
                  <a:schemeClr val="tx1"/>
                </a:solidFill>
              </a:rPr>
              <a:t>Руководство полезно, если</a:t>
            </a:r>
            <a:r>
              <a:rPr lang="en-US" dirty="0" smtClean="0">
                <a:solidFill>
                  <a:schemeClr val="tx1"/>
                </a:solidFill>
              </a:rPr>
              <a:t>:</a:t>
            </a:r>
          </a:p>
          <a:p>
            <a:r>
              <a:rPr lang="ru-RU" dirty="0" smtClean="0">
                <a:solidFill>
                  <a:schemeClr val="tx1"/>
                </a:solidFill>
              </a:rPr>
              <a:t>Подготовлено в сотрудничестве с теми, кто будет его использовать</a:t>
            </a:r>
          </a:p>
          <a:p>
            <a:r>
              <a:rPr lang="ru-RU" dirty="0" smtClean="0">
                <a:solidFill>
                  <a:schemeClr val="tx1"/>
                </a:solidFill>
              </a:rPr>
              <a:t>Опробовано на практике  (например, в пилотном проекте)</a:t>
            </a:r>
          </a:p>
          <a:p>
            <a:r>
              <a:rPr lang="ru-RU" dirty="0" smtClean="0">
                <a:solidFill>
                  <a:schemeClr val="tx1"/>
                </a:solidFill>
              </a:rPr>
              <a:t>Допускает гибкость</a:t>
            </a:r>
            <a:r>
              <a:rPr lang="ru-RU" smtClean="0">
                <a:solidFill>
                  <a:schemeClr val="tx1"/>
                </a:solidFill>
              </a:rPr>
              <a:t>, опирается на здравый </a:t>
            </a:r>
            <a:r>
              <a:rPr lang="ru-RU" dirty="0" smtClean="0">
                <a:solidFill>
                  <a:schemeClr val="tx1"/>
                </a:solidFill>
              </a:rPr>
              <a:t>смысл</a:t>
            </a:r>
          </a:p>
          <a:p>
            <a:r>
              <a:rPr lang="ru-RU" dirty="0" smtClean="0">
                <a:solidFill>
                  <a:schemeClr val="tx1"/>
                </a:solidFill>
              </a:rPr>
              <a:t>...</a:t>
            </a:r>
          </a:p>
          <a:p>
            <a:r>
              <a:rPr lang="ru-RU" dirty="0" smtClean="0">
                <a:solidFill>
                  <a:schemeClr val="tx1"/>
                </a:solidFill>
              </a:rPr>
              <a:t>Оно, в конце концов, используется </a:t>
            </a:r>
            <a:endParaRPr lang="en-US" dirty="0" smtClean="0">
              <a:solidFill>
                <a:schemeClr val="tx1"/>
              </a:solidFill>
            </a:endParaRPr>
          </a:p>
          <a:p>
            <a:pPr marL="0" indent="0">
              <a:buNone/>
            </a:pPr>
            <a:endParaRPr lang="en-US" dirty="0">
              <a:solidFill>
                <a:schemeClr val="tx1"/>
              </a:solidFill>
            </a:endParaRPr>
          </a:p>
        </p:txBody>
      </p:sp>
    </p:spTree>
    <p:extLst>
      <p:ext uri="{BB962C8B-B14F-4D97-AF65-F5344CB8AC3E}">
        <p14:creationId xmlns:p14="http://schemas.microsoft.com/office/powerpoint/2010/main" xmlns="" val="33037068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 8"/>
          <p:cNvGraphicFramePr/>
          <p:nvPr>
            <p:extLst>
              <p:ext uri="{D42A27DB-BD31-4B8C-83A1-F6EECF244321}">
                <p14:modId xmlns:p14="http://schemas.microsoft.com/office/powerpoint/2010/main" xmlns="" val="3398895810"/>
              </p:ext>
            </p:extLst>
          </p:nvPr>
        </p:nvGraphicFramePr>
        <p:xfrm>
          <a:off x="539552" y="260648"/>
          <a:ext cx="7772400" cy="30963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ovéPole 5"/>
          <p:cNvSpPr txBox="1"/>
          <p:nvPr/>
        </p:nvSpPr>
        <p:spPr>
          <a:xfrm>
            <a:off x="395536" y="3717032"/>
            <a:ext cx="8748464" cy="1954381"/>
          </a:xfrm>
          <a:prstGeom prst="rect">
            <a:avLst/>
          </a:prstGeom>
          <a:noFill/>
        </p:spPr>
        <p:txBody>
          <a:bodyPr wrap="square" rtlCol="0">
            <a:spAutoFit/>
          </a:bodyPr>
          <a:lstStyle/>
          <a:p>
            <a:pPr>
              <a:spcAft>
                <a:spcPts val="1000"/>
              </a:spcAft>
            </a:pPr>
            <a:r>
              <a:rPr lang="ru-RU" sz="2400" b="1" dirty="0" smtClean="0"/>
              <a:t>В ЕС страны могут иметь</a:t>
            </a:r>
            <a:r>
              <a:rPr lang="en-US" sz="2400" b="1" dirty="0" smtClean="0"/>
              <a:t>: </a:t>
            </a:r>
          </a:p>
          <a:p>
            <a:pPr marL="342900" indent="-342900">
              <a:spcAft>
                <a:spcPts val="1000"/>
              </a:spcAft>
              <a:buFont typeface="Wingdings" pitchFamily="2" charset="2"/>
              <a:buChar char="Ø"/>
            </a:pPr>
            <a:r>
              <a:rPr lang="ru-RU" sz="2400" b="1" dirty="0" smtClean="0"/>
              <a:t>Целый ряд руководств и методических указаний по КПКЗ;</a:t>
            </a:r>
            <a:endParaRPr lang="en-US" sz="2400" b="1" dirty="0" smtClean="0"/>
          </a:p>
          <a:p>
            <a:pPr marL="342900" indent="-342900">
              <a:spcAft>
                <a:spcPts val="1000"/>
              </a:spcAft>
              <a:buFont typeface="Wingdings" pitchFamily="2" charset="2"/>
              <a:buChar char="Ø"/>
            </a:pPr>
            <a:r>
              <a:rPr lang="ru-RU" sz="2400" b="1" dirty="0" smtClean="0"/>
              <a:t>Одно-два руководства:</a:t>
            </a:r>
            <a:endParaRPr lang="en-US" sz="2400" b="1" dirty="0" smtClean="0"/>
          </a:p>
          <a:p>
            <a:pPr marL="342900" indent="-342900">
              <a:spcAft>
                <a:spcPts val="1000"/>
              </a:spcAft>
              <a:buFont typeface="Wingdings" pitchFamily="2" charset="2"/>
              <a:buChar char="Ø"/>
            </a:pPr>
            <a:r>
              <a:rPr lang="ru-RU" sz="2400" b="1" dirty="0" smtClean="0"/>
              <a:t>Вообще не иметь руководств</a:t>
            </a:r>
            <a:endParaRPr lang="en-US" sz="2400" dirty="0"/>
          </a:p>
        </p:txBody>
      </p:sp>
    </p:spTree>
    <p:extLst>
      <p:ext uri="{BB962C8B-B14F-4D97-AF65-F5344CB8AC3E}">
        <p14:creationId xmlns:p14="http://schemas.microsoft.com/office/powerpoint/2010/main" xmlns="" val="409986738"/>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85800"/>
            <a:ext cx="8604448" cy="926976"/>
          </a:xfrm>
        </p:spPr>
        <p:txBody>
          <a:bodyPr>
            <a:normAutofit/>
          </a:bodyPr>
          <a:lstStyle/>
          <a:p>
            <a:pPr algn="ctr"/>
            <a:r>
              <a:rPr lang="ru-RU" sz="3200" b="1" i="0" dirty="0" smtClean="0">
                <a:latin typeface="Eras Medium ITC" pitchFamily="34" charset="0"/>
              </a:rPr>
              <a:t>Руководство для операторов </a:t>
            </a:r>
            <a:r>
              <a:rPr lang="en-US" sz="3200" b="1" i="0" dirty="0" smtClean="0">
                <a:latin typeface="Eras Medium ITC" pitchFamily="34" charset="0"/>
              </a:rPr>
              <a:t>- </a:t>
            </a:r>
            <a:r>
              <a:rPr lang="ru-RU" sz="3200" b="1" i="0" dirty="0" smtClean="0">
                <a:solidFill>
                  <a:srgbClr val="FF0000"/>
                </a:solidFill>
                <a:latin typeface="Eras Medium ITC" pitchFamily="34" charset="0"/>
              </a:rPr>
              <a:t>содержание</a:t>
            </a:r>
            <a:endParaRPr lang="en-US" sz="3200" b="1" i="0" dirty="0">
              <a:solidFill>
                <a:srgbClr val="FF0000"/>
              </a:solidFill>
              <a:latin typeface="Eras Medium ITC" pitchFamily="34" charset="0"/>
            </a:endParaRPr>
          </a:p>
        </p:txBody>
      </p:sp>
      <p:sp>
        <p:nvSpPr>
          <p:cNvPr id="4" name="Content Placeholder 3"/>
          <p:cNvSpPr>
            <a:spLocks noGrp="1"/>
          </p:cNvSpPr>
          <p:nvPr>
            <p:ph idx="1"/>
          </p:nvPr>
        </p:nvSpPr>
        <p:spPr>
          <a:xfrm>
            <a:off x="1825352" y="1700808"/>
            <a:ext cx="6851104" cy="4608512"/>
          </a:xfrm>
        </p:spPr>
        <p:txBody>
          <a:bodyPr>
            <a:normAutofit lnSpcReduction="10000"/>
          </a:bodyPr>
          <a:lstStyle/>
          <a:p>
            <a:pPr lvl="0"/>
            <a:r>
              <a:rPr lang="ru-RU" dirty="0" smtClean="0">
                <a:solidFill>
                  <a:schemeClr val="tx1"/>
                </a:solidFill>
              </a:rPr>
              <a:t>Как оператору узнать, что ему необходимо получить комплексное разрешение</a:t>
            </a:r>
            <a:r>
              <a:rPr lang="en-US" dirty="0" smtClean="0">
                <a:solidFill>
                  <a:schemeClr val="tx1"/>
                </a:solidFill>
              </a:rPr>
              <a:t>?</a:t>
            </a:r>
          </a:p>
          <a:p>
            <a:pPr lvl="0"/>
            <a:r>
              <a:rPr lang="ru-RU" dirty="0" smtClean="0">
                <a:solidFill>
                  <a:schemeClr val="tx1"/>
                </a:solidFill>
              </a:rPr>
              <a:t>Требования к операторам</a:t>
            </a:r>
            <a:r>
              <a:rPr lang="en-US" dirty="0" smtClean="0">
                <a:solidFill>
                  <a:schemeClr val="tx1"/>
                </a:solidFill>
              </a:rPr>
              <a:t> </a:t>
            </a:r>
            <a:r>
              <a:rPr lang="ru-RU" dirty="0" smtClean="0">
                <a:solidFill>
                  <a:schemeClr val="tx1"/>
                </a:solidFill>
              </a:rPr>
              <a:t>КПКЗ</a:t>
            </a:r>
            <a:endParaRPr lang="en-US" dirty="0" smtClean="0">
              <a:solidFill>
                <a:schemeClr val="tx1"/>
              </a:solidFill>
            </a:endParaRPr>
          </a:p>
          <a:p>
            <a:pPr lvl="0"/>
            <a:r>
              <a:rPr lang="ru-RU" dirty="0" smtClean="0">
                <a:solidFill>
                  <a:schemeClr val="tx1"/>
                </a:solidFill>
              </a:rPr>
              <a:t>Как подготовить полную и хорошую заявку</a:t>
            </a:r>
            <a:r>
              <a:rPr lang="en-US" dirty="0" smtClean="0">
                <a:solidFill>
                  <a:schemeClr val="tx1"/>
                </a:solidFill>
              </a:rPr>
              <a:t>?</a:t>
            </a:r>
          </a:p>
          <a:p>
            <a:pPr lvl="0"/>
            <a:r>
              <a:rPr lang="ru-RU" dirty="0" smtClean="0">
                <a:solidFill>
                  <a:schemeClr val="tx1"/>
                </a:solidFill>
              </a:rPr>
              <a:t>Необходимые документы </a:t>
            </a:r>
            <a:r>
              <a:rPr lang="en-US" dirty="0" smtClean="0">
                <a:solidFill>
                  <a:schemeClr val="tx1"/>
                </a:solidFill>
              </a:rPr>
              <a:t> – </a:t>
            </a:r>
            <a:r>
              <a:rPr lang="ru-RU" dirty="0" smtClean="0">
                <a:solidFill>
                  <a:schemeClr val="tx1"/>
                </a:solidFill>
              </a:rPr>
              <a:t>законодательство</a:t>
            </a:r>
            <a:r>
              <a:rPr lang="en-US" dirty="0" smtClean="0">
                <a:solidFill>
                  <a:schemeClr val="tx1"/>
                </a:solidFill>
              </a:rPr>
              <a:t>, …</a:t>
            </a:r>
          </a:p>
          <a:p>
            <a:pPr lvl="0"/>
            <a:r>
              <a:rPr lang="ru-RU" dirty="0" smtClean="0">
                <a:solidFill>
                  <a:schemeClr val="tx1"/>
                </a:solidFill>
              </a:rPr>
              <a:t>Взаимодействие с органом регулирования</a:t>
            </a:r>
            <a:r>
              <a:rPr lang="en-US" dirty="0" smtClean="0">
                <a:solidFill>
                  <a:schemeClr val="tx1"/>
                </a:solidFill>
              </a:rPr>
              <a:t>, …</a:t>
            </a:r>
          </a:p>
          <a:p>
            <a:pPr lvl="0">
              <a:buNone/>
            </a:pPr>
            <a:endParaRPr lang="en-US" dirty="0" smtClean="0">
              <a:solidFill>
                <a:schemeClr val="tx1"/>
              </a:solidFill>
            </a:endParaRPr>
          </a:p>
        </p:txBody>
      </p:sp>
      <p:pic>
        <p:nvPicPr>
          <p:cNvPr id="6" name="Objekt 1">
            <a:extLst>
              <a:ext uri="{63B3BB69-23CF-44E3-9099-C40C66FF867C}">
                <a14:compatExt xmlns:a14="http://schemas.microsoft.com/office/drawing/2010/main" xmlns="" spid="_x0000_s1028"/>
              </a:ext>
            </a:extLst>
          </p:cNvPr>
          <p:cNvPicPr>
            <a:picLocks noChangeAspect="1"/>
          </p:cNvPicPr>
          <p:nvPr/>
        </p:nvPicPr>
        <p:blipFill>
          <a:blip r:embed="rId3" cstate="print"/>
          <a:stretch>
            <a:fillRect/>
          </a:stretch>
        </p:blipFill>
        <p:spPr>
          <a:xfrm flipH="1">
            <a:off x="323528" y="3753192"/>
            <a:ext cx="979262" cy="3082478"/>
          </a:xfrm>
          <a:prstGeom prst="rect">
            <a:avLst/>
          </a:prstGeom>
        </p:spPr>
      </p:pic>
      <p:sp>
        <p:nvSpPr>
          <p:cNvPr id="7" name="Oválný popisek 6"/>
          <p:cNvSpPr/>
          <p:nvPr/>
        </p:nvSpPr>
        <p:spPr>
          <a:xfrm>
            <a:off x="-1" y="2402865"/>
            <a:ext cx="1907705" cy="1371228"/>
          </a:xfrm>
          <a:prstGeom prst="wedgeEllipseCallout">
            <a:avLst>
              <a:gd name="adj1" fmla="val -14618"/>
              <a:gd name="adj2" fmla="val 106221"/>
            </a:avLst>
          </a:prstGeom>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ru-RU" sz="2400" b="1" dirty="0" smtClean="0"/>
              <a:t>Вам в </a:t>
            </a:r>
            <a:r>
              <a:rPr lang="cs-CZ" sz="2400" b="1" dirty="0" smtClean="0"/>
              <a:t> </a:t>
            </a:r>
            <a:r>
              <a:rPr lang="ru-RU" sz="2400" b="1" dirty="0" smtClean="0"/>
              <a:t>КПКЗ</a:t>
            </a:r>
            <a:r>
              <a:rPr lang="cs-CZ" sz="2400" dirty="0" smtClean="0"/>
              <a:t>!</a:t>
            </a:r>
            <a:endParaRPr lang="en-US" sz="1600" dirty="0"/>
          </a:p>
        </p:txBody>
      </p:sp>
      <p:pic>
        <p:nvPicPr>
          <p:cNvPr id="8" name="Picture 2" descr="http://www.hooberfeeds.com/images/slider/swine.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991950" y="5229200"/>
            <a:ext cx="2134364" cy="16039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Oválný popisek 4"/>
          <p:cNvSpPr/>
          <p:nvPr/>
        </p:nvSpPr>
        <p:spPr>
          <a:xfrm>
            <a:off x="7524328" y="3933056"/>
            <a:ext cx="1619673" cy="968499"/>
          </a:xfrm>
          <a:prstGeom prst="wedgeEllipseCallout">
            <a:avLst>
              <a:gd name="adj1" fmla="val -16818"/>
              <a:gd name="adj2" fmla="val 109377"/>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ru-RU" sz="2000" dirty="0" smtClean="0"/>
              <a:t>Что такое</a:t>
            </a:r>
            <a:r>
              <a:rPr lang="cs-CZ" sz="2000" dirty="0" smtClean="0"/>
              <a:t>?</a:t>
            </a:r>
            <a:endParaRPr lang="en-US" sz="2000" dirty="0"/>
          </a:p>
        </p:txBody>
      </p:sp>
    </p:spTree>
    <p:extLst>
      <p:ext uri="{BB962C8B-B14F-4D97-AF65-F5344CB8AC3E}">
        <p14:creationId xmlns:p14="http://schemas.microsoft.com/office/powerpoint/2010/main" xmlns="" val="36144989"/>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pPr algn="ctr"/>
            <a:r>
              <a:rPr lang="ru-RU" sz="3200" b="1" i="0" dirty="0" smtClean="0">
                <a:latin typeface="Eras Medium ITC" pitchFamily="34" charset="0"/>
              </a:rPr>
              <a:t>Руководство для операторов </a:t>
            </a:r>
            <a:r>
              <a:rPr lang="en-US" sz="3200" b="1" i="0" dirty="0" smtClean="0">
                <a:latin typeface="Eras Medium ITC" pitchFamily="34" charset="0"/>
              </a:rPr>
              <a:t>- </a:t>
            </a:r>
            <a:r>
              <a:rPr lang="ru-RU" sz="2800" b="1" i="0" dirty="0" smtClean="0">
                <a:solidFill>
                  <a:srgbClr val="FF0000"/>
                </a:solidFill>
                <a:latin typeface="Eras Medium ITC" pitchFamily="34" charset="0"/>
              </a:rPr>
              <a:t>требования к операторам </a:t>
            </a:r>
            <a:r>
              <a:rPr lang="ru-RU" sz="2800" b="1" dirty="0" smtClean="0">
                <a:solidFill>
                  <a:srgbClr val="FF0000"/>
                </a:solidFill>
                <a:latin typeface="Eras Medium ITC" pitchFamily="34" charset="0"/>
              </a:rPr>
              <a:t>действующих </a:t>
            </a:r>
            <a:r>
              <a:rPr lang="ru-RU" sz="2800" b="1" i="0" dirty="0" smtClean="0">
                <a:solidFill>
                  <a:srgbClr val="FF0000"/>
                </a:solidFill>
                <a:latin typeface="Eras Medium ITC" pitchFamily="34" charset="0"/>
              </a:rPr>
              <a:t>производств КПКЗ</a:t>
            </a:r>
            <a:endParaRPr lang="en-US" sz="2800" b="1" i="0" dirty="0">
              <a:solidFill>
                <a:srgbClr val="FF0000"/>
              </a:solidFill>
              <a:latin typeface="Eras Medium ITC" pitchFamily="34" charset="0"/>
            </a:endParaRPr>
          </a:p>
        </p:txBody>
      </p:sp>
      <p:sp>
        <p:nvSpPr>
          <p:cNvPr id="4" name="Content Placeholder 3"/>
          <p:cNvSpPr>
            <a:spLocks noGrp="1"/>
          </p:cNvSpPr>
          <p:nvPr>
            <p:ph idx="1"/>
          </p:nvPr>
        </p:nvSpPr>
        <p:spPr>
          <a:xfrm>
            <a:off x="755576" y="1772816"/>
            <a:ext cx="7931224" cy="4608512"/>
          </a:xfrm>
        </p:spPr>
        <p:txBody>
          <a:bodyPr>
            <a:normAutofit/>
          </a:bodyPr>
          <a:lstStyle/>
          <a:p>
            <a:r>
              <a:rPr lang="ru-RU" dirty="0" smtClean="0">
                <a:solidFill>
                  <a:schemeClr val="tx1"/>
                </a:solidFill>
              </a:rPr>
              <a:t>Наличие комплексного разрешения</a:t>
            </a:r>
            <a:endParaRPr lang="en-US" dirty="0" smtClean="0">
              <a:solidFill>
                <a:schemeClr val="tx1"/>
              </a:solidFill>
            </a:endParaRPr>
          </a:p>
          <a:p>
            <a:r>
              <a:rPr lang="ru-RU" dirty="0" smtClean="0">
                <a:solidFill>
                  <a:schemeClr val="tx1"/>
                </a:solidFill>
              </a:rPr>
              <a:t>Выполнение условий разрешения </a:t>
            </a:r>
          </a:p>
          <a:p>
            <a:r>
              <a:rPr lang="ru-RU" dirty="0" smtClean="0">
                <a:solidFill>
                  <a:schemeClr val="tx1"/>
                </a:solidFill>
              </a:rPr>
              <a:t>Информирование органа регулирования о планируемых изменениях</a:t>
            </a:r>
            <a:endParaRPr lang="en-US" dirty="0" smtClean="0">
              <a:solidFill>
                <a:schemeClr val="tx1"/>
              </a:solidFill>
            </a:endParaRPr>
          </a:p>
          <a:p>
            <a:r>
              <a:rPr lang="ru-RU" dirty="0" smtClean="0">
                <a:solidFill>
                  <a:schemeClr val="tx1"/>
                </a:solidFill>
              </a:rPr>
              <a:t>Отчёты о мониторинге загрязнения, происшествиях, приводящих или угрожающих загрязнением окружающей среды</a:t>
            </a:r>
            <a:endParaRPr lang="en-US" dirty="0" smtClean="0">
              <a:solidFill>
                <a:schemeClr val="tx1"/>
              </a:solidFill>
            </a:endParaRPr>
          </a:p>
          <a:p>
            <a:r>
              <a:rPr lang="ru-RU" dirty="0" smtClean="0">
                <a:solidFill>
                  <a:schemeClr val="tx1"/>
                </a:solidFill>
              </a:rPr>
              <a:t>Обеспечивать работу инспекций на производстве</a:t>
            </a:r>
            <a:endParaRPr lang="en-US" dirty="0" smtClean="0">
              <a:solidFill>
                <a:schemeClr val="tx1"/>
              </a:solidFill>
            </a:endParaRPr>
          </a:p>
        </p:txBody>
      </p:sp>
      <p:pic>
        <p:nvPicPr>
          <p:cNvPr id="9" name="Obrázek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7365590" y="5690989"/>
            <a:ext cx="1753704" cy="1167011"/>
          </a:xfrm>
          <a:prstGeom prst="rect">
            <a:avLst/>
          </a:prstGeom>
        </p:spPr>
      </p:pic>
    </p:spTree>
    <p:extLst>
      <p:ext uri="{BB962C8B-B14F-4D97-AF65-F5344CB8AC3E}">
        <p14:creationId xmlns:p14="http://schemas.microsoft.com/office/powerpoint/2010/main" xmlns="" val="831512015"/>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115616" y="260648"/>
            <a:ext cx="6912768" cy="1143000"/>
          </a:xfrm>
        </p:spPr>
        <p:txBody>
          <a:bodyPr>
            <a:normAutofit/>
          </a:bodyPr>
          <a:lstStyle/>
          <a:p>
            <a:pPr algn="ctr"/>
            <a:r>
              <a:rPr lang="ru-RU" sz="3200" b="1" i="0" dirty="0" smtClean="0">
                <a:latin typeface="Eras Medium ITC" pitchFamily="34" charset="0"/>
              </a:rPr>
              <a:t>Руководство для операторов </a:t>
            </a:r>
            <a:r>
              <a:rPr lang="en-US" sz="3200" b="1" i="0" dirty="0" smtClean="0">
                <a:latin typeface="Eras Medium ITC" pitchFamily="34" charset="0"/>
              </a:rPr>
              <a:t>– </a:t>
            </a:r>
            <a:r>
              <a:rPr lang="ru-RU" sz="2800" b="1" i="0" dirty="0" smtClean="0">
                <a:solidFill>
                  <a:srgbClr val="FF0000"/>
                </a:solidFill>
                <a:latin typeface="Eras Medium ITC" pitchFamily="34" charset="0"/>
              </a:rPr>
              <a:t>как подготовить заявку</a:t>
            </a:r>
            <a:r>
              <a:rPr lang="en-US" sz="2800" b="1" i="0" dirty="0" smtClean="0">
                <a:solidFill>
                  <a:srgbClr val="FF0000"/>
                </a:solidFill>
                <a:latin typeface="Eras Medium ITC" pitchFamily="34" charset="0"/>
              </a:rPr>
              <a:t>?</a:t>
            </a:r>
            <a:endParaRPr lang="en-US" sz="3200" b="1" i="0" dirty="0">
              <a:solidFill>
                <a:srgbClr val="FF0000"/>
              </a:solidFill>
              <a:latin typeface="Eras Medium ITC" pitchFamily="34" charset="0"/>
            </a:endParaRPr>
          </a:p>
        </p:txBody>
      </p:sp>
      <p:sp>
        <p:nvSpPr>
          <p:cNvPr id="4" name="Content Placeholder 3"/>
          <p:cNvSpPr>
            <a:spLocks noGrp="1"/>
          </p:cNvSpPr>
          <p:nvPr>
            <p:ph idx="1"/>
          </p:nvPr>
        </p:nvSpPr>
        <p:spPr>
          <a:xfrm>
            <a:off x="288032" y="1484784"/>
            <a:ext cx="8820472" cy="5517232"/>
          </a:xfrm>
        </p:spPr>
        <p:txBody>
          <a:bodyPr>
            <a:noAutofit/>
          </a:bodyPr>
          <a:lstStyle/>
          <a:p>
            <a:pPr marL="514350" indent="-514350">
              <a:spcBef>
                <a:spcPts val="0"/>
              </a:spcBef>
              <a:spcAft>
                <a:spcPts val="600"/>
              </a:spcAft>
              <a:buFont typeface="+mj-lt"/>
              <a:buAutoNum type="arabicPeriod"/>
            </a:pPr>
            <a:r>
              <a:rPr lang="ru-RU" sz="2100" dirty="0" smtClean="0">
                <a:solidFill>
                  <a:schemeClr val="tx1"/>
                </a:solidFill>
              </a:rPr>
              <a:t>Какую </a:t>
            </a:r>
            <a:r>
              <a:rPr lang="ru-RU" sz="2100" b="1" dirty="0" smtClean="0">
                <a:solidFill>
                  <a:schemeClr val="tx1"/>
                </a:solidFill>
              </a:rPr>
              <a:t>форму заявки</a:t>
            </a:r>
            <a:r>
              <a:rPr lang="ru-RU" sz="2100" dirty="0" smtClean="0">
                <a:solidFill>
                  <a:schemeClr val="tx1"/>
                </a:solidFill>
              </a:rPr>
              <a:t> использовать и где можно получить инструкцию, как её подготовить?</a:t>
            </a:r>
          </a:p>
          <a:p>
            <a:pPr marL="514350" lvl="0" indent="-514350">
              <a:spcBef>
                <a:spcPts val="0"/>
              </a:spcBef>
              <a:spcAft>
                <a:spcPts val="600"/>
              </a:spcAft>
              <a:buFont typeface="+mj-lt"/>
              <a:buAutoNum type="arabicPeriod"/>
            </a:pPr>
            <a:r>
              <a:rPr lang="ru-RU" sz="2100" b="1" dirty="0" smtClean="0">
                <a:solidFill>
                  <a:schemeClr val="tx1"/>
                </a:solidFill>
              </a:rPr>
              <a:t>К чему относится </a:t>
            </a:r>
            <a:r>
              <a:rPr lang="ru-RU" sz="2100" dirty="0" smtClean="0">
                <a:solidFill>
                  <a:schemeClr val="tx1"/>
                </a:solidFill>
              </a:rPr>
              <a:t>заявка? (Определение производства КПКЗ, непосредственно связанной с ним деятельности, оборудования)</a:t>
            </a:r>
          </a:p>
          <a:p>
            <a:pPr marL="514350" indent="-514350">
              <a:spcBef>
                <a:spcPts val="0"/>
              </a:spcBef>
              <a:spcAft>
                <a:spcPts val="600"/>
              </a:spcAft>
              <a:buFont typeface="+mj-lt"/>
              <a:buAutoNum type="arabicPeriod"/>
            </a:pPr>
            <a:r>
              <a:rPr lang="ru-RU" sz="2100" dirty="0" smtClean="0">
                <a:solidFill>
                  <a:schemeClr val="tx1"/>
                </a:solidFill>
              </a:rPr>
              <a:t>Сколько лет производству? (Жизненный цикл, план реконструкции)</a:t>
            </a:r>
          </a:p>
          <a:p>
            <a:pPr marL="514350" lvl="0" indent="-514350">
              <a:spcBef>
                <a:spcPts val="0"/>
              </a:spcBef>
              <a:spcAft>
                <a:spcPts val="600"/>
              </a:spcAft>
              <a:buFont typeface="+mj-lt"/>
              <a:buAutoNum type="arabicPeriod"/>
            </a:pPr>
            <a:r>
              <a:rPr lang="ru-RU" sz="2100" dirty="0" smtClean="0">
                <a:solidFill>
                  <a:schemeClr val="tx1"/>
                </a:solidFill>
              </a:rPr>
              <a:t>Какие документы могут быть использованы для заполнения формы?</a:t>
            </a:r>
          </a:p>
          <a:p>
            <a:pPr marL="514350" indent="-514350">
              <a:spcBef>
                <a:spcPts val="0"/>
              </a:spcBef>
              <a:spcAft>
                <a:spcPts val="600"/>
              </a:spcAft>
              <a:buFont typeface="+mj-lt"/>
              <a:buAutoNum type="arabicPeriod"/>
            </a:pPr>
            <a:r>
              <a:rPr lang="ru-RU" sz="2100" dirty="0" smtClean="0">
                <a:solidFill>
                  <a:schemeClr val="tx1"/>
                </a:solidFill>
              </a:rPr>
              <a:t>Где при необходимости получить информацию?</a:t>
            </a:r>
          </a:p>
          <a:p>
            <a:pPr marL="514350" indent="-514350">
              <a:spcBef>
                <a:spcPts val="0"/>
              </a:spcBef>
              <a:spcAft>
                <a:spcPts val="600"/>
              </a:spcAft>
              <a:buFont typeface="+mj-lt"/>
              <a:buAutoNum type="arabicPeriod"/>
            </a:pPr>
            <a:r>
              <a:rPr lang="ru-RU" sz="2100" b="1" dirty="0" smtClean="0">
                <a:solidFill>
                  <a:schemeClr val="tx1"/>
                </a:solidFill>
              </a:rPr>
              <a:t>Сроки подготовки </a:t>
            </a:r>
            <a:r>
              <a:rPr lang="ru-RU" sz="2100" dirty="0" smtClean="0">
                <a:solidFill>
                  <a:schemeClr val="tx1"/>
                </a:solidFill>
              </a:rPr>
              <a:t>и получение разрешения</a:t>
            </a:r>
          </a:p>
          <a:p>
            <a:pPr marL="514350" lvl="0" indent="-514350">
              <a:spcBef>
                <a:spcPts val="0"/>
              </a:spcBef>
              <a:spcAft>
                <a:spcPts val="600"/>
              </a:spcAft>
              <a:buFont typeface="+mj-lt"/>
              <a:buAutoNum type="arabicPeriod"/>
            </a:pPr>
            <a:r>
              <a:rPr lang="ru-RU" sz="2100" dirty="0" smtClean="0">
                <a:solidFill>
                  <a:schemeClr val="tx1"/>
                </a:solidFill>
              </a:rPr>
              <a:t>Предварительная консультация, согласование концепции заявки/ приложений к ней</a:t>
            </a:r>
          </a:p>
          <a:p>
            <a:pPr marL="514350" lvl="0" indent="-514350">
              <a:spcBef>
                <a:spcPts val="0"/>
              </a:spcBef>
              <a:spcAft>
                <a:spcPts val="600"/>
              </a:spcAft>
              <a:buFont typeface="+mj-lt"/>
              <a:buAutoNum type="arabicPeriod"/>
            </a:pPr>
            <a:r>
              <a:rPr lang="ru-RU" sz="2100" dirty="0" smtClean="0">
                <a:solidFill>
                  <a:schemeClr val="tx1"/>
                </a:solidFill>
              </a:rPr>
              <a:t>Как </a:t>
            </a:r>
            <a:r>
              <a:rPr lang="ru-RU" sz="2100" b="1" dirty="0" smtClean="0">
                <a:solidFill>
                  <a:schemeClr val="tx1"/>
                </a:solidFill>
              </a:rPr>
              <a:t>выбрать НДТМ</a:t>
            </a:r>
            <a:r>
              <a:rPr lang="en-US" sz="2100" b="1" dirty="0" smtClean="0">
                <a:solidFill>
                  <a:schemeClr val="tx1"/>
                </a:solidFill>
              </a:rPr>
              <a:t> </a:t>
            </a:r>
            <a:r>
              <a:rPr lang="en-US" sz="2100" dirty="0" smtClean="0">
                <a:solidFill>
                  <a:schemeClr val="tx1"/>
                </a:solidFill>
              </a:rPr>
              <a:t>(</a:t>
            </a:r>
            <a:r>
              <a:rPr lang="ru-RU" sz="2100" dirty="0" smtClean="0">
                <a:solidFill>
                  <a:schemeClr val="tx1"/>
                </a:solidFill>
              </a:rPr>
              <a:t>исключения от</a:t>
            </a:r>
            <a:r>
              <a:rPr lang="en-US" sz="2100" dirty="0" smtClean="0">
                <a:solidFill>
                  <a:schemeClr val="tx1"/>
                </a:solidFill>
              </a:rPr>
              <a:t> </a:t>
            </a:r>
            <a:r>
              <a:rPr lang="ru-RU" sz="2100" dirty="0" smtClean="0">
                <a:solidFill>
                  <a:schemeClr val="tx1"/>
                </a:solidFill>
              </a:rPr>
              <a:t>ПДВ/ПДС заключений по НДТМ</a:t>
            </a:r>
            <a:r>
              <a:rPr lang="en-US" sz="2100" dirty="0" smtClean="0">
                <a:solidFill>
                  <a:schemeClr val="tx1"/>
                </a:solidFill>
              </a:rPr>
              <a:t>, </a:t>
            </a:r>
            <a:r>
              <a:rPr lang="ru-RU" sz="2100" dirty="0" smtClean="0">
                <a:solidFill>
                  <a:schemeClr val="tx1"/>
                </a:solidFill>
              </a:rPr>
              <a:t>обоснование</a:t>
            </a:r>
            <a:r>
              <a:rPr lang="en-US" sz="2100" dirty="0" smtClean="0">
                <a:solidFill>
                  <a:schemeClr val="tx1"/>
                </a:solidFill>
              </a:rPr>
              <a:t>, </a:t>
            </a:r>
            <a:r>
              <a:rPr lang="ru-RU" sz="2100" dirty="0" smtClean="0">
                <a:solidFill>
                  <a:schemeClr val="tx1"/>
                </a:solidFill>
              </a:rPr>
              <a:t>план мероприятий</a:t>
            </a:r>
            <a:r>
              <a:rPr lang="en-US" sz="2100" dirty="0" smtClean="0">
                <a:solidFill>
                  <a:schemeClr val="tx1"/>
                </a:solidFill>
              </a:rPr>
              <a:t>)?</a:t>
            </a:r>
          </a:p>
          <a:p>
            <a:pPr marL="514350" lvl="0" indent="-514350">
              <a:spcBef>
                <a:spcPts val="0"/>
              </a:spcBef>
              <a:spcAft>
                <a:spcPts val="600"/>
              </a:spcAft>
              <a:buFont typeface="+mj-lt"/>
              <a:buAutoNum type="arabicPeriod"/>
            </a:pPr>
            <a:r>
              <a:rPr lang="ru-RU" sz="2100" dirty="0" smtClean="0">
                <a:solidFill>
                  <a:schemeClr val="tx1"/>
                </a:solidFill>
              </a:rPr>
              <a:t>Специальные знания для подготовки заявки (внутренние/внешние ресурсы) - стоимость?</a:t>
            </a:r>
            <a:endParaRPr lang="en-US" sz="2100" dirty="0" smtClean="0">
              <a:solidFill>
                <a:schemeClr val="tx1"/>
              </a:solidFill>
            </a:endParaRPr>
          </a:p>
        </p:txBody>
      </p:sp>
    </p:spTree>
    <p:extLst>
      <p:ext uri="{BB962C8B-B14F-4D97-AF65-F5344CB8AC3E}">
        <p14:creationId xmlns:p14="http://schemas.microsoft.com/office/powerpoint/2010/main" xmlns="" val="4051893207"/>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403648" y="116632"/>
            <a:ext cx="6552728" cy="936104"/>
          </a:xfrm>
        </p:spPr>
        <p:txBody>
          <a:bodyPr>
            <a:normAutofit/>
          </a:bodyPr>
          <a:lstStyle/>
          <a:p>
            <a:pPr algn="ctr"/>
            <a:r>
              <a:rPr lang="ru-RU" sz="3200" b="1" i="0" dirty="0" smtClean="0">
                <a:latin typeface="Eras Medium ITC" pitchFamily="34" charset="0"/>
              </a:rPr>
              <a:t>Руководство для операторов </a:t>
            </a:r>
            <a:r>
              <a:rPr lang="en-US" sz="3200" b="1" i="0" dirty="0" smtClean="0">
                <a:latin typeface="Eras Medium ITC" pitchFamily="34" charset="0"/>
              </a:rPr>
              <a:t>–  </a:t>
            </a:r>
            <a:r>
              <a:rPr lang="ru-RU" sz="3200" b="1" i="0" dirty="0" smtClean="0">
                <a:solidFill>
                  <a:srgbClr val="FF0000"/>
                </a:solidFill>
                <a:latin typeface="Eras Medium ITC" pitchFamily="34" charset="0"/>
              </a:rPr>
              <a:t>выбор НДТМ</a:t>
            </a:r>
            <a:endParaRPr lang="en-US" sz="3200" b="1" i="0" dirty="0">
              <a:solidFill>
                <a:srgbClr val="FF0000"/>
              </a:solidFill>
              <a:latin typeface="Eras Medium ITC" pitchFamily="34" charset="0"/>
            </a:endParaRPr>
          </a:p>
        </p:txBody>
      </p:sp>
      <p:graphicFrame>
        <p:nvGraphicFramePr>
          <p:cNvPr id="32" name="Objekt 31"/>
          <p:cNvGraphicFramePr>
            <a:graphicFrameLocks noChangeAspect="1"/>
          </p:cNvGraphicFramePr>
          <p:nvPr>
            <p:extLst>
              <p:ext uri="{D42A27DB-BD31-4B8C-83A1-F6EECF244321}">
                <p14:modId xmlns:p14="http://schemas.microsoft.com/office/powerpoint/2010/main" xmlns="" val="1221688062"/>
              </p:ext>
            </p:extLst>
          </p:nvPr>
        </p:nvGraphicFramePr>
        <p:xfrm>
          <a:off x="319088" y="623888"/>
          <a:ext cx="8288337" cy="6096000"/>
        </p:xfrm>
        <a:graphic>
          <a:graphicData uri="http://schemas.openxmlformats.org/presentationml/2006/ole">
            <p:oleObj spid="_x0000_s2094" name="Document" r:id="rId4" imgW="5747812" imgH="4218357" progId="Word.Document.12">
              <p:embed/>
            </p:oleObj>
          </a:graphicData>
        </a:graphic>
      </p:graphicFrame>
    </p:spTree>
    <p:extLst>
      <p:ext uri="{BB962C8B-B14F-4D97-AF65-F5344CB8AC3E}">
        <p14:creationId xmlns:p14="http://schemas.microsoft.com/office/powerpoint/2010/main" xmlns="" val="2565796505"/>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p:txBody>
          <a:bodyPr/>
          <a:lstStyle/>
          <a:p>
            <a:r>
              <a:rPr lang="ru-RU" dirty="0" smtClean="0">
                <a:solidFill>
                  <a:schemeClr val="tx1"/>
                </a:solidFill>
              </a:rPr>
              <a:t>Кто за что отвечает</a:t>
            </a:r>
            <a:r>
              <a:rPr lang="en-US" dirty="0" smtClean="0">
                <a:solidFill>
                  <a:schemeClr val="tx1"/>
                </a:solidFill>
              </a:rPr>
              <a:t>? (</a:t>
            </a:r>
            <a:r>
              <a:rPr lang="ru-RU" dirty="0" smtClean="0">
                <a:solidFill>
                  <a:schemeClr val="tx1"/>
                </a:solidFill>
              </a:rPr>
              <a:t>Распределение полномочий</a:t>
            </a:r>
            <a:r>
              <a:rPr lang="en-US" dirty="0" smtClean="0">
                <a:solidFill>
                  <a:schemeClr val="tx1"/>
                </a:solidFill>
              </a:rPr>
              <a:t>)</a:t>
            </a:r>
          </a:p>
          <a:p>
            <a:r>
              <a:rPr lang="ru-RU" b="1" dirty="0" smtClean="0">
                <a:solidFill>
                  <a:schemeClr val="tx1"/>
                </a:solidFill>
                <a:effectLst>
                  <a:outerShdw blurRad="38100" dist="38100" dir="2700000" algn="tl">
                    <a:srgbClr val="000000">
                      <a:alpha val="43137"/>
                    </a:srgbClr>
                  </a:outerShdw>
                </a:effectLst>
              </a:rPr>
              <a:t>Руководство для получения разрешения</a:t>
            </a:r>
            <a:endParaRPr lang="en-US" b="1" dirty="0" smtClean="0">
              <a:solidFill>
                <a:schemeClr val="tx1"/>
              </a:solidFill>
              <a:effectLst>
                <a:outerShdw blurRad="38100" dist="38100" dir="2700000" algn="tl">
                  <a:srgbClr val="000000">
                    <a:alpha val="43137"/>
                  </a:srgbClr>
                </a:outerShdw>
              </a:effectLst>
            </a:endParaRPr>
          </a:p>
          <a:p>
            <a:r>
              <a:rPr lang="ru-RU" dirty="0" smtClean="0">
                <a:solidFill>
                  <a:schemeClr val="tx1"/>
                </a:solidFill>
              </a:rPr>
              <a:t>Рассмотрение</a:t>
            </a:r>
            <a:r>
              <a:rPr lang="en-US" dirty="0" smtClean="0">
                <a:solidFill>
                  <a:schemeClr val="tx1"/>
                </a:solidFill>
              </a:rPr>
              <a:t> </a:t>
            </a:r>
            <a:r>
              <a:rPr lang="ru-RU" dirty="0" smtClean="0">
                <a:solidFill>
                  <a:schemeClr val="tx1"/>
                </a:solidFill>
              </a:rPr>
              <a:t> разрешения </a:t>
            </a:r>
            <a:r>
              <a:rPr lang="en-US" dirty="0" smtClean="0">
                <a:solidFill>
                  <a:schemeClr val="tx1"/>
                </a:solidFill>
              </a:rPr>
              <a:t>(</a:t>
            </a:r>
            <a:r>
              <a:rPr lang="ru-RU" dirty="0" smtClean="0">
                <a:solidFill>
                  <a:schemeClr val="tx1"/>
                </a:solidFill>
              </a:rPr>
              <a:t>когда</a:t>
            </a:r>
            <a:r>
              <a:rPr lang="en-US" dirty="0" smtClean="0">
                <a:solidFill>
                  <a:schemeClr val="tx1"/>
                </a:solidFill>
              </a:rPr>
              <a:t>/</a:t>
            </a:r>
            <a:r>
              <a:rPr lang="ru-RU" dirty="0" smtClean="0">
                <a:solidFill>
                  <a:schemeClr val="tx1"/>
                </a:solidFill>
              </a:rPr>
              <a:t>как</a:t>
            </a:r>
            <a:r>
              <a:rPr lang="en-US" dirty="0" smtClean="0">
                <a:solidFill>
                  <a:schemeClr val="tx1"/>
                </a:solidFill>
              </a:rPr>
              <a:t>)</a:t>
            </a:r>
          </a:p>
          <a:p>
            <a:r>
              <a:rPr lang="ru-RU" dirty="0" smtClean="0">
                <a:solidFill>
                  <a:schemeClr val="tx1"/>
                </a:solidFill>
              </a:rPr>
              <a:t>Изменения</a:t>
            </a:r>
            <a:r>
              <a:rPr lang="en-US" dirty="0" smtClean="0">
                <a:solidFill>
                  <a:schemeClr val="tx1"/>
                </a:solidFill>
              </a:rPr>
              <a:t> – </a:t>
            </a:r>
            <a:r>
              <a:rPr lang="ru-RU" dirty="0" smtClean="0">
                <a:solidFill>
                  <a:schemeClr val="tx1"/>
                </a:solidFill>
              </a:rPr>
              <a:t>как учитывать модернизацию </a:t>
            </a:r>
            <a:r>
              <a:rPr lang="en-US" dirty="0" smtClean="0">
                <a:solidFill>
                  <a:schemeClr val="tx1"/>
                </a:solidFill>
              </a:rPr>
              <a:t> </a:t>
            </a:r>
            <a:r>
              <a:rPr lang="ru-RU" dirty="0" smtClean="0">
                <a:solidFill>
                  <a:schemeClr val="tx1"/>
                </a:solidFill>
              </a:rPr>
              <a:t>производства</a:t>
            </a:r>
            <a:r>
              <a:rPr lang="en-US" dirty="0" smtClean="0">
                <a:solidFill>
                  <a:schemeClr val="tx1"/>
                </a:solidFill>
              </a:rPr>
              <a:t>/</a:t>
            </a:r>
            <a:r>
              <a:rPr lang="ru-RU" dirty="0" smtClean="0">
                <a:solidFill>
                  <a:schemeClr val="tx1"/>
                </a:solidFill>
              </a:rPr>
              <a:t>технологий</a:t>
            </a:r>
            <a:r>
              <a:rPr lang="en-US" dirty="0" smtClean="0">
                <a:solidFill>
                  <a:schemeClr val="tx1"/>
                </a:solidFill>
              </a:rPr>
              <a:t>?</a:t>
            </a:r>
          </a:p>
          <a:p>
            <a:r>
              <a:rPr lang="ru-RU" dirty="0" smtClean="0">
                <a:solidFill>
                  <a:schemeClr val="tx1"/>
                </a:solidFill>
              </a:rPr>
              <a:t>Учёт воздействия на примыкающую</a:t>
            </a:r>
          </a:p>
          <a:p>
            <a:pPr>
              <a:spcBef>
                <a:spcPts val="0"/>
              </a:spcBef>
              <a:buNone/>
            </a:pPr>
            <a:r>
              <a:rPr lang="ru-RU" dirty="0" smtClean="0">
                <a:solidFill>
                  <a:schemeClr val="tx1"/>
                </a:solidFill>
              </a:rPr>
              <a:t>     к промплощадке территорию</a:t>
            </a:r>
            <a:endParaRPr lang="en-US" dirty="0" smtClean="0">
              <a:solidFill>
                <a:schemeClr val="tx1"/>
              </a:solidFill>
            </a:endParaRPr>
          </a:p>
          <a:p>
            <a:endParaRPr lang="en-US" dirty="0">
              <a:solidFill>
                <a:schemeClr val="tx1"/>
              </a:solidFill>
            </a:endParaRPr>
          </a:p>
        </p:txBody>
      </p:sp>
      <p:sp>
        <p:nvSpPr>
          <p:cNvPr id="4" name="Nadpis 1"/>
          <p:cNvSpPr>
            <a:spLocks noGrp="1"/>
          </p:cNvSpPr>
          <p:nvPr>
            <p:ph type="title"/>
          </p:nvPr>
        </p:nvSpPr>
        <p:spPr>
          <a:xfrm>
            <a:off x="899592" y="274638"/>
            <a:ext cx="7560840" cy="1143000"/>
          </a:xfrm>
        </p:spPr>
        <p:txBody>
          <a:bodyPr>
            <a:normAutofit fontScale="90000"/>
          </a:bodyPr>
          <a:lstStyle/>
          <a:p>
            <a:pPr algn="ctr"/>
            <a:r>
              <a:rPr lang="ru-RU" sz="3600" b="1" i="0" dirty="0" smtClean="0">
                <a:latin typeface="Eras Medium ITC" pitchFamily="34" charset="0"/>
              </a:rPr>
              <a:t>Руководство для разработчиков </a:t>
            </a:r>
            <a:r>
              <a:rPr lang="en-US" sz="3600" b="1" i="0" dirty="0" smtClean="0">
                <a:latin typeface="Eras Medium ITC" pitchFamily="34" charset="0"/>
              </a:rPr>
              <a:t>–</a:t>
            </a:r>
            <a:r>
              <a:rPr lang="ru-RU" sz="3600" b="1" i="0" dirty="0" smtClean="0">
                <a:latin typeface="Eras Medium ITC" pitchFamily="34" charset="0"/>
              </a:rPr>
              <a:t/>
            </a:r>
            <a:br>
              <a:rPr lang="ru-RU" sz="3600" b="1" i="0" dirty="0" smtClean="0">
                <a:latin typeface="Eras Medium ITC" pitchFamily="34" charset="0"/>
              </a:rPr>
            </a:br>
            <a:r>
              <a:rPr lang="en-US" b="1" i="0" dirty="0" smtClean="0">
                <a:latin typeface="Eras Medium ITC" pitchFamily="34" charset="0"/>
              </a:rPr>
              <a:t> </a:t>
            </a:r>
            <a:r>
              <a:rPr lang="ru-RU" sz="3200" b="1" i="0" dirty="0" smtClean="0">
                <a:solidFill>
                  <a:srgbClr val="FF0000"/>
                </a:solidFill>
                <a:latin typeface="Eras Medium ITC" pitchFamily="34" charset="0"/>
              </a:rPr>
              <a:t>КПКЗ в ЕС</a:t>
            </a:r>
            <a:endParaRPr lang="en-US" sz="3200" b="1" i="0" dirty="0">
              <a:solidFill>
                <a:srgbClr val="FF0000"/>
              </a:solidFill>
              <a:latin typeface="Eras Medium ITC" pitchFamily="34" charset="0"/>
            </a:endParaRPr>
          </a:p>
        </p:txBody>
      </p:sp>
      <p:pic>
        <p:nvPicPr>
          <p:cNvPr id="6" name="Obrázek 5"/>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549614" y="4797153"/>
            <a:ext cx="2560981" cy="2023316"/>
          </a:xfrm>
          <a:prstGeom prst="rect">
            <a:avLst/>
          </a:prstGeom>
        </p:spPr>
      </p:pic>
    </p:spTree>
    <p:extLst>
      <p:ext uri="{BB962C8B-B14F-4D97-AF65-F5344CB8AC3E}">
        <p14:creationId xmlns:p14="http://schemas.microsoft.com/office/powerpoint/2010/main" xmlns="" val="40104730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pPr algn="ctr"/>
            <a:r>
              <a:rPr lang="ru-RU" i="0" dirty="0" smtClean="0">
                <a:latin typeface="Eras Demi ITC" pitchFamily="34" charset="0"/>
              </a:rPr>
              <a:t>Процедура получения разрешения</a:t>
            </a:r>
            <a:endParaRPr lang="en-US" i="0" dirty="0">
              <a:latin typeface="Eras Demi ITC" pitchFamily="34" charset="0"/>
            </a:endParaRPr>
          </a:p>
        </p:txBody>
      </p:sp>
      <p:graphicFrame>
        <p:nvGraphicFramePr>
          <p:cNvPr id="16" name="Objekt 15"/>
          <p:cNvGraphicFramePr>
            <a:graphicFrameLocks noChangeAspect="1"/>
          </p:cNvGraphicFramePr>
          <p:nvPr>
            <p:extLst>
              <p:ext uri="{D42A27DB-BD31-4B8C-83A1-F6EECF244321}">
                <p14:modId xmlns:p14="http://schemas.microsoft.com/office/powerpoint/2010/main" xmlns="" val="2175055065"/>
              </p:ext>
            </p:extLst>
          </p:nvPr>
        </p:nvGraphicFramePr>
        <p:xfrm>
          <a:off x="1176338" y="1117600"/>
          <a:ext cx="7010400" cy="5588000"/>
        </p:xfrm>
        <a:graphic>
          <a:graphicData uri="http://schemas.openxmlformats.org/presentationml/2006/ole">
            <p:oleObj spid="_x0000_s3094" name="Document" r:id="rId4" imgW="5775241" imgH="4595157" progId="Word.Document.12">
              <p:embed/>
            </p:oleObj>
          </a:graphicData>
        </a:graphic>
      </p:graphicFrame>
      <p:sp>
        <p:nvSpPr>
          <p:cNvPr id="24" name="Zahnutá šipka doleva 23"/>
          <p:cNvSpPr/>
          <p:nvPr/>
        </p:nvSpPr>
        <p:spPr>
          <a:xfrm rot="10800000" flipH="1">
            <a:off x="6589509" y="1412776"/>
            <a:ext cx="940940" cy="4850023"/>
          </a:xfrm>
          <a:prstGeom prst="curved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xmlns="" val="626025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4"/>
                                        </p:tgtEl>
                                      </p:cBhvr>
                                    </p:animEffect>
                                    <p:animScale>
                                      <p:cBhvr>
                                        <p:cTn id="7" dur="250" autoRev="1" fill="hold"/>
                                        <p:tgtEl>
                                          <p:spTgt spid="2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kt 2"/>
          <p:cNvGraphicFramePr>
            <a:graphicFrameLocks noChangeAspect="1"/>
          </p:cNvGraphicFramePr>
          <p:nvPr>
            <p:extLst>
              <p:ext uri="{D42A27DB-BD31-4B8C-83A1-F6EECF244321}">
                <p14:modId xmlns:p14="http://schemas.microsoft.com/office/powerpoint/2010/main" xmlns="" val="181792775"/>
              </p:ext>
            </p:extLst>
          </p:nvPr>
        </p:nvGraphicFramePr>
        <p:xfrm>
          <a:off x="17024" y="15362"/>
          <a:ext cx="9126976" cy="6857999"/>
        </p:xfrm>
        <a:graphic>
          <a:graphicData uri="http://schemas.openxmlformats.org/presentationml/2006/ole">
            <p:oleObj spid="_x0000_s4100" name="Dokument" r:id="rId4" imgW="6043285" imgH="4704411" progId="Word.Document.12">
              <p:embed/>
            </p:oleObj>
          </a:graphicData>
        </a:graphic>
      </p:graphicFrame>
      <p:sp>
        <p:nvSpPr>
          <p:cNvPr id="2" name="Nadpis 1"/>
          <p:cNvSpPr>
            <a:spLocks noGrp="1"/>
          </p:cNvSpPr>
          <p:nvPr>
            <p:ph type="title"/>
          </p:nvPr>
        </p:nvSpPr>
        <p:spPr>
          <a:xfrm>
            <a:off x="467544" y="116632"/>
            <a:ext cx="8229600" cy="634082"/>
          </a:xfrm>
        </p:spPr>
        <p:txBody>
          <a:bodyPr>
            <a:normAutofit/>
          </a:bodyPr>
          <a:lstStyle/>
          <a:p>
            <a:pPr algn="ctr"/>
            <a:r>
              <a:rPr lang="ru-RU" sz="3600" i="0" dirty="0" smtClean="0">
                <a:solidFill>
                  <a:srgbClr val="C00000"/>
                </a:solidFill>
                <a:latin typeface="Eras Demi ITC" pitchFamily="34" charset="0"/>
              </a:rPr>
              <a:t>Рассмотрение заявки</a:t>
            </a:r>
            <a:endParaRPr lang="en-US" sz="3600" i="0" dirty="0">
              <a:solidFill>
                <a:srgbClr val="C00000"/>
              </a:solidFill>
              <a:latin typeface="Eras Demi ITC" pitchFamily="34" charset="0"/>
            </a:endParaRPr>
          </a:p>
        </p:txBody>
      </p:sp>
    </p:spTree>
    <p:extLst>
      <p:ext uri="{BB962C8B-B14F-4D97-AF65-F5344CB8AC3E}">
        <p14:creationId xmlns:p14="http://schemas.microsoft.com/office/powerpoint/2010/main" xmlns="" val="37123352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2458</TotalTime>
  <Words>483</Words>
  <Application>Microsoft Office PowerPoint</Application>
  <PresentationFormat>On-screen Show (4:3)</PresentationFormat>
  <Paragraphs>89</Paragraphs>
  <Slides>13</Slides>
  <Notes>13</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13</vt:i4>
      </vt:variant>
    </vt:vector>
  </HeadingPairs>
  <TitlesOfParts>
    <vt:vector size="16" baseType="lpstr">
      <vt:lpstr>Office Theme</vt:lpstr>
      <vt:lpstr>Document</vt:lpstr>
      <vt:lpstr>Dokument</vt:lpstr>
      <vt:lpstr>Управление качеством воздуха в странах Восточного региона ЕИСП</vt:lpstr>
      <vt:lpstr>Slide 2</vt:lpstr>
      <vt:lpstr>Руководство для операторов - содержание</vt:lpstr>
      <vt:lpstr>Руководство для операторов - требования к операторам действующих производств КПКЗ</vt:lpstr>
      <vt:lpstr>Руководство для операторов – как подготовить заявку?</vt:lpstr>
      <vt:lpstr>Руководство для операторов –  выбор НДТМ</vt:lpstr>
      <vt:lpstr>Руководство для разработчиков –  КПКЗ в ЕС</vt:lpstr>
      <vt:lpstr>Процедура получения разрешения</vt:lpstr>
      <vt:lpstr>Рассмотрение заявки</vt:lpstr>
      <vt:lpstr>Подготовка разрешения</vt:lpstr>
      <vt:lpstr>Выдача разрешения – что необходимо?</vt:lpstr>
      <vt:lpstr>Slide 12</vt:lpstr>
      <vt:lpstr>Рекомендации</vt:lpstr>
    </vt:vector>
  </TitlesOfParts>
  <Company>MWH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Barbara de Campos</dc:creator>
  <cp:lastModifiedBy>Vladimir Morozov</cp:lastModifiedBy>
  <cp:revision>270</cp:revision>
  <cp:lastPrinted>2012-05-10T14:01:43Z</cp:lastPrinted>
  <dcterms:created xsi:type="dcterms:W3CDTF">2011-10-12T15:30:18Z</dcterms:created>
  <dcterms:modified xsi:type="dcterms:W3CDTF">2013-05-12T18:42:49Z</dcterms:modified>
</cp:coreProperties>
</file>