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7" r:id="rId2"/>
    <p:sldId id="285" r:id="rId3"/>
    <p:sldId id="379" r:id="rId4"/>
    <p:sldId id="412" r:id="rId5"/>
    <p:sldId id="413" r:id="rId6"/>
    <p:sldId id="414" r:id="rId7"/>
    <p:sldId id="415" r:id="rId8"/>
    <p:sldId id="416" r:id="rId9"/>
    <p:sldId id="417" r:id="rId10"/>
    <p:sldId id="418" r:id="rId11"/>
    <p:sldId id="419" r:id="rId12"/>
    <p:sldId id="378" r:id="rId13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36AD07"/>
    <a:srgbClr val="0368AD"/>
    <a:srgbClr val="CDC90D"/>
    <a:srgbClr val="FFCC66"/>
    <a:srgbClr val="0066FF"/>
    <a:srgbClr val="FF5050"/>
    <a:srgbClr val="E9E53B"/>
    <a:srgbClr val="FFFF99"/>
    <a:srgbClr val="FFFFE1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38" autoAdjust="0"/>
    <p:restoredTop sz="95200" autoAdjust="0"/>
  </p:normalViewPr>
  <p:slideViewPr>
    <p:cSldViewPr>
      <p:cViewPr>
        <p:scale>
          <a:sx n="70" d="100"/>
          <a:sy n="70" d="100"/>
        </p:scale>
        <p:origin x="-1416" y="-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89568B6-0492-483A-93F5-DC4DC89C923B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F85D9188-DACA-4524-AFFA-140A7CF2299B}">
      <dgm:prSet phldrT="[Text]" custT="1"/>
      <dgm:spPr>
        <a:solidFill>
          <a:srgbClr val="CDC90D">
            <a:alpha val="49804"/>
          </a:srgbClr>
        </a:solidFill>
      </dgm:spPr>
      <dgm:t>
        <a:bodyPr/>
        <a:lstStyle/>
        <a:p>
          <a:r>
            <a:rPr lang="ru-RU" sz="1900" b="1" dirty="0" smtClean="0">
              <a:solidFill>
                <a:srgbClr val="002060"/>
              </a:solidFill>
            </a:rPr>
            <a:t>Предприятия</a:t>
          </a:r>
          <a:endParaRPr lang="en-GB" sz="1900" b="1" dirty="0">
            <a:solidFill>
              <a:srgbClr val="002060"/>
            </a:solidFill>
          </a:endParaRPr>
        </a:p>
      </dgm:t>
    </dgm:pt>
    <dgm:pt modelId="{BD21D3BB-7B3C-4C65-B8F3-3C98797064A3}" type="parTrans" cxnId="{4A44BA8D-A54D-4DF3-8B97-842B275B5E0C}">
      <dgm:prSet/>
      <dgm:spPr/>
      <dgm:t>
        <a:bodyPr/>
        <a:lstStyle/>
        <a:p>
          <a:endParaRPr lang="en-GB"/>
        </a:p>
      </dgm:t>
    </dgm:pt>
    <dgm:pt modelId="{A63D6875-B856-4135-A0EC-B2987C79FA55}" type="sibTrans" cxnId="{4A44BA8D-A54D-4DF3-8B97-842B275B5E0C}">
      <dgm:prSet/>
      <dgm:spPr/>
      <dgm:t>
        <a:bodyPr/>
        <a:lstStyle/>
        <a:p>
          <a:endParaRPr lang="en-GB"/>
        </a:p>
      </dgm:t>
    </dgm:pt>
    <dgm:pt modelId="{0D918055-66E4-4997-B808-35E444F678D3}">
      <dgm:prSet phldrT="[Text]" custT="1"/>
      <dgm:spPr>
        <a:solidFill>
          <a:srgbClr val="0368AD">
            <a:alpha val="49804"/>
          </a:srgbClr>
        </a:solidFill>
      </dgm:spPr>
      <dgm:t>
        <a:bodyPr/>
        <a:lstStyle/>
        <a:p>
          <a:pPr algn="ctr"/>
          <a:r>
            <a:rPr lang="ru-RU" sz="1900" b="1" dirty="0" err="1" smtClean="0">
              <a:solidFill>
                <a:srgbClr val="002060"/>
              </a:solidFill>
            </a:rPr>
            <a:t>Природо</a:t>
          </a:r>
          <a:r>
            <a:rPr lang="ru-RU" sz="1900" b="1" dirty="0" smtClean="0">
              <a:solidFill>
                <a:srgbClr val="002060"/>
              </a:solidFill>
            </a:rPr>
            <a:t>-охранные органы</a:t>
          </a:r>
          <a:endParaRPr lang="en-GB" sz="1900" b="1" dirty="0">
            <a:solidFill>
              <a:srgbClr val="002060"/>
            </a:solidFill>
          </a:endParaRPr>
        </a:p>
      </dgm:t>
    </dgm:pt>
    <dgm:pt modelId="{3F252AC1-322E-44B3-9EAE-28D4E2B1FA42}" type="parTrans" cxnId="{D1BDE55F-3AF6-42AC-971D-FE7B688E9B83}">
      <dgm:prSet/>
      <dgm:spPr/>
      <dgm:t>
        <a:bodyPr/>
        <a:lstStyle/>
        <a:p>
          <a:endParaRPr lang="en-GB"/>
        </a:p>
      </dgm:t>
    </dgm:pt>
    <dgm:pt modelId="{5A09C841-032E-4C38-87B5-E374092DDD89}" type="sibTrans" cxnId="{D1BDE55F-3AF6-42AC-971D-FE7B688E9B83}">
      <dgm:prSet/>
      <dgm:spPr/>
      <dgm:t>
        <a:bodyPr/>
        <a:lstStyle/>
        <a:p>
          <a:endParaRPr lang="en-GB"/>
        </a:p>
      </dgm:t>
    </dgm:pt>
    <dgm:pt modelId="{02F738E4-1AEA-4E27-977D-49AE047BC010}">
      <dgm:prSet phldrT="[Text]" custT="1"/>
      <dgm:spPr>
        <a:solidFill>
          <a:srgbClr val="36AD07">
            <a:alpha val="49804"/>
          </a:srgbClr>
        </a:solidFill>
      </dgm:spPr>
      <dgm:t>
        <a:bodyPr/>
        <a:lstStyle/>
        <a:p>
          <a:pPr algn="l"/>
          <a:r>
            <a:rPr lang="ru-RU" sz="1900" b="1" dirty="0" smtClean="0">
              <a:solidFill>
                <a:srgbClr val="002060"/>
              </a:solidFill>
            </a:rPr>
            <a:t>Общественность</a:t>
          </a:r>
          <a:endParaRPr lang="en-GB" sz="1900" b="1" dirty="0">
            <a:solidFill>
              <a:srgbClr val="002060"/>
            </a:solidFill>
          </a:endParaRPr>
        </a:p>
      </dgm:t>
    </dgm:pt>
    <dgm:pt modelId="{6DFE6F07-8834-44F8-98CB-23130E041C44}" type="parTrans" cxnId="{4C43A57C-26C6-4E7D-99A8-D2673F629347}">
      <dgm:prSet/>
      <dgm:spPr/>
      <dgm:t>
        <a:bodyPr/>
        <a:lstStyle/>
        <a:p>
          <a:endParaRPr lang="en-GB"/>
        </a:p>
      </dgm:t>
    </dgm:pt>
    <dgm:pt modelId="{8085B45E-64AA-47AB-8D93-29B9F1249EC0}" type="sibTrans" cxnId="{4C43A57C-26C6-4E7D-99A8-D2673F629347}">
      <dgm:prSet/>
      <dgm:spPr/>
      <dgm:t>
        <a:bodyPr/>
        <a:lstStyle/>
        <a:p>
          <a:endParaRPr lang="en-GB"/>
        </a:p>
      </dgm:t>
    </dgm:pt>
    <dgm:pt modelId="{995D60F3-FCCA-43B1-BD1C-916E5E3A0859}" type="pres">
      <dgm:prSet presAssocID="{989568B6-0492-483A-93F5-DC4DC89C923B}" presName="compositeShape" presStyleCnt="0">
        <dgm:presLayoutVars>
          <dgm:chMax val="7"/>
          <dgm:dir/>
          <dgm:resizeHandles val="exact"/>
        </dgm:presLayoutVars>
      </dgm:prSet>
      <dgm:spPr/>
    </dgm:pt>
    <dgm:pt modelId="{965DE420-1369-4820-BD19-71BAC4EFCBB7}" type="pres">
      <dgm:prSet presAssocID="{F85D9188-DACA-4524-AFFA-140A7CF2299B}" presName="circ1" presStyleLbl="vennNode1" presStyleIdx="0" presStyleCnt="3" custLinFactNeighborX="-3123" custLinFactNeighborY="9489"/>
      <dgm:spPr/>
      <dgm:t>
        <a:bodyPr/>
        <a:lstStyle/>
        <a:p>
          <a:endParaRPr lang="en-GB"/>
        </a:p>
      </dgm:t>
    </dgm:pt>
    <dgm:pt modelId="{3D6A3854-9A3F-4DE9-9FCF-1E37C58D5C5D}" type="pres">
      <dgm:prSet presAssocID="{F85D9188-DACA-4524-AFFA-140A7CF2299B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A461A9E-AC35-458F-BC2D-B9F404449E37}" type="pres">
      <dgm:prSet presAssocID="{0D918055-66E4-4997-B808-35E444F678D3}" presName="circ2" presStyleLbl="vennNode1" presStyleIdx="1" presStyleCnt="3" custScaleX="109631" custScaleY="108102" custLinFactNeighborX="9877" custLinFactNeighborY="226"/>
      <dgm:spPr/>
      <dgm:t>
        <a:bodyPr/>
        <a:lstStyle/>
        <a:p>
          <a:endParaRPr lang="en-GB"/>
        </a:p>
      </dgm:t>
    </dgm:pt>
    <dgm:pt modelId="{C86D94B5-6432-429C-9563-34705A46FE28}" type="pres">
      <dgm:prSet presAssocID="{0D918055-66E4-4997-B808-35E444F678D3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9EFCB27-1E51-4BE7-A97F-A46781D18DED}" type="pres">
      <dgm:prSet presAssocID="{02F738E4-1AEA-4E27-977D-49AE047BC010}" presName="circ3" presStyleLbl="vennNode1" presStyleIdx="2" presStyleCnt="3" custScaleX="104996" custScaleY="102306" custLinFactNeighborX="-16187" custLinFactNeighborY="2247"/>
      <dgm:spPr/>
      <dgm:t>
        <a:bodyPr/>
        <a:lstStyle/>
        <a:p>
          <a:endParaRPr lang="en-GB"/>
        </a:p>
      </dgm:t>
    </dgm:pt>
    <dgm:pt modelId="{2160C237-08BB-4DF4-BD12-4F8A5F6C6AF7}" type="pres">
      <dgm:prSet presAssocID="{02F738E4-1AEA-4E27-977D-49AE047BC010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9D6EA619-A51F-4B39-BED3-D2BC90A4EB8D}" type="presOf" srcId="{0D918055-66E4-4997-B808-35E444F678D3}" destId="{8A461A9E-AC35-458F-BC2D-B9F404449E37}" srcOrd="0" destOrd="0" presId="urn:microsoft.com/office/officeart/2005/8/layout/venn1"/>
    <dgm:cxn modelId="{5BBC836A-4793-44CB-ABF2-AB60FAEE7B3F}" type="presOf" srcId="{0D918055-66E4-4997-B808-35E444F678D3}" destId="{C86D94B5-6432-429C-9563-34705A46FE28}" srcOrd="1" destOrd="0" presId="urn:microsoft.com/office/officeart/2005/8/layout/venn1"/>
    <dgm:cxn modelId="{5DE6DC1E-0155-4285-BFE6-9E25BABD1294}" type="presOf" srcId="{989568B6-0492-483A-93F5-DC4DC89C923B}" destId="{995D60F3-FCCA-43B1-BD1C-916E5E3A0859}" srcOrd="0" destOrd="0" presId="urn:microsoft.com/office/officeart/2005/8/layout/venn1"/>
    <dgm:cxn modelId="{D1BDE55F-3AF6-42AC-971D-FE7B688E9B83}" srcId="{989568B6-0492-483A-93F5-DC4DC89C923B}" destId="{0D918055-66E4-4997-B808-35E444F678D3}" srcOrd="1" destOrd="0" parTransId="{3F252AC1-322E-44B3-9EAE-28D4E2B1FA42}" sibTransId="{5A09C841-032E-4C38-87B5-E374092DDD89}"/>
    <dgm:cxn modelId="{4C43A57C-26C6-4E7D-99A8-D2673F629347}" srcId="{989568B6-0492-483A-93F5-DC4DC89C923B}" destId="{02F738E4-1AEA-4E27-977D-49AE047BC010}" srcOrd="2" destOrd="0" parTransId="{6DFE6F07-8834-44F8-98CB-23130E041C44}" sibTransId="{8085B45E-64AA-47AB-8D93-29B9F1249EC0}"/>
    <dgm:cxn modelId="{07C997FD-1304-494F-BC31-55AE442B8395}" type="presOf" srcId="{F85D9188-DACA-4524-AFFA-140A7CF2299B}" destId="{3D6A3854-9A3F-4DE9-9FCF-1E37C58D5C5D}" srcOrd="1" destOrd="0" presId="urn:microsoft.com/office/officeart/2005/8/layout/venn1"/>
    <dgm:cxn modelId="{63A33AD1-1126-48D4-AAAF-A562039DA39F}" type="presOf" srcId="{F85D9188-DACA-4524-AFFA-140A7CF2299B}" destId="{965DE420-1369-4820-BD19-71BAC4EFCBB7}" srcOrd="0" destOrd="0" presId="urn:microsoft.com/office/officeart/2005/8/layout/venn1"/>
    <dgm:cxn modelId="{E0D85886-86FC-447A-93CA-E32BB5351A2B}" type="presOf" srcId="{02F738E4-1AEA-4E27-977D-49AE047BC010}" destId="{99EFCB27-1E51-4BE7-A97F-A46781D18DED}" srcOrd="0" destOrd="0" presId="urn:microsoft.com/office/officeart/2005/8/layout/venn1"/>
    <dgm:cxn modelId="{C9109D03-EB80-48FF-9BA2-82ED1C29E605}" type="presOf" srcId="{02F738E4-1AEA-4E27-977D-49AE047BC010}" destId="{2160C237-08BB-4DF4-BD12-4F8A5F6C6AF7}" srcOrd="1" destOrd="0" presId="urn:microsoft.com/office/officeart/2005/8/layout/venn1"/>
    <dgm:cxn modelId="{4A44BA8D-A54D-4DF3-8B97-842B275B5E0C}" srcId="{989568B6-0492-483A-93F5-DC4DC89C923B}" destId="{F85D9188-DACA-4524-AFFA-140A7CF2299B}" srcOrd="0" destOrd="0" parTransId="{BD21D3BB-7B3C-4C65-B8F3-3C98797064A3}" sibTransId="{A63D6875-B856-4135-A0EC-B2987C79FA55}"/>
    <dgm:cxn modelId="{96AD7E04-3876-4484-A55A-37E8C11AD948}" type="presParOf" srcId="{995D60F3-FCCA-43B1-BD1C-916E5E3A0859}" destId="{965DE420-1369-4820-BD19-71BAC4EFCBB7}" srcOrd="0" destOrd="0" presId="urn:microsoft.com/office/officeart/2005/8/layout/venn1"/>
    <dgm:cxn modelId="{4549C5B0-7CD4-4AE9-A41E-113F5C387855}" type="presParOf" srcId="{995D60F3-FCCA-43B1-BD1C-916E5E3A0859}" destId="{3D6A3854-9A3F-4DE9-9FCF-1E37C58D5C5D}" srcOrd="1" destOrd="0" presId="urn:microsoft.com/office/officeart/2005/8/layout/venn1"/>
    <dgm:cxn modelId="{21EA849F-09F2-40B9-AC0D-F0686E016118}" type="presParOf" srcId="{995D60F3-FCCA-43B1-BD1C-916E5E3A0859}" destId="{8A461A9E-AC35-458F-BC2D-B9F404449E37}" srcOrd="2" destOrd="0" presId="urn:microsoft.com/office/officeart/2005/8/layout/venn1"/>
    <dgm:cxn modelId="{5251646A-EDE6-4CEF-AC4B-6E35841AC3D6}" type="presParOf" srcId="{995D60F3-FCCA-43B1-BD1C-916E5E3A0859}" destId="{C86D94B5-6432-429C-9563-34705A46FE28}" srcOrd="3" destOrd="0" presId="urn:microsoft.com/office/officeart/2005/8/layout/venn1"/>
    <dgm:cxn modelId="{04417236-3F2D-4F39-91FF-32EF90698CF8}" type="presParOf" srcId="{995D60F3-FCCA-43B1-BD1C-916E5E3A0859}" destId="{99EFCB27-1E51-4BE7-A97F-A46781D18DED}" srcOrd="4" destOrd="0" presId="urn:microsoft.com/office/officeart/2005/8/layout/venn1"/>
    <dgm:cxn modelId="{AF0F2964-92A0-4E61-8338-8839A474A51C}" type="presParOf" srcId="{995D60F3-FCCA-43B1-BD1C-916E5E3A0859}" destId="{2160C237-08BB-4DF4-BD12-4F8A5F6C6AF7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65DE420-1369-4820-BD19-71BAC4EFCBB7}">
      <dsp:nvSpPr>
        <dsp:cNvPr id="0" name=""/>
        <dsp:cNvSpPr/>
      </dsp:nvSpPr>
      <dsp:spPr>
        <a:xfrm>
          <a:off x="2622744" y="280503"/>
          <a:ext cx="2938179" cy="2938179"/>
        </a:xfrm>
        <a:prstGeom prst="ellipse">
          <a:avLst/>
        </a:prstGeom>
        <a:solidFill>
          <a:srgbClr val="CDC90D">
            <a:alpha val="49804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kern="1200" dirty="0" smtClean="0">
              <a:solidFill>
                <a:srgbClr val="002060"/>
              </a:solidFill>
            </a:rPr>
            <a:t>Предприятия</a:t>
          </a:r>
          <a:endParaRPr lang="en-GB" sz="1900" b="1" kern="1200" dirty="0">
            <a:solidFill>
              <a:srgbClr val="002060"/>
            </a:solidFill>
          </a:endParaRPr>
        </a:p>
      </dsp:txBody>
      <dsp:txXfrm>
        <a:off x="3014501" y="794684"/>
        <a:ext cx="2154665" cy="1322180"/>
      </dsp:txXfrm>
    </dsp:sp>
    <dsp:sp modelId="{8A461A9E-AC35-458F-BC2D-B9F404449E37}">
      <dsp:nvSpPr>
        <dsp:cNvPr id="0" name=""/>
        <dsp:cNvSpPr/>
      </dsp:nvSpPr>
      <dsp:spPr>
        <a:xfrm>
          <a:off x="3923413" y="1720735"/>
          <a:ext cx="3221155" cy="3176230"/>
        </a:xfrm>
        <a:prstGeom prst="ellipse">
          <a:avLst/>
        </a:prstGeom>
        <a:solidFill>
          <a:srgbClr val="0368AD">
            <a:alpha val="49804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kern="1200" dirty="0" err="1" smtClean="0">
              <a:solidFill>
                <a:srgbClr val="002060"/>
              </a:solidFill>
            </a:rPr>
            <a:t>Природо</a:t>
          </a:r>
          <a:r>
            <a:rPr lang="ru-RU" sz="1900" b="1" kern="1200" dirty="0" smtClean="0">
              <a:solidFill>
                <a:srgbClr val="002060"/>
              </a:solidFill>
            </a:rPr>
            <a:t>-охранные органы</a:t>
          </a:r>
          <a:endParaRPr lang="en-GB" sz="1900" b="1" kern="1200" dirty="0">
            <a:solidFill>
              <a:srgbClr val="002060"/>
            </a:solidFill>
          </a:endParaRPr>
        </a:p>
      </dsp:txBody>
      <dsp:txXfrm>
        <a:off x="4908549" y="2541261"/>
        <a:ext cx="1932693" cy="1746927"/>
      </dsp:txXfrm>
    </dsp:sp>
    <dsp:sp modelId="{99EFCB27-1E51-4BE7-A97F-A46781D18DED}">
      <dsp:nvSpPr>
        <dsp:cNvPr id="0" name=""/>
        <dsp:cNvSpPr/>
      </dsp:nvSpPr>
      <dsp:spPr>
        <a:xfrm>
          <a:off x="1105312" y="1870205"/>
          <a:ext cx="3084971" cy="3005934"/>
        </a:xfrm>
        <a:prstGeom prst="ellipse">
          <a:avLst/>
        </a:prstGeom>
        <a:solidFill>
          <a:srgbClr val="36AD07">
            <a:alpha val="49804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kern="1200" dirty="0" smtClean="0">
              <a:solidFill>
                <a:srgbClr val="002060"/>
              </a:solidFill>
            </a:rPr>
            <a:t>Общественность</a:t>
          </a:r>
          <a:endParaRPr lang="en-GB" sz="1900" b="1" kern="1200" dirty="0">
            <a:solidFill>
              <a:srgbClr val="002060"/>
            </a:solidFill>
          </a:endParaRPr>
        </a:p>
      </dsp:txBody>
      <dsp:txXfrm>
        <a:off x="1395813" y="2646738"/>
        <a:ext cx="1850982" cy="165326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2" y="0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r">
              <a:defRPr sz="1200"/>
            </a:lvl1pPr>
          </a:lstStyle>
          <a:p>
            <a:fld id="{D5F3A010-5C24-4441-AA09-F84D667FBE29}" type="datetimeFigureOut">
              <a:rPr lang="en-GB" smtClean="0"/>
              <a:pPr/>
              <a:t>09/05/2013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08" tIns="46054" rIns="92108" bIns="46054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2108" tIns="46054" rIns="92108" bIns="4605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2" y="9428583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r">
              <a:defRPr sz="1200"/>
            </a:lvl1pPr>
          </a:lstStyle>
          <a:p>
            <a:fld id="{F12E0633-D742-427C-95D8-0F1C541939B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1012453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18958-F946-4E52-80DC-D02C8EECAE73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1184716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10</a:t>
            </a:fld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11</a:t>
            </a:fld>
            <a:endParaRPr lang="en-GB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18958-F946-4E52-80DC-D02C8EECAE73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118471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9815517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5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6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7</a:t>
            </a:fld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8</a:t>
            </a:fld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9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6992"/>
            <a:ext cx="7772400" cy="1470025"/>
          </a:xfrm>
        </p:spPr>
        <p:txBody>
          <a:bodyPr/>
          <a:lstStyle>
            <a:lvl1pPr algn="ctr">
              <a:defRPr b="0" i="0">
                <a:solidFill>
                  <a:srgbClr val="FFFFE1"/>
                </a:solidFill>
                <a:latin typeface="Eras Light ITC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41168"/>
            <a:ext cx="6400800" cy="144016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pic>
        <p:nvPicPr>
          <p:cNvPr id="8" name="Picture 2" descr="800px-Flag_of_Europe_sv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6093296"/>
            <a:ext cx="842184" cy="56383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6199806"/>
            <a:ext cx="7308304" cy="4573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CDFF4-E9A5-441D-A6A2-D80A23D654D5}" type="datetime1">
              <a:rPr lang="en-GB" smtClean="0"/>
              <a:pPr/>
              <a:t>09/05/2013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62003-1C4B-4999-87D4-EF71ED0189FF}" type="datetime1">
              <a:rPr lang="en-GB" smtClean="0"/>
              <a:pPr/>
              <a:t>09/05/2013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Document 9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bg1"/>
          </a:solidFill>
          <a:ln>
            <a:noFill/>
          </a:ln>
          <a:effectLst>
            <a:outerShdw blurRad="279400" dist="38100" dir="5400000" algn="t" rotWithShape="0">
              <a:schemeClr val="accent2">
                <a:lumMod val="75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lnSpc>
                <a:spcPct val="80000"/>
              </a:lnSpc>
              <a:defRPr sz="4000" i="1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464496"/>
          </a:xfrm>
        </p:spPr>
        <p:txBody>
          <a:bodyPr/>
          <a:lstStyle>
            <a:lvl1pPr>
              <a:spcBef>
                <a:spcPts val="1200"/>
              </a:spcBef>
              <a:defRPr sz="2800">
                <a:solidFill>
                  <a:schemeClr val="accent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400">
                <a:solidFill>
                  <a:schemeClr val="tx2"/>
                </a:solidFill>
              </a:defRPr>
            </a:lvl3pPr>
            <a:lvl4pPr>
              <a:defRPr sz="2400">
                <a:solidFill>
                  <a:schemeClr val="tx2"/>
                </a:solidFill>
              </a:defRPr>
            </a:lvl4pPr>
            <a:lvl5pPr>
              <a:defRPr sz="24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7EC4D-E459-4646-8543-C1F56E2E40D9}" type="datetime1">
              <a:rPr lang="en-GB" smtClean="0"/>
              <a:pPr/>
              <a:t>09/05/2013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F60FC-6FC0-413A-A7DC-74239CF47222}" type="datetime1">
              <a:rPr lang="en-GB" smtClean="0"/>
              <a:pPr/>
              <a:t>09/05/2013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lowchart: Document 7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4DDDB-FA0F-47B4-A85B-A91B3BA202FC}" type="datetime1">
              <a:rPr lang="en-GB" smtClean="0"/>
              <a:pPr/>
              <a:t>09/05/2013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Document 9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67DEB-700D-45F5-819F-863FAF8595C1}" type="datetime1">
              <a:rPr lang="en-GB" smtClean="0"/>
              <a:pPr/>
              <a:t>09/05/2013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lowchart: Document 5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2E566-DB6D-4AB4-9B8F-5424AF4DB02B}" type="datetime1">
              <a:rPr lang="en-GB" smtClean="0"/>
              <a:pPr/>
              <a:t>09/05/2013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C7B39-525F-4649-877E-9CAD7A5C79A9}" type="datetime1">
              <a:rPr lang="en-GB" smtClean="0"/>
              <a:pPr/>
              <a:t>09/05/2013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E03BD-CFEF-4079-B985-C06CFCB90BCB}" type="datetime1">
              <a:rPr lang="en-GB" smtClean="0"/>
              <a:pPr/>
              <a:t>09/05/2013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5921D-7269-4527-A191-9337A960AD08}" type="datetime1">
              <a:rPr lang="en-GB" smtClean="0"/>
              <a:pPr/>
              <a:t>09/05/2013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2FA243AC-155C-4F98-9883-BF09A71BEAFC}" type="datetime1">
              <a:rPr lang="en-GB" smtClean="0"/>
              <a:pPr/>
              <a:t>09/05/2013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i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0" y="116632"/>
            <a:ext cx="9036496" cy="1109985"/>
          </a:xfrm>
        </p:spPr>
        <p:txBody>
          <a:bodyPr>
            <a:normAutofit/>
          </a:bodyPr>
          <a:lstStyle/>
          <a:p>
            <a:r>
              <a:rPr lang="ru-RU" sz="3200" dirty="0" smtClean="0"/>
              <a:t>Управление качеством воздуха в странах Восточного региона ЕИСП</a:t>
            </a:r>
            <a:endParaRPr lang="en-GB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>
          <a:xfrm>
            <a:off x="-57698" y="2204864"/>
            <a:ext cx="9180512" cy="3744416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tabLst>
                <a:tab pos="540385" algn="l"/>
                <a:tab pos="756285" algn="l"/>
                <a:tab pos="972185" algn="l"/>
                <a:tab pos="-900430" algn="l"/>
              </a:tabLst>
            </a:pPr>
            <a:r>
              <a:rPr lang="ru-RU" sz="3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  <a:ea typeface="+mj-ea"/>
                <a:cs typeface="+mj-cs"/>
              </a:rPr>
              <a:t>Подготовка Руководства по системе комплексных разрешений.</a:t>
            </a:r>
          </a:p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  <a:tab pos="-900430" algn="l"/>
              </a:tabLst>
            </a:pPr>
            <a:r>
              <a:rPr lang="ru-RU" sz="3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  <a:ea typeface="+mj-ea"/>
                <a:cs typeface="+mj-cs"/>
              </a:rPr>
              <a:t>Общие </a:t>
            </a:r>
            <a:r>
              <a:rPr lang="ru-RU" sz="3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  <a:ea typeface="+mj-ea"/>
                <a:cs typeface="+mj-cs"/>
              </a:rPr>
              <a:t>положения</a:t>
            </a:r>
            <a:endParaRPr lang="en-US" sz="3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  <a:ea typeface="+mj-ea"/>
              <a:cs typeface="+mj-cs"/>
            </a:endParaRPr>
          </a:p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  <a:tab pos="-900430" algn="l"/>
              </a:tabLst>
            </a:pPr>
            <a:endParaRPr lang="en-US" sz="43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  <a:ea typeface="+mj-ea"/>
              <a:cs typeface="+mj-cs"/>
            </a:endParaRPr>
          </a:p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  <a:tab pos="-900430" algn="l"/>
              </a:tabLst>
            </a:pPr>
            <a:r>
              <a:rPr lang="ru-RU" sz="3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</a:rPr>
              <a:t>М.В. Бегак, Т.В. Гусева</a:t>
            </a:r>
            <a:endParaRPr lang="ru-RU" sz="31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  <a:ea typeface="+mj-ea"/>
              <a:cs typeface="+mj-cs"/>
            </a:endParaRPr>
          </a:p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  <a:tab pos="-900430" algn="l"/>
              </a:tabLst>
            </a:pPr>
            <a:r>
              <a:rPr lang="ru-RU" sz="3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  <a:ea typeface="+mj-ea"/>
                <a:cs typeface="+mj-cs"/>
              </a:rPr>
              <a:t> </a:t>
            </a:r>
            <a:endParaRPr lang="en-GB" sz="33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  <a:ea typeface="+mj-ea"/>
              <a:cs typeface="+mj-cs"/>
            </a:endParaRPr>
          </a:p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</a:tabLst>
            </a:pPr>
            <a:r>
              <a:rPr lang="ru-RU" sz="2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</a:rPr>
              <a:t>Одесса, 14 мая 2013 года</a:t>
            </a:r>
            <a:endParaRPr lang="en-US" sz="28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9604653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317932" y="318687"/>
            <a:ext cx="8502540" cy="1143000"/>
          </a:xfrm>
        </p:spPr>
        <p:txBody>
          <a:bodyPr>
            <a:normAutofit/>
          </a:bodyPr>
          <a:lstStyle/>
          <a:p>
            <a:r>
              <a:rPr lang="ru-RU" sz="3600" b="1" i="0" dirty="0">
                <a:solidFill>
                  <a:schemeClr val="accent1">
                    <a:lumMod val="75000"/>
                  </a:schemeClr>
                </a:solidFill>
                <a:latin typeface="Eras Medium ITC" pitchFamily="34" charset="0"/>
              </a:rPr>
              <a:t>Разработка Справочников по НДТМ</a:t>
            </a:r>
            <a:endParaRPr lang="en-GB" sz="3600" b="1" i="0" dirty="0">
              <a:solidFill>
                <a:schemeClr val="accent1">
                  <a:lumMod val="75000"/>
                </a:schemeClr>
              </a:solidFill>
              <a:latin typeface="Eras Medium ITC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10</a:t>
            </a:fld>
            <a:endParaRPr lang="en-GB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034" y="1484784"/>
            <a:ext cx="8055397" cy="50772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6163924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 fontScale="90000"/>
          </a:bodyPr>
          <a:lstStyle/>
          <a:p>
            <a:r>
              <a:rPr lang="ru-RU" b="1" i="0" dirty="0">
                <a:latin typeface="Eras Medium ITC" pitchFamily="34" charset="0"/>
              </a:rPr>
              <a:t>Предлагаемая структура Руководства</a:t>
            </a:r>
            <a:r>
              <a:rPr lang="en-US" b="1" i="0" dirty="0">
                <a:latin typeface="Eras Medium ITC" pitchFamily="34" charset="0"/>
              </a:rPr>
              <a:t>					</a:t>
            </a:r>
            <a:r>
              <a:rPr lang="ru-RU" b="1" i="0" dirty="0" smtClean="0">
                <a:solidFill>
                  <a:srgbClr val="C00000"/>
                </a:solidFill>
                <a:latin typeface="Eras Medium ITC" pitchFamily="34" charset="0"/>
              </a:rPr>
              <a:t>5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340768"/>
            <a:ext cx="8712968" cy="5328592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ts val="200"/>
              </a:spcBef>
            </a:pPr>
            <a:r>
              <a:rPr lang="ru-RU" sz="2200" b="1" dirty="0" smtClean="0">
                <a:solidFill>
                  <a:srgbClr val="002060"/>
                </a:solidFill>
              </a:rPr>
              <a:t>Использование НДТМ</a:t>
            </a:r>
          </a:p>
          <a:p>
            <a:pPr lvl="1">
              <a:lnSpc>
                <a:spcPct val="90000"/>
              </a:lnSpc>
              <a:spcBef>
                <a:spcPts val="200"/>
              </a:spcBef>
            </a:pPr>
            <a:r>
              <a:rPr lang="ru-RU" sz="2200" dirty="0" smtClean="0">
                <a:solidFill>
                  <a:srgbClr val="002060"/>
                </a:solidFill>
              </a:rPr>
              <a:t>Методология оценки экологического эффекта предложений по НДТМ</a:t>
            </a:r>
            <a:r>
              <a:rPr lang="ru-RU" sz="2200" dirty="0">
                <a:solidFill>
                  <a:srgbClr val="002060"/>
                </a:solidFill>
              </a:rPr>
              <a:t>	</a:t>
            </a:r>
            <a:endParaRPr lang="ru-RU" sz="2200" dirty="0" smtClean="0">
              <a:solidFill>
                <a:srgbClr val="002060"/>
              </a:solidFill>
            </a:endParaRPr>
          </a:p>
          <a:p>
            <a:pPr lvl="1">
              <a:lnSpc>
                <a:spcPct val="90000"/>
              </a:lnSpc>
              <a:spcBef>
                <a:spcPts val="200"/>
              </a:spcBef>
            </a:pPr>
            <a:r>
              <a:rPr lang="ru-RU" sz="2200" dirty="0" smtClean="0">
                <a:solidFill>
                  <a:srgbClr val="002060"/>
                </a:solidFill>
              </a:rPr>
              <a:t>Ведение национальных баз данных по НДТМ</a:t>
            </a:r>
          </a:p>
          <a:p>
            <a:pPr lvl="1">
              <a:lnSpc>
                <a:spcPct val="90000"/>
              </a:lnSpc>
              <a:spcBef>
                <a:spcPts val="200"/>
              </a:spcBef>
            </a:pPr>
            <a:r>
              <a:rPr lang="ru-RU" sz="2200" dirty="0" smtClean="0">
                <a:solidFill>
                  <a:srgbClr val="002060"/>
                </a:solidFill>
              </a:rPr>
              <a:t>Организация (развитие) национальных центров по НДТМ и более чистым технологиям</a:t>
            </a:r>
          </a:p>
          <a:p>
            <a:pPr>
              <a:lnSpc>
                <a:spcPct val="90000"/>
              </a:lnSpc>
              <a:spcBef>
                <a:spcPts val="200"/>
              </a:spcBef>
            </a:pPr>
            <a:r>
              <a:rPr lang="ru-RU" sz="2200" b="1" dirty="0" smtClean="0">
                <a:solidFill>
                  <a:srgbClr val="002060"/>
                </a:solidFill>
              </a:rPr>
              <a:t>Использование </a:t>
            </a:r>
            <a:r>
              <a:rPr lang="ru-RU" sz="2200" b="1" dirty="0">
                <a:solidFill>
                  <a:srgbClr val="002060"/>
                </a:solidFill>
              </a:rPr>
              <a:t>норм общего </a:t>
            </a:r>
            <a:r>
              <a:rPr lang="ru-RU" sz="2200" b="1" dirty="0" smtClean="0">
                <a:solidFill>
                  <a:srgbClr val="002060"/>
                </a:solidFill>
              </a:rPr>
              <a:t>действия</a:t>
            </a:r>
          </a:p>
          <a:p>
            <a:pPr>
              <a:lnSpc>
                <a:spcPct val="90000"/>
              </a:lnSpc>
              <a:spcBef>
                <a:spcPts val="200"/>
              </a:spcBef>
            </a:pPr>
            <a:r>
              <a:rPr lang="ru-RU" sz="2200" b="1" dirty="0">
                <a:solidFill>
                  <a:srgbClr val="002060"/>
                </a:solidFill>
              </a:rPr>
              <a:t>Упрощённое регулирование производств, не оказывающих значимого воздействия на окружающую </a:t>
            </a:r>
            <a:r>
              <a:rPr lang="ru-RU" sz="2200" b="1" dirty="0" smtClean="0">
                <a:solidFill>
                  <a:srgbClr val="002060"/>
                </a:solidFill>
              </a:rPr>
              <a:t>среду</a:t>
            </a:r>
          </a:p>
          <a:p>
            <a:pPr>
              <a:lnSpc>
                <a:spcPct val="90000"/>
              </a:lnSpc>
              <a:spcBef>
                <a:spcPts val="200"/>
              </a:spcBef>
            </a:pPr>
            <a:r>
              <a:rPr lang="ru-RU" sz="2200" b="1" dirty="0">
                <a:solidFill>
                  <a:srgbClr val="002060"/>
                </a:solidFill>
              </a:rPr>
              <a:t>Основные элементы реформирования системы природоохранного регулирования промышленных </a:t>
            </a:r>
            <a:r>
              <a:rPr lang="ru-RU" sz="2200" b="1" dirty="0" smtClean="0">
                <a:solidFill>
                  <a:srgbClr val="002060"/>
                </a:solidFill>
              </a:rPr>
              <a:t>производств</a:t>
            </a:r>
          </a:p>
          <a:p>
            <a:pPr lvl="1">
              <a:lnSpc>
                <a:spcPct val="90000"/>
              </a:lnSpc>
              <a:spcBef>
                <a:spcPts val="200"/>
              </a:spcBef>
            </a:pPr>
            <a:r>
              <a:rPr lang="ru-RU" sz="2200" dirty="0">
                <a:solidFill>
                  <a:srgbClr val="002060"/>
                </a:solidFill>
              </a:rPr>
              <a:t>Технические требования</a:t>
            </a:r>
          </a:p>
          <a:p>
            <a:pPr lvl="1">
              <a:lnSpc>
                <a:spcPct val="90000"/>
              </a:lnSpc>
              <a:spcBef>
                <a:spcPts val="200"/>
              </a:spcBef>
            </a:pPr>
            <a:r>
              <a:rPr lang="ru-RU" sz="2200" dirty="0">
                <a:solidFill>
                  <a:srgbClr val="002060"/>
                </a:solidFill>
              </a:rPr>
              <a:t>Нормативно-правовые </a:t>
            </a:r>
            <a:r>
              <a:rPr lang="ru-RU" sz="2200" dirty="0" smtClean="0">
                <a:solidFill>
                  <a:srgbClr val="002060"/>
                </a:solidFill>
              </a:rPr>
              <a:t>требования</a:t>
            </a:r>
          </a:p>
          <a:p>
            <a:pPr lvl="1">
              <a:lnSpc>
                <a:spcPct val="90000"/>
              </a:lnSpc>
              <a:spcBef>
                <a:spcPts val="200"/>
              </a:spcBef>
            </a:pPr>
            <a:r>
              <a:rPr lang="ru-RU" sz="2200" dirty="0" smtClean="0">
                <a:solidFill>
                  <a:srgbClr val="002060"/>
                </a:solidFill>
              </a:rPr>
              <a:t>Институциональные требования</a:t>
            </a:r>
          </a:p>
          <a:p>
            <a:pPr lvl="1">
              <a:lnSpc>
                <a:spcPct val="90000"/>
              </a:lnSpc>
              <a:spcBef>
                <a:spcPts val="200"/>
              </a:spcBef>
            </a:pPr>
            <a:r>
              <a:rPr lang="ru-RU" sz="2200" dirty="0" smtClean="0">
                <a:solidFill>
                  <a:srgbClr val="002060"/>
                </a:solidFill>
              </a:rPr>
              <a:t>Информационная поддержка и программы обучения</a:t>
            </a:r>
          </a:p>
          <a:p>
            <a:pPr lvl="1">
              <a:lnSpc>
                <a:spcPct val="90000"/>
              </a:lnSpc>
              <a:spcBef>
                <a:spcPts val="200"/>
              </a:spcBef>
            </a:pPr>
            <a:r>
              <a:rPr lang="ru-RU" sz="2200" dirty="0" smtClean="0">
                <a:solidFill>
                  <a:srgbClr val="002060"/>
                </a:solidFill>
              </a:rPr>
              <a:t>Управленческие решения</a:t>
            </a:r>
          </a:p>
          <a:p>
            <a:pPr>
              <a:lnSpc>
                <a:spcPct val="90000"/>
              </a:lnSpc>
              <a:spcBef>
                <a:spcPts val="200"/>
              </a:spcBef>
            </a:pPr>
            <a:endParaRPr lang="ru-RU" sz="2200" b="1" dirty="0">
              <a:solidFill>
                <a:srgbClr val="00206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5802189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11560" y="3789040"/>
            <a:ext cx="7772400" cy="1470025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Спасибо за внимание!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200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3200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200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????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0518982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363272" cy="1210146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0" dirty="0" smtClean="0">
                <a:latin typeface="Eras Medium ITC" pitchFamily="34" charset="0"/>
              </a:rPr>
              <a:t>Система природоохранных разрешений: заинтересованные стороны</a:t>
            </a:r>
            <a:endParaRPr lang="en-US" b="1" i="0" dirty="0">
              <a:latin typeface="Eras Medium ITC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2</a:t>
            </a:fld>
            <a:endParaRPr lang="en-GB"/>
          </a:p>
        </p:txBody>
      </p:sp>
      <p:graphicFrame>
        <p:nvGraphicFramePr>
          <p:cNvPr id="8" name="Content Placeholder 5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2661581223"/>
              </p:ext>
            </p:extLst>
          </p:nvPr>
        </p:nvGraphicFramePr>
        <p:xfrm>
          <a:off x="251520" y="1484785"/>
          <a:ext cx="8435280" cy="48969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Text Placeholder 4"/>
          <p:cNvSpPr txBox="1">
            <a:spLocks/>
          </p:cNvSpPr>
          <p:nvPr/>
        </p:nvSpPr>
        <p:spPr>
          <a:xfrm>
            <a:off x="323528" y="1931230"/>
            <a:ext cx="2808312" cy="1065722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000" b="1" dirty="0" smtClean="0">
                <a:solidFill>
                  <a:srgbClr val="002060"/>
                </a:solidFill>
              </a:rPr>
              <a:t>Инвесторы</a:t>
            </a:r>
          </a:p>
          <a:p>
            <a:pPr marL="0" indent="0">
              <a:buNone/>
            </a:pPr>
            <a:r>
              <a:rPr lang="ru-RU" sz="2000" b="1" dirty="0" smtClean="0">
                <a:solidFill>
                  <a:srgbClr val="002060"/>
                </a:solidFill>
              </a:rPr>
              <a:t>Промышленные ассоциации</a:t>
            </a:r>
          </a:p>
          <a:p>
            <a:pPr marL="0" indent="0">
              <a:buNone/>
            </a:pPr>
            <a:endParaRPr lang="ru-RU" sz="2000" b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en-GB" sz="2000" b="1" dirty="0">
              <a:solidFill>
                <a:srgbClr val="002060"/>
              </a:solidFill>
            </a:endParaRPr>
          </a:p>
        </p:txBody>
      </p:sp>
      <p:sp>
        <p:nvSpPr>
          <p:cNvPr id="10" name="Text Placeholder 4"/>
          <p:cNvSpPr txBox="1">
            <a:spLocks/>
          </p:cNvSpPr>
          <p:nvPr/>
        </p:nvSpPr>
        <p:spPr>
          <a:xfrm>
            <a:off x="5869698" y="1910830"/>
            <a:ext cx="2736304" cy="1065722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000" b="1" dirty="0" smtClean="0">
                <a:solidFill>
                  <a:srgbClr val="002060"/>
                </a:solidFill>
              </a:rPr>
              <a:t>Проектировщики</a:t>
            </a:r>
          </a:p>
          <a:p>
            <a:pPr marL="0" indent="0">
              <a:buNone/>
            </a:pPr>
            <a:r>
              <a:rPr lang="ru-RU" sz="2000" b="1" dirty="0" smtClean="0">
                <a:solidFill>
                  <a:srgbClr val="002060"/>
                </a:solidFill>
              </a:rPr>
              <a:t>Консультанты</a:t>
            </a:r>
          </a:p>
          <a:p>
            <a:pPr marL="0" indent="0">
              <a:buNone/>
            </a:pPr>
            <a:r>
              <a:rPr lang="ru-RU" sz="2000" b="1" dirty="0">
                <a:solidFill>
                  <a:srgbClr val="002060"/>
                </a:solidFill>
              </a:rPr>
              <a:t>Отраслевые институты</a:t>
            </a:r>
          </a:p>
          <a:p>
            <a:pPr marL="0" indent="0">
              <a:buNone/>
            </a:pPr>
            <a:endParaRPr lang="en-GB" sz="2000" b="1" dirty="0">
              <a:solidFill>
                <a:srgbClr val="002060"/>
              </a:solidFill>
            </a:endParaRPr>
          </a:p>
        </p:txBody>
      </p:sp>
      <p:sp>
        <p:nvSpPr>
          <p:cNvPr id="11" name="Text Placeholder 4"/>
          <p:cNvSpPr txBox="1">
            <a:spLocks/>
          </p:cNvSpPr>
          <p:nvPr/>
        </p:nvSpPr>
        <p:spPr>
          <a:xfrm>
            <a:off x="6228184" y="6237312"/>
            <a:ext cx="2915816" cy="620688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2000" b="1" dirty="0" smtClean="0">
                <a:solidFill>
                  <a:srgbClr val="002060"/>
                </a:solidFill>
              </a:rPr>
              <a:t>Органы здравоохранения</a:t>
            </a:r>
            <a:endParaRPr lang="en-GB" sz="2000" b="1" dirty="0">
              <a:solidFill>
                <a:srgbClr val="002060"/>
              </a:solidFill>
            </a:endParaRPr>
          </a:p>
        </p:txBody>
      </p:sp>
      <p:sp>
        <p:nvSpPr>
          <p:cNvPr id="12" name="Text Placeholder 4"/>
          <p:cNvSpPr txBox="1">
            <a:spLocks/>
          </p:cNvSpPr>
          <p:nvPr/>
        </p:nvSpPr>
        <p:spPr>
          <a:xfrm>
            <a:off x="-74807" y="6237312"/>
            <a:ext cx="2915816" cy="620688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2000" b="1" dirty="0" smtClean="0">
                <a:solidFill>
                  <a:srgbClr val="002060"/>
                </a:solidFill>
              </a:rPr>
              <a:t>Региональные власти</a:t>
            </a:r>
            <a:endParaRPr lang="en-GB" sz="2000" b="1" dirty="0">
              <a:solidFill>
                <a:srgbClr val="002060"/>
              </a:solidFill>
            </a:endParaRPr>
          </a:p>
        </p:txBody>
      </p:sp>
      <p:sp>
        <p:nvSpPr>
          <p:cNvPr id="13" name="Text Placeholder 4"/>
          <p:cNvSpPr txBox="1">
            <a:spLocks/>
          </p:cNvSpPr>
          <p:nvPr/>
        </p:nvSpPr>
        <p:spPr>
          <a:xfrm>
            <a:off x="4067944" y="4287147"/>
            <a:ext cx="576064" cy="620688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4000" b="1" dirty="0" smtClean="0">
                <a:solidFill>
                  <a:srgbClr val="C00000"/>
                </a:solidFill>
              </a:rPr>
              <a:t>?</a:t>
            </a:r>
            <a:endParaRPr lang="en-GB" sz="4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998673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778098"/>
          </a:xfrm>
        </p:spPr>
        <p:txBody>
          <a:bodyPr>
            <a:noAutofit/>
          </a:bodyPr>
          <a:lstStyle/>
          <a:p>
            <a:r>
              <a:rPr lang="ru-RU" sz="3600" b="1" i="0" dirty="0" smtClean="0">
                <a:latin typeface="Eras Medium ITC" pitchFamily="34" charset="0"/>
              </a:rPr>
              <a:t>Ключевые вопросы </a:t>
            </a:r>
            <a:r>
              <a:rPr lang="en-US" sz="3600" b="1" i="0" dirty="0" smtClean="0">
                <a:latin typeface="Eras Medium ITC" pitchFamily="34" charset="0"/>
              </a:rPr>
              <a:t>			</a:t>
            </a:r>
            <a:r>
              <a:rPr lang="en-US" sz="3600" b="1" i="0" dirty="0" smtClean="0">
                <a:solidFill>
                  <a:srgbClr val="C00000"/>
                </a:solidFill>
                <a:latin typeface="Eras Medium ITC" pitchFamily="34" charset="0"/>
              </a:rPr>
              <a:t>1</a:t>
            </a:r>
            <a:endParaRPr lang="en-GB" sz="3600" b="1" i="0" dirty="0">
              <a:solidFill>
                <a:srgbClr val="C00000"/>
              </a:solidFill>
              <a:latin typeface="Eras Medium ITC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908720"/>
            <a:ext cx="8784976" cy="5832648"/>
          </a:xfrm>
        </p:spPr>
        <p:txBody>
          <a:bodyPr>
            <a:noAutofit/>
          </a:bodyPr>
          <a:lstStyle/>
          <a:p>
            <a:pPr>
              <a:spcBef>
                <a:spcPts val="200"/>
              </a:spcBef>
            </a:pPr>
            <a:r>
              <a:rPr lang="ru-RU" sz="2400" b="1" dirty="0" smtClean="0">
                <a:solidFill>
                  <a:srgbClr val="002060"/>
                </a:solidFill>
              </a:rPr>
              <a:t>Предприятия</a:t>
            </a:r>
            <a:r>
              <a:rPr lang="ru-RU" sz="2400" dirty="0" smtClean="0">
                <a:solidFill>
                  <a:srgbClr val="002060"/>
                </a:solidFill>
              </a:rPr>
              <a:t>:</a:t>
            </a:r>
          </a:p>
          <a:p>
            <a:pPr lvl="1">
              <a:lnSpc>
                <a:spcPct val="90000"/>
              </a:lnSpc>
              <a:spcBef>
                <a:spcPts val="200"/>
              </a:spcBef>
            </a:pPr>
            <a:r>
              <a:rPr lang="ru-RU" sz="2100" dirty="0" smtClean="0">
                <a:solidFill>
                  <a:srgbClr val="002060"/>
                </a:solidFill>
              </a:rPr>
              <a:t>Нужно ли нам готовить заявку на комплексное разрешение?</a:t>
            </a:r>
          </a:p>
          <a:p>
            <a:pPr lvl="1">
              <a:lnSpc>
                <a:spcPct val="90000"/>
              </a:lnSpc>
              <a:spcBef>
                <a:spcPts val="200"/>
              </a:spcBef>
            </a:pPr>
            <a:r>
              <a:rPr lang="ru-RU" sz="2100" dirty="0" smtClean="0">
                <a:solidFill>
                  <a:srgbClr val="002060"/>
                </a:solidFill>
              </a:rPr>
              <a:t>Какие требования предъявляются в заявке? </a:t>
            </a:r>
          </a:p>
          <a:p>
            <a:pPr lvl="1">
              <a:lnSpc>
                <a:spcPct val="90000"/>
              </a:lnSpc>
              <a:spcBef>
                <a:spcPts val="200"/>
              </a:spcBef>
            </a:pPr>
            <a:r>
              <a:rPr lang="ru-RU" sz="2100" dirty="0" smtClean="0">
                <a:solidFill>
                  <a:srgbClr val="002060"/>
                </a:solidFill>
              </a:rPr>
              <a:t>Возрастают ли затраты (в сравнении с действующей системой?)</a:t>
            </a:r>
          </a:p>
          <a:p>
            <a:pPr lvl="1">
              <a:lnSpc>
                <a:spcPct val="90000"/>
              </a:lnSpc>
              <a:spcBef>
                <a:spcPts val="200"/>
              </a:spcBef>
            </a:pPr>
            <a:r>
              <a:rPr lang="ru-RU" sz="2100" dirty="0" smtClean="0">
                <a:solidFill>
                  <a:srgbClr val="002060"/>
                </a:solidFill>
              </a:rPr>
              <a:t>Кто и как должен собирать, систематизировать и верифицировать материалы для заявки на разрешение? Каковы основные источники информации?</a:t>
            </a:r>
          </a:p>
          <a:p>
            <a:pPr lvl="1">
              <a:lnSpc>
                <a:spcPct val="90000"/>
              </a:lnSpc>
              <a:spcBef>
                <a:spcPts val="200"/>
              </a:spcBef>
            </a:pPr>
            <a:r>
              <a:rPr lang="ru-RU" sz="2100" dirty="0" smtClean="0">
                <a:solidFill>
                  <a:srgbClr val="002060"/>
                </a:solidFill>
              </a:rPr>
              <a:t>Каков процесс подачи и рассмотрения заявки?</a:t>
            </a:r>
          </a:p>
          <a:p>
            <a:pPr lvl="1">
              <a:lnSpc>
                <a:spcPct val="90000"/>
              </a:lnSpc>
              <a:spcBef>
                <a:spcPts val="200"/>
              </a:spcBef>
            </a:pPr>
            <a:r>
              <a:rPr lang="ru-RU" sz="2100" dirty="0" smtClean="0">
                <a:solidFill>
                  <a:srgbClr val="002060"/>
                </a:solidFill>
              </a:rPr>
              <a:t>В течение скольких лет действует разрешение и как осуществляется проверка выполнения его условий?</a:t>
            </a:r>
          </a:p>
          <a:p>
            <a:pPr lvl="1">
              <a:lnSpc>
                <a:spcPct val="90000"/>
              </a:lnSpc>
              <a:spcBef>
                <a:spcPts val="200"/>
              </a:spcBef>
            </a:pPr>
            <a:r>
              <a:rPr lang="ru-RU" sz="2000" dirty="0" smtClean="0">
                <a:solidFill>
                  <a:srgbClr val="002060"/>
                </a:solidFill>
              </a:rPr>
              <a:t>…</a:t>
            </a:r>
          </a:p>
          <a:p>
            <a:pPr>
              <a:spcBef>
                <a:spcPts val="200"/>
              </a:spcBef>
            </a:pPr>
            <a:r>
              <a:rPr lang="ru-RU" sz="2400" b="1" dirty="0" smtClean="0">
                <a:solidFill>
                  <a:srgbClr val="002060"/>
                </a:solidFill>
              </a:rPr>
              <a:t>Инвесторы, промышленные ассоциации</a:t>
            </a:r>
            <a:r>
              <a:rPr lang="ru-RU" sz="2400" dirty="0" smtClean="0">
                <a:solidFill>
                  <a:srgbClr val="002060"/>
                </a:solidFill>
              </a:rPr>
              <a:t>:</a:t>
            </a:r>
          </a:p>
          <a:p>
            <a:pPr lvl="1">
              <a:spcBef>
                <a:spcPts val="200"/>
              </a:spcBef>
            </a:pPr>
            <a:r>
              <a:rPr lang="ru-RU" sz="2100" dirty="0">
                <a:solidFill>
                  <a:srgbClr val="002060"/>
                </a:solidFill>
              </a:rPr>
              <a:t>Предполагается ли изменение  / ужесточение требований?</a:t>
            </a:r>
          </a:p>
          <a:p>
            <a:pPr lvl="1">
              <a:spcBef>
                <a:spcPts val="200"/>
              </a:spcBef>
            </a:pPr>
            <a:r>
              <a:rPr lang="ru-RU" sz="2100" dirty="0">
                <a:solidFill>
                  <a:srgbClr val="002060"/>
                </a:solidFill>
              </a:rPr>
              <a:t>Становится ли прототип заявки на комплексное разрешение составной частью проектной </a:t>
            </a:r>
            <a:r>
              <a:rPr lang="ru-RU" sz="2100" dirty="0" smtClean="0">
                <a:solidFill>
                  <a:srgbClr val="002060"/>
                </a:solidFill>
              </a:rPr>
              <a:t>документации (отчет об ОВОС)? Возрастают </a:t>
            </a:r>
            <a:r>
              <a:rPr lang="ru-RU" sz="2100" dirty="0">
                <a:solidFill>
                  <a:srgbClr val="002060"/>
                </a:solidFill>
              </a:rPr>
              <a:t>ли затраты?</a:t>
            </a:r>
          </a:p>
          <a:p>
            <a:pPr lvl="1">
              <a:spcBef>
                <a:spcPts val="200"/>
              </a:spcBef>
            </a:pPr>
            <a:r>
              <a:rPr lang="ru-RU" sz="2100" dirty="0">
                <a:solidFill>
                  <a:srgbClr val="002060"/>
                </a:solidFill>
              </a:rPr>
              <a:t>Изменяется ли административная нагрузка на предприятия?</a:t>
            </a:r>
          </a:p>
          <a:p>
            <a:pPr lvl="1">
              <a:spcBef>
                <a:spcPts val="200"/>
              </a:spcBef>
            </a:pPr>
            <a:r>
              <a:rPr lang="ru-RU" sz="2100" dirty="0">
                <a:solidFill>
                  <a:srgbClr val="002060"/>
                </a:solidFill>
              </a:rPr>
              <a:t>…</a:t>
            </a:r>
          </a:p>
        </p:txBody>
      </p:sp>
    </p:spTree>
    <p:extLst>
      <p:ext uri="{BB962C8B-B14F-4D97-AF65-F5344CB8AC3E}">
        <p14:creationId xmlns="" xmlns:p14="http://schemas.microsoft.com/office/powerpoint/2010/main" val="27825987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562074"/>
          </a:xfrm>
        </p:spPr>
        <p:txBody>
          <a:bodyPr>
            <a:noAutofit/>
          </a:bodyPr>
          <a:lstStyle/>
          <a:p>
            <a:r>
              <a:rPr lang="ru-RU" sz="3600" b="1" i="0" dirty="0" smtClean="0">
                <a:latin typeface="Eras Medium ITC" pitchFamily="34" charset="0"/>
              </a:rPr>
              <a:t>Ключевые вопросы </a:t>
            </a:r>
            <a:r>
              <a:rPr lang="en-US" sz="3600" b="1" i="0" dirty="0" smtClean="0">
                <a:latin typeface="Eras Medium ITC" pitchFamily="34" charset="0"/>
              </a:rPr>
              <a:t>			</a:t>
            </a:r>
            <a:r>
              <a:rPr lang="en-US" sz="3600" b="1" i="0" dirty="0" smtClean="0">
                <a:solidFill>
                  <a:srgbClr val="C00000"/>
                </a:solidFill>
                <a:latin typeface="Eras Medium ITC" pitchFamily="34" charset="0"/>
              </a:rPr>
              <a:t>2</a:t>
            </a:r>
            <a:endParaRPr lang="en-GB" sz="3600" b="1" i="0" dirty="0">
              <a:solidFill>
                <a:srgbClr val="C00000"/>
              </a:solidFill>
              <a:latin typeface="Eras Medium ITC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836712"/>
            <a:ext cx="9036496" cy="6021288"/>
          </a:xfrm>
        </p:spPr>
        <p:txBody>
          <a:bodyPr>
            <a:noAutofit/>
          </a:bodyPr>
          <a:lstStyle/>
          <a:p>
            <a:pPr>
              <a:spcBef>
                <a:spcPts val="200"/>
              </a:spcBef>
            </a:pPr>
            <a:r>
              <a:rPr lang="ru-RU" sz="2400" b="1" dirty="0" smtClean="0">
                <a:solidFill>
                  <a:srgbClr val="002060"/>
                </a:solidFill>
              </a:rPr>
              <a:t>Проектировщики, консультанты, отраслевые институты</a:t>
            </a:r>
            <a:r>
              <a:rPr lang="ru-RU" sz="2400" dirty="0" smtClean="0">
                <a:solidFill>
                  <a:srgbClr val="002060"/>
                </a:solidFill>
              </a:rPr>
              <a:t>:</a:t>
            </a:r>
          </a:p>
          <a:p>
            <a:pPr lvl="1">
              <a:lnSpc>
                <a:spcPct val="90000"/>
              </a:lnSpc>
              <a:spcBef>
                <a:spcPts val="200"/>
              </a:spcBef>
            </a:pPr>
            <a:r>
              <a:rPr lang="ru-RU" sz="2100" dirty="0" smtClean="0">
                <a:solidFill>
                  <a:srgbClr val="002060"/>
                </a:solidFill>
              </a:rPr>
              <a:t>Какие требования предъявляются в заявке? </a:t>
            </a:r>
          </a:p>
          <a:p>
            <a:pPr lvl="1">
              <a:lnSpc>
                <a:spcPct val="90000"/>
              </a:lnSpc>
              <a:spcBef>
                <a:spcPts val="200"/>
              </a:spcBef>
            </a:pPr>
            <a:r>
              <a:rPr lang="ru-RU" sz="2100" dirty="0">
                <a:solidFill>
                  <a:srgbClr val="002060"/>
                </a:solidFill>
              </a:rPr>
              <a:t>Каким может быть наш сегмент на рынке </a:t>
            </a:r>
            <a:r>
              <a:rPr lang="ru-RU" sz="2100" dirty="0" smtClean="0">
                <a:solidFill>
                  <a:srgbClr val="002060"/>
                </a:solidFill>
              </a:rPr>
              <a:t>информационно-методической поддержки подготовки </a:t>
            </a:r>
            <a:r>
              <a:rPr lang="ru-RU" sz="2100" dirty="0">
                <a:solidFill>
                  <a:srgbClr val="002060"/>
                </a:solidFill>
              </a:rPr>
              <a:t>заявок </a:t>
            </a:r>
            <a:r>
              <a:rPr lang="ru-RU" sz="2100" dirty="0" smtClean="0">
                <a:solidFill>
                  <a:srgbClr val="002060"/>
                </a:solidFill>
              </a:rPr>
              <a:t>на комплексные природоохранные разрешения </a:t>
            </a:r>
            <a:r>
              <a:rPr lang="ru-RU" sz="2100" dirty="0">
                <a:solidFill>
                  <a:srgbClr val="002060"/>
                </a:solidFill>
              </a:rPr>
              <a:t>/ подтверждения соответствия?</a:t>
            </a:r>
          </a:p>
          <a:p>
            <a:pPr lvl="2">
              <a:lnSpc>
                <a:spcPct val="90000"/>
              </a:lnSpc>
              <a:spcBef>
                <a:spcPts val="200"/>
              </a:spcBef>
            </a:pPr>
            <a:r>
              <a:rPr lang="ru-RU" sz="2100" dirty="0">
                <a:solidFill>
                  <a:srgbClr val="002060"/>
                </a:solidFill>
              </a:rPr>
              <a:t>Инвентаризация, расчеты (традиционный подход)</a:t>
            </a:r>
          </a:p>
          <a:p>
            <a:pPr lvl="2">
              <a:lnSpc>
                <a:spcPct val="90000"/>
              </a:lnSpc>
              <a:spcBef>
                <a:spcPts val="200"/>
              </a:spcBef>
            </a:pPr>
            <a:r>
              <a:rPr lang="ru-RU" sz="2100" dirty="0">
                <a:solidFill>
                  <a:srgbClr val="002060"/>
                </a:solidFill>
              </a:rPr>
              <a:t>Экологический аудит и систематизация информации</a:t>
            </a:r>
          </a:p>
          <a:p>
            <a:pPr lvl="2">
              <a:lnSpc>
                <a:spcPct val="90000"/>
              </a:lnSpc>
              <a:spcBef>
                <a:spcPts val="200"/>
              </a:spcBef>
            </a:pPr>
            <a:r>
              <a:rPr lang="ru-RU" sz="2100" dirty="0">
                <a:solidFill>
                  <a:srgbClr val="002060"/>
                </a:solidFill>
              </a:rPr>
              <a:t>Подготовка обоснования в сопоставлении с параметрами </a:t>
            </a:r>
            <a:r>
              <a:rPr lang="ru-RU" sz="2100" dirty="0" smtClean="0">
                <a:solidFill>
                  <a:srgbClr val="002060"/>
                </a:solidFill>
              </a:rPr>
              <a:t>НДТМ</a:t>
            </a:r>
          </a:p>
          <a:p>
            <a:pPr lvl="2">
              <a:lnSpc>
                <a:spcPct val="90000"/>
              </a:lnSpc>
              <a:spcBef>
                <a:spcPts val="200"/>
              </a:spcBef>
            </a:pPr>
            <a:r>
              <a:rPr lang="ru-RU" sz="2100" dirty="0" smtClean="0">
                <a:solidFill>
                  <a:srgbClr val="002060"/>
                </a:solidFill>
              </a:rPr>
              <a:t>Подготовка специалистов</a:t>
            </a:r>
            <a:endParaRPr lang="ru-RU" sz="2100" dirty="0">
              <a:solidFill>
                <a:srgbClr val="002060"/>
              </a:solidFill>
            </a:endParaRPr>
          </a:p>
          <a:p>
            <a:pPr lvl="2">
              <a:lnSpc>
                <a:spcPct val="90000"/>
              </a:lnSpc>
              <a:spcBef>
                <a:spcPts val="200"/>
              </a:spcBef>
            </a:pPr>
            <a:r>
              <a:rPr lang="ru-RU" sz="2100" dirty="0">
                <a:solidFill>
                  <a:srgbClr val="002060"/>
                </a:solidFill>
              </a:rPr>
              <a:t>Участие в разработке отраслевых Справочников по </a:t>
            </a:r>
            <a:r>
              <a:rPr lang="ru-RU" sz="2100" dirty="0" smtClean="0">
                <a:solidFill>
                  <a:srgbClr val="002060"/>
                </a:solidFill>
              </a:rPr>
              <a:t>НДТМ</a:t>
            </a:r>
          </a:p>
          <a:p>
            <a:pPr lvl="2">
              <a:lnSpc>
                <a:spcPct val="90000"/>
              </a:lnSpc>
              <a:spcBef>
                <a:spcPts val="200"/>
              </a:spcBef>
            </a:pPr>
            <a:r>
              <a:rPr lang="ru-RU" sz="2100" dirty="0" smtClean="0">
                <a:solidFill>
                  <a:srgbClr val="002060"/>
                </a:solidFill>
              </a:rPr>
              <a:t>…</a:t>
            </a:r>
            <a:endParaRPr lang="ru-RU" sz="2100" dirty="0">
              <a:solidFill>
                <a:srgbClr val="002060"/>
              </a:solidFill>
            </a:endParaRPr>
          </a:p>
          <a:p>
            <a:pPr lvl="1">
              <a:lnSpc>
                <a:spcPct val="90000"/>
              </a:lnSpc>
              <a:spcBef>
                <a:spcPts val="200"/>
              </a:spcBef>
            </a:pPr>
            <a:r>
              <a:rPr lang="ru-RU" sz="2100" dirty="0" smtClean="0">
                <a:solidFill>
                  <a:srgbClr val="002060"/>
                </a:solidFill>
              </a:rPr>
              <a:t>Каков процесс подачи и рассмотрения заявки?</a:t>
            </a:r>
          </a:p>
          <a:p>
            <a:pPr lvl="1">
              <a:lnSpc>
                <a:spcPct val="90000"/>
              </a:lnSpc>
              <a:spcBef>
                <a:spcPts val="200"/>
              </a:spcBef>
            </a:pPr>
            <a:r>
              <a:rPr lang="ru-RU" sz="2100" dirty="0" smtClean="0">
                <a:solidFill>
                  <a:srgbClr val="002060"/>
                </a:solidFill>
              </a:rPr>
              <a:t>В течение скольких лет действует разрешение и как осуществляется проверка выполнения его условий?</a:t>
            </a:r>
          </a:p>
          <a:p>
            <a:pPr lvl="1">
              <a:spcBef>
                <a:spcPts val="200"/>
              </a:spcBef>
            </a:pPr>
            <a:r>
              <a:rPr lang="ru-RU" sz="2100" dirty="0" smtClean="0">
                <a:solidFill>
                  <a:srgbClr val="002060"/>
                </a:solidFill>
              </a:rPr>
              <a:t>Предполагается ли изменение  / ужесточение требований?</a:t>
            </a:r>
          </a:p>
          <a:p>
            <a:pPr lvl="1">
              <a:spcBef>
                <a:spcPts val="200"/>
              </a:spcBef>
            </a:pPr>
            <a:r>
              <a:rPr lang="ru-RU" sz="2100" dirty="0" smtClean="0">
                <a:solidFill>
                  <a:srgbClr val="002060"/>
                </a:solidFill>
              </a:rPr>
              <a:t>Становится ли прототип заявки на комплексное разрешение составной частью проектной документации (отчет об ОВОС)? Возрастают ли затраты?</a:t>
            </a:r>
          </a:p>
          <a:p>
            <a:pPr lvl="1">
              <a:spcBef>
                <a:spcPts val="200"/>
              </a:spcBef>
            </a:pPr>
            <a:r>
              <a:rPr lang="ru-RU" sz="2100" dirty="0" smtClean="0">
                <a:solidFill>
                  <a:srgbClr val="002060"/>
                </a:solidFill>
              </a:rPr>
              <a:t>…</a:t>
            </a:r>
            <a:endParaRPr lang="ru-RU" sz="21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581723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778098"/>
          </a:xfrm>
        </p:spPr>
        <p:txBody>
          <a:bodyPr>
            <a:noAutofit/>
          </a:bodyPr>
          <a:lstStyle/>
          <a:p>
            <a:r>
              <a:rPr lang="ru-RU" sz="3600" b="1" i="0" dirty="0" smtClean="0">
                <a:latin typeface="Eras Medium ITC" pitchFamily="34" charset="0"/>
              </a:rPr>
              <a:t>Ключевые вопросы </a:t>
            </a:r>
            <a:r>
              <a:rPr lang="en-US" sz="3600" b="1" i="0" dirty="0" smtClean="0">
                <a:latin typeface="Eras Medium ITC" pitchFamily="34" charset="0"/>
              </a:rPr>
              <a:t>			</a:t>
            </a:r>
            <a:r>
              <a:rPr lang="en-US" sz="3600" b="1" i="0" dirty="0" smtClean="0">
                <a:solidFill>
                  <a:srgbClr val="C00000"/>
                </a:solidFill>
                <a:latin typeface="Eras Medium ITC" pitchFamily="34" charset="0"/>
              </a:rPr>
              <a:t>3</a:t>
            </a:r>
            <a:endParaRPr lang="en-GB" sz="3600" b="1" i="0" dirty="0">
              <a:solidFill>
                <a:srgbClr val="C00000"/>
              </a:solidFill>
              <a:latin typeface="Eras Medium ITC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08720"/>
            <a:ext cx="9036496" cy="5832648"/>
          </a:xfrm>
        </p:spPr>
        <p:txBody>
          <a:bodyPr>
            <a:noAutofit/>
          </a:bodyPr>
          <a:lstStyle/>
          <a:p>
            <a:pPr>
              <a:spcBef>
                <a:spcPts val="200"/>
              </a:spcBef>
            </a:pPr>
            <a:r>
              <a:rPr lang="ru-RU" sz="2400" b="1" dirty="0" smtClean="0">
                <a:solidFill>
                  <a:srgbClr val="002060"/>
                </a:solidFill>
              </a:rPr>
              <a:t>Природоохранные органы</a:t>
            </a:r>
            <a:r>
              <a:rPr lang="ru-RU" sz="2400" dirty="0" smtClean="0">
                <a:solidFill>
                  <a:srgbClr val="002060"/>
                </a:solidFill>
              </a:rPr>
              <a:t>:</a:t>
            </a:r>
          </a:p>
          <a:p>
            <a:pPr lvl="1">
              <a:lnSpc>
                <a:spcPct val="85000"/>
              </a:lnSpc>
              <a:spcBef>
                <a:spcPts val="200"/>
              </a:spcBef>
            </a:pPr>
            <a:r>
              <a:rPr lang="ru-RU" sz="2100" dirty="0" smtClean="0">
                <a:solidFill>
                  <a:srgbClr val="002060"/>
                </a:solidFill>
              </a:rPr>
              <a:t>Каким предприятиям следует подавать заявки на комплексное разрешение?</a:t>
            </a:r>
          </a:p>
          <a:p>
            <a:pPr lvl="1">
              <a:lnSpc>
                <a:spcPct val="85000"/>
              </a:lnSpc>
              <a:spcBef>
                <a:spcPts val="200"/>
              </a:spcBef>
            </a:pPr>
            <a:r>
              <a:rPr lang="ru-RU" sz="2100" dirty="0" smtClean="0">
                <a:solidFill>
                  <a:srgbClr val="002060"/>
                </a:solidFill>
              </a:rPr>
              <a:t>Какие требования предъявляются в заявке? </a:t>
            </a:r>
          </a:p>
          <a:p>
            <a:pPr lvl="1">
              <a:lnSpc>
                <a:spcPct val="85000"/>
              </a:lnSpc>
              <a:spcBef>
                <a:spcPts val="200"/>
              </a:spcBef>
            </a:pPr>
            <a:r>
              <a:rPr lang="ru-RU" sz="2100" dirty="0" smtClean="0">
                <a:solidFill>
                  <a:srgbClr val="002060"/>
                </a:solidFill>
              </a:rPr>
              <a:t>Кто и как должен собирать, систематизировать и верифицировать материалы для заявки на разрешение? Каковы основные источники информации?</a:t>
            </a:r>
          </a:p>
          <a:p>
            <a:pPr lvl="1">
              <a:lnSpc>
                <a:spcPct val="85000"/>
              </a:lnSpc>
              <a:spcBef>
                <a:spcPts val="200"/>
              </a:spcBef>
            </a:pPr>
            <a:r>
              <a:rPr lang="ru-RU" sz="2100" dirty="0" smtClean="0">
                <a:solidFill>
                  <a:srgbClr val="002060"/>
                </a:solidFill>
              </a:rPr>
              <a:t>Каков процесс подачи и рассмотрения заявки?</a:t>
            </a:r>
          </a:p>
          <a:p>
            <a:pPr lvl="1">
              <a:lnSpc>
                <a:spcPct val="85000"/>
              </a:lnSpc>
              <a:spcBef>
                <a:spcPts val="200"/>
              </a:spcBef>
            </a:pPr>
            <a:r>
              <a:rPr lang="ru-RU" sz="2100" dirty="0" smtClean="0">
                <a:solidFill>
                  <a:srgbClr val="002060"/>
                </a:solidFill>
              </a:rPr>
              <a:t>В течение скольких лет действует разрешение и как осуществляется проверка выполнения его условий?</a:t>
            </a:r>
          </a:p>
          <a:p>
            <a:pPr lvl="1">
              <a:lnSpc>
                <a:spcPct val="85000"/>
              </a:lnSpc>
              <a:spcBef>
                <a:spcPts val="200"/>
              </a:spcBef>
            </a:pPr>
            <a:r>
              <a:rPr lang="ru-RU" sz="2100" dirty="0" smtClean="0">
                <a:solidFill>
                  <a:srgbClr val="002060"/>
                </a:solidFill>
              </a:rPr>
              <a:t>Как организуются комплексные инспекции?</a:t>
            </a:r>
          </a:p>
          <a:p>
            <a:pPr lvl="1">
              <a:lnSpc>
                <a:spcPct val="85000"/>
              </a:lnSpc>
              <a:spcBef>
                <a:spcPts val="200"/>
              </a:spcBef>
            </a:pPr>
            <a:r>
              <a:rPr lang="ru-RU" sz="2100" dirty="0" smtClean="0">
                <a:solidFill>
                  <a:srgbClr val="002060"/>
                </a:solidFill>
              </a:rPr>
              <a:t>Кто и как должен организовать подготовку кадров (инспекторов, специалистов предприятий?)</a:t>
            </a:r>
          </a:p>
          <a:p>
            <a:pPr lvl="1">
              <a:lnSpc>
                <a:spcPct val="85000"/>
              </a:lnSpc>
              <a:spcBef>
                <a:spcPts val="200"/>
              </a:spcBef>
            </a:pPr>
            <a:r>
              <a:rPr lang="ru-RU" sz="2000" dirty="0" smtClean="0">
                <a:solidFill>
                  <a:srgbClr val="002060"/>
                </a:solidFill>
              </a:rPr>
              <a:t>…</a:t>
            </a:r>
          </a:p>
          <a:p>
            <a:pPr>
              <a:spcBef>
                <a:spcPts val="200"/>
              </a:spcBef>
            </a:pPr>
            <a:r>
              <a:rPr lang="ru-RU" sz="2400" b="1" dirty="0" smtClean="0">
                <a:solidFill>
                  <a:srgbClr val="002060"/>
                </a:solidFill>
              </a:rPr>
              <a:t>Общественность</a:t>
            </a:r>
            <a:r>
              <a:rPr lang="ru-RU" sz="2400" dirty="0" smtClean="0">
                <a:solidFill>
                  <a:srgbClr val="002060"/>
                </a:solidFill>
              </a:rPr>
              <a:t>:</a:t>
            </a:r>
          </a:p>
          <a:p>
            <a:pPr lvl="1">
              <a:lnSpc>
                <a:spcPct val="85000"/>
              </a:lnSpc>
              <a:spcBef>
                <a:spcPts val="200"/>
              </a:spcBef>
            </a:pPr>
            <a:r>
              <a:rPr lang="ru-RU" sz="2100" dirty="0">
                <a:solidFill>
                  <a:srgbClr val="002060"/>
                </a:solidFill>
              </a:rPr>
              <a:t>Служит ли система целям предотвращения негативного воздействия?</a:t>
            </a:r>
          </a:p>
          <a:p>
            <a:pPr lvl="1">
              <a:lnSpc>
                <a:spcPct val="85000"/>
              </a:lnSpc>
              <a:spcBef>
                <a:spcPts val="200"/>
              </a:spcBef>
            </a:pPr>
            <a:r>
              <a:rPr lang="ru-RU" sz="2100" dirty="0">
                <a:solidFill>
                  <a:srgbClr val="002060"/>
                </a:solidFill>
              </a:rPr>
              <a:t>Как осуществляется доступ к информации?</a:t>
            </a:r>
          </a:p>
          <a:p>
            <a:pPr lvl="1">
              <a:lnSpc>
                <a:spcPct val="85000"/>
              </a:lnSpc>
              <a:spcBef>
                <a:spcPts val="200"/>
              </a:spcBef>
            </a:pPr>
            <a:r>
              <a:rPr lang="ru-RU" sz="2100" dirty="0">
                <a:solidFill>
                  <a:srgbClr val="002060"/>
                </a:solidFill>
              </a:rPr>
              <a:t>Как организовать участие общественности в обсуждении условий </a:t>
            </a:r>
            <a:r>
              <a:rPr lang="ru-RU" sz="2100" dirty="0" smtClean="0">
                <a:solidFill>
                  <a:srgbClr val="002060"/>
                </a:solidFill>
              </a:rPr>
              <a:t>заявки?</a:t>
            </a:r>
          </a:p>
          <a:p>
            <a:pPr lvl="1">
              <a:lnSpc>
                <a:spcPct val="85000"/>
              </a:lnSpc>
              <a:spcBef>
                <a:spcPts val="200"/>
              </a:spcBef>
            </a:pPr>
            <a:r>
              <a:rPr lang="ru-RU" sz="2100" dirty="0" smtClean="0">
                <a:solidFill>
                  <a:srgbClr val="002060"/>
                </a:solidFill>
              </a:rPr>
              <a:t>…</a:t>
            </a:r>
            <a:endParaRPr lang="ru-RU" sz="21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936395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i="0" dirty="0">
                <a:latin typeface="Eras Medium ITC" pitchFamily="34" charset="0"/>
              </a:rPr>
              <a:t>Предлагаемая структура </a:t>
            </a:r>
            <a:r>
              <a:rPr lang="ru-RU" sz="3600" b="1" i="0" dirty="0" smtClean="0">
                <a:latin typeface="Eras Medium ITC" pitchFamily="34" charset="0"/>
              </a:rPr>
              <a:t>Руководства 				</a:t>
            </a:r>
            <a:r>
              <a:rPr lang="en-US" sz="3600" b="1" i="0" dirty="0" smtClean="0">
                <a:latin typeface="Eras Medium ITC" pitchFamily="34" charset="0"/>
              </a:rPr>
              <a:t>	</a:t>
            </a:r>
            <a:r>
              <a:rPr lang="en-US" sz="3600" b="1" i="0" dirty="0" smtClean="0">
                <a:solidFill>
                  <a:srgbClr val="C00000"/>
                </a:solidFill>
                <a:latin typeface="Eras Medium ITC" pitchFamily="34" charset="0"/>
              </a:rPr>
              <a:t>1</a:t>
            </a:r>
            <a:endParaRPr lang="en-GB" sz="3600" b="1" i="0" dirty="0">
              <a:solidFill>
                <a:srgbClr val="C00000"/>
              </a:solidFill>
              <a:latin typeface="Eras Medium ITC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579296" cy="5040560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rgbClr val="002060"/>
                </a:solidFill>
              </a:rPr>
              <a:t>Классификация промышленных производств по степени воздействия на окружающую </a:t>
            </a:r>
            <a:r>
              <a:rPr lang="ru-RU" sz="2400" b="1" dirty="0" smtClean="0">
                <a:solidFill>
                  <a:srgbClr val="002060"/>
                </a:solidFill>
              </a:rPr>
              <a:t>среду</a:t>
            </a:r>
          </a:p>
          <a:p>
            <a:pPr lvl="1"/>
            <a:r>
              <a:rPr lang="ru-RU" sz="2200" dirty="0" smtClean="0">
                <a:solidFill>
                  <a:srgbClr val="002060"/>
                </a:solidFill>
              </a:rPr>
              <a:t>Методология оценки воздействия промышленных производств на ОС</a:t>
            </a:r>
          </a:p>
          <a:p>
            <a:pPr lvl="1"/>
            <a:r>
              <a:rPr lang="ru-RU" sz="2200" dirty="0" smtClean="0">
                <a:solidFill>
                  <a:srgbClr val="002060"/>
                </a:solidFill>
              </a:rPr>
              <a:t>Развитие системы комплексных разрешений (от Директивы КПКЗ к Директиве о промышленном загрязнении)</a:t>
            </a:r>
          </a:p>
          <a:p>
            <a:pPr lvl="1"/>
            <a:r>
              <a:rPr lang="ru-RU" sz="2200" dirty="0" smtClean="0">
                <a:solidFill>
                  <a:srgbClr val="002060"/>
                </a:solidFill>
              </a:rPr>
              <a:t>Производства Приложения I Директивы о промышленном загрязнении и учёт национальных приоритетов</a:t>
            </a:r>
          </a:p>
          <a:p>
            <a:pPr lvl="1"/>
            <a:r>
              <a:rPr lang="ru-RU" sz="2200" dirty="0" smtClean="0">
                <a:solidFill>
                  <a:srgbClr val="002060"/>
                </a:solidFill>
              </a:rPr>
              <a:t>Производства, получающие разрешения по природным сферам</a:t>
            </a:r>
          </a:p>
          <a:p>
            <a:pPr lvl="1"/>
            <a:r>
              <a:rPr lang="ru-RU" sz="2200" dirty="0" smtClean="0">
                <a:solidFill>
                  <a:srgbClr val="002060"/>
                </a:solidFill>
              </a:rPr>
              <a:t>Производства, не оказывающие значимого воздействия на окружающую среду</a:t>
            </a:r>
          </a:p>
          <a:p>
            <a:pPr marL="0" indent="0">
              <a:buNone/>
            </a:pPr>
            <a:endParaRPr lang="ru-RU" sz="2400" b="1" dirty="0">
              <a:solidFill>
                <a:srgbClr val="002060"/>
              </a:solidFill>
            </a:endParaRPr>
          </a:p>
          <a:p>
            <a:endParaRPr lang="en-GB" sz="2400" b="1" dirty="0">
              <a:solidFill>
                <a:srgbClr val="00206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2875970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i="0" dirty="0">
                <a:latin typeface="Eras Medium ITC" pitchFamily="34" charset="0"/>
              </a:rPr>
              <a:t>Предлагаемая структура </a:t>
            </a:r>
            <a:r>
              <a:rPr lang="ru-RU" sz="3600" b="1" i="0" dirty="0" smtClean="0">
                <a:latin typeface="Eras Medium ITC" pitchFamily="34" charset="0"/>
              </a:rPr>
              <a:t>Руководства</a:t>
            </a:r>
            <a:r>
              <a:rPr lang="en-US" sz="3600" b="1" i="0" dirty="0" smtClean="0">
                <a:latin typeface="Eras Medium ITC" pitchFamily="34" charset="0"/>
              </a:rPr>
              <a:t>					</a:t>
            </a:r>
            <a:r>
              <a:rPr lang="en-US" sz="3600" b="1" i="0" dirty="0" smtClean="0">
                <a:solidFill>
                  <a:srgbClr val="C00000"/>
                </a:solidFill>
                <a:latin typeface="Eras Medium ITC" pitchFamily="34" charset="0"/>
              </a:rPr>
              <a:t>2</a:t>
            </a:r>
            <a:endParaRPr lang="en-GB" sz="3600" b="1" i="0" dirty="0">
              <a:solidFill>
                <a:srgbClr val="C00000"/>
              </a:solidFill>
              <a:latin typeface="Eras Medium ITC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340768"/>
            <a:ext cx="8712968" cy="5256584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</a:rPr>
              <a:t>Область регулирования комплексных разрешений, основные требования системы и их учёт в практике стран региона</a:t>
            </a:r>
          </a:p>
          <a:p>
            <a:pPr lvl="1">
              <a:spcBef>
                <a:spcPts val="0"/>
              </a:spcBef>
            </a:pPr>
            <a:r>
              <a:rPr lang="ru-RU" sz="2200" dirty="0" smtClean="0">
                <a:solidFill>
                  <a:srgbClr val="002060"/>
                </a:solidFill>
              </a:rPr>
              <a:t>технологически ориентированное регулирование – выдача разрешений на основе комплексной экологической оценки</a:t>
            </a:r>
            <a:r>
              <a:rPr lang="ru-RU" sz="2200" dirty="0">
                <a:solidFill>
                  <a:srgbClr val="002060"/>
                </a:solidFill>
              </a:rPr>
              <a:t>	</a:t>
            </a:r>
          </a:p>
          <a:p>
            <a:pPr lvl="1">
              <a:spcBef>
                <a:spcPts val="0"/>
              </a:spcBef>
            </a:pPr>
            <a:r>
              <a:rPr lang="ru-RU" sz="2200" dirty="0" smtClean="0">
                <a:solidFill>
                  <a:srgbClr val="002060"/>
                </a:solidFill>
              </a:rPr>
              <a:t>рекомендации по НДТМ</a:t>
            </a:r>
            <a:r>
              <a:rPr lang="ru-RU" sz="2200" dirty="0">
                <a:solidFill>
                  <a:srgbClr val="002060"/>
                </a:solidFill>
              </a:rPr>
              <a:t>	</a:t>
            </a:r>
            <a:endParaRPr lang="ru-RU" sz="2200" dirty="0" smtClean="0">
              <a:solidFill>
                <a:srgbClr val="002060"/>
              </a:solidFill>
            </a:endParaRPr>
          </a:p>
          <a:p>
            <a:pPr lvl="1">
              <a:spcBef>
                <a:spcPts val="0"/>
              </a:spcBef>
            </a:pPr>
            <a:r>
              <a:rPr lang="ru-RU" sz="2200" dirty="0" smtClean="0">
                <a:solidFill>
                  <a:srgbClr val="002060"/>
                </a:solidFill>
              </a:rPr>
              <a:t>стандарт </a:t>
            </a:r>
            <a:r>
              <a:rPr lang="ru-RU" sz="2200" b="1" dirty="0" smtClean="0">
                <a:solidFill>
                  <a:srgbClr val="002060"/>
                </a:solidFill>
              </a:rPr>
              <a:t>ISO 14001 </a:t>
            </a:r>
            <a:r>
              <a:rPr lang="ru-RU" sz="2200" dirty="0" smtClean="0">
                <a:solidFill>
                  <a:srgbClr val="002060"/>
                </a:solidFill>
              </a:rPr>
              <a:t>и схема </a:t>
            </a:r>
            <a:r>
              <a:rPr lang="ru-RU" sz="2200" b="1" dirty="0" smtClean="0">
                <a:solidFill>
                  <a:srgbClr val="002060"/>
                </a:solidFill>
              </a:rPr>
              <a:t>EMAS</a:t>
            </a:r>
            <a:r>
              <a:rPr lang="ru-RU" sz="2200" dirty="0" smtClean="0">
                <a:solidFill>
                  <a:srgbClr val="002060"/>
                </a:solidFill>
              </a:rPr>
              <a:t>	</a:t>
            </a:r>
          </a:p>
          <a:p>
            <a:pPr lvl="1">
              <a:spcBef>
                <a:spcPts val="0"/>
              </a:spcBef>
            </a:pPr>
            <a:r>
              <a:rPr lang="ru-RU" sz="2200" dirty="0" smtClean="0">
                <a:solidFill>
                  <a:srgbClr val="002060"/>
                </a:solidFill>
              </a:rPr>
              <a:t>Основные </a:t>
            </a:r>
            <a:r>
              <a:rPr lang="ru-RU" sz="2200" b="1" dirty="0" smtClean="0">
                <a:solidFill>
                  <a:srgbClr val="002060"/>
                </a:solidFill>
              </a:rPr>
              <a:t>параметры НДТМ</a:t>
            </a:r>
            <a:r>
              <a:rPr lang="ru-RU" sz="2200" dirty="0" smtClean="0">
                <a:solidFill>
                  <a:srgbClr val="002060"/>
                </a:solidFill>
              </a:rPr>
              <a:t>:</a:t>
            </a:r>
          </a:p>
          <a:p>
            <a:pPr lvl="2">
              <a:spcBef>
                <a:spcPts val="0"/>
              </a:spcBef>
            </a:pPr>
            <a:r>
              <a:rPr lang="ru-RU" sz="2200" dirty="0" smtClean="0">
                <a:solidFill>
                  <a:srgbClr val="002060"/>
                </a:solidFill>
              </a:rPr>
              <a:t>энергетическая эффективность производств, зданий и сооружений (стандарт </a:t>
            </a:r>
            <a:r>
              <a:rPr lang="en-US" sz="2200" b="1" dirty="0" smtClean="0">
                <a:solidFill>
                  <a:srgbClr val="002060"/>
                </a:solidFill>
              </a:rPr>
              <a:t>ISO 50001</a:t>
            </a:r>
            <a:r>
              <a:rPr lang="en-US" sz="2200" dirty="0" smtClean="0">
                <a:solidFill>
                  <a:srgbClr val="002060"/>
                </a:solidFill>
              </a:rPr>
              <a:t>)</a:t>
            </a:r>
            <a:endParaRPr lang="ru-RU" sz="2200" dirty="0" smtClean="0">
              <a:solidFill>
                <a:srgbClr val="002060"/>
              </a:solidFill>
            </a:endParaRPr>
          </a:p>
          <a:p>
            <a:pPr lvl="2">
              <a:spcBef>
                <a:spcPts val="0"/>
              </a:spcBef>
            </a:pPr>
            <a:r>
              <a:rPr lang="ru-RU" sz="2200" dirty="0" smtClean="0">
                <a:solidFill>
                  <a:srgbClr val="002060"/>
                </a:solidFill>
              </a:rPr>
              <a:t>потребление сырья, материалов, веществ</a:t>
            </a:r>
          </a:p>
          <a:p>
            <a:pPr lvl="2">
              <a:spcBef>
                <a:spcPts val="0"/>
              </a:spcBef>
            </a:pPr>
            <a:r>
              <a:rPr lang="ru-RU" sz="2200" dirty="0" smtClean="0">
                <a:solidFill>
                  <a:srgbClr val="002060"/>
                </a:solidFill>
              </a:rPr>
              <a:t>требования к выбросам загрязняющих веществ</a:t>
            </a:r>
            <a:r>
              <a:rPr lang="ru-RU" sz="2200" dirty="0">
                <a:solidFill>
                  <a:srgbClr val="002060"/>
                </a:solidFill>
              </a:rPr>
              <a:t>	</a:t>
            </a:r>
          </a:p>
          <a:p>
            <a:pPr lvl="2">
              <a:spcBef>
                <a:spcPts val="0"/>
              </a:spcBef>
            </a:pPr>
            <a:r>
              <a:rPr lang="ru-RU" sz="2200" dirty="0" smtClean="0">
                <a:solidFill>
                  <a:srgbClr val="002060"/>
                </a:solidFill>
              </a:rPr>
              <a:t>требования к водопотреблению и сбросам загрязняющих веществ</a:t>
            </a:r>
          </a:p>
          <a:p>
            <a:pPr lvl="2">
              <a:spcBef>
                <a:spcPts val="0"/>
              </a:spcBef>
            </a:pPr>
            <a:r>
              <a:rPr lang="ru-RU" sz="2200" dirty="0" smtClean="0">
                <a:solidFill>
                  <a:srgbClr val="002060"/>
                </a:solidFill>
              </a:rPr>
              <a:t>регулирование отходов производства</a:t>
            </a:r>
          </a:p>
          <a:p>
            <a:pPr>
              <a:spcBef>
                <a:spcPts val="0"/>
              </a:spcBef>
            </a:pPr>
            <a:endParaRPr lang="en-GB" sz="2400" b="1" dirty="0">
              <a:solidFill>
                <a:srgbClr val="00206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7204798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0" dirty="0">
                <a:latin typeface="Eras Medium ITC" pitchFamily="34" charset="0"/>
              </a:rPr>
              <a:t>Предлагаемая структура Руководства</a:t>
            </a:r>
            <a:r>
              <a:rPr lang="en-US" b="1" i="0" dirty="0">
                <a:latin typeface="Eras Medium ITC" pitchFamily="34" charset="0"/>
              </a:rPr>
              <a:t>					</a:t>
            </a:r>
            <a:r>
              <a:rPr lang="en-US" b="1" i="0" dirty="0" smtClean="0">
                <a:solidFill>
                  <a:srgbClr val="C00000"/>
                </a:solidFill>
                <a:latin typeface="Eras Medium ITC" pitchFamily="34" charset="0"/>
              </a:rPr>
              <a:t>3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968552"/>
          </a:xfrm>
        </p:spPr>
        <p:txBody>
          <a:bodyPr>
            <a:normAutofit fontScale="25000" lnSpcReduction="20000"/>
          </a:bodyPr>
          <a:lstStyle/>
          <a:p>
            <a:r>
              <a:rPr lang="ru-RU" sz="9600" b="1" dirty="0">
                <a:solidFill>
                  <a:srgbClr val="002060"/>
                </a:solidFill>
              </a:rPr>
              <a:t>В</a:t>
            </a:r>
            <a:r>
              <a:rPr lang="ru-RU" sz="9600" b="1" dirty="0" smtClean="0">
                <a:solidFill>
                  <a:srgbClr val="002060"/>
                </a:solidFill>
              </a:rPr>
              <a:t>заимодействие с другими с видами природоохранного регулирования</a:t>
            </a:r>
          </a:p>
          <a:p>
            <a:pPr lvl="1"/>
            <a:r>
              <a:rPr lang="ru-RU" sz="9200" dirty="0" smtClean="0">
                <a:solidFill>
                  <a:srgbClr val="002060"/>
                </a:solidFill>
              </a:rPr>
              <a:t>разрешение на строительство, ОВОС, экологическая экспертиза новых производств</a:t>
            </a:r>
          </a:p>
          <a:p>
            <a:pPr lvl="1"/>
            <a:r>
              <a:rPr lang="ru-RU" sz="9200" dirty="0" smtClean="0">
                <a:solidFill>
                  <a:srgbClr val="002060"/>
                </a:solidFill>
              </a:rPr>
              <a:t>инвестиционная экспертиза</a:t>
            </a:r>
          </a:p>
          <a:p>
            <a:pPr lvl="1"/>
            <a:r>
              <a:rPr lang="ru-RU" sz="9200" dirty="0" smtClean="0">
                <a:solidFill>
                  <a:srgbClr val="002060"/>
                </a:solidFill>
              </a:rPr>
              <a:t>энергетический аудит, регулирование выбросов парниковых газов</a:t>
            </a:r>
          </a:p>
          <a:p>
            <a:pPr lvl="2"/>
            <a:r>
              <a:rPr lang="ru-RU" sz="9200" dirty="0" smtClean="0">
                <a:solidFill>
                  <a:srgbClr val="002060"/>
                </a:solidFill>
              </a:rPr>
              <a:t>В Европе наблюдается тенденция к усилению внимания к отчетности в области устойчивого развития и обсуждаются перспективы более широкого распространения обязательной отчетности, в том числе, и углеродной</a:t>
            </a:r>
          </a:p>
          <a:p>
            <a:pPr lvl="1"/>
            <a:r>
              <a:rPr lang="ru-RU" sz="9200" dirty="0" smtClean="0">
                <a:solidFill>
                  <a:srgbClr val="002060"/>
                </a:solidFill>
              </a:rPr>
              <a:t>экономические инструменты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1478690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 fontScale="90000"/>
          </a:bodyPr>
          <a:lstStyle/>
          <a:p>
            <a:r>
              <a:rPr lang="ru-RU" b="1" i="0" dirty="0">
                <a:latin typeface="Eras Medium ITC" pitchFamily="34" charset="0"/>
              </a:rPr>
              <a:t>Предлагаемая структура Руководства</a:t>
            </a:r>
            <a:r>
              <a:rPr lang="en-US" b="1" i="0" dirty="0">
                <a:latin typeface="Eras Medium ITC" pitchFamily="34" charset="0"/>
              </a:rPr>
              <a:t>					</a:t>
            </a:r>
            <a:r>
              <a:rPr lang="ru-RU" b="1" i="0" dirty="0" smtClean="0">
                <a:solidFill>
                  <a:srgbClr val="C00000"/>
                </a:solidFill>
                <a:latin typeface="Eras Medium ITC" pitchFamily="34" charset="0"/>
              </a:rPr>
              <a:t>4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340768"/>
            <a:ext cx="8712968" cy="5328592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ts val="200"/>
              </a:spcBef>
            </a:pPr>
            <a:r>
              <a:rPr lang="ru-RU" sz="2100" b="1" dirty="0" smtClean="0">
                <a:solidFill>
                  <a:srgbClr val="002060"/>
                </a:solidFill>
              </a:rPr>
              <a:t>Процедуры выдачи комплексных разрешений</a:t>
            </a:r>
          </a:p>
          <a:p>
            <a:pPr lvl="1">
              <a:lnSpc>
                <a:spcPct val="90000"/>
              </a:lnSpc>
              <a:spcBef>
                <a:spcPts val="200"/>
              </a:spcBef>
            </a:pPr>
            <a:r>
              <a:rPr lang="ru-RU" sz="2100" dirty="0" smtClean="0">
                <a:solidFill>
                  <a:srgbClr val="002060"/>
                </a:solidFill>
              </a:rPr>
              <a:t>Состязательность сторон при определении условий комплексных разрешений. роль общественности</a:t>
            </a:r>
          </a:p>
          <a:p>
            <a:pPr lvl="1">
              <a:lnSpc>
                <a:spcPct val="90000"/>
              </a:lnSpc>
              <a:spcBef>
                <a:spcPts val="200"/>
              </a:spcBef>
            </a:pPr>
            <a:r>
              <a:rPr lang="ru-RU" sz="2100" dirty="0" smtClean="0">
                <a:solidFill>
                  <a:srgbClr val="002060"/>
                </a:solidFill>
              </a:rPr>
              <a:t>Подача апелляций</a:t>
            </a:r>
          </a:p>
          <a:p>
            <a:pPr lvl="1">
              <a:lnSpc>
                <a:spcPct val="90000"/>
              </a:lnSpc>
              <a:spcBef>
                <a:spcPts val="200"/>
              </a:spcBef>
            </a:pPr>
            <a:r>
              <a:rPr lang="ru-RU" sz="2100" dirty="0" smtClean="0">
                <a:solidFill>
                  <a:srgbClr val="002060"/>
                </a:solidFill>
              </a:rPr>
              <a:t>Учёт изменения условий производства, внесение изменений в действующие разрешения</a:t>
            </a:r>
          </a:p>
          <a:p>
            <a:pPr>
              <a:lnSpc>
                <a:spcPct val="90000"/>
              </a:lnSpc>
              <a:spcBef>
                <a:spcPts val="200"/>
              </a:spcBef>
            </a:pPr>
            <a:r>
              <a:rPr lang="ru-RU" sz="2100" b="1" dirty="0" smtClean="0">
                <a:solidFill>
                  <a:srgbClr val="002060"/>
                </a:solidFill>
              </a:rPr>
              <a:t>Информационное обеспечение системы комплексных разрешений</a:t>
            </a:r>
          </a:p>
          <a:p>
            <a:pPr lvl="1">
              <a:lnSpc>
                <a:spcPct val="90000"/>
              </a:lnSpc>
              <a:spcBef>
                <a:spcPts val="200"/>
              </a:spcBef>
            </a:pPr>
            <a:r>
              <a:rPr lang="ru-RU" sz="2100" dirty="0" smtClean="0">
                <a:solidFill>
                  <a:srgbClr val="002060"/>
                </a:solidFill>
              </a:rPr>
              <a:t>используемые классификаторы и терминология</a:t>
            </a:r>
          </a:p>
          <a:p>
            <a:pPr lvl="1">
              <a:lnSpc>
                <a:spcPct val="90000"/>
              </a:lnSpc>
              <a:spcBef>
                <a:spcPts val="200"/>
              </a:spcBef>
            </a:pPr>
            <a:r>
              <a:rPr lang="ru-RU" sz="2100" dirty="0" smtClean="0">
                <a:solidFill>
                  <a:srgbClr val="002060"/>
                </a:solidFill>
              </a:rPr>
              <a:t>форма заявок и разрешений. учёт отраслевой специфики</a:t>
            </a:r>
            <a:r>
              <a:rPr lang="ru-RU" sz="2100" dirty="0">
                <a:solidFill>
                  <a:srgbClr val="002060"/>
                </a:solidFill>
              </a:rPr>
              <a:t>	</a:t>
            </a:r>
            <a:endParaRPr lang="ru-RU" sz="2100" dirty="0" smtClean="0">
              <a:solidFill>
                <a:srgbClr val="002060"/>
              </a:solidFill>
            </a:endParaRPr>
          </a:p>
          <a:p>
            <a:pPr lvl="1">
              <a:lnSpc>
                <a:spcPct val="90000"/>
              </a:lnSpc>
              <a:spcBef>
                <a:spcPts val="200"/>
              </a:spcBef>
            </a:pPr>
            <a:r>
              <a:rPr lang="ru-RU" sz="2100" dirty="0" smtClean="0">
                <a:solidFill>
                  <a:srgbClr val="002060"/>
                </a:solidFill>
              </a:rPr>
              <a:t>отраслевые Справочники по НДТМ и организация специальных рабочих групп</a:t>
            </a:r>
          </a:p>
          <a:p>
            <a:pPr lvl="1">
              <a:lnSpc>
                <a:spcPct val="90000"/>
              </a:lnSpc>
              <a:spcBef>
                <a:spcPts val="200"/>
              </a:spcBef>
            </a:pPr>
            <a:r>
              <a:rPr lang="ru-RU" sz="2100" dirty="0" smtClean="0">
                <a:solidFill>
                  <a:srgbClr val="002060"/>
                </a:solidFill>
              </a:rPr>
              <a:t>РВПЗ (реестры выбросов и переноса </a:t>
            </a:r>
            <a:r>
              <a:rPr lang="ru-RU" sz="2100" smtClean="0">
                <a:solidFill>
                  <a:srgbClr val="002060"/>
                </a:solidFill>
              </a:rPr>
              <a:t>загрязняющих веществ)</a:t>
            </a:r>
            <a:endParaRPr lang="ru-RU" sz="2100" dirty="0">
              <a:solidFill>
                <a:srgbClr val="002060"/>
              </a:solidFill>
            </a:endParaRPr>
          </a:p>
          <a:p>
            <a:pPr lvl="1">
              <a:lnSpc>
                <a:spcPct val="90000"/>
              </a:lnSpc>
              <a:spcBef>
                <a:spcPts val="200"/>
              </a:spcBef>
            </a:pPr>
            <a:r>
              <a:rPr lang="ru-RU" sz="2100" dirty="0" smtClean="0">
                <a:solidFill>
                  <a:srgbClr val="002060"/>
                </a:solidFill>
              </a:rPr>
              <a:t>Единая база данных удельных выбросов</a:t>
            </a:r>
          </a:p>
          <a:p>
            <a:pPr lvl="1">
              <a:lnSpc>
                <a:spcPct val="90000"/>
              </a:lnSpc>
              <a:spcBef>
                <a:spcPts val="200"/>
              </a:spcBef>
            </a:pPr>
            <a:r>
              <a:rPr lang="ru-RU" sz="2100" dirty="0" smtClean="0">
                <a:solidFill>
                  <a:srgbClr val="002060"/>
                </a:solidFill>
              </a:rPr>
              <a:t>Расчётные методы оценки выбросов</a:t>
            </a:r>
          </a:p>
          <a:p>
            <a:pPr lvl="1">
              <a:lnSpc>
                <a:spcPct val="90000"/>
              </a:lnSpc>
              <a:spcBef>
                <a:spcPts val="200"/>
              </a:spcBef>
            </a:pPr>
            <a:r>
              <a:rPr lang="ru-RU" sz="2100" dirty="0" smtClean="0">
                <a:solidFill>
                  <a:srgbClr val="002060"/>
                </a:solidFill>
              </a:rPr>
              <a:t>Методы аналитического контроля</a:t>
            </a:r>
          </a:p>
          <a:p>
            <a:pPr lvl="1">
              <a:lnSpc>
                <a:spcPct val="90000"/>
              </a:lnSpc>
              <a:spcBef>
                <a:spcPts val="200"/>
              </a:spcBef>
            </a:pPr>
            <a:r>
              <a:rPr lang="ru-RU" sz="2100" dirty="0" smtClean="0">
                <a:solidFill>
                  <a:srgbClr val="002060"/>
                </a:solidFill>
              </a:rPr>
              <a:t>Моделирование рассеивания выбросов загрязняющих веществ</a:t>
            </a:r>
            <a:r>
              <a:rPr lang="ru-RU" sz="2100" b="1" dirty="0">
                <a:solidFill>
                  <a:srgbClr val="002060"/>
                </a:solidFill>
              </a:rPr>
              <a:t>	</a:t>
            </a:r>
          </a:p>
          <a:p>
            <a:pPr>
              <a:lnSpc>
                <a:spcPct val="90000"/>
              </a:lnSpc>
              <a:spcBef>
                <a:spcPts val="200"/>
              </a:spcBef>
            </a:pPr>
            <a:endParaRPr lang="en-GB" sz="2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4274747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2749</TotalTime>
  <Words>615</Words>
  <Application>Microsoft Office PowerPoint</Application>
  <PresentationFormat>On-screen Show (4:3)</PresentationFormat>
  <Paragraphs>136</Paragraphs>
  <Slides>12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Управление качеством воздуха в странах Восточного региона ЕИСП</vt:lpstr>
      <vt:lpstr>Система природоохранных разрешений: заинтересованные стороны</vt:lpstr>
      <vt:lpstr>Ключевые вопросы    1</vt:lpstr>
      <vt:lpstr>Ключевые вопросы    2</vt:lpstr>
      <vt:lpstr>Ключевые вопросы    3</vt:lpstr>
      <vt:lpstr>Предлагаемая структура Руководства      1</vt:lpstr>
      <vt:lpstr>Предлагаемая структура Руководства     2</vt:lpstr>
      <vt:lpstr>Предлагаемая структура Руководства     3</vt:lpstr>
      <vt:lpstr>Предлагаемая структура Руководства     4</vt:lpstr>
      <vt:lpstr>Разработка Справочников по НДТМ</vt:lpstr>
      <vt:lpstr>Предлагаемая структура Руководства     5</vt:lpstr>
      <vt:lpstr>Спасибо за внимание!  ????</vt:lpstr>
    </vt:vector>
  </TitlesOfParts>
  <Company>MWH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Управление качеством воздуха в странах Восточного региона ЕИСП</dc:title>
  <dc:creator>TG</dc:creator>
  <cp:lastModifiedBy>Vladimir Morozov</cp:lastModifiedBy>
  <cp:revision>327</cp:revision>
  <cp:lastPrinted>2012-05-10T14:01:43Z</cp:lastPrinted>
  <dcterms:created xsi:type="dcterms:W3CDTF">2011-10-12T15:30:18Z</dcterms:created>
  <dcterms:modified xsi:type="dcterms:W3CDTF">2013-05-09T19:34:57Z</dcterms:modified>
</cp:coreProperties>
</file>