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85" r:id="rId3"/>
    <p:sldId id="379" r:id="rId4"/>
    <p:sldId id="412" r:id="rId5"/>
    <p:sldId id="413" r:id="rId6"/>
    <p:sldId id="414" r:id="rId7"/>
    <p:sldId id="415" r:id="rId8"/>
    <p:sldId id="416" r:id="rId9"/>
    <p:sldId id="417" r:id="rId10"/>
    <p:sldId id="418" r:id="rId11"/>
    <p:sldId id="419" r:id="rId12"/>
    <p:sldId id="37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6AD07"/>
    <a:srgbClr val="0368AD"/>
    <a:srgbClr val="CDC90D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1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9568B6-0492-483A-93F5-DC4DC89C923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85D9188-DACA-4524-AFFA-140A7CF2299B}">
      <dgm:prSet phldrT="[Text]" custT="1"/>
      <dgm:spPr>
        <a:solidFill>
          <a:srgbClr val="CDC90D">
            <a:alpha val="49804"/>
          </a:srgb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</a:rPr>
            <a:t>Предприятия</a:t>
          </a:r>
          <a:endParaRPr lang="en-GB" sz="1900" b="1" dirty="0">
            <a:solidFill>
              <a:srgbClr val="002060"/>
            </a:solidFill>
          </a:endParaRPr>
        </a:p>
      </dgm:t>
    </dgm:pt>
    <dgm:pt modelId="{BD21D3BB-7B3C-4C65-B8F3-3C98797064A3}" type="parTrans" cxnId="{4A44BA8D-A54D-4DF3-8B97-842B275B5E0C}">
      <dgm:prSet/>
      <dgm:spPr/>
      <dgm:t>
        <a:bodyPr/>
        <a:lstStyle/>
        <a:p>
          <a:endParaRPr lang="en-GB"/>
        </a:p>
      </dgm:t>
    </dgm:pt>
    <dgm:pt modelId="{A63D6875-B856-4135-A0EC-B2987C79FA55}" type="sibTrans" cxnId="{4A44BA8D-A54D-4DF3-8B97-842B275B5E0C}">
      <dgm:prSet/>
      <dgm:spPr/>
      <dgm:t>
        <a:bodyPr/>
        <a:lstStyle/>
        <a:p>
          <a:endParaRPr lang="en-GB"/>
        </a:p>
      </dgm:t>
    </dgm:pt>
    <dgm:pt modelId="{0D918055-66E4-4997-B808-35E444F678D3}">
      <dgm:prSet phldrT="[Text]" custT="1"/>
      <dgm:spPr>
        <a:solidFill>
          <a:srgbClr val="0368AD">
            <a:alpha val="49804"/>
          </a:srgbClr>
        </a:solidFill>
      </dgm:spPr>
      <dgm:t>
        <a:bodyPr/>
        <a:lstStyle/>
        <a:p>
          <a:pPr algn="ctr"/>
          <a:r>
            <a:rPr lang="ru-RU" sz="1900" b="1" dirty="0" err="1" smtClean="0">
              <a:solidFill>
                <a:srgbClr val="002060"/>
              </a:solidFill>
            </a:rPr>
            <a:t>Природо</a:t>
          </a:r>
          <a:r>
            <a:rPr lang="ru-RU" sz="1900" b="1" dirty="0" smtClean="0">
              <a:solidFill>
                <a:srgbClr val="002060"/>
              </a:solidFill>
            </a:rPr>
            <a:t>-охранные органы</a:t>
          </a:r>
          <a:endParaRPr lang="en-GB" sz="1900" b="1" dirty="0">
            <a:solidFill>
              <a:srgbClr val="002060"/>
            </a:solidFill>
          </a:endParaRPr>
        </a:p>
      </dgm:t>
    </dgm:pt>
    <dgm:pt modelId="{3F252AC1-322E-44B3-9EAE-28D4E2B1FA42}" type="parTrans" cxnId="{D1BDE55F-3AF6-42AC-971D-FE7B688E9B83}">
      <dgm:prSet/>
      <dgm:spPr/>
      <dgm:t>
        <a:bodyPr/>
        <a:lstStyle/>
        <a:p>
          <a:endParaRPr lang="en-GB"/>
        </a:p>
      </dgm:t>
    </dgm:pt>
    <dgm:pt modelId="{5A09C841-032E-4C38-87B5-E374092DDD89}" type="sibTrans" cxnId="{D1BDE55F-3AF6-42AC-971D-FE7B688E9B83}">
      <dgm:prSet/>
      <dgm:spPr/>
      <dgm:t>
        <a:bodyPr/>
        <a:lstStyle/>
        <a:p>
          <a:endParaRPr lang="en-GB"/>
        </a:p>
      </dgm:t>
    </dgm:pt>
    <dgm:pt modelId="{02F738E4-1AEA-4E27-977D-49AE047BC010}">
      <dgm:prSet phldrT="[Text]" custT="1"/>
      <dgm:spPr>
        <a:solidFill>
          <a:srgbClr val="36AD07">
            <a:alpha val="49804"/>
          </a:srgbClr>
        </a:solidFill>
      </dgm:spPr>
      <dgm:t>
        <a:bodyPr/>
        <a:lstStyle/>
        <a:p>
          <a:pPr algn="l"/>
          <a:r>
            <a:rPr lang="ru-RU" sz="1900" b="1" dirty="0" smtClean="0">
              <a:solidFill>
                <a:srgbClr val="002060"/>
              </a:solidFill>
            </a:rPr>
            <a:t>Общественность</a:t>
          </a:r>
          <a:endParaRPr lang="en-GB" sz="1900" b="1" dirty="0">
            <a:solidFill>
              <a:srgbClr val="002060"/>
            </a:solidFill>
          </a:endParaRPr>
        </a:p>
      </dgm:t>
    </dgm:pt>
    <dgm:pt modelId="{6DFE6F07-8834-44F8-98CB-23130E041C44}" type="parTrans" cxnId="{4C43A57C-26C6-4E7D-99A8-D2673F629347}">
      <dgm:prSet/>
      <dgm:spPr/>
      <dgm:t>
        <a:bodyPr/>
        <a:lstStyle/>
        <a:p>
          <a:endParaRPr lang="en-GB"/>
        </a:p>
      </dgm:t>
    </dgm:pt>
    <dgm:pt modelId="{8085B45E-64AA-47AB-8D93-29B9F1249EC0}" type="sibTrans" cxnId="{4C43A57C-26C6-4E7D-99A8-D2673F629347}">
      <dgm:prSet/>
      <dgm:spPr/>
      <dgm:t>
        <a:bodyPr/>
        <a:lstStyle/>
        <a:p>
          <a:endParaRPr lang="en-GB"/>
        </a:p>
      </dgm:t>
    </dgm:pt>
    <dgm:pt modelId="{995D60F3-FCCA-43B1-BD1C-916E5E3A0859}" type="pres">
      <dgm:prSet presAssocID="{989568B6-0492-483A-93F5-DC4DC89C923B}" presName="compositeShape" presStyleCnt="0">
        <dgm:presLayoutVars>
          <dgm:chMax val="7"/>
          <dgm:dir/>
          <dgm:resizeHandles val="exact"/>
        </dgm:presLayoutVars>
      </dgm:prSet>
      <dgm:spPr/>
    </dgm:pt>
    <dgm:pt modelId="{965DE420-1369-4820-BD19-71BAC4EFCBB7}" type="pres">
      <dgm:prSet presAssocID="{F85D9188-DACA-4524-AFFA-140A7CF2299B}" presName="circ1" presStyleLbl="vennNode1" presStyleIdx="0" presStyleCnt="3" custLinFactNeighborX="-3123" custLinFactNeighborY="9489"/>
      <dgm:spPr/>
      <dgm:t>
        <a:bodyPr/>
        <a:lstStyle/>
        <a:p>
          <a:endParaRPr lang="en-GB"/>
        </a:p>
      </dgm:t>
    </dgm:pt>
    <dgm:pt modelId="{3D6A3854-9A3F-4DE9-9FCF-1E37C58D5C5D}" type="pres">
      <dgm:prSet presAssocID="{F85D9188-DACA-4524-AFFA-140A7CF2299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461A9E-AC35-458F-BC2D-B9F404449E37}" type="pres">
      <dgm:prSet presAssocID="{0D918055-66E4-4997-B808-35E444F678D3}" presName="circ2" presStyleLbl="vennNode1" presStyleIdx="1" presStyleCnt="3" custScaleX="109631" custScaleY="108102" custLinFactNeighborX="9877" custLinFactNeighborY="226"/>
      <dgm:spPr/>
      <dgm:t>
        <a:bodyPr/>
        <a:lstStyle/>
        <a:p>
          <a:endParaRPr lang="en-GB"/>
        </a:p>
      </dgm:t>
    </dgm:pt>
    <dgm:pt modelId="{C86D94B5-6432-429C-9563-34705A46FE28}" type="pres">
      <dgm:prSet presAssocID="{0D918055-66E4-4997-B808-35E444F678D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EFCB27-1E51-4BE7-A97F-A46781D18DED}" type="pres">
      <dgm:prSet presAssocID="{02F738E4-1AEA-4E27-977D-49AE047BC010}" presName="circ3" presStyleLbl="vennNode1" presStyleIdx="2" presStyleCnt="3" custScaleX="104996" custScaleY="102306" custLinFactNeighborX="-16187" custLinFactNeighborY="2247"/>
      <dgm:spPr/>
      <dgm:t>
        <a:bodyPr/>
        <a:lstStyle/>
        <a:p>
          <a:endParaRPr lang="en-GB"/>
        </a:p>
      </dgm:t>
    </dgm:pt>
    <dgm:pt modelId="{2160C237-08BB-4DF4-BD12-4F8A5F6C6AF7}" type="pres">
      <dgm:prSet presAssocID="{02F738E4-1AEA-4E27-977D-49AE047BC01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D6EA619-A51F-4B39-BED3-D2BC90A4EB8D}" type="presOf" srcId="{0D918055-66E4-4997-B808-35E444F678D3}" destId="{8A461A9E-AC35-458F-BC2D-B9F404449E37}" srcOrd="0" destOrd="0" presId="urn:microsoft.com/office/officeart/2005/8/layout/venn1"/>
    <dgm:cxn modelId="{5BBC836A-4793-44CB-ABF2-AB60FAEE7B3F}" type="presOf" srcId="{0D918055-66E4-4997-B808-35E444F678D3}" destId="{C86D94B5-6432-429C-9563-34705A46FE28}" srcOrd="1" destOrd="0" presId="urn:microsoft.com/office/officeart/2005/8/layout/venn1"/>
    <dgm:cxn modelId="{5DE6DC1E-0155-4285-BFE6-9E25BABD1294}" type="presOf" srcId="{989568B6-0492-483A-93F5-DC4DC89C923B}" destId="{995D60F3-FCCA-43B1-BD1C-916E5E3A0859}" srcOrd="0" destOrd="0" presId="urn:microsoft.com/office/officeart/2005/8/layout/venn1"/>
    <dgm:cxn modelId="{D1BDE55F-3AF6-42AC-971D-FE7B688E9B83}" srcId="{989568B6-0492-483A-93F5-DC4DC89C923B}" destId="{0D918055-66E4-4997-B808-35E444F678D3}" srcOrd="1" destOrd="0" parTransId="{3F252AC1-322E-44B3-9EAE-28D4E2B1FA42}" sibTransId="{5A09C841-032E-4C38-87B5-E374092DDD89}"/>
    <dgm:cxn modelId="{4C43A57C-26C6-4E7D-99A8-D2673F629347}" srcId="{989568B6-0492-483A-93F5-DC4DC89C923B}" destId="{02F738E4-1AEA-4E27-977D-49AE047BC010}" srcOrd="2" destOrd="0" parTransId="{6DFE6F07-8834-44F8-98CB-23130E041C44}" sibTransId="{8085B45E-64AA-47AB-8D93-29B9F1249EC0}"/>
    <dgm:cxn modelId="{07C997FD-1304-494F-BC31-55AE442B8395}" type="presOf" srcId="{F85D9188-DACA-4524-AFFA-140A7CF2299B}" destId="{3D6A3854-9A3F-4DE9-9FCF-1E37C58D5C5D}" srcOrd="1" destOrd="0" presId="urn:microsoft.com/office/officeart/2005/8/layout/venn1"/>
    <dgm:cxn modelId="{63A33AD1-1126-48D4-AAAF-A562039DA39F}" type="presOf" srcId="{F85D9188-DACA-4524-AFFA-140A7CF2299B}" destId="{965DE420-1369-4820-BD19-71BAC4EFCBB7}" srcOrd="0" destOrd="0" presId="urn:microsoft.com/office/officeart/2005/8/layout/venn1"/>
    <dgm:cxn modelId="{E0D85886-86FC-447A-93CA-E32BB5351A2B}" type="presOf" srcId="{02F738E4-1AEA-4E27-977D-49AE047BC010}" destId="{99EFCB27-1E51-4BE7-A97F-A46781D18DED}" srcOrd="0" destOrd="0" presId="urn:microsoft.com/office/officeart/2005/8/layout/venn1"/>
    <dgm:cxn modelId="{C9109D03-EB80-48FF-9BA2-82ED1C29E605}" type="presOf" srcId="{02F738E4-1AEA-4E27-977D-49AE047BC010}" destId="{2160C237-08BB-4DF4-BD12-4F8A5F6C6AF7}" srcOrd="1" destOrd="0" presId="urn:microsoft.com/office/officeart/2005/8/layout/venn1"/>
    <dgm:cxn modelId="{4A44BA8D-A54D-4DF3-8B97-842B275B5E0C}" srcId="{989568B6-0492-483A-93F5-DC4DC89C923B}" destId="{F85D9188-DACA-4524-AFFA-140A7CF2299B}" srcOrd="0" destOrd="0" parTransId="{BD21D3BB-7B3C-4C65-B8F3-3C98797064A3}" sibTransId="{A63D6875-B856-4135-A0EC-B2987C79FA55}"/>
    <dgm:cxn modelId="{96AD7E04-3876-4484-A55A-37E8C11AD948}" type="presParOf" srcId="{995D60F3-FCCA-43B1-BD1C-916E5E3A0859}" destId="{965DE420-1369-4820-BD19-71BAC4EFCBB7}" srcOrd="0" destOrd="0" presId="urn:microsoft.com/office/officeart/2005/8/layout/venn1"/>
    <dgm:cxn modelId="{4549C5B0-7CD4-4AE9-A41E-113F5C387855}" type="presParOf" srcId="{995D60F3-FCCA-43B1-BD1C-916E5E3A0859}" destId="{3D6A3854-9A3F-4DE9-9FCF-1E37C58D5C5D}" srcOrd="1" destOrd="0" presId="urn:microsoft.com/office/officeart/2005/8/layout/venn1"/>
    <dgm:cxn modelId="{21EA849F-09F2-40B9-AC0D-F0686E016118}" type="presParOf" srcId="{995D60F3-FCCA-43B1-BD1C-916E5E3A0859}" destId="{8A461A9E-AC35-458F-BC2D-B9F404449E37}" srcOrd="2" destOrd="0" presId="urn:microsoft.com/office/officeart/2005/8/layout/venn1"/>
    <dgm:cxn modelId="{5251646A-EDE6-4CEF-AC4B-6E35841AC3D6}" type="presParOf" srcId="{995D60F3-FCCA-43B1-BD1C-916E5E3A0859}" destId="{C86D94B5-6432-429C-9563-34705A46FE28}" srcOrd="3" destOrd="0" presId="urn:microsoft.com/office/officeart/2005/8/layout/venn1"/>
    <dgm:cxn modelId="{04417236-3F2D-4F39-91FF-32EF90698CF8}" type="presParOf" srcId="{995D60F3-FCCA-43B1-BD1C-916E5E3A0859}" destId="{99EFCB27-1E51-4BE7-A97F-A46781D18DED}" srcOrd="4" destOrd="0" presId="urn:microsoft.com/office/officeart/2005/8/layout/venn1"/>
    <dgm:cxn modelId="{AF0F2964-92A0-4E61-8338-8839A474A51C}" type="presParOf" srcId="{995D60F3-FCCA-43B1-BD1C-916E5E3A0859}" destId="{2160C237-08BB-4DF4-BD12-4F8A5F6C6AF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5DE420-1369-4820-BD19-71BAC4EFCBB7}">
      <dsp:nvSpPr>
        <dsp:cNvPr id="0" name=""/>
        <dsp:cNvSpPr/>
      </dsp:nvSpPr>
      <dsp:spPr>
        <a:xfrm>
          <a:off x="2622744" y="280503"/>
          <a:ext cx="2938179" cy="2938179"/>
        </a:xfrm>
        <a:prstGeom prst="ellipse">
          <a:avLst/>
        </a:prstGeom>
        <a:solidFill>
          <a:srgbClr val="CDC90D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Предприятия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3014501" y="794684"/>
        <a:ext cx="2154665" cy="1322180"/>
      </dsp:txXfrm>
    </dsp:sp>
    <dsp:sp modelId="{8A461A9E-AC35-458F-BC2D-B9F404449E37}">
      <dsp:nvSpPr>
        <dsp:cNvPr id="0" name=""/>
        <dsp:cNvSpPr/>
      </dsp:nvSpPr>
      <dsp:spPr>
        <a:xfrm>
          <a:off x="3923413" y="1720735"/>
          <a:ext cx="3221155" cy="3176230"/>
        </a:xfrm>
        <a:prstGeom prst="ellipse">
          <a:avLst/>
        </a:prstGeom>
        <a:solidFill>
          <a:srgbClr val="0368AD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>
              <a:solidFill>
                <a:srgbClr val="002060"/>
              </a:solidFill>
            </a:rPr>
            <a:t>Природо</a:t>
          </a:r>
          <a:r>
            <a:rPr lang="ru-RU" sz="1900" b="1" kern="1200" dirty="0" smtClean="0">
              <a:solidFill>
                <a:srgbClr val="002060"/>
              </a:solidFill>
            </a:rPr>
            <a:t>-охранные органы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4908549" y="2541261"/>
        <a:ext cx="1932693" cy="1746927"/>
      </dsp:txXfrm>
    </dsp:sp>
    <dsp:sp modelId="{99EFCB27-1E51-4BE7-A97F-A46781D18DED}">
      <dsp:nvSpPr>
        <dsp:cNvPr id="0" name=""/>
        <dsp:cNvSpPr/>
      </dsp:nvSpPr>
      <dsp:spPr>
        <a:xfrm>
          <a:off x="1105312" y="1870205"/>
          <a:ext cx="3084971" cy="3005934"/>
        </a:xfrm>
        <a:prstGeom prst="ellipse">
          <a:avLst/>
        </a:prstGeom>
        <a:solidFill>
          <a:srgbClr val="36AD07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002060"/>
              </a:solidFill>
            </a:rPr>
            <a:t>Общественность</a:t>
          </a:r>
          <a:endParaRPr lang="en-GB" sz="1900" b="1" kern="1200" dirty="0">
            <a:solidFill>
              <a:srgbClr val="002060"/>
            </a:solidFill>
          </a:endParaRPr>
        </a:p>
      </dsp:txBody>
      <dsp:txXfrm>
        <a:off x="1395813" y="2646738"/>
        <a:ext cx="1850982" cy="1653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09/05/2013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09/05/2013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116632"/>
            <a:ext cx="9036496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7698" y="2204864"/>
            <a:ext cx="9180512" cy="37444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Подготовка Руководства по системе комплексных разрешений.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Общие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положения</a:t>
            </a:r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М.В. Бегак, Т.В. Гусева</a:t>
            </a:r>
            <a:endParaRPr lang="ru-RU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Одесса, 14 мая 2013 года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17932" y="318687"/>
            <a:ext cx="8502540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Разработка Справочников по НДТМ</a:t>
            </a:r>
            <a:endParaRPr lang="en-GB" sz="36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34" y="1484784"/>
            <a:ext cx="8055397" cy="507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1639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latin typeface="Eras Medium ITC" pitchFamily="34" charset="0"/>
              </a:rPr>
              <a:t>Предлагаемая структура Руководства</a:t>
            </a:r>
            <a:r>
              <a:rPr lang="en-US" b="1" i="0" dirty="0">
                <a:latin typeface="Eras Medium ITC" pitchFamily="34" charset="0"/>
              </a:rPr>
              <a:t>					</a:t>
            </a:r>
            <a:r>
              <a:rPr lang="ru-RU" b="1" i="0" dirty="0" smtClean="0">
                <a:solidFill>
                  <a:srgbClr val="C00000"/>
                </a:solidFill>
                <a:latin typeface="Eras Medium ITC" pitchFamily="34" charset="0"/>
              </a:rPr>
              <a:t>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b="1" dirty="0" smtClean="0">
                <a:solidFill>
                  <a:srgbClr val="002060"/>
                </a:solidFill>
              </a:rPr>
              <a:t>Использование НДТМ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Методология оценки экологического эффекта предложений по НДТМ</a:t>
            </a:r>
            <a:r>
              <a:rPr lang="ru-RU" sz="2200" dirty="0">
                <a:solidFill>
                  <a:srgbClr val="002060"/>
                </a:solidFill>
              </a:rPr>
              <a:t>	</a:t>
            </a:r>
            <a:endParaRPr lang="ru-RU" sz="22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Ведение национальных баз данных по НДТМ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Организация (развитие) национальных центров по НДТМ и более чистым технологиям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b="1" dirty="0" smtClean="0">
                <a:solidFill>
                  <a:srgbClr val="002060"/>
                </a:solidFill>
              </a:rPr>
              <a:t>Использование </a:t>
            </a:r>
            <a:r>
              <a:rPr lang="ru-RU" sz="2200" b="1" dirty="0">
                <a:solidFill>
                  <a:srgbClr val="002060"/>
                </a:solidFill>
              </a:rPr>
              <a:t>норм общего </a:t>
            </a:r>
            <a:r>
              <a:rPr lang="ru-RU" sz="2200" b="1" dirty="0" smtClean="0">
                <a:solidFill>
                  <a:srgbClr val="002060"/>
                </a:solidFill>
              </a:rPr>
              <a:t>действия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b="1" dirty="0">
                <a:solidFill>
                  <a:srgbClr val="002060"/>
                </a:solidFill>
              </a:rPr>
              <a:t>Упрощённое регулирование производств, не оказывающих значимого воздействия на окружающую </a:t>
            </a:r>
            <a:r>
              <a:rPr lang="ru-RU" sz="2200" b="1" dirty="0" smtClean="0">
                <a:solidFill>
                  <a:srgbClr val="002060"/>
                </a:solidFill>
              </a:rPr>
              <a:t>среду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b="1" dirty="0">
                <a:solidFill>
                  <a:srgbClr val="002060"/>
                </a:solidFill>
              </a:rPr>
              <a:t>Основные элементы реформирования системы природоохранного регулирования промышленных </a:t>
            </a:r>
            <a:r>
              <a:rPr lang="ru-RU" sz="2200" b="1" dirty="0" smtClean="0">
                <a:solidFill>
                  <a:srgbClr val="002060"/>
                </a:solidFill>
              </a:rPr>
              <a:t>производств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Технические требования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Нормативно-правовые </a:t>
            </a:r>
            <a:r>
              <a:rPr lang="ru-RU" sz="2200" dirty="0" smtClean="0">
                <a:solidFill>
                  <a:srgbClr val="002060"/>
                </a:solidFill>
              </a:rPr>
              <a:t>требования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Институциональные требования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Информационная поддержка и программы обучения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Управленческие решения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80218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????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Система природоохранных разрешений: заинтересованные стороны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61581223"/>
              </p:ext>
            </p:extLst>
          </p:nvPr>
        </p:nvGraphicFramePr>
        <p:xfrm>
          <a:off x="251520" y="1484785"/>
          <a:ext cx="8435280" cy="4896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 Placeholder 4"/>
          <p:cNvSpPr txBox="1">
            <a:spLocks/>
          </p:cNvSpPr>
          <p:nvPr/>
        </p:nvSpPr>
        <p:spPr>
          <a:xfrm>
            <a:off x="323528" y="1931230"/>
            <a:ext cx="2808312" cy="10657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Инвесторы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Промышленные ассоциации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5869698" y="1910830"/>
            <a:ext cx="2736304" cy="10657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Проектировщики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Консультанты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Отраслевые институты</a:t>
            </a:r>
          </a:p>
          <a:p>
            <a:pPr marL="0" indent="0">
              <a:buNone/>
            </a:pP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6228184" y="6237312"/>
            <a:ext cx="2915816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Органы здравоохранения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-74807" y="6237312"/>
            <a:ext cx="2915816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Региональные власти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13" name="Text Placeholder 4"/>
          <p:cNvSpPr txBox="1">
            <a:spLocks/>
          </p:cNvSpPr>
          <p:nvPr/>
        </p:nvSpPr>
        <p:spPr>
          <a:xfrm>
            <a:off x="4067944" y="4287147"/>
            <a:ext cx="576064" cy="620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?</a:t>
            </a:r>
            <a:endParaRPr lang="en-GB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Ключевые вопросы </a:t>
            </a:r>
            <a:r>
              <a:rPr lang="en-US" sz="3600" b="1" i="0" dirty="0" smtClean="0">
                <a:latin typeface="Eras Medium ITC" pitchFamily="34" charset="0"/>
              </a:rPr>
              <a:t>		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784976" cy="5832648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Предприятия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Нужно ли нам готовить заявку на комплексное разрешение?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Какие требования предъявляются в заявке? 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Возрастают ли затраты (в сравнении с действующей системой?)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Кто и как должен собирать, систематизировать и верифицировать материалы для заявки на разрешение? Каковы основные источники информации?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Каков процесс подачи и рассмотрения заявки?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В течение скольких лет действует разрешение и как осуществляется проверка выполнения его условий?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…</a:t>
            </a:r>
          </a:p>
          <a:p>
            <a:pPr>
              <a:spcBef>
                <a:spcPts val="2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Инвесторы, промышленные ассоциации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Предполагается ли изменение  / ужесточение требований?</a:t>
            </a:r>
          </a:p>
          <a:p>
            <a:pPr lvl="1"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Становится ли прототип заявки на комплексное разрешение составной частью проектной </a:t>
            </a:r>
            <a:r>
              <a:rPr lang="ru-RU" sz="2100" dirty="0" smtClean="0">
                <a:solidFill>
                  <a:srgbClr val="002060"/>
                </a:solidFill>
              </a:rPr>
              <a:t>документации (отчет об ОВОС)? Возрастают </a:t>
            </a:r>
            <a:r>
              <a:rPr lang="ru-RU" sz="2100" dirty="0">
                <a:solidFill>
                  <a:srgbClr val="002060"/>
                </a:solidFill>
              </a:rPr>
              <a:t>ли затраты?</a:t>
            </a:r>
          </a:p>
          <a:p>
            <a:pPr lvl="1"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Изменяется ли административная нагрузка на предприятия?</a:t>
            </a:r>
          </a:p>
          <a:p>
            <a:pPr lvl="1"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…</a:t>
            </a:r>
          </a:p>
        </p:txBody>
      </p:sp>
    </p:spTree>
    <p:extLst>
      <p:ext uri="{BB962C8B-B14F-4D97-AF65-F5344CB8AC3E}">
        <p14:creationId xmlns="" xmlns:p14="http://schemas.microsoft.com/office/powerpoint/2010/main" val="278259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62074"/>
          </a:xfrm>
        </p:spPr>
        <p:txBody>
          <a:bodyPr>
            <a:no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Ключевые вопросы </a:t>
            </a:r>
            <a:r>
              <a:rPr lang="en-US" sz="3600" b="1" i="0" dirty="0" smtClean="0">
                <a:latin typeface="Eras Medium ITC" pitchFamily="34" charset="0"/>
              </a:rPr>
              <a:t>		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6021288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Проектировщики, консультанты, отраслевые институты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Какие требования предъявляются в заявке? 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Каким может быть наш сегмент на рынке </a:t>
            </a:r>
            <a:r>
              <a:rPr lang="ru-RU" sz="2100" dirty="0" smtClean="0">
                <a:solidFill>
                  <a:srgbClr val="002060"/>
                </a:solidFill>
              </a:rPr>
              <a:t>информационно-методической поддержки подготовки </a:t>
            </a:r>
            <a:r>
              <a:rPr lang="ru-RU" sz="2100" dirty="0">
                <a:solidFill>
                  <a:srgbClr val="002060"/>
                </a:solidFill>
              </a:rPr>
              <a:t>заявок </a:t>
            </a:r>
            <a:r>
              <a:rPr lang="ru-RU" sz="2100" dirty="0" smtClean="0">
                <a:solidFill>
                  <a:srgbClr val="002060"/>
                </a:solidFill>
              </a:rPr>
              <a:t>на комплексные природоохранные разрешения </a:t>
            </a:r>
            <a:r>
              <a:rPr lang="ru-RU" sz="2100" dirty="0">
                <a:solidFill>
                  <a:srgbClr val="002060"/>
                </a:solidFill>
              </a:rPr>
              <a:t>/ подтверждения соответствия?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Инвентаризация, расчеты (традиционный подход)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Экологический аудит и систематизация информации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Подготовка обоснования в сопоставлении с параметрами </a:t>
            </a:r>
            <a:r>
              <a:rPr lang="ru-RU" sz="2100" dirty="0" smtClean="0">
                <a:solidFill>
                  <a:srgbClr val="002060"/>
                </a:solidFill>
              </a:rPr>
              <a:t>НДТМ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Подготовка специалистов</a:t>
            </a:r>
            <a:endParaRPr lang="ru-RU" sz="2100" dirty="0">
              <a:solidFill>
                <a:srgbClr val="002060"/>
              </a:solidFill>
            </a:endParaRP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Участие в разработке отраслевых Справочников по </a:t>
            </a:r>
            <a:r>
              <a:rPr lang="ru-RU" sz="2100" dirty="0" smtClean="0">
                <a:solidFill>
                  <a:srgbClr val="002060"/>
                </a:solidFill>
              </a:rPr>
              <a:t>НДТМ</a:t>
            </a:r>
          </a:p>
          <a:p>
            <a:pPr lvl="2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…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Каков процесс подачи и рассмотрения заявки?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В течение скольких лет действует разрешение и как осуществляется проверка выполнения его условий?</a:t>
            </a: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Предполагается ли изменение  / ужесточение требований?</a:t>
            </a: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Становится ли прототип заявки на комплексное разрешение составной частью проектной документации (отчет об ОВОС)? Возрастают ли затраты?</a:t>
            </a: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…</a:t>
            </a:r>
            <a:endParaRPr lang="ru-RU" sz="2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172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Ключевые вопросы </a:t>
            </a:r>
            <a:r>
              <a:rPr lang="en-US" sz="3600" b="1" i="0" dirty="0" smtClean="0">
                <a:latin typeface="Eras Medium ITC" pitchFamily="34" charset="0"/>
              </a:rPr>
              <a:t>		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3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036496" cy="5832648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Природоохранные органы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Каким предприятиям следует подавать заявки на комплексное разрешение?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Какие требования предъявляются в заявке? 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Кто и как должен собирать, систематизировать и верифицировать материалы для заявки на разрешение? Каковы основные источники информации?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Каков процесс подачи и рассмотрения заявки?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В течение скольких лет действует разрешение и как осуществляется проверка выполнения его условий?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Как организуются комплексные инспекции?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Кто и как должен организовать подготовку кадров (инспекторов, специалистов предприятий?)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…</a:t>
            </a:r>
          </a:p>
          <a:p>
            <a:pPr>
              <a:spcBef>
                <a:spcPts val="2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Общественность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Служит ли система целям предотвращения негативного воздействия?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Как осуществляется доступ к информации?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Как организовать участие общественности в обсуждении условий </a:t>
            </a:r>
            <a:r>
              <a:rPr lang="ru-RU" sz="2100" dirty="0" smtClean="0">
                <a:solidFill>
                  <a:srgbClr val="002060"/>
                </a:solidFill>
              </a:rPr>
              <a:t>заявки?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…</a:t>
            </a:r>
            <a:endParaRPr lang="ru-RU" sz="2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363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Предлагаемая структура </a:t>
            </a:r>
            <a:r>
              <a:rPr lang="ru-RU" sz="3600" b="1" i="0" dirty="0" smtClean="0">
                <a:latin typeface="Eras Medium ITC" pitchFamily="34" charset="0"/>
              </a:rPr>
              <a:t>Руководства 				</a:t>
            </a:r>
            <a:r>
              <a:rPr lang="en-US" sz="3600" b="1" i="0" dirty="0" smtClean="0">
                <a:latin typeface="Eras Medium ITC" pitchFamily="34" charset="0"/>
              </a:rPr>
              <a:t>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579296" cy="504056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Классификация промышленных производств по степени воздействия на окружающую </a:t>
            </a:r>
            <a:r>
              <a:rPr lang="ru-RU" sz="2400" b="1" dirty="0" smtClean="0">
                <a:solidFill>
                  <a:srgbClr val="002060"/>
                </a:solidFill>
              </a:rPr>
              <a:t>среду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Методология оценки воздействия промышленных производств на ОС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Развитие системы комплексных разрешений (от Директивы КПКЗ к Директиве о промышленном загрязнении)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Производства Приложения I Директивы о промышленном загрязнении и учёт национальных приоритетов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Производства, получающие разрешения по природным сферам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Производства, не оказывающие значимого воздействия на окружающую среду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8759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Предлагаемая структура </a:t>
            </a:r>
            <a:r>
              <a:rPr lang="ru-RU" sz="3600" b="1" i="0" dirty="0" smtClean="0">
                <a:latin typeface="Eras Medium ITC" pitchFamily="34" charset="0"/>
              </a:rPr>
              <a:t>Руководства</a:t>
            </a:r>
            <a:r>
              <a:rPr lang="en-US" sz="3600" b="1" i="0" dirty="0" smtClean="0">
                <a:latin typeface="Eras Medium ITC" pitchFamily="34" charset="0"/>
              </a:rPr>
              <a:t>					</a:t>
            </a:r>
            <a:r>
              <a:rPr lang="en-US" sz="3600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712968" cy="52565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Область регулирования комплексных разрешений, основные требования системы и их учёт в практике стран региона</a:t>
            </a:r>
          </a:p>
          <a:p>
            <a:pPr lvl="1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технологически ориентированное регулирование – выдача разрешений на основе комплексной экологической оценки</a:t>
            </a:r>
            <a:r>
              <a:rPr lang="ru-RU" sz="2200" dirty="0">
                <a:solidFill>
                  <a:srgbClr val="002060"/>
                </a:solidFill>
              </a:rPr>
              <a:t>	</a:t>
            </a:r>
          </a:p>
          <a:p>
            <a:pPr lvl="1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рекомендации по НДТМ</a:t>
            </a:r>
            <a:r>
              <a:rPr lang="ru-RU" sz="2200" dirty="0">
                <a:solidFill>
                  <a:srgbClr val="002060"/>
                </a:solidFill>
              </a:rPr>
              <a:t>	</a:t>
            </a:r>
            <a:endParaRPr lang="ru-RU" sz="2200" dirty="0" smtClean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стандарт </a:t>
            </a:r>
            <a:r>
              <a:rPr lang="ru-RU" sz="2200" b="1" dirty="0" smtClean="0">
                <a:solidFill>
                  <a:srgbClr val="002060"/>
                </a:solidFill>
              </a:rPr>
              <a:t>ISO 14001 </a:t>
            </a:r>
            <a:r>
              <a:rPr lang="ru-RU" sz="2200" dirty="0" smtClean="0">
                <a:solidFill>
                  <a:srgbClr val="002060"/>
                </a:solidFill>
              </a:rPr>
              <a:t>и схема </a:t>
            </a:r>
            <a:r>
              <a:rPr lang="ru-RU" sz="2200" b="1" dirty="0" smtClean="0">
                <a:solidFill>
                  <a:srgbClr val="002060"/>
                </a:solidFill>
              </a:rPr>
              <a:t>EMAS</a:t>
            </a:r>
            <a:r>
              <a:rPr lang="ru-RU" sz="2200" dirty="0" smtClean="0">
                <a:solidFill>
                  <a:srgbClr val="002060"/>
                </a:solidFill>
              </a:rPr>
              <a:t>	</a:t>
            </a:r>
          </a:p>
          <a:p>
            <a:pPr lvl="1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Основные </a:t>
            </a:r>
            <a:r>
              <a:rPr lang="ru-RU" sz="2200" b="1" dirty="0" smtClean="0">
                <a:solidFill>
                  <a:srgbClr val="002060"/>
                </a:solidFill>
              </a:rPr>
              <a:t>параметры НДТМ</a:t>
            </a:r>
            <a:r>
              <a:rPr lang="ru-RU" sz="2200" dirty="0" smtClean="0">
                <a:solidFill>
                  <a:srgbClr val="002060"/>
                </a:solidFill>
              </a:rPr>
              <a:t>:</a:t>
            </a:r>
          </a:p>
          <a:p>
            <a:pPr lvl="2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энергетическая эффективность производств, зданий и сооружений (стандарт </a:t>
            </a:r>
            <a:r>
              <a:rPr lang="en-US" sz="2200" b="1" dirty="0" smtClean="0">
                <a:solidFill>
                  <a:srgbClr val="002060"/>
                </a:solidFill>
              </a:rPr>
              <a:t>ISO 50001</a:t>
            </a:r>
            <a:r>
              <a:rPr lang="en-US" sz="2200" dirty="0" smtClean="0">
                <a:solidFill>
                  <a:srgbClr val="002060"/>
                </a:solidFill>
              </a:rPr>
              <a:t>)</a:t>
            </a:r>
            <a:endParaRPr lang="ru-RU" sz="2200" dirty="0" smtClean="0">
              <a:solidFill>
                <a:srgbClr val="002060"/>
              </a:solidFill>
            </a:endParaRPr>
          </a:p>
          <a:p>
            <a:pPr lvl="2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потребление сырья, материалов, веществ</a:t>
            </a:r>
          </a:p>
          <a:p>
            <a:pPr lvl="2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требования к выбросам загрязняющих веществ</a:t>
            </a:r>
            <a:r>
              <a:rPr lang="ru-RU" sz="2200" dirty="0">
                <a:solidFill>
                  <a:srgbClr val="002060"/>
                </a:solidFill>
              </a:rPr>
              <a:t>	</a:t>
            </a:r>
          </a:p>
          <a:p>
            <a:pPr lvl="2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требования к водопотреблению и сбросам загрязняющих веществ</a:t>
            </a:r>
          </a:p>
          <a:p>
            <a:pPr lvl="2"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регулирование отходов производства</a:t>
            </a:r>
          </a:p>
          <a:p>
            <a:pPr>
              <a:spcBef>
                <a:spcPts val="0"/>
              </a:spcBef>
            </a:pP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2047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latin typeface="Eras Medium ITC" pitchFamily="34" charset="0"/>
              </a:rPr>
              <a:t>Предлагаемая структура Руководства</a:t>
            </a:r>
            <a:r>
              <a:rPr lang="en-US" b="1" i="0" dirty="0">
                <a:latin typeface="Eras Medium ITC" pitchFamily="34" charset="0"/>
              </a:rPr>
              <a:t>					</a:t>
            </a:r>
            <a:r>
              <a:rPr lang="en-US" b="1" i="0" dirty="0" smtClean="0">
                <a:solidFill>
                  <a:srgbClr val="C00000"/>
                </a:solidFill>
                <a:latin typeface="Eras Medium ITC" pitchFamily="34" charset="0"/>
              </a:rPr>
              <a:t>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solidFill>
                  <a:srgbClr val="002060"/>
                </a:solidFill>
              </a:rPr>
              <a:t>В</a:t>
            </a:r>
            <a:r>
              <a:rPr lang="ru-RU" sz="9600" b="1" dirty="0" smtClean="0">
                <a:solidFill>
                  <a:srgbClr val="002060"/>
                </a:solidFill>
              </a:rPr>
              <a:t>заимодействие с другими с видами природоохранного регулирования</a:t>
            </a:r>
          </a:p>
          <a:p>
            <a:pPr lvl="1"/>
            <a:r>
              <a:rPr lang="ru-RU" sz="9200" dirty="0" smtClean="0">
                <a:solidFill>
                  <a:srgbClr val="002060"/>
                </a:solidFill>
              </a:rPr>
              <a:t>разрешение на строительство, ОВОС, экологическая экспертиза новых производств</a:t>
            </a:r>
          </a:p>
          <a:p>
            <a:pPr lvl="1"/>
            <a:r>
              <a:rPr lang="ru-RU" sz="9200" dirty="0" smtClean="0">
                <a:solidFill>
                  <a:srgbClr val="002060"/>
                </a:solidFill>
              </a:rPr>
              <a:t>инвестиционная экспертиза</a:t>
            </a:r>
          </a:p>
          <a:p>
            <a:pPr lvl="1"/>
            <a:r>
              <a:rPr lang="ru-RU" sz="9200" dirty="0" smtClean="0">
                <a:solidFill>
                  <a:srgbClr val="002060"/>
                </a:solidFill>
              </a:rPr>
              <a:t>энергетический аудит, регулирование выбросов парниковых газов</a:t>
            </a:r>
          </a:p>
          <a:p>
            <a:pPr lvl="2"/>
            <a:r>
              <a:rPr lang="ru-RU" sz="9200" dirty="0" smtClean="0">
                <a:solidFill>
                  <a:srgbClr val="002060"/>
                </a:solidFill>
              </a:rPr>
              <a:t>В Европе наблюдается тенденция к усилению внимания к отчетности в области устойчивого развития и обсуждаются перспективы более широкого распространения обязательной отчетности, в том числе, и углеродной</a:t>
            </a:r>
          </a:p>
          <a:p>
            <a:pPr lvl="1"/>
            <a:r>
              <a:rPr lang="ru-RU" sz="9200" dirty="0" smtClean="0">
                <a:solidFill>
                  <a:srgbClr val="002060"/>
                </a:solidFill>
              </a:rPr>
              <a:t>экономические инструменты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47869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latin typeface="Eras Medium ITC" pitchFamily="34" charset="0"/>
              </a:rPr>
              <a:t>Предлагаемая структура Руководства</a:t>
            </a:r>
            <a:r>
              <a:rPr lang="en-US" b="1" i="0" dirty="0">
                <a:latin typeface="Eras Medium ITC" pitchFamily="34" charset="0"/>
              </a:rPr>
              <a:t>					</a:t>
            </a:r>
            <a:r>
              <a:rPr lang="ru-RU" b="1" i="0" dirty="0" smtClean="0">
                <a:solidFill>
                  <a:srgbClr val="C00000"/>
                </a:solidFill>
                <a:latin typeface="Eras Medium ITC" pitchFamily="34" charset="0"/>
              </a:rPr>
              <a:t>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b="1" dirty="0" smtClean="0">
                <a:solidFill>
                  <a:srgbClr val="002060"/>
                </a:solidFill>
              </a:rPr>
              <a:t>Процедуры выдачи комплексных разрешений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Состязательность сторон при определении условий комплексных разрешений. роль общественности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Подача апелляций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Учёт изменения условий производства, внесение изменений в действующие разрешения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100" b="1" dirty="0" smtClean="0">
                <a:solidFill>
                  <a:srgbClr val="002060"/>
                </a:solidFill>
              </a:rPr>
              <a:t>Информационное обеспечение системы комплексных разрешений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используемые классификаторы и терминология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форма заявок и разрешений. учёт отраслевой специфики</a:t>
            </a:r>
            <a:r>
              <a:rPr lang="ru-RU" sz="2100" dirty="0">
                <a:solidFill>
                  <a:srgbClr val="002060"/>
                </a:solidFill>
              </a:rPr>
              <a:t>	</a:t>
            </a:r>
            <a:endParaRPr lang="ru-RU" sz="21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отраслевые Справочники по НДТМ и организация специальных рабочих групп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РВПЗ (реестры выбросов и переноса </a:t>
            </a:r>
            <a:r>
              <a:rPr lang="ru-RU" sz="2100" smtClean="0">
                <a:solidFill>
                  <a:srgbClr val="002060"/>
                </a:solidFill>
              </a:rPr>
              <a:t>загрязняющих веществ)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Единая база данных удельных выбросов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Расчётные методы оценки выбросов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Методы аналитического контроля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Моделирование рассеивания выбросов загрязняющих веществ</a:t>
            </a:r>
            <a:r>
              <a:rPr lang="ru-RU" sz="2100" b="1" dirty="0">
                <a:solidFill>
                  <a:srgbClr val="002060"/>
                </a:solidFill>
              </a:rPr>
              <a:t>	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endParaRPr lang="en-GB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7474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615</Words>
  <Application>Microsoft Office PowerPoint</Application>
  <PresentationFormat>On-screen Show (4:3)</PresentationFormat>
  <Paragraphs>136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Управление качеством воздуха в странах Восточного региона ЕИСП</vt:lpstr>
      <vt:lpstr>Система природоохранных разрешений: заинтересованные стороны</vt:lpstr>
      <vt:lpstr>Ключевые вопросы    1</vt:lpstr>
      <vt:lpstr>Ключевые вопросы    2</vt:lpstr>
      <vt:lpstr>Ключевые вопросы    3</vt:lpstr>
      <vt:lpstr>Предлагаемая структура Руководства      1</vt:lpstr>
      <vt:lpstr>Предлагаемая структура Руководства     2</vt:lpstr>
      <vt:lpstr>Предлагаемая структура Руководства     3</vt:lpstr>
      <vt:lpstr>Предлагаемая структура Руководства     4</vt:lpstr>
      <vt:lpstr>Разработка Справочников по НДТМ</vt:lpstr>
      <vt:lpstr>Предлагаемая структура Руководства     5</vt:lpstr>
      <vt:lpstr>Спасибо за внимание!  ????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качеством воздуха в странах Восточного региона ЕИСП</dc:title>
  <dc:creator>TG</dc:creator>
  <cp:lastModifiedBy>Vladimir Morozov</cp:lastModifiedBy>
  <cp:revision>327</cp:revision>
  <cp:lastPrinted>2012-05-10T14:01:43Z</cp:lastPrinted>
  <dcterms:created xsi:type="dcterms:W3CDTF">2011-10-12T15:30:18Z</dcterms:created>
  <dcterms:modified xsi:type="dcterms:W3CDTF">2013-05-09T19:34:57Z</dcterms:modified>
</cp:coreProperties>
</file>