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33" r:id="rId3"/>
    <p:sldId id="390" r:id="rId4"/>
    <p:sldId id="410" r:id="rId5"/>
    <p:sldId id="411" r:id="rId6"/>
    <p:sldId id="418" r:id="rId7"/>
    <p:sldId id="419" r:id="rId8"/>
    <p:sldId id="420" r:id="rId9"/>
    <p:sldId id="412" r:id="rId10"/>
    <p:sldId id="413" r:id="rId11"/>
    <p:sldId id="391" r:id="rId12"/>
    <p:sldId id="434" r:id="rId13"/>
    <p:sldId id="437" r:id="rId14"/>
    <p:sldId id="439" r:id="rId15"/>
    <p:sldId id="440" r:id="rId16"/>
    <p:sldId id="414" r:id="rId17"/>
    <p:sldId id="416" r:id="rId18"/>
    <p:sldId id="417" r:id="rId19"/>
    <p:sldId id="415" r:id="rId20"/>
    <p:sldId id="421" r:id="rId21"/>
    <p:sldId id="422" r:id="rId22"/>
    <p:sldId id="392" r:id="rId23"/>
    <p:sldId id="423" r:id="rId24"/>
    <p:sldId id="425" r:id="rId25"/>
    <p:sldId id="424" r:id="rId26"/>
    <p:sldId id="427" r:id="rId27"/>
    <p:sldId id="428" r:id="rId28"/>
    <p:sldId id="426" r:id="rId29"/>
    <p:sldId id="431" r:id="rId30"/>
    <p:sldId id="432" r:id="rId31"/>
    <p:sldId id="429" r:id="rId32"/>
    <p:sldId id="1892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5238" autoAdjust="0"/>
  </p:normalViewPr>
  <p:slideViewPr>
    <p:cSldViewPr>
      <p:cViewPr>
        <p:scale>
          <a:sx n="70" d="100"/>
          <a:sy n="70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17/05/2013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9552" y="0"/>
            <a:ext cx="8136904" cy="11099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57698" y="1484784"/>
            <a:ext cx="9180512" cy="43204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Подготовка Руководства по системе комплексных разрешений.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Практические инструменты: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экологическая оценка, аудит и системы менеджмента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ru-RU" sz="6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М.В. </a:t>
            </a:r>
            <a:r>
              <a:rPr lang="ru-RU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Бегак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, Т.В. Гусева</a:t>
            </a:r>
            <a:endParaRPr lang="en-GB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Одесса, 14 мая 2013 года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blackWhite">
          <a:xfrm>
            <a:off x="1909763" y="1592263"/>
            <a:ext cx="4518025" cy="40481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267075" y="1673225"/>
            <a:ext cx="1804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Подготовка ЗВОС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blackWhite">
          <a:xfrm>
            <a:off x="1909763" y="3051175"/>
            <a:ext cx="4518025" cy="769938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532063" y="3090863"/>
            <a:ext cx="3179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Оценка полноты и качества ЭО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314575" y="3355975"/>
            <a:ext cx="32041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</a:rPr>
              <a:t>Качество документа (ЗВОС) и процедуры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638425" y="3578225"/>
            <a:ext cx="27160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</a:rPr>
              <a:t>Оценка намечаемой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blackWhite">
          <a:xfrm>
            <a:off x="1909763" y="4064000"/>
            <a:ext cx="4518025" cy="506413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3227388" y="4205288"/>
            <a:ext cx="191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Принятие решения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blackWhite">
          <a:xfrm>
            <a:off x="1909763" y="4875213"/>
            <a:ext cx="2147887" cy="425450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2032000" y="4975225"/>
            <a:ext cx="191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Проект не одобрен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blackWhite">
          <a:xfrm>
            <a:off x="4260850" y="4875213"/>
            <a:ext cx="2166938" cy="425450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4543425" y="4975225"/>
            <a:ext cx="162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Проект одобрен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blackWhite">
          <a:xfrm>
            <a:off x="4260850" y="5502275"/>
            <a:ext cx="2166938" cy="769938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4746625" y="5522913"/>
            <a:ext cx="1220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Мониторинг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4483100" y="5765800"/>
            <a:ext cx="172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 dirty="0" err="1"/>
              <a:t>Послепроектный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329" name="Rectangle 18"/>
          <p:cNvSpPr>
            <a:spLocks noChangeArrowheads="1"/>
          </p:cNvSpPr>
          <p:nvPr/>
        </p:nvSpPr>
        <p:spPr bwMode="auto">
          <a:xfrm>
            <a:off x="4989513" y="6008688"/>
            <a:ext cx="703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анализ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4159250" y="1390650"/>
            <a:ext cx="1588" cy="100013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Freeform 20"/>
          <p:cNvSpPr>
            <a:spLocks/>
          </p:cNvSpPr>
          <p:nvPr/>
        </p:nvSpPr>
        <p:spPr bwMode="auto">
          <a:xfrm>
            <a:off x="4117975" y="1490663"/>
            <a:ext cx="101600" cy="101600"/>
          </a:xfrm>
          <a:custGeom>
            <a:avLst/>
            <a:gdLst>
              <a:gd name="T0" fmla="*/ 2147483647 w 64"/>
              <a:gd name="T1" fmla="*/ 0 h 64"/>
              <a:gd name="T2" fmla="*/ 2147483647 w 64"/>
              <a:gd name="T3" fmla="*/ 2147483647 h 64"/>
              <a:gd name="T4" fmla="*/ 0 w 64"/>
              <a:gd name="T5" fmla="*/ 0 h 64"/>
              <a:gd name="T6" fmla="*/ 2147483647 w 6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4"/>
              <a:gd name="T14" fmla="*/ 64 w 6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4">
                <a:moveTo>
                  <a:pt x="64" y="0"/>
                </a:moveTo>
                <a:lnTo>
                  <a:pt x="26" y="64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4159250" y="1997075"/>
            <a:ext cx="1588" cy="122238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Freeform 22"/>
          <p:cNvSpPr>
            <a:spLocks/>
          </p:cNvSpPr>
          <p:nvPr/>
        </p:nvSpPr>
        <p:spPr bwMode="auto">
          <a:xfrm>
            <a:off x="4117975" y="2098675"/>
            <a:ext cx="101600" cy="122238"/>
          </a:xfrm>
          <a:custGeom>
            <a:avLst/>
            <a:gdLst>
              <a:gd name="T0" fmla="*/ 2147483647 w 64"/>
              <a:gd name="T1" fmla="*/ 0 h 77"/>
              <a:gd name="T2" fmla="*/ 2147483647 w 64"/>
              <a:gd name="T3" fmla="*/ 2147483647 h 77"/>
              <a:gd name="T4" fmla="*/ 0 w 64"/>
              <a:gd name="T5" fmla="*/ 0 h 77"/>
              <a:gd name="T6" fmla="*/ 2147483647 w 64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77"/>
              <a:gd name="T14" fmla="*/ 64 w 64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77">
                <a:moveTo>
                  <a:pt x="64" y="0"/>
                </a:moveTo>
                <a:lnTo>
                  <a:pt x="26" y="77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4159250" y="3821113"/>
            <a:ext cx="1588" cy="141287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5" name="Freeform 24"/>
          <p:cNvSpPr>
            <a:spLocks/>
          </p:cNvSpPr>
          <p:nvPr/>
        </p:nvSpPr>
        <p:spPr bwMode="auto">
          <a:xfrm>
            <a:off x="4117975" y="3943350"/>
            <a:ext cx="101600" cy="120650"/>
          </a:xfrm>
          <a:custGeom>
            <a:avLst/>
            <a:gdLst>
              <a:gd name="T0" fmla="*/ 2147483647 w 64"/>
              <a:gd name="T1" fmla="*/ 0 h 76"/>
              <a:gd name="T2" fmla="*/ 2147483647 w 64"/>
              <a:gd name="T3" fmla="*/ 2147483647 h 76"/>
              <a:gd name="T4" fmla="*/ 0 w 64"/>
              <a:gd name="T5" fmla="*/ 0 h 76"/>
              <a:gd name="T6" fmla="*/ 2147483647 w 64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76"/>
              <a:gd name="T14" fmla="*/ 64 w 64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76">
                <a:moveTo>
                  <a:pt x="64" y="0"/>
                </a:moveTo>
                <a:lnTo>
                  <a:pt x="26" y="76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6" name="Line 25"/>
          <p:cNvSpPr>
            <a:spLocks noChangeShapeType="1"/>
          </p:cNvSpPr>
          <p:nvPr/>
        </p:nvSpPr>
        <p:spPr bwMode="auto">
          <a:xfrm>
            <a:off x="5354638" y="5300663"/>
            <a:ext cx="1587" cy="100012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Freeform 26"/>
          <p:cNvSpPr>
            <a:spLocks/>
          </p:cNvSpPr>
          <p:nvPr/>
        </p:nvSpPr>
        <p:spPr bwMode="auto">
          <a:xfrm>
            <a:off x="5294313" y="5381625"/>
            <a:ext cx="120650" cy="120650"/>
          </a:xfrm>
          <a:custGeom>
            <a:avLst/>
            <a:gdLst>
              <a:gd name="T0" fmla="*/ 2147483647 w 76"/>
              <a:gd name="T1" fmla="*/ 0 h 76"/>
              <a:gd name="T2" fmla="*/ 2147483647 w 76"/>
              <a:gd name="T3" fmla="*/ 2147483647 h 76"/>
              <a:gd name="T4" fmla="*/ 0 w 76"/>
              <a:gd name="T5" fmla="*/ 0 h 76"/>
              <a:gd name="T6" fmla="*/ 2147483647 w 76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76"/>
              <a:gd name="T14" fmla="*/ 76 w 76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76">
                <a:moveTo>
                  <a:pt x="76" y="0"/>
                </a:moveTo>
                <a:lnTo>
                  <a:pt x="38" y="76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8" name="Line 27"/>
          <p:cNvSpPr>
            <a:spLocks noChangeShapeType="1"/>
          </p:cNvSpPr>
          <p:nvPr/>
        </p:nvSpPr>
        <p:spPr bwMode="auto">
          <a:xfrm flipH="1">
            <a:off x="6529388" y="2524125"/>
            <a:ext cx="1033462" cy="1588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Freeform 28"/>
          <p:cNvSpPr>
            <a:spLocks/>
          </p:cNvSpPr>
          <p:nvPr/>
        </p:nvSpPr>
        <p:spPr bwMode="auto">
          <a:xfrm>
            <a:off x="6427788" y="2463800"/>
            <a:ext cx="122237" cy="122238"/>
          </a:xfrm>
          <a:custGeom>
            <a:avLst/>
            <a:gdLst>
              <a:gd name="T0" fmla="*/ 2147483647 w 77"/>
              <a:gd name="T1" fmla="*/ 2147483647 h 77"/>
              <a:gd name="T2" fmla="*/ 0 w 77"/>
              <a:gd name="T3" fmla="*/ 2147483647 h 77"/>
              <a:gd name="T4" fmla="*/ 2147483647 w 77"/>
              <a:gd name="T5" fmla="*/ 0 h 77"/>
              <a:gd name="T6" fmla="*/ 2147483647 w 77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77"/>
              <a:gd name="T14" fmla="*/ 77 w 77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77">
                <a:moveTo>
                  <a:pt x="77" y="77"/>
                </a:moveTo>
                <a:lnTo>
                  <a:pt x="0" y="38"/>
                </a:lnTo>
                <a:lnTo>
                  <a:pt x="77" y="0"/>
                </a:lnTo>
                <a:lnTo>
                  <a:pt x="77" y="7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0" name="Line 29"/>
          <p:cNvSpPr>
            <a:spLocks noChangeShapeType="1"/>
          </p:cNvSpPr>
          <p:nvPr/>
        </p:nvSpPr>
        <p:spPr bwMode="auto">
          <a:xfrm flipH="1">
            <a:off x="6529388" y="4327525"/>
            <a:ext cx="1033462" cy="1588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1" name="Freeform 30"/>
          <p:cNvSpPr>
            <a:spLocks/>
          </p:cNvSpPr>
          <p:nvPr/>
        </p:nvSpPr>
        <p:spPr bwMode="auto">
          <a:xfrm>
            <a:off x="6427788" y="4267200"/>
            <a:ext cx="122237" cy="101600"/>
          </a:xfrm>
          <a:custGeom>
            <a:avLst/>
            <a:gdLst>
              <a:gd name="T0" fmla="*/ 2147483647 w 77"/>
              <a:gd name="T1" fmla="*/ 2147483647 h 64"/>
              <a:gd name="T2" fmla="*/ 0 w 77"/>
              <a:gd name="T3" fmla="*/ 2147483647 h 64"/>
              <a:gd name="T4" fmla="*/ 2147483647 w 77"/>
              <a:gd name="T5" fmla="*/ 0 h 64"/>
              <a:gd name="T6" fmla="*/ 2147483647 w 77"/>
              <a:gd name="T7" fmla="*/ 2147483647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4"/>
              <a:gd name="T14" fmla="*/ 77 w 7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4">
                <a:moveTo>
                  <a:pt x="77" y="64"/>
                </a:moveTo>
                <a:lnTo>
                  <a:pt x="0" y="38"/>
                </a:lnTo>
                <a:lnTo>
                  <a:pt x="77" y="0"/>
                </a:lnTo>
                <a:lnTo>
                  <a:pt x="77" y="6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2" name="Freeform 31"/>
          <p:cNvSpPr>
            <a:spLocks/>
          </p:cNvSpPr>
          <p:nvPr/>
        </p:nvSpPr>
        <p:spPr bwMode="auto">
          <a:xfrm>
            <a:off x="1382713" y="3030538"/>
            <a:ext cx="527050" cy="406400"/>
          </a:xfrm>
          <a:custGeom>
            <a:avLst/>
            <a:gdLst>
              <a:gd name="T0" fmla="*/ 0 w 332"/>
              <a:gd name="T1" fmla="*/ 0 h 256"/>
              <a:gd name="T2" fmla="*/ 0 w 332"/>
              <a:gd name="T3" fmla="*/ 2147483647 h 256"/>
              <a:gd name="T4" fmla="*/ 2147483647 w 332"/>
              <a:gd name="T5" fmla="*/ 2147483647 h 256"/>
              <a:gd name="T6" fmla="*/ 0 60000 65536"/>
              <a:gd name="T7" fmla="*/ 0 60000 65536"/>
              <a:gd name="T8" fmla="*/ 0 60000 65536"/>
              <a:gd name="T9" fmla="*/ 0 w 332"/>
              <a:gd name="T10" fmla="*/ 0 h 256"/>
              <a:gd name="T11" fmla="*/ 332 w 33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" h="256">
                <a:moveTo>
                  <a:pt x="0" y="0"/>
                </a:moveTo>
                <a:lnTo>
                  <a:pt x="0" y="256"/>
                </a:lnTo>
                <a:lnTo>
                  <a:pt x="332" y="256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3" name="Freeform 32"/>
          <p:cNvSpPr>
            <a:spLocks/>
          </p:cNvSpPr>
          <p:nvPr/>
        </p:nvSpPr>
        <p:spPr bwMode="auto">
          <a:xfrm>
            <a:off x="1343025" y="2930525"/>
            <a:ext cx="100013" cy="120650"/>
          </a:xfrm>
          <a:custGeom>
            <a:avLst/>
            <a:gdLst>
              <a:gd name="T0" fmla="*/ 2147483647 w 63"/>
              <a:gd name="T1" fmla="*/ 2147483647 h 76"/>
              <a:gd name="T2" fmla="*/ 2147483647 w 63"/>
              <a:gd name="T3" fmla="*/ 0 h 76"/>
              <a:gd name="T4" fmla="*/ 0 w 63"/>
              <a:gd name="T5" fmla="*/ 2147483647 h 76"/>
              <a:gd name="T6" fmla="*/ 2147483647 w 63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6"/>
              <a:gd name="T14" fmla="*/ 63 w 63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6">
                <a:moveTo>
                  <a:pt x="63" y="76"/>
                </a:moveTo>
                <a:lnTo>
                  <a:pt x="25" y="0"/>
                </a:lnTo>
                <a:lnTo>
                  <a:pt x="0" y="76"/>
                </a:lnTo>
                <a:lnTo>
                  <a:pt x="63" y="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4" name="Rectangle 33"/>
          <p:cNvSpPr>
            <a:spLocks noChangeArrowheads="1"/>
          </p:cNvSpPr>
          <p:nvPr/>
        </p:nvSpPr>
        <p:spPr bwMode="blackWhite">
          <a:xfrm>
            <a:off x="1909763" y="2220913"/>
            <a:ext cx="4518025" cy="60801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Rectangle 34"/>
          <p:cNvSpPr>
            <a:spLocks noChangeArrowheads="1"/>
          </p:cNvSpPr>
          <p:nvPr/>
        </p:nvSpPr>
        <p:spPr bwMode="auto">
          <a:xfrm>
            <a:off x="2538413" y="2281238"/>
            <a:ext cx="3265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Представление комментариев 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46" name="Rectangle 35"/>
          <p:cNvSpPr>
            <a:spLocks noChangeArrowheads="1"/>
          </p:cNvSpPr>
          <p:nvPr/>
        </p:nvSpPr>
        <p:spPr bwMode="auto">
          <a:xfrm>
            <a:off x="3632200" y="2524125"/>
            <a:ext cx="1081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замечаний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47" name="Line 36"/>
          <p:cNvSpPr>
            <a:spLocks noChangeShapeType="1"/>
          </p:cNvSpPr>
          <p:nvPr/>
        </p:nvSpPr>
        <p:spPr bwMode="auto">
          <a:xfrm>
            <a:off x="4159250" y="2828925"/>
            <a:ext cx="1588" cy="120650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8" name="Freeform 37"/>
          <p:cNvSpPr>
            <a:spLocks/>
          </p:cNvSpPr>
          <p:nvPr/>
        </p:nvSpPr>
        <p:spPr bwMode="auto">
          <a:xfrm>
            <a:off x="4117975" y="2949575"/>
            <a:ext cx="101600" cy="101600"/>
          </a:xfrm>
          <a:custGeom>
            <a:avLst/>
            <a:gdLst>
              <a:gd name="T0" fmla="*/ 2147483647 w 64"/>
              <a:gd name="T1" fmla="*/ 0 h 64"/>
              <a:gd name="T2" fmla="*/ 2147483647 w 64"/>
              <a:gd name="T3" fmla="*/ 2147483647 h 64"/>
              <a:gd name="T4" fmla="*/ 0 w 64"/>
              <a:gd name="T5" fmla="*/ 0 h 64"/>
              <a:gd name="T6" fmla="*/ 2147483647 w 64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64"/>
              <a:gd name="T14" fmla="*/ 64 w 64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64">
                <a:moveTo>
                  <a:pt x="64" y="0"/>
                </a:moveTo>
                <a:lnTo>
                  <a:pt x="26" y="64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9" name="Rectangle 38"/>
          <p:cNvSpPr>
            <a:spLocks noChangeArrowheads="1"/>
          </p:cNvSpPr>
          <p:nvPr/>
        </p:nvSpPr>
        <p:spPr bwMode="blackWhite">
          <a:xfrm>
            <a:off x="7421563" y="1654175"/>
            <a:ext cx="749300" cy="2876550"/>
          </a:xfrm>
          <a:prstGeom prst="rect">
            <a:avLst/>
          </a:prstGeom>
          <a:solidFill>
            <a:schemeClr val="bg2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Rectangle 39"/>
          <p:cNvSpPr>
            <a:spLocks noChangeArrowheads="1"/>
          </p:cNvSpPr>
          <p:nvPr/>
        </p:nvSpPr>
        <p:spPr bwMode="auto">
          <a:xfrm rot="-5400000">
            <a:off x="6433345" y="2993231"/>
            <a:ext cx="2455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/>
              <a:t>Участие общественности,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51" name="Rectangle 40"/>
          <p:cNvSpPr>
            <a:spLocks noChangeArrowheads="1"/>
          </p:cNvSpPr>
          <p:nvPr/>
        </p:nvSpPr>
        <p:spPr bwMode="auto">
          <a:xfrm rot="-5400000">
            <a:off x="7279481" y="2988469"/>
            <a:ext cx="1293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/>
              <a:t>консультации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52" name="Rectangle 41"/>
          <p:cNvSpPr>
            <a:spLocks noChangeArrowheads="1"/>
          </p:cNvSpPr>
          <p:nvPr/>
        </p:nvSpPr>
        <p:spPr bwMode="auto">
          <a:xfrm rot="-5400000">
            <a:off x="-426244" y="3032919"/>
            <a:ext cx="2938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i="1"/>
              <a:t>По итогам этого этапа возможна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53" name="Rectangle 42"/>
          <p:cNvSpPr>
            <a:spLocks noChangeArrowheads="1"/>
          </p:cNvSpPr>
          <p:nvPr/>
        </p:nvSpPr>
        <p:spPr bwMode="auto">
          <a:xfrm rot="-5400000">
            <a:off x="-262731" y="3032919"/>
            <a:ext cx="3059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i="1"/>
              <a:t>корректировка проектных решений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3354" name="Freeform 43"/>
          <p:cNvSpPr>
            <a:spLocks/>
          </p:cNvSpPr>
          <p:nvPr/>
        </p:nvSpPr>
        <p:spPr bwMode="auto">
          <a:xfrm>
            <a:off x="4159250" y="4570413"/>
            <a:ext cx="1195388" cy="203200"/>
          </a:xfrm>
          <a:custGeom>
            <a:avLst/>
            <a:gdLst>
              <a:gd name="T0" fmla="*/ 0 w 753"/>
              <a:gd name="T1" fmla="*/ 0 h 128"/>
              <a:gd name="T2" fmla="*/ 0 w 753"/>
              <a:gd name="T3" fmla="*/ 2147483647 h 128"/>
              <a:gd name="T4" fmla="*/ 2147483647 w 753"/>
              <a:gd name="T5" fmla="*/ 2147483647 h 128"/>
              <a:gd name="T6" fmla="*/ 2147483647 w 753"/>
              <a:gd name="T7" fmla="*/ 2147483647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128"/>
              <a:gd name="T14" fmla="*/ 753 w 753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128">
                <a:moveTo>
                  <a:pt x="0" y="0"/>
                </a:moveTo>
                <a:lnTo>
                  <a:pt x="0" y="102"/>
                </a:lnTo>
                <a:lnTo>
                  <a:pt x="753" y="102"/>
                </a:lnTo>
                <a:lnTo>
                  <a:pt x="753" y="128"/>
                </a:lnTo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5" name="Freeform 44"/>
          <p:cNvSpPr>
            <a:spLocks/>
          </p:cNvSpPr>
          <p:nvPr/>
        </p:nvSpPr>
        <p:spPr bwMode="auto">
          <a:xfrm>
            <a:off x="5294313" y="4773613"/>
            <a:ext cx="120650" cy="101600"/>
          </a:xfrm>
          <a:custGeom>
            <a:avLst/>
            <a:gdLst>
              <a:gd name="T0" fmla="*/ 2147483647 w 76"/>
              <a:gd name="T1" fmla="*/ 0 h 64"/>
              <a:gd name="T2" fmla="*/ 2147483647 w 76"/>
              <a:gd name="T3" fmla="*/ 2147483647 h 64"/>
              <a:gd name="T4" fmla="*/ 0 w 76"/>
              <a:gd name="T5" fmla="*/ 0 h 64"/>
              <a:gd name="T6" fmla="*/ 2147483647 w 76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4"/>
              <a:gd name="T14" fmla="*/ 76 w 76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4">
                <a:moveTo>
                  <a:pt x="76" y="0"/>
                </a:moveTo>
                <a:lnTo>
                  <a:pt x="38" y="64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6" name="Freeform 45"/>
          <p:cNvSpPr>
            <a:spLocks/>
          </p:cNvSpPr>
          <p:nvPr/>
        </p:nvSpPr>
        <p:spPr bwMode="auto">
          <a:xfrm>
            <a:off x="2982913" y="4570413"/>
            <a:ext cx="1176337" cy="203200"/>
          </a:xfrm>
          <a:custGeom>
            <a:avLst/>
            <a:gdLst>
              <a:gd name="T0" fmla="*/ 2147483647 w 741"/>
              <a:gd name="T1" fmla="*/ 0 h 128"/>
              <a:gd name="T2" fmla="*/ 2147483647 w 741"/>
              <a:gd name="T3" fmla="*/ 2147483647 h 128"/>
              <a:gd name="T4" fmla="*/ 0 w 741"/>
              <a:gd name="T5" fmla="*/ 2147483647 h 128"/>
              <a:gd name="T6" fmla="*/ 0 w 741"/>
              <a:gd name="T7" fmla="*/ 2147483647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741"/>
              <a:gd name="T13" fmla="*/ 0 h 128"/>
              <a:gd name="T14" fmla="*/ 741 w 741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" h="128">
                <a:moveTo>
                  <a:pt x="741" y="0"/>
                </a:moveTo>
                <a:lnTo>
                  <a:pt x="741" y="102"/>
                </a:lnTo>
                <a:lnTo>
                  <a:pt x="0" y="102"/>
                </a:lnTo>
                <a:lnTo>
                  <a:pt x="0" y="128"/>
                </a:lnTo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57" name="Freeform 46"/>
          <p:cNvSpPr>
            <a:spLocks/>
          </p:cNvSpPr>
          <p:nvPr/>
        </p:nvSpPr>
        <p:spPr bwMode="auto">
          <a:xfrm>
            <a:off x="2922588" y="4773613"/>
            <a:ext cx="122237" cy="101600"/>
          </a:xfrm>
          <a:custGeom>
            <a:avLst/>
            <a:gdLst>
              <a:gd name="T0" fmla="*/ 0 w 77"/>
              <a:gd name="T1" fmla="*/ 0 h 64"/>
              <a:gd name="T2" fmla="*/ 2147483647 w 77"/>
              <a:gd name="T3" fmla="*/ 2147483647 h 64"/>
              <a:gd name="T4" fmla="*/ 2147483647 w 77"/>
              <a:gd name="T5" fmla="*/ 0 h 64"/>
              <a:gd name="T6" fmla="*/ 0 w 7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4"/>
              <a:gd name="T14" fmla="*/ 77 w 7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4">
                <a:moveTo>
                  <a:pt x="0" y="0"/>
                </a:moveTo>
                <a:lnTo>
                  <a:pt x="38" y="64"/>
                </a:lnTo>
                <a:lnTo>
                  <a:pt x="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8" name="Title 46"/>
          <p:cNvSpPr>
            <a:spLocks noGrp="1"/>
          </p:cNvSpPr>
          <p:nvPr>
            <p:ph type="title"/>
          </p:nvPr>
        </p:nvSpPr>
        <p:spPr>
          <a:xfrm>
            <a:off x="690267" y="332656"/>
            <a:ext cx="7354887" cy="650875"/>
          </a:xfrm>
        </p:spPr>
        <p:txBody>
          <a:bodyPr/>
          <a:lstStyle/>
          <a:p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Процедура ОВОС </a:t>
            </a:r>
            <a:r>
              <a:rPr lang="ru-RU" dirty="0" smtClean="0"/>
              <a:t>		</a:t>
            </a:r>
            <a:r>
              <a:rPr lang="ru-RU" i="0" dirty="0" smtClean="0">
                <a:solidFill>
                  <a:srgbClr val="C00000"/>
                </a:solidFill>
              </a:rPr>
              <a:t>2</a:t>
            </a:r>
            <a:endParaRPr lang="en-US" i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08112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Процедура ОВОС: решение задачи сокращения воздействия на ОС</a:t>
            </a:r>
            <a:endParaRPr lang="en-GB" sz="3600" b="1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2878"/>
            <a:ext cx="8712968" cy="57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1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078"/>
            <a:ext cx="8640960" cy="579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10521" y="3066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spc="-20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Процедура принятия инвестиционного решения, </a:t>
            </a:r>
            <a:r>
              <a:rPr lang="ru-RU" sz="3000" b="1" spc="-20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с </a:t>
            </a:r>
            <a:r>
              <a:rPr lang="ru-RU" sz="3000" b="1" spc="-20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использованием справочников по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НДТ </a:t>
            </a:r>
            <a:endParaRPr lang="en-GB" sz="3000" b="1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latin typeface="Eras Medium ITC" pitchFamily="34" charset="0"/>
              </a:rPr>
              <a:t>«Принципы экватора» </a:t>
            </a:r>
            <a:r>
              <a:rPr lang="ru-RU" b="1" i="0" dirty="0" smtClean="0">
                <a:latin typeface="Eras Medium ITC" pitchFamily="34" charset="0"/>
              </a:rPr>
              <a:t>как </a:t>
            </a:r>
            <a:r>
              <a:rPr lang="ru-RU" b="1" i="0" dirty="0">
                <a:latin typeface="Eras Medium ITC" pitchFamily="34" charset="0"/>
              </a:rPr>
              <a:t>необходимое условие проектного финансирования </a:t>
            </a:r>
            <a:r>
              <a:rPr lang="en-US" b="1" i="0" dirty="0" smtClean="0">
                <a:latin typeface="Eras Medium ITC" pitchFamily="34" charset="0"/>
              </a:rPr>
              <a:t>                            </a:t>
            </a:r>
            <a:r>
              <a:rPr lang="en-US" b="1" i="0" dirty="0" smtClean="0">
                <a:solidFill>
                  <a:srgbClr val="C00000"/>
                </a:solidFill>
                <a:latin typeface="Eras Medium ITC" pitchFamily="34" charset="0"/>
              </a:rPr>
              <a:t>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Примерный перечень вопросов, которые должны рассматриваться при экологической и социальной оценке: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Оценка основных социальных и экологических условий;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Рассмотрение альтернатив, предпочтительных с социальной и экологической точек зрения;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Соответствие национальному законодательству и международным договорам;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Защита прав человека, а также здоровья и безопасности населения и персонала;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Защита памятников культуры и культурного наследия;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Защита и сохранение биоразнообразия, а также определение охраняемых законом зон;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Сбалансированное управление и использование возобновляемых природных ресурсов (сертификация);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Использование опасных веществ и управление ими; 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Оценка основных опасных факторов и управление ими;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2060"/>
                </a:solidFill>
              </a:rPr>
              <a:t>Трудовые вопросы, охрана труда и безопасность;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8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latin typeface="Eras Medium ITC" pitchFamily="34" charset="0"/>
              </a:rPr>
              <a:t>«Принципы экватора» </a:t>
            </a:r>
            <a:r>
              <a:rPr lang="ru-RU" b="1" i="0" dirty="0" smtClean="0">
                <a:latin typeface="Eras Medium ITC" pitchFamily="34" charset="0"/>
              </a:rPr>
              <a:t>как </a:t>
            </a:r>
            <a:r>
              <a:rPr lang="ru-RU" b="1" i="0" dirty="0">
                <a:latin typeface="Eras Medium ITC" pitchFamily="34" charset="0"/>
              </a:rPr>
              <a:t>необходимое условие проектного финансирования </a:t>
            </a:r>
            <a:r>
              <a:rPr lang="en-US" b="1" i="0" dirty="0" smtClean="0">
                <a:latin typeface="Eras Medium ITC" pitchFamily="34" charset="0"/>
              </a:rPr>
              <a:t>                            </a:t>
            </a:r>
            <a:r>
              <a:rPr lang="en-US" b="1" i="0" dirty="0" smtClean="0">
                <a:solidFill>
                  <a:srgbClr val="C00000"/>
                </a:solidFill>
                <a:latin typeface="Eras Medium ITC" pitchFamily="34" charset="0"/>
              </a:rPr>
              <a:t>2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Примерный перечень вопросов, которые должны рассматриваться при экологической и социальной оценке: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Противопожарная безопасность и безопасность жизнедеятельности;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Социально-экономические последствия;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Приобретение земельных участков и принудительное переселение;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Последствия для уязвимых групп населения и коренного населения;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Кумулятивные последствия существующих проектов, предлагаемого проекта и возможных будущих проектов;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Консультации с заинтересованными сторонами и их участие в разработке, анализе и реализации проекта;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Эффективное производство, передача и распределение энергии;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Предотвращение загрязнения окружающей среды и минимизация отходов; 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ru-RU" sz="2700" dirty="0">
                <a:solidFill>
                  <a:srgbClr val="002060"/>
                </a:solidFill>
              </a:rPr>
              <a:t>Оценка  возможного влияния на глобальные процессы (изменение климата).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2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95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Принципиальные возможности координации ОВОС и </a:t>
            </a:r>
            <a:r>
              <a:rPr lang="ru-RU" sz="3600" b="1" i="0" dirty="0" smtClean="0">
                <a:latin typeface="Eras Medium ITC" pitchFamily="34" charset="0"/>
              </a:rPr>
              <a:t>системы экологических разрешений</a:t>
            </a:r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44824"/>
            <a:ext cx="3960440" cy="16561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Экологическая оценка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(принципиальные альтернативы, основные воздействия, их приемлемость)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844824"/>
            <a:ext cx="3960440" cy="1656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Экологическое разрешение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(разрешенные воздействия, технологические альтернативы и т.д.)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71600" y="4437112"/>
            <a:ext cx="2088232" cy="144016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План экологического менеджмента и </a:t>
            </a:r>
            <a:r>
              <a:rPr lang="ru-RU" sz="2000" b="1" dirty="0" err="1" smtClean="0">
                <a:solidFill>
                  <a:srgbClr val="002060"/>
                </a:solidFill>
              </a:rPr>
              <a:t>коррект</a:t>
            </a:r>
            <a:r>
              <a:rPr lang="ru-RU" sz="2000" b="1" dirty="0" smtClean="0">
                <a:solidFill>
                  <a:srgbClr val="002060"/>
                </a:solidFill>
              </a:rPr>
              <a:t>. мер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724128" y="4445496"/>
            <a:ext cx="2088232" cy="144016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Условия экологического разрешения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9552" y="3573016"/>
            <a:ext cx="5688632" cy="64807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Приемлемость воздействий и предлагаемых мер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165304"/>
            <a:ext cx="3384376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Мониторинг и контроль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2"/>
            <a:endCxn id="12" idx="1"/>
          </p:cNvCxnSpPr>
          <p:nvPr/>
        </p:nvCxnSpPr>
        <p:spPr>
          <a:xfrm>
            <a:off x="2015716" y="5877272"/>
            <a:ext cx="2988332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2087724" y="1196752"/>
            <a:ext cx="6588732" cy="62926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</a:rPr>
              <a:t>атериалы Справочников  </a:t>
            </a:r>
            <a:r>
              <a:rPr lang="ru-RU" sz="2000" b="1" dirty="0">
                <a:solidFill>
                  <a:srgbClr val="C00000"/>
                </a:solidFill>
              </a:rPr>
              <a:t>НДТМ</a:t>
            </a:r>
            <a:r>
              <a:rPr lang="ru-RU" sz="2000" b="1" dirty="0" smtClean="0">
                <a:solidFill>
                  <a:srgbClr val="C00000"/>
                </a:solidFill>
              </a:rPr>
              <a:t>, другие требования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>
            <a:stCxn id="9" idx="3"/>
            <a:endCxn id="10" idx="1"/>
          </p:cNvCxnSpPr>
          <p:nvPr/>
        </p:nvCxnSpPr>
        <p:spPr>
          <a:xfrm>
            <a:off x="3059832" y="5157192"/>
            <a:ext cx="2664296" cy="8384"/>
          </a:xfrm>
          <a:prstGeom prst="straightConnector1">
            <a:avLst/>
          </a:prstGeom>
          <a:ln w="571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172400" y="3501008"/>
            <a:ext cx="0" cy="26642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5536" y="3501008"/>
            <a:ext cx="0" cy="16645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1"/>
          </p:cNvCxnSpPr>
          <p:nvPr/>
        </p:nvCxnSpPr>
        <p:spPr>
          <a:xfrm flipV="1">
            <a:off x="395536" y="5157192"/>
            <a:ext cx="576064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</p:cNvCxnSpPr>
          <p:nvPr/>
        </p:nvCxnSpPr>
        <p:spPr>
          <a:xfrm>
            <a:off x="6696236" y="3501008"/>
            <a:ext cx="0" cy="9444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2"/>
          </p:cNvCxnSpPr>
          <p:nvPr/>
        </p:nvCxnSpPr>
        <p:spPr>
          <a:xfrm>
            <a:off x="6768244" y="5885656"/>
            <a:ext cx="0" cy="2796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65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008112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Структура Справочника по НДТМ        </a:t>
            </a:r>
            <a:r>
              <a:rPr lang="ru-RU" sz="3600" b="1" i="0" dirty="0" smtClean="0">
                <a:solidFill>
                  <a:srgbClr val="C00000"/>
                </a:solidFill>
                <a:latin typeface="Eras Medium ITC" pitchFamily="34" charset="0"/>
              </a:rPr>
              <a:t>1</a:t>
            </a:r>
            <a:endParaRPr lang="en-GB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300" dirty="0">
                <a:solidFill>
                  <a:srgbClr val="000066"/>
                </a:solidFill>
              </a:rPr>
              <a:t>Обзор состояния и развития отрасли:</a:t>
            </a:r>
          </a:p>
          <a:p>
            <a:pPr lvl="1">
              <a:lnSpc>
                <a:spcPct val="90000"/>
              </a:lnSpc>
            </a:pPr>
            <a:r>
              <a:rPr lang="ru-RU" sz="2300" dirty="0">
                <a:solidFill>
                  <a:srgbClr val="000066"/>
                </a:solidFill>
              </a:rPr>
              <a:t>общая информация о состоянии рассматриваемой отрасли промышленности и о </a:t>
            </a:r>
            <a:r>
              <a:rPr lang="ru-RU" sz="2300" dirty="0" smtClean="0">
                <a:solidFill>
                  <a:srgbClr val="000066"/>
                </a:solidFill>
              </a:rPr>
              <a:t>производственных </a:t>
            </a:r>
            <a:r>
              <a:rPr lang="ru-RU" sz="2300" dirty="0">
                <a:solidFill>
                  <a:srgbClr val="000066"/>
                </a:solidFill>
              </a:rPr>
              <a:t>процессах, используемых в этой отрасли; </a:t>
            </a:r>
          </a:p>
          <a:p>
            <a:pPr lvl="1">
              <a:lnSpc>
                <a:spcPct val="90000"/>
              </a:lnSpc>
            </a:pPr>
            <a:r>
              <a:rPr lang="ru-RU" sz="2300" dirty="0">
                <a:solidFill>
                  <a:srgbClr val="000066"/>
                </a:solidFill>
              </a:rPr>
              <a:t>краткий обзор структуры и характера отрасли и </a:t>
            </a:r>
            <a:r>
              <a:rPr lang="ru-RU" sz="2300" b="1" dirty="0">
                <a:solidFill>
                  <a:srgbClr val="002060"/>
                </a:solidFill>
              </a:rPr>
              <a:t>ключевых проблем экологической безопасности и потребления </a:t>
            </a:r>
            <a:r>
              <a:rPr lang="ru-RU" sz="2300" b="1" dirty="0" err="1">
                <a:solidFill>
                  <a:srgbClr val="002060"/>
                </a:solidFill>
              </a:rPr>
              <a:t>невозобновляемых</a:t>
            </a:r>
            <a:r>
              <a:rPr lang="ru-RU" sz="2300" b="1" dirty="0">
                <a:solidFill>
                  <a:srgbClr val="002060"/>
                </a:solidFill>
              </a:rPr>
              <a:t> ресурсов</a:t>
            </a:r>
            <a:r>
              <a:rPr lang="ru-RU" sz="2300" dirty="0">
                <a:solidFill>
                  <a:srgbClr val="000066"/>
                </a:solidFill>
              </a:rPr>
              <a:t>, характерных для отрасли </a:t>
            </a:r>
            <a:endParaRPr lang="ru-RU" sz="2300" dirty="0" smtClean="0">
              <a:solidFill>
                <a:srgbClr val="000066"/>
              </a:solidFill>
            </a:endParaRPr>
          </a:p>
          <a:p>
            <a:pPr lvl="2">
              <a:lnSpc>
                <a:spcPct val="900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Исходная информация для выявления значимых воздействий на ОС </a:t>
            </a:r>
            <a:endParaRPr lang="ru-RU" sz="2300" b="1" dirty="0">
              <a:solidFill>
                <a:srgbClr val="C00000"/>
              </a:solidFill>
            </a:endParaRPr>
          </a:p>
          <a:p>
            <a:r>
              <a:rPr lang="ru-RU" sz="2300" dirty="0">
                <a:solidFill>
                  <a:srgbClr val="000066"/>
                </a:solidFill>
              </a:rPr>
              <a:t>Обобщенные сведения (по отрасли) об удельных характеристиках ресурсо-, и энергопотребления и удельных экологических характеристиках:</a:t>
            </a:r>
          </a:p>
          <a:p>
            <a:pPr lvl="1"/>
            <a:r>
              <a:rPr lang="ru-RU" sz="2300" dirty="0">
                <a:solidFill>
                  <a:srgbClr val="000066"/>
                </a:solidFill>
              </a:rPr>
              <a:t>данные относительно </a:t>
            </a:r>
            <a:r>
              <a:rPr lang="ru-RU" sz="2300" b="1" dirty="0">
                <a:solidFill>
                  <a:srgbClr val="000066"/>
                </a:solidFill>
              </a:rPr>
              <a:t>уровней потребления сырья и энергии </a:t>
            </a:r>
            <a:r>
              <a:rPr lang="ru-RU" sz="2300" dirty="0">
                <a:solidFill>
                  <a:srgbClr val="000066"/>
                </a:solidFill>
              </a:rPr>
              <a:t>на единицу выпускаемой продукции;</a:t>
            </a:r>
          </a:p>
          <a:p>
            <a:pPr lvl="1"/>
            <a:r>
              <a:rPr lang="ru-RU" sz="2300" dirty="0">
                <a:solidFill>
                  <a:srgbClr val="000066"/>
                </a:solidFill>
              </a:rPr>
              <a:t>сведения об </a:t>
            </a:r>
            <a:r>
              <a:rPr lang="ru-RU" sz="2300" b="1" dirty="0">
                <a:solidFill>
                  <a:srgbClr val="000066"/>
                </a:solidFill>
              </a:rPr>
              <a:t>удельных выбросах, сбросах и объемах образования отходов</a:t>
            </a:r>
            <a:r>
              <a:rPr lang="ru-RU" sz="2300" dirty="0">
                <a:solidFill>
                  <a:srgbClr val="000066"/>
                </a:solidFill>
              </a:rPr>
              <a:t> </a:t>
            </a:r>
            <a:r>
              <a:rPr lang="ru-RU" sz="2300" dirty="0" smtClean="0">
                <a:solidFill>
                  <a:srgbClr val="000066"/>
                </a:solidFill>
              </a:rPr>
              <a:t>(на момент создания Справочника)</a:t>
            </a:r>
          </a:p>
          <a:p>
            <a:pPr lvl="2"/>
            <a:r>
              <a:rPr lang="ru-RU" sz="2300" b="1" dirty="0" smtClean="0">
                <a:solidFill>
                  <a:srgbClr val="C00000"/>
                </a:solidFill>
              </a:rPr>
              <a:t>Исходные данные для оценки места намечаемого предприятия в общей картине отрасли</a:t>
            </a:r>
            <a:endParaRPr lang="ru-RU" sz="23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8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latin typeface="Eras Medium ITC" pitchFamily="34" charset="0"/>
              </a:rPr>
              <a:t>Результаты </a:t>
            </a:r>
            <a:r>
              <a:rPr lang="ru-RU" sz="3600" b="1" i="0" dirty="0" err="1" smtClean="0">
                <a:latin typeface="Eras Medium ITC" pitchFamily="34" charset="0"/>
              </a:rPr>
              <a:t>бенчмаркинга</a:t>
            </a:r>
            <a:r>
              <a:rPr lang="ru-RU" sz="3600" b="1" i="0" dirty="0" smtClean="0">
                <a:latin typeface="Eras Medium ITC" pitchFamily="34" charset="0"/>
              </a:rPr>
              <a:t>: угольные теплоэлектростанции</a:t>
            </a:r>
            <a:endParaRPr lang="en-US" sz="3600" b="1" i="0" dirty="0">
              <a:latin typeface="Eras Medium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9" y="1628800"/>
            <a:ext cx="8783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97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latin typeface="Eras Medium ITC" pitchFamily="34" charset="0"/>
              </a:rPr>
              <a:t>Результаты </a:t>
            </a:r>
            <a:r>
              <a:rPr lang="ru-RU" b="1" i="0" dirty="0" err="1">
                <a:latin typeface="Eras Medium ITC" pitchFamily="34" charset="0"/>
              </a:rPr>
              <a:t>бенчмаркинга</a:t>
            </a:r>
            <a:r>
              <a:rPr lang="ru-RU" b="1" i="0" dirty="0">
                <a:latin typeface="Eras Medium ITC" pitchFamily="34" charset="0"/>
              </a:rPr>
              <a:t>: </a:t>
            </a:r>
            <a:r>
              <a:rPr lang="ru-RU" b="1" i="0" dirty="0" smtClean="0">
                <a:latin typeface="Eras Medium ITC" pitchFamily="34" charset="0"/>
              </a:rPr>
              <a:t>производство тарного стекла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909605" cy="52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43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ru-RU" sz="3000" dirty="0">
                <a:solidFill>
                  <a:srgbClr val="000066"/>
                </a:solidFill>
              </a:rPr>
              <a:t>Детальные сведения о технологических, технических решениях, особенностях эксплуатации оборудования и пр.: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3000" dirty="0">
                <a:solidFill>
                  <a:srgbClr val="000066"/>
                </a:solidFill>
              </a:rPr>
              <a:t>методы повышения ресурсо- </a:t>
            </a:r>
            <a:br>
              <a:rPr lang="ru-RU" sz="3000" dirty="0">
                <a:solidFill>
                  <a:srgbClr val="000066"/>
                </a:solidFill>
              </a:rPr>
            </a:br>
            <a:r>
              <a:rPr lang="ru-RU" sz="3000" dirty="0">
                <a:solidFill>
                  <a:srgbClr val="000066"/>
                </a:solidFill>
              </a:rPr>
              <a:t>и </a:t>
            </a:r>
            <a:r>
              <a:rPr lang="ru-RU" sz="3000" dirty="0" smtClean="0">
                <a:solidFill>
                  <a:srgbClr val="000066"/>
                </a:solidFill>
              </a:rPr>
              <a:t>энергоэффективности </a:t>
            </a:r>
            <a:r>
              <a:rPr lang="ru-RU" sz="3000" dirty="0">
                <a:solidFill>
                  <a:srgbClr val="000066"/>
                </a:solidFill>
              </a:rPr>
              <a:t>производства;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3000" dirty="0">
                <a:solidFill>
                  <a:srgbClr val="000066"/>
                </a:solidFill>
              </a:rPr>
              <a:t>приемы предотвращения на окружающую среду, сокращения выбросов, сбросов и </a:t>
            </a:r>
            <a:r>
              <a:rPr lang="ru-RU" sz="3000" dirty="0" smtClean="0">
                <a:solidFill>
                  <a:srgbClr val="000066"/>
                </a:solidFill>
              </a:rPr>
              <a:t>методы обращения с отходами</a:t>
            </a:r>
            <a:endParaRPr lang="ru-RU" sz="3000" dirty="0">
              <a:solidFill>
                <a:srgbClr val="000066"/>
              </a:solidFill>
            </a:endParaRPr>
          </a:p>
          <a:p>
            <a:pPr lvl="2">
              <a:lnSpc>
                <a:spcPct val="105000"/>
              </a:lnSpc>
              <a:spcBef>
                <a:spcPts val="200"/>
              </a:spcBef>
            </a:pPr>
            <a:r>
              <a:rPr lang="ru-RU" sz="2700" dirty="0" smtClean="0">
                <a:solidFill>
                  <a:srgbClr val="C00000"/>
                </a:solidFill>
              </a:rPr>
              <a:t>Информация </a:t>
            </a:r>
            <a:r>
              <a:rPr lang="ru-RU" sz="2700" dirty="0">
                <a:solidFill>
                  <a:srgbClr val="C00000"/>
                </a:solidFill>
              </a:rPr>
              <a:t>включает удельные значения потребления сырья, материалов и энергии, а также удельные значения выбросов, сбросов и образования отходов, рассматриваемые как достижимые при использовании </a:t>
            </a:r>
            <a:r>
              <a:rPr lang="ru-RU" sz="2700" dirty="0" smtClean="0">
                <a:solidFill>
                  <a:srgbClr val="C00000"/>
                </a:solidFill>
              </a:rPr>
              <a:t>НДТМ</a:t>
            </a:r>
            <a:r>
              <a:rPr lang="ru-RU" sz="2700" dirty="0" smtClean="0">
                <a:solidFill>
                  <a:srgbClr val="000066"/>
                </a:solidFill>
              </a:rPr>
              <a:t>.</a:t>
            </a:r>
          </a:p>
          <a:p>
            <a:pPr lvl="2">
              <a:lnSpc>
                <a:spcPct val="105000"/>
              </a:lnSpc>
              <a:spcBef>
                <a:spcPts val="200"/>
              </a:spcBef>
            </a:pPr>
            <a:r>
              <a:rPr lang="ru-RU" sz="2700" dirty="0">
                <a:solidFill>
                  <a:srgbClr val="C00000"/>
                </a:solidFill>
              </a:rPr>
              <a:t>К НДТМ отнесены также системы экологического и энергетического менеджмента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ru-RU" sz="3000" dirty="0">
                <a:solidFill>
                  <a:srgbClr val="000066"/>
                </a:solidFill>
              </a:rPr>
              <a:t>Экономические сведения, сроки применения технологий и технических решений, информация о перспективных разработках: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2700" dirty="0">
                <a:solidFill>
                  <a:srgbClr val="000066"/>
                </a:solidFill>
              </a:rPr>
              <a:t>с</a:t>
            </a:r>
            <a:r>
              <a:rPr lang="ru-RU" sz="2700" dirty="0" smtClean="0">
                <a:solidFill>
                  <a:srgbClr val="000066"/>
                </a:solidFill>
              </a:rPr>
              <a:t>ведения о капитальных и эксплуатационных расходах, </a:t>
            </a:r>
            <a:endParaRPr lang="ru-RU" sz="2700" dirty="0">
              <a:solidFill>
                <a:srgbClr val="000066"/>
              </a:solidFill>
            </a:endParaRP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2700" dirty="0">
                <a:solidFill>
                  <a:srgbClr val="000066"/>
                </a:solidFill>
              </a:rPr>
              <a:t>информация относительно новейших разработок (не внедренных) в секторе, которая  может использоваться как ориентир для будущей </a:t>
            </a:r>
            <a:r>
              <a:rPr lang="ru-RU" sz="2700" dirty="0" smtClean="0">
                <a:solidFill>
                  <a:srgbClr val="000066"/>
                </a:solidFill>
              </a:rPr>
              <a:t>работы.</a:t>
            </a:r>
            <a:endParaRPr lang="ru-RU" sz="27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ru-RU" sz="3400" dirty="0">
              <a:solidFill>
                <a:srgbClr val="00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008112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Структура Справочника по НДТМ        </a:t>
            </a:r>
            <a:r>
              <a:rPr lang="ru-RU" sz="3600" b="1" i="0" dirty="0" smtClean="0">
                <a:solidFill>
                  <a:srgbClr val="C00000"/>
                </a:solidFill>
                <a:latin typeface="Eras Medium ITC" pitchFamily="34" charset="0"/>
              </a:rPr>
              <a:t>2</a:t>
            </a:r>
            <a:endParaRPr lang="en-GB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5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95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Принципиальные возможности координации ОВОС и </a:t>
            </a:r>
            <a:r>
              <a:rPr lang="ru-RU" sz="3600" b="1" i="0" dirty="0" smtClean="0">
                <a:latin typeface="Eras Medium ITC" pitchFamily="34" charset="0"/>
              </a:rPr>
              <a:t>системы экологических разрешений</a:t>
            </a:r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44824"/>
            <a:ext cx="3960440" cy="16561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Экологическая оценка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(принципиальные альтернативы, основные воздействия, их приемлемость)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844824"/>
            <a:ext cx="3960440" cy="1656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Экологическое разрешение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(разрешенные воздействия, технологические альтернативы и т.д.)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71600" y="4437112"/>
            <a:ext cx="2088232" cy="144016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План экологического менеджмента и </a:t>
            </a:r>
            <a:r>
              <a:rPr lang="ru-RU" sz="2000" b="1" dirty="0" err="1" smtClean="0">
                <a:solidFill>
                  <a:srgbClr val="002060"/>
                </a:solidFill>
              </a:rPr>
              <a:t>коррект</a:t>
            </a:r>
            <a:r>
              <a:rPr lang="ru-RU" sz="2000" b="1" dirty="0" smtClean="0">
                <a:solidFill>
                  <a:srgbClr val="002060"/>
                </a:solidFill>
              </a:rPr>
              <a:t>. мер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724128" y="4445496"/>
            <a:ext cx="2088232" cy="144016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Условия экологического разрешения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39552" y="3573016"/>
            <a:ext cx="5688632" cy="64807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Приемлемость воздействий и предлагаемых мер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165304"/>
            <a:ext cx="3384376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Мониторинг и контроль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2"/>
            <a:endCxn id="12" idx="1"/>
          </p:cNvCxnSpPr>
          <p:nvPr/>
        </p:nvCxnSpPr>
        <p:spPr>
          <a:xfrm>
            <a:off x="2015716" y="5877272"/>
            <a:ext cx="2988332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2087724" y="1196752"/>
            <a:ext cx="6588732" cy="62926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</a:rPr>
              <a:t>атериалы Справочников  </a:t>
            </a:r>
            <a:r>
              <a:rPr lang="ru-RU" sz="2000" b="1" dirty="0">
                <a:solidFill>
                  <a:srgbClr val="C00000"/>
                </a:solidFill>
              </a:rPr>
              <a:t>НДТМ</a:t>
            </a:r>
            <a:r>
              <a:rPr lang="ru-RU" sz="2000" b="1" dirty="0" smtClean="0">
                <a:solidFill>
                  <a:srgbClr val="C00000"/>
                </a:solidFill>
              </a:rPr>
              <a:t>, другие требования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>
            <a:stCxn id="9" idx="3"/>
            <a:endCxn id="10" idx="1"/>
          </p:cNvCxnSpPr>
          <p:nvPr/>
        </p:nvCxnSpPr>
        <p:spPr>
          <a:xfrm>
            <a:off x="3059832" y="5157192"/>
            <a:ext cx="2664296" cy="8384"/>
          </a:xfrm>
          <a:prstGeom prst="straightConnector1">
            <a:avLst/>
          </a:prstGeom>
          <a:ln w="571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172400" y="3501008"/>
            <a:ext cx="0" cy="26642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5536" y="3501008"/>
            <a:ext cx="0" cy="16645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1"/>
          </p:cNvCxnSpPr>
          <p:nvPr/>
        </p:nvCxnSpPr>
        <p:spPr>
          <a:xfrm flipV="1">
            <a:off x="395536" y="5157192"/>
            <a:ext cx="576064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</p:cNvCxnSpPr>
          <p:nvPr/>
        </p:nvCxnSpPr>
        <p:spPr>
          <a:xfrm>
            <a:off x="6696236" y="3501008"/>
            <a:ext cx="0" cy="9444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2"/>
          </p:cNvCxnSpPr>
          <p:nvPr/>
        </p:nvCxnSpPr>
        <p:spPr>
          <a:xfrm>
            <a:off x="6768244" y="5885656"/>
            <a:ext cx="0" cy="2796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57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Решение задачи сокращения воздействия на ОС для действующих  предприятий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Экологический аудит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Системы экологического менеджмента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Стандарты </a:t>
            </a:r>
            <a:r>
              <a:rPr lang="en-US" dirty="0" smtClean="0">
                <a:solidFill>
                  <a:srgbClr val="002060"/>
                </a:solidFill>
              </a:rPr>
              <a:t>ISO </a:t>
            </a:r>
            <a:r>
              <a:rPr lang="ru-RU" dirty="0" smtClean="0">
                <a:solidFill>
                  <a:srgbClr val="002060"/>
                </a:solidFill>
              </a:rPr>
              <a:t>серии 14000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Схема Экологического менеджмента и аудита </a:t>
            </a:r>
            <a:r>
              <a:rPr lang="en-US" dirty="0" smtClean="0">
                <a:solidFill>
                  <a:srgbClr val="002060"/>
                </a:solidFill>
              </a:rPr>
              <a:t>EMAS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6" y="3933056"/>
            <a:ext cx="4536504" cy="2647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61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Экологический аудит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904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 b="1" dirty="0">
                <a:solidFill>
                  <a:srgbClr val="000066"/>
                </a:solidFill>
              </a:rPr>
              <a:t>Инструмент менеджмента</a:t>
            </a:r>
            <a:r>
              <a:rPr lang="ru-RU" sz="2100" dirty="0">
                <a:solidFill>
                  <a:srgbClr val="000066"/>
                </a:solidFill>
              </a:rPr>
              <a:t>, охватывающий систематическую, документированную, периодическую и объективную оценку функционирования организационной структуры, </a:t>
            </a:r>
            <a:r>
              <a:rPr lang="ru-RU" sz="2100" dirty="0" smtClean="0">
                <a:solidFill>
                  <a:srgbClr val="000066"/>
                </a:solidFill>
              </a:rPr>
              <a:t>менеджмента, технологического </a:t>
            </a:r>
            <a:r>
              <a:rPr lang="ru-RU" sz="2100" dirty="0">
                <a:solidFill>
                  <a:srgbClr val="000066"/>
                </a:solidFill>
              </a:rPr>
              <a:t>оборудования </a:t>
            </a:r>
            <a:r>
              <a:rPr lang="ru-RU" sz="2100" dirty="0" smtClean="0">
                <a:solidFill>
                  <a:srgbClr val="000066"/>
                </a:solidFill>
              </a:rPr>
              <a:t>и технических средств с </a:t>
            </a:r>
            <a:r>
              <a:rPr lang="ru-RU" sz="2100" dirty="0">
                <a:solidFill>
                  <a:srgbClr val="000066"/>
                </a:solidFill>
              </a:rPr>
              <a:t>целью обеспечения охраны окружающей среды:</a:t>
            </a:r>
            <a:endParaRPr lang="en-US" sz="2100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2100" dirty="0">
                <a:solidFill>
                  <a:srgbClr val="000066"/>
                </a:solidFill>
              </a:rPr>
              <a:t>помогающий анализу экологической деятельности руководством;</a:t>
            </a:r>
            <a:endParaRPr lang="en-US" sz="2100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2100" dirty="0">
                <a:solidFill>
                  <a:srgbClr val="000066"/>
                </a:solidFill>
              </a:rPr>
              <a:t>оценивающий соответствие </a:t>
            </a:r>
            <a:r>
              <a:rPr lang="ru-RU" sz="2100" dirty="0" smtClean="0">
                <a:solidFill>
                  <a:srgbClr val="000066"/>
                </a:solidFill>
              </a:rPr>
              <a:t>обязательствам </a:t>
            </a:r>
            <a:r>
              <a:rPr lang="ru-RU" sz="2100" dirty="0">
                <a:solidFill>
                  <a:srgbClr val="000066"/>
                </a:solidFill>
              </a:rPr>
              <a:t>компании, в том числе — соответствие нормативным требованиям.</a:t>
            </a:r>
          </a:p>
          <a:p>
            <a:pPr>
              <a:lnSpc>
                <a:spcPct val="90000"/>
              </a:lnSpc>
            </a:pPr>
            <a:r>
              <a:rPr lang="ru-RU" sz="2100" b="1" dirty="0" smtClean="0">
                <a:solidFill>
                  <a:srgbClr val="000066"/>
                </a:solidFill>
              </a:rPr>
              <a:t>В контексте комплексных природоохранных </a:t>
            </a:r>
            <a:r>
              <a:rPr lang="ru-RU" sz="2100" b="1" dirty="0">
                <a:solidFill>
                  <a:srgbClr val="000066"/>
                </a:solidFill>
              </a:rPr>
              <a:t>разрешений </a:t>
            </a:r>
            <a:r>
              <a:rPr lang="ru-RU" sz="2100" b="1" dirty="0" smtClean="0">
                <a:solidFill>
                  <a:srgbClr val="000066"/>
                </a:solidFill>
              </a:rPr>
              <a:t>процедура </a:t>
            </a:r>
            <a:r>
              <a:rPr lang="ru-RU" sz="2100" b="1" dirty="0">
                <a:solidFill>
                  <a:srgbClr val="000066"/>
                </a:solidFill>
              </a:rPr>
              <a:t>экологического аудита может и должна быть </a:t>
            </a:r>
            <a:r>
              <a:rPr lang="ru-RU" sz="2100" b="1" dirty="0" smtClean="0">
                <a:solidFill>
                  <a:srgbClr val="000066"/>
                </a:solidFill>
              </a:rPr>
              <a:t>использована для:</a:t>
            </a:r>
          </a:p>
          <a:p>
            <a:pPr lvl="1">
              <a:lnSpc>
                <a:spcPct val="90000"/>
              </a:lnSpc>
            </a:pPr>
            <a:r>
              <a:rPr lang="ru-RU" sz="2100" b="1" dirty="0" smtClean="0">
                <a:solidFill>
                  <a:srgbClr val="C00000"/>
                </a:solidFill>
              </a:rPr>
              <a:t>систематизации </a:t>
            </a:r>
            <a:r>
              <a:rPr lang="ru-RU" sz="2100" b="1" dirty="0">
                <a:solidFill>
                  <a:srgbClr val="C00000"/>
                </a:solidFill>
              </a:rPr>
              <a:t>сведений об экологических аспектах и воздействиях </a:t>
            </a:r>
            <a:r>
              <a:rPr lang="ru-RU" sz="2100" dirty="0">
                <a:solidFill>
                  <a:srgbClr val="000066"/>
                </a:solidFill>
              </a:rPr>
              <a:t>на ОС </a:t>
            </a:r>
            <a:r>
              <a:rPr lang="ru-RU" sz="2100" dirty="0" smtClean="0">
                <a:solidFill>
                  <a:srgbClr val="000066"/>
                </a:solidFill>
              </a:rPr>
              <a:t>(изменений в ОС) действующих предприятий;</a:t>
            </a:r>
          </a:p>
          <a:p>
            <a:pPr lvl="1">
              <a:lnSpc>
                <a:spcPct val="90000"/>
              </a:lnSpc>
            </a:pPr>
            <a:r>
              <a:rPr lang="ru-RU" sz="2100" b="1" dirty="0">
                <a:solidFill>
                  <a:srgbClr val="C00000"/>
                </a:solidFill>
              </a:rPr>
              <a:t>с</a:t>
            </a:r>
            <a:r>
              <a:rPr lang="ru-RU" sz="2100" b="1" dirty="0" smtClean="0">
                <a:solidFill>
                  <a:srgbClr val="C00000"/>
                </a:solidFill>
              </a:rPr>
              <a:t>опоставления результативности </a:t>
            </a:r>
            <a:r>
              <a:rPr lang="ru-RU" sz="2100" dirty="0" smtClean="0">
                <a:solidFill>
                  <a:srgbClr val="000066"/>
                </a:solidFill>
              </a:rPr>
              <a:t>предприятий </a:t>
            </a:r>
            <a:r>
              <a:rPr lang="ru-RU" sz="2100" b="1" dirty="0" smtClean="0">
                <a:solidFill>
                  <a:srgbClr val="C00000"/>
                </a:solidFill>
              </a:rPr>
              <a:t>с</a:t>
            </a:r>
            <a:r>
              <a:rPr lang="ru-RU" sz="2100" dirty="0" smtClean="0">
                <a:solidFill>
                  <a:srgbClr val="000066"/>
                </a:solidFill>
              </a:rPr>
              <a:t> параметрами </a:t>
            </a:r>
            <a:r>
              <a:rPr lang="ru-RU" sz="2100" b="1" dirty="0" smtClean="0">
                <a:solidFill>
                  <a:srgbClr val="C00000"/>
                </a:solidFill>
              </a:rPr>
              <a:t>НДТМ</a:t>
            </a:r>
            <a:r>
              <a:rPr lang="ru-RU" sz="2100" dirty="0" smtClean="0">
                <a:solidFill>
                  <a:srgbClr val="000066"/>
                </a:solidFill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ru-RU" sz="2100" b="1" dirty="0">
                <a:solidFill>
                  <a:srgbClr val="C00000"/>
                </a:solidFill>
              </a:rPr>
              <a:t>в</a:t>
            </a:r>
            <a:r>
              <a:rPr lang="ru-RU" sz="2100" b="1" dirty="0" smtClean="0">
                <a:solidFill>
                  <a:srgbClr val="C00000"/>
                </a:solidFill>
              </a:rPr>
              <a:t>ыявления возможностей улучшения результативности </a:t>
            </a:r>
            <a:r>
              <a:rPr lang="ru-RU" sz="2100" dirty="0" smtClean="0">
                <a:solidFill>
                  <a:srgbClr val="000066"/>
                </a:solidFill>
              </a:rPr>
              <a:t>с применением технических и управленческих решений, соответствующих НДТМ;</a:t>
            </a:r>
          </a:p>
          <a:p>
            <a:pPr lvl="1">
              <a:lnSpc>
                <a:spcPct val="90000"/>
              </a:lnSpc>
            </a:pPr>
            <a:r>
              <a:rPr lang="ru-RU" sz="2100" b="1" dirty="0" smtClean="0">
                <a:solidFill>
                  <a:srgbClr val="C00000"/>
                </a:solidFill>
              </a:rPr>
              <a:t>подготовки заявки </a:t>
            </a:r>
            <a:r>
              <a:rPr lang="ru-RU" sz="2100" dirty="0" smtClean="0">
                <a:solidFill>
                  <a:srgbClr val="000066"/>
                </a:solidFill>
              </a:rPr>
              <a:t>на получение комплексного разрешения.</a:t>
            </a:r>
          </a:p>
          <a:p>
            <a:pPr lvl="1">
              <a:lnSpc>
                <a:spcPct val="90000"/>
              </a:lnSpc>
            </a:pPr>
            <a:endParaRPr lang="ru-RU" sz="2100" dirty="0" smtClean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endParaRPr lang="ru-RU" sz="2100" dirty="0">
              <a:solidFill>
                <a:srgbClr val="000066"/>
              </a:solidFill>
            </a:endParaRPr>
          </a:p>
          <a:p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26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008112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Процедура </a:t>
            </a:r>
            <a:r>
              <a:rPr lang="ru-RU" sz="36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экологического аудита</a:t>
            </a:r>
            <a:endParaRPr lang="en-GB" sz="3600" b="1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2" y="980728"/>
            <a:ext cx="8810165" cy="57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20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>
                <a:latin typeface="Eras Medium ITC" pitchFamily="34" charset="0"/>
              </a:rPr>
              <a:t>Аудит: использование </a:t>
            </a:r>
            <a:r>
              <a:rPr lang="ru-RU" sz="3600" b="1" i="0" dirty="0">
                <a:latin typeface="Eras Medium ITC" pitchFamily="34" charset="0"/>
              </a:rPr>
              <a:t>параметров НДТМ 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671028"/>
            <a:ext cx="8421383" cy="453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Производство тарного стекла: входные потоки (1)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614074989"/>
              </p:ext>
            </p:extLst>
          </p:nvPr>
        </p:nvGraphicFramePr>
        <p:xfrm>
          <a:off x="395536" y="1133230"/>
          <a:ext cx="8475663" cy="5517232"/>
        </p:xfrm>
        <a:graphic>
          <a:graphicData uri="http://schemas.openxmlformats.org/presentationml/2006/ole">
            <p:oleObj spid="_x0000_s3107" name="Document" r:id="rId4" imgW="9832086" imgH="6710287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367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/>
          </a:bodyPr>
          <a:lstStyle/>
          <a:p>
            <a:r>
              <a:rPr lang="ru-RU" sz="3200" b="1" i="0" dirty="0">
                <a:latin typeface="Eras Medium ITC" pitchFamily="34" charset="0"/>
              </a:rPr>
              <a:t>Аудит: использование параметров НДТМ </a:t>
            </a:r>
            <a:endParaRPr lang="en-GB" sz="3200" b="1" i="0" dirty="0"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216036783"/>
              </p:ext>
            </p:extLst>
          </p:nvPr>
        </p:nvGraphicFramePr>
        <p:xfrm>
          <a:off x="539552" y="1556792"/>
          <a:ext cx="8112323" cy="5093246"/>
        </p:xfrm>
        <a:graphic>
          <a:graphicData uri="http://schemas.openxmlformats.org/presentationml/2006/ole">
            <p:oleObj spid="_x0000_s5152" name="Document" r:id="rId4" imgW="10305627" imgH="7243130" progId="Word.Document.8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897886"/>
            <a:ext cx="8421383" cy="453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Производство тарного стекла: входные потоки (2)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0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latin typeface="Eras Medium ITC" pitchFamily="34" charset="0"/>
              </a:rPr>
              <a:t>Использование параметров НДТМ </a:t>
            </a:r>
            <a:r>
              <a:rPr lang="ru-RU" sz="3600" b="1" i="0" dirty="0" smtClean="0">
                <a:latin typeface="Eras Medium ITC" pitchFamily="34" charset="0"/>
              </a:rPr>
              <a:t/>
            </a:r>
            <a:br>
              <a:rPr lang="ru-RU" sz="3600" b="1" i="0" dirty="0" smtClean="0">
                <a:latin typeface="Eras Medium ITC" pitchFamily="34" charset="0"/>
              </a:rPr>
            </a:b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8935" y="620688"/>
            <a:ext cx="790748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Производство стеклотары: выходные потоки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404036495"/>
              </p:ext>
            </p:extLst>
          </p:nvPr>
        </p:nvGraphicFramePr>
        <p:xfrm>
          <a:off x="408935" y="1162079"/>
          <a:ext cx="8427119" cy="5661248"/>
        </p:xfrm>
        <a:graphic>
          <a:graphicData uri="http://schemas.openxmlformats.org/presentationml/2006/ole">
            <p:oleObj spid="_x0000_s4129" name="Document" r:id="rId4" imgW="10305267" imgH="8600473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52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715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endParaRPr kumimoji="1" lang="en-US" sz="4000" b="1">
              <a:latin typeface="Arial Narrow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blackWhite">
          <a:xfrm>
            <a:off x="4502150" y="23622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blackWhite">
          <a:xfrm>
            <a:off x="1125538" y="3733800"/>
            <a:ext cx="6823075" cy="25146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blackWhite">
          <a:xfrm>
            <a:off x="4010025" y="3532188"/>
            <a:ext cx="965200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политика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blackWhite">
          <a:xfrm>
            <a:off x="5334000" y="3505200"/>
            <a:ext cx="1639888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организационная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структура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blackWhite">
          <a:xfrm>
            <a:off x="6934200" y="4114800"/>
            <a:ext cx="1508125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требования</a:t>
            </a:r>
            <a:endParaRPr kumimoji="1" lang="en-US" sz="1400">
              <a:solidFill>
                <a:schemeClr val="tx2"/>
              </a:solidFill>
              <a:latin typeface="Arial" charset="0"/>
            </a:endParaRPr>
          </a:p>
          <a:p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внешней среды</a:t>
            </a:r>
            <a:endParaRPr kumimoji="1" lang="pl-PL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blackWhite">
          <a:xfrm>
            <a:off x="7288213" y="4876800"/>
            <a:ext cx="1482714" cy="52322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экологические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аспекты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blackWhite">
          <a:xfrm>
            <a:off x="6297613" y="5638800"/>
            <a:ext cx="1482714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экологические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цели и</a:t>
            </a:r>
          </a:p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задачи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blackWhite">
          <a:xfrm>
            <a:off x="4557713" y="5943600"/>
            <a:ext cx="1561325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программа</a:t>
            </a:r>
            <a:endParaRPr kumimoji="1" lang="ru-RU" sz="1400" b="1" dirty="0">
              <a:solidFill>
                <a:srgbClr val="C00000"/>
              </a:solidFill>
              <a:latin typeface="Arial" charset="0"/>
            </a:endParaRPr>
          </a:p>
          <a:p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экологического</a:t>
            </a:r>
            <a:br>
              <a:rPr kumimoji="1" lang="ru-RU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ru-RU" sz="1400" b="1" dirty="0">
                <a:solidFill>
                  <a:srgbClr val="C00000"/>
                </a:solidFill>
                <a:latin typeface="Arial" charset="0"/>
              </a:rPr>
              <a:t>менеджмента</a:t>
            </a:r>
            <a:endParaRPr kumimoji="1" lang="pl-PL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blackWhite">
          <a:xfrm>
            <a:off x="2895600" y="6096000"/>
            <a:ext cx="1374775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документация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blackWhite">
          <a:xfrm>
            <a:off x="1219200" y="5410200"/>
            <a:ext cx="1406525" cy="75565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управление операциями,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обучение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blackWhite">
          <a:xfrm>
            <a:off x="609600" y="4348163"/>
            <a:ext cx="1611018" cy="73866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аудит системы</a:t>
            </a:r>
            <a:br>
              <a:rPr kumimoji="1" lang="pl-PL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экологического </a:t>
            </a:r>
            <a:br>
              <a:rPr kumimoji="1" lang="pl-PL" sz="1400" b="1" dirty="0">
                <a:solidFill>
                  <a:srgbClr val="C00000"/>
                </a:solidFill>
                <a:latin typeface="Arial" charset="0"/>
              </a:rPr>
            </a:br>
            <a:r>
              <a:rPr kumimoji="1" lang="pl-PL" sz="1400" b="1" dirty="0">
                <a:solidFill>
                  <a:srgbClr val="C00000"/>
                </a:solidFill>
                <a:latin typeface="Arial" charset="0"/>
              </a:rPr>
              <a:t>менеджмента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blackWhite">
          <a:xfrm>
            <a:off x="1828800" y="3532188"/>
            <a:ext cx="1816100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анализ со стороны </a:t>
            </a:r>
          </a:p>
          <a:p>
            <a:r>
              <a:rPr kumimoji="1" lang="pl-PL" sz="1400">
                <a:solidFill>
                  <a:schemeClr val="tx2"/>
                </a:solidFill>
                <a:latin typeface="Arial" charset="0"/>
              </a:rPr>
              <a:t>руководства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blackWhite">
          <a:xfrm>
            <a:off x="3516313" y="2057400"/>
            <a:ext cx="1793875" cy="330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Принятие решения</a:t>
            </a:r>
            <a:endParaRPr kumimoji="1" lang="pl-PL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blackWhite">
          <a:xfrm>
            <a:off x="2484438" y="2519363"/>
            <a:ext cx="3959225" cy="542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ru-RU" sz="1400" dirty="0">
                <a:solidFill>
                  <a:schemeClr val="tx2"/>
                </a:solidFill>
                <a:latin typeface="Arial" charset="0"/>
              </a:rPr>
              <a:t>Идентификация экологических аспектов и </a:t>
            </a:r>
            <a:br>
              <a:rPr kumimoji="1" lang="ru-RU" sz="1400" dirty="0">
                <a:solidFill>
                  <a:schemeClr val="tx2"/>
                </a:solidFill>
                <a:latin typeface="Arial" charset="0"/>
              </a:rPr>
            </a:br>
            <a:r>
              <a:rPr kumimoji="1" lang="ru-RU" sz="1400" dirty="0">
                <a:solidFill>
                  <a:schemeClr val="tx2"/>
                </a:solidFill>
                <a:latin typeface="Arial" charset="0"/>
              </a:rPr>
              <a:t>оценка исходной ситуации</a:t>
            </a:r>
            <a:endParaRPr kumimoji="1" lang="pl-PL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blackWhite">
          <a:xfrm>
            <a:off x="3938588" y="4419600"/>
            <a:ext cx="1406525" cy="381000"/>
          </a:xfrm>
          <a:prstGeom prst="curvedDownArrow">
            <a:avLst>
              <a:gd name="adj1" fmla="val 73833"/>
              <a:gd name="adj2" fmla="val 147667"/>
              <a:gd name="adj3" fmla="val 33333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blackWhite">
          <a:xfrm rot="10800000">
            <a:off x="3798888" y="4953000"/>
            <a:ext cx="1406525" cy="381000"/>
          </a:xfrm>
          <a:prstGeom prst="curvedDownArrow">
            <a:avLst>
              <a:gd name="adj1" fmla="val 73833"/>
              <a:gd name="adj2" fmla="val 147667"/>
              <a:gd name="adj3" fmla="val 33333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blackWhite">
          <a:xfrm>
            <a:off x="2514600" y="1905000"/>
            <a:ext cx="3962400" cy="1143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blackWhite">
          <a:xfrm>
            <a:off x="4038600" y="5334000"/>
            <a:ext cx="1193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мониторинг </a:t>
            </a:r>
            <a:br>
              <a:rPr kumimoji="1" lang="ru-RU" sz="1400">
                <a:solidFill>
                  <a:schemeClr val="tx2"/>
                </a:solidFill>
                <a:latin typeface="Arial" charset="0"/>
              </a:rPr>
            </a:br>
            <a:r>
              <a:rPr kumimoji="1" lang="ru-RU" sz="1400">
                <a:solidFill>
                  <a:schemeClr val="tx2"/>
                </a:solidFill>
                <a:latin typeface="Arial" charset="0"/>
              </a:rPr>
              <a:t>и контроль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Система экологического менеджмента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4997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dirty="0">
                <a:latin typeface="Eras Medium ITC" pitchFamily="34" charset="0"/>
              </a:rPr>
              <a:t>Основные принципы системы экологического </a:t>
            </a:r>
            <a:r>
              <a:rPr lang="ru-RU" sz="3600" b="1" i="0" dirty="0" smtClean="0">
                <a:latin typeface="Eras Medium ITC" pitchFamily="34" charset="0"/>
              </a:rPr>
              <a:t>менеджмента (СЭМ)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/>
          <a:lstStyle/>
          <a:p>
            <a:r>
              <a:rPr lang="ru-RU" sz="2300" b="1" dirty="0">
                <a:solidFill>
                  <a:srgbClr val="000066"/>
                </a:solidFill>
              </a:rPr>
              <a:t>СЭМ - </a:t>
            </a:r>
            <a:r>
              <a:rPr lang="ru-RU" sz="2300" dirty="0">
                <a:solidFill>
                  <a:srgbClr val="000066"/>
                </a:solidFill>
              </a:rPr>
              <a:t>часть общей системы менеджмента, которая включает организационную структуру, планирование, распределение ответственности, практическую деятельность, процедуры (приемы), процессы и ресурсы, необходимые для разработки, внедрения, достижения целей экологической политики, ее пересмотра и корректировки. </a:t>
            </a:r>
            <a:endParaRPr lang="ru-RU" sz="2300" dirty="0" smtClean="0">
              <a:solidFill>
                <a:srgbClr val="000066"/>
              </a:solidFill>
            </a:endParaRPr>
          </a:p>
          <a:p>
            <a:r>
              <a:rPr lang="ru-RU" sz="2300" b="1" dirty="0" smtClean="0">
                <a:solidFill>
                  <a:srgbClr val="000066"/>
                </a:solidFill>
              </a:rPr>
              <a:t>Основные принципы</a:t>
            </a:r>
            <a:r>
              <a:rPr lang="ru-RU" sz="2300" dirty="0" smtClean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ru-RU" sz="1900" dirty="0" smtClean="0">
                <a:solidFill>
                  <a:srgbClr val="000066"/>
                </a:solidFill>
              </a:rPr>
              <a:t>Интеграция в общую систему менеджмента организации</a:t>
            </a:r>
          </a:p>
          <a:p>
            <a:pPr lvl="1"/>
            <a:r>
              <a:rPr lang="ru-RU" sz="1900" dirty="0" smtClean="0">
                <a:solidFill>
                  <a:srgbClr val="000066"/>
                </a:solidFill>
              </a:rPr>
              <a:t>Обеспечение соответствия требованиям законодательства</a:t>
            </a:r>
          </a:p>
          <a:p>
            <a:pPr lvl="1"/>
            <a:r>
              <a:rPr lang="ru-RU" sz="1900" b="1" dirty="0" smtClean="0">
                <a:solidFill>
                  <a:srgbClr val="000066"/>
                </a:solidFill>
              </a:rPr>
              <a:t>Предотвращение загрязнения </a:t>
            </a:r>
            <a:r>
              <a:rPr lang="ru-RU" sz="1900" dirty="0" smtClean="0">
                <a:solidFill>
                  <a:srgbClr val="000066"/>
                </a:solidFill>
              </a:rPr>
              <a:t>(</a:t>
            </a:r>
            <a:r>
              <a:rPr lang="en-US" sz="1900" dirty="0" smtClean="0">
                <a:solidFill>
                  <a:srgbClr val="000066"/>
                </a:solidFill>
              </a:rPr>
              <a:t>IPPC/IE/EIA)</a:t>
            </a:r>
          </a:p>
          <a:p>
            <a:pPr lvl="1"/>
            <a:r>
              <a:rPr lang="ru-RU" sz="1900" b="1" dirty="0" smtClean="0">
                <a:solidFill>
                  <a:srgbClr val="000066"/>
                </a:solidFill>
              </a:rPr>
              <a:t>Последовательное улучшение </a:t>
            </a:r>
            <a:r>
              <a:rPr lang="ru-RU" sz="1900" dirty="0" smtClean="0">
                <a:solidFill>
                  <a:srgbClr val="000066"/>
                </a:solidFill>
              </a:rPr>
              <a:t>экологической результативности</a:t>
            </a:r>
          </a:p>
          <a:p>
            <a:pPr lvl="1"/>
            <a:r>
              <a:rPr lang="ru-RU" sz="1900" dirty="0" smtClean="0">
                <a:solidFill>
                  <a:srgbClr val="000066"/>
                </a:solidFill>
              </a:rPr>
              <a:t>Активное вовлечение персонала </a:t>
            </a:r>
          </a:p>
          <a:p>
            <a:endParaRPr lang="ru-RU" sz="2300" dirty="0">
              <a:solidFill>
                <a:srgbClr val="000066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3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0" dirty="0">
                <a:latin typeface="Eras Medium ITC" pitchFamily="34" charset="0"/>
              </a:rPr>
              <a:t>Цели и задачи в </a:t>
            </a:r>
            <a:r>
              <a:rPr lang="ru-RU" sz="3200" b="1" i="0" dirty="0" smtClean="0">
                <a:latin typeface="Eras Medium ITC" pitchFamily="34" charset="0"/>
              </a:rPr>
              <a:t>системах </a:t>
            </a:r>
            <a:r>
              <a:rPr lang="ru-RU" sz="3200" b="1" i="0" dirty="0">
                <a:latin typeface="Eras Medium ITC" pitchFamily="34" charset="0"/>
              </a:rPr>
              <a:t>экологического </a:t>
            </a:r>
            <a:r>
              <a:rPr lang="ru-RU" sz="3200" b="1" i="0" dirty="0" smtClean="0">
                <a:latin typeface="Eras Medium ITC" pitchFamily="34" charset="0"/>
              </a:rPr>
              <a:t/>
            </a:r>
            <a:br>
              <a:rPr lang="ru-RU" sz="3200" b="1" i="0" dirty="0" smtClean="0">
                <a:latin typeface="Eras Medium ITC" pitchFamily="34" charset="0"/>
              </a:rPr>
            </a:br>
            <a:r>
              <a:rPr lang="ru-RU" sz="3200" b="1" i="0" dirty="0" smtClean="0">
                <a:latin typeface="Eras Medium ITC" pitchFamily="34" charset="0"/>
              </a:rPr>
              <a:t>и энергетического менеджмента</a:t>
            </a:r>
            <a:endParaRPr lang="en-US" sz="3200" b="1" i="0" dirty="0">
              <a:latin typeface="Eras Medium ITC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91264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300" b="1" dirty="0">
                <a:solidFill>
                  <a:srgbClr val="000066"/>
                </a:solidFill>
              </a:rPr>
              <a:t>Экологическая цель </a:t>
            </a:r>
            <a:r>
              <a:rPr lang="ru-RU" sz="2300" dirty="0">
                <a:solidFill>
                  <a:srgbClr val="000066"/>
                </a:solidFill>
              </a:rPr>
              <a:t>– ожидаемый результат систематической деятельности, общая экологически значимая цель (показатель), согласующаяся с экологической политикой, устанавливаемая организацией для </a:t>
            </a:r>
            <a:r>
              <a:rPr lang="ru-RU" sz="2300" dirty="0" smtClean="0">
                <a:solidFill>
                  <a:srgbClr val="000066"/>
                </a:solidFill>
              </a:rPr>
              <a:t>достижения.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300" b="1" dirty="0" smtClean="0">
                <a:solidFill>
                  <a:srgbClr val="000066"/>
                </a:solidFill>
              </a:rPr>
              <a:t>Экологическая </a:t>
            </a:r>
            <a:r>
              <a:rPr lang="ru-RU" sz="2300" b="1" dirty="0">
                <a:solidFill>
                  <a:srgbClr val="000066"/>
                </a:solidFill>
              </a:rPr>
              <a:t>задача </a:t>
            </a:r>
            <a:r>
              <a:rPr lang="ru-RU" sz="2300" dirty="0">
                <a:solidFill>
                  <a:srgbClr val="000066"/>
                </a:solidFill>
              </a:rPr>
              <a:t>- детализированное требование к результативности, применяемое к организации или ее частям, которое вытекает из экологических целей и которое должно быть поставлено и выполнено для того, чтобы достичь этих целей</a:t>
            </a:r>
            <a:r>
              <a:rPr lang="ru-RU" sz="2300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ru-RU" sz="2300" b="1" dirty="0" smtClean="0">
                <a:solidFill>
                  <a:srgbClr val="000066"/>
                </a:solidFill>
              </a:rPr>
              <a:t>Экологическая результативность </a:t>
            </a:r>
            <a:r>
              <a:rPr lang="ru-RU" sz="2300" dirty="0">
                <a:solidFill>
                  <a:srgbClr val="000066"/>
                </a:solidFill>
              </a:rPr>
              <a:t>- измеримые результаты функционирования системы экологического менеджмента, относящиеся к управлению организации своими экологическими аспектами, основанному на ее экологической политике, экологических целях и задачах</a:t>
            </a:r>
            <a:r>
              <a:rPr lang="en-US" sz="2300" dirty="0">
                <a:solidFill>
                  <a:srgbClr val="000066"/>
                </a:solidFill>
              </a:rPr>
              <a:t>.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ru-RU" sz="2300" dirty="0" smtClean="0">
                <a:solidFill>
                  <a:srgbClr val="000066"/>
                </a:solidFill>
              </a:rPr>
              <a:t>Справочные документы по НДТМ – источники сведений для постановки целей и задач в системе экологического менеджмента и энергоменеджмента</a:t>
            </a:r>
            <a:endParaRPr lang="ru-RU" sz="2300" dirty="0">
              <a:solidFill>
                <a:srgbClr val="000066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12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2900" b="1" i="0" dirty="0">
                <a:latin typeface="Eras Medium ITC" pitchFamily="34" charset="0"/>
              </a:rPr>
              <a:t>Цикл системы энергоменеджмента: последовательное улучшение </a:t>
            </a:r>
            <a:r>
              <a:rPr lang="ru-RU" sz="2900" b="1" i="0" dirty="0" smtClean="0">
                <a:latin typeface="Eras Medium ITC" pitchFamily="34" charset="0"/>
              </a:rPr>
              <a:t>энергетической </a:t>
            </a:r>
            <a:r>
              <a:rPr lang="ru-RU" sz="2900" b="1" i="0" dirty="0">
                <a:latin typeface="Eras Medium ITC" pitchFamily="34" charset="0"/>
              </a:rPr>
              <a:t>результативности</a:t>
            </a:r>
            <a:endParaRPr lang="en-GB" sz="2900" b="1" i="0" dirty="0">
              <a:latin typeface="Eras Medium ITC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867643" cy="51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13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latin typeface="Eras Medium ITC" pitchFamily="34" charset="0"/>
              </a:rPr>
              <a:t>Принципы комплексных природоохранных разрешений</a:t>
            </a:r>
            <a:r>
              <a:rPr lang="ru-RU" b="1" i="0" dirty="0">
                <a:latin typeface="Eras Medium ITC" pitchFamily="34" charset="0"/>
              </a:rPr>
              <a:t>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</a:pPr>
            <a:r>
              <a:rPr lang="ru-RU" sz="3100" b="1" dirty="0">
                <a:solidFill>
                  <a:srgbClr val="002060"/>
                </a:solidFill>
              </a:rPr>
              <a:t>Тесная взаимосвязь с экологической оценкой. </a:t>
            </a:r>
            <a:endParaRPr lang="en-US" sz="3100" b="1" dirty="0" smtClean="0">
              <a:solidFill>
                <a:srgbClr val="002060"/>
              </a:solidFill>
            </a:endParaRPr>
          </a:p>
          <a:p>
            <a:pPr lvl="1"/>
            <a:r>
              <a:rPr lang="ru-RU" sz="2600" dirty="0" smtClean="0">
                <a:solidFill>
                  <a:srgbClr val="002060"/>
                </a:solidFill>
              </a:rPr>
              <a:t>Экологическая оценка включает оценку </a:t>
            </a:r>
            <a:r>
              <a:rPr lang="ru-RU" sz="2600" dirty="0">
                <a:solidFill>
                  <a:srgbClr val="002060"/>
                </a:solidFill>
              </a:rPr>
              <a:t>воздействия на окружающую среду (проектного уровня, </a:t>
            </a:r>
            <a:r>
              <a:rPr lang="ru-RU" sz="2600" dirty="0" smtClean="0">
                <a:solidFill>
                  <a:srgbClr val="002060"/>
                </a:solidFill>
              </a:rPr>
              <a:t>ОВОС) и стратегическую экологическую оценку </a:t>
            </a:r>
            <a:r>
              <a:rPr lang="ru-RU" sz="2600" dirty="0">
                <a:solidFill>
                  <a:srgbClr val="002060"/>
                </a:solidFill>
              </a:rPr>
              <a:t>(программного уровня).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lvl="1"/>
            <a:r>
              <a:rPr lang="ru-RU" sz="2600" dirty="0" smtClean="0">
                <a:solidFill>
                  <a:srgbClr val="002060"/>
                </a:solidFill>
              </a:rPr>
              <a:t>Для проектируемых предприятий процедура </a:t>
            </a:r>
            <a:r>
              <a:rPr lang="ru-RU" sz="2600" dirty="0">
                <a:solidFill>
                  <a:srgbClr val="002060"/>
                </a:solidFill>
              </a:rPr>
              <a:t>ОВОС может быть встроена в процедуру получения комплексного экологического разрешения.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lvl="1"/>
            <a:r>
              <a:rPr lang="ru-RU" sz="2600" dirty="0" smtClean="0">
                <a:solidFill>
                  <a:srgbClr val="002060"/>
                </a:solidFill>
              </a:rPr>
              <a:t>Для действующий предприятий оценка может быть выполнена с привлечением процедуры экологического аудита (ЭА)</a:t>
            </a:r>
          </a:p>
          <a:p>
            <a:pPr lvl="1"/>
            <a:r>
              <a:rPr lang="ru-RU" sz="2600" dirty="0" smtClean="0">
                <a:solidFill>
                  <a:srgbClr val="002060"/>
                </a:solidFill>
              </a:rPr>
              <a:t>Параметры наилучших </a:t>
            </a:r>
            <a:r>
              <a:rPr lang="ru-RU" sz="2600" dirty="0">
                <a:solidFill>
                  <a:srgbClr val="002060"/>
                </a:solidFill>
              </a:rPr>
              <a:t>доступных </a:t>
            </a:r>
            <a:r>
              <a:rPr lang="ru-RU" sz="2600" dirty="0" smtClean="0">
                <a:solidFill>
                  <a:srgbClr val="002060"/>
                </a:solidFill>
              </a:rPr>
              <a:t>технических методов </a:t>
            </a:r>
            <a:r>
              <a:rPr lang="ru-RU" sz="2600" dirty="0">
                <a:solidFill>
                  <a:srgbClr val="002060"/>
                </a:solidFill>
              </a:rPr>
              <a:t>(содержащиеся в Справочных документах по </a:t>
            </a:r>
            <a:r>
              <a:rPr lang="ru-RU" sz="2600" dirty="0" smtClean="0">
                <a:solidFill>
                  <a:srgbClr val="002060"/>
                </a:solidFill>
              </a:rPr>
              <a:t>НДТМ) могут </a:t>
            </a:r>
            <a:r>
              <a:rPr lang="ru-RU" sz="2600" dirty="0">
                <a:solidFill>
                  <a:srgbClr val="002060"/>
                </a:solidFill>
              </a:rPr>
              <a:t>выступать в качестве основных критериев при </a:t>
            </a:r>
            <a:r>
              <a:rPr lang="ru-RU" sz="2600" dirty="0">
                <a:solidFill>
                  <a:srgbClr val="C00000"/>
                </a:solidFill>
              </a:rPr>
              <a:t>выборе вариантов </a:t>
            </a:r>
            <a:r>
              <a:rPr lang="ru-RU" sz="2600" dirty="0" smtClean="0">
                <a:solidFill>
                  <a:srgbClr val="C00000"/>
                </a:solidFill>
              </a:rPr>
              <a:t>технологических и технических </a:t>
            </a:r>
            <a:r>
              <a:rPr lang="ru-RU" sz="2600" dirty="0">
                <a:solidFill>
                  <a:srgbClr val="C00000"/>
                </a:solidFill>
              </a:rPr>
              <a:t>решений</a:t>
            </a:r>
            <a:r>
              <a:rPr lang="ru-RU" sz="2600" dirty="0">
                <a:solidFill>
                  <a:srgbClr val="002060"/>
                </a:solidFill>
              </a:rPr>
              <a:t> для новых </a:t>
            </a:r>
            <a:r>
              <a:rPr lang="ru-RU" sz="2600" dirty="0" smtClean="0">
                <a:solidFill>
                  <a:srgbClr val="002060"/>
                </a:solidFill>
              </a:rPr>
              <a:t>производств и при </a:t>
            </a:r>
            <a:r>
              <a:rPr lang="ru-RU" sz="2600" dirty="0" smtClean="0">
                <a:solidFill>
                  <a:srgbClr val="C00000"/>
                </a:solidFill>
              </a:rPr>
              <a:t>постановке целей и задач системы экологического менеджмента и системы энергоменеджмента </a:t>
            </a:r>
            <a:r>
              <a:rPr lang="ru-RU" sz="2600" dirty="0" smtClean="0">
                <a:solidFill>
                  <a:srgbClr val="002060"/>
                </a:solidFill>
              </a:rPr>
              <a:t>для действующих.</a:t>
            </a:r>
            <a:endParaRPr lang="en-GB" sz="26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1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125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900" b="1" i="0" dirty="0">
                <a:latin typeface="Eras Medium ITC" pitchFamily="34" charset="0"/>
              </a:rPr>
              <a:t>Специфика системы энергоменеджмента</a:t>
            </a:r>
            <a:endParaRPr lang="en-GB" sz="29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760640"/>
          </a:xfrm>
        </p:spPr>
        <p:txBody>
          <a:bodyPr>
            <a:normAutofit lnSpcReduction="10000"/>
          </a:bodyPr>
          <a:lstStyle/>
          <a:p>
            <a:r>
              <a:rPr lang="ru-RU" sz="2300" b="1" dirty="0" smtClean="0">
                <a:solidFill>
                  <a:srgbClr val="000066"/>
                </a:solidFill>
              </a:rPr>
              <a:t>Последовательное улучшение </a:t>
            </a:r>
            <a:r>
              <a:rPr lang="ru-RU" sz="2300" dirty="0" smtClean="0">
                <a:solidFill>
                  <a:srgbClr val="000066"/>
                </a:solidFill>
              </a:rPr>
              <a:t>- деятельность, результатом которой является повышение энергетической результативности, и которая осуществляется организацией на постоянной основе </a:t>
            </a:r>
          </a:p>
          <a:p>
            <a:pPr lvl="1"/>
            <a:r>
              <a:rPr lang="ru-RU" sz="2300" b="1" dirty="0" smtClean="0">
                <a:solidFill>
                  <a:srgbClr val="000066"/>
                </a:solidFill>
              </a:rPr>
              <a:t>Энергоэффективность</a:t>
            </a:r>
            <a:r>
              <a:rPr lang="ru-RU" sz="2300" dirty="0" smtClean="0">
                <a:solidFill>
                  <a:srgbClr val="000066"/>
                </a:solidFill>
              </a:rPr>
              <a:t> </a:t>
            </a:r>
            <a:r>
              <a:rPr lang="ru-RU" sz="2300" dirty="0">
                <a:solidFill>
                  <a:srgbClr val="000066"/>
                </a:solidFill>
              </a:rPr>
              <a:t>- отношение полезного эффекта деятельности, произведенной продукции или услуг организации к количеству потребленной энергии </a:t>
            </a:r>
          </a:p>
          <a:p>
            <a:pPr lvl="2"/>
            <a:r>
              <a:rPr lang="ru-RU" sz="2300" dirty="0">
                <a:solidFill>
                  <a:srgbClr val="000066"/>
                </a:solidFill>
              </a:rPr>
              <a:t>или обратная величина</a:t>
            </a:r>
          </a:p>
          <a:p>
            <a:pPr lvl="1"/>
            <a:r>
              <a:rPr lang="ru-RU" sz="2300" b="1" dirty="0">
                <a:solidFill>
                  <a:srgbClr val="000066"/>
                </a:solidFill>
              </a:rPr>
              <a:t>Энергетическая результативность </a:t>
            </a:r>
            <a:r>
              <a:rPr lang="ru-RU" sz="2300" dirty="0">
                <a:solidFill>
                  <a:srgbClr val="000066"/>
                </a:solidFill>
              </a:rPr>
              <a:t>- измеримый результат функционирования системы энергоменеджмента организации.</a:t>
            </a:r>
          </a:p>
          <a:p>
            <a:pPr lvl="2"/>
            <a:r>
              <a:rPr lang="ru-RU" sz="2300" dirty="0">
                <a:solidFill>
                  <a:srgbClr val="000066"/>
                </a:solidFill>
              </a:rPr>
              <a:t>В контексте </a:t>
            </a:r>
            <a:r>
              <a:rPr lang="ru-RU" sz="2300" dirty="0" err="1">
                <a:solidFill>
                  <a:srgbClr val="000066"/>
                </a:solidFill>
              </a:rPr>
              <a:t>СЭнМ</a:t>
            </a:r>
            <a:r>
              <a:rPr lang="ru-RU" sz="2300" dirty="0">
                <a:solidFill>
                  <a:srgbClr val="000066"/>
                </a:solidFill>
              </a:rPr>
              <a:t> результаты могут измеряться по отношению к энергетической политике организации, её целям и задачам, а также другим требованиям в данной области. </a:t>
            </a:r>
          </a:p>
          <a:p>
            <a:pPr marL="914400" lvl="2" indent="0" algn="r">
              <a:buNone/>
            </a:pPr>
            <a:r>
              <a:rPr lang="en-US" sz="2300" b="1" dirty="0" smtClean="0">
                <a:solidFill>
                  <a:srgbClr val="C00000"/>
                </a:solidFill>
              </a:rPr>
              <a:t>ISO 50001</a:t>
            </a:r>
            <a:endParaRPr lang="en-GB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4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gray">
          <a:xfrm>
            <a:off x="4572000" y="1412875"/>
            <a:ext cx="4572000" cy="54451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 rot="-2340352">
            <a:off x="4787900" y="1700213"/>
            <a:ext cx="2665413" cy="863600"/>
          </a:xfrm>
          <a:prstGeom prst="curvedDownArrow">
            <a:avLst>
              <a:gd name="adj1" fmla="val 61728"/>
              <a:gd name="adj2" fmla="val 123456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-2340352" flipH="1" flipV="1">
            <a:off x="6516688" y="4149725"/>
            <a:ext cx="2665412" cy="863600"/>
          </a:xfrm>
          <a:prstGeom prst="curvedDownArrow">
            <a:avLst>
              <a:gd name="adj1" fmla="val 61728"/>
              <a:gd name="adj2" fmla="val 123456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1341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9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Развитие систем менеджмента </a:t>
            </a:r>
            <a:r>
              <a:rPr lang="ru-RU" sz="29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/>
            </a:r>
            <a:br>
              <a:rPr lang="ru-RU" sz="29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</a:br>
            <a:r>
              <a:rPr lang="ru-RU" sz="2900" b="1" i="0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и </a:t>
            </a:r>
            <a:r>
              <a:rPr lang="ru-RU" sz="29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повышение экологической и энергетической результативности 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680325" y="1412875"/>
            <a:ext cx="1243013" cy="1008063"/>
            <a:chOff x="4097" y="2865"/>
            <a:chExt cx="1010" cy="798"/>
          </a:xfrm>
        </p:grpSpPr>
        <p:grpSp>
          <p:nvGrpSpPr>
            <p:cNvPr id="27909" name="Group 7"/>
            <p:cNvGrpSpPr>
              <a:grpSpLocks/>
            </p:cNvGrpSpPr>
            <p:nvPr/>
          </p:nvGrpSpPr>
          <p:grpSpPr bwMode="auto">
            <a:xfrm>
              <a:off x="4097" y="2865"/>
              <a:ext cx="283" cy="796"/>
              <a:chOff x="4097" y="2865"/>
              <a:chExt cx="283" cy="796"/>
            </a:xfrm>
          </p:grpSpPr>
          <p:sp>
            <p:nvSpPr>
              <p:cNvPr id="27916" name="Freeform 8"/>
              <p:cNvSpPr>
                <a:spLocks/>
              </p:cNvSpPr>
              <p:nvPr/>
            </p:nvSpPr>
            <p:spPr bwMode="auto">
              <a:xfrm>
                <a:off x="4097" y="3024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7" name="Oval 9"/>
              <p:cNvSpPr>
                <a:spLocks noChangeArrowheads="1"/>
              </p:cNvSpPr>
              <p:nvPr/>
            </p:nvSpPr>
            <p:spPr bwMode="auto">
              <a:xfrm>
                <a:off x="4162" y="2865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10" name="Group 10"/>
            <p:cNvGrpSpPr>
              <a:grpSpLocks/>
            </p:cNvGrpSpPr>
            <p:nvPr/>
          </p:nvGrpSpPr>
          <p:grpSpPr bwMode="auto">
            <a:xfrm>
              <a:off x="4461" y="2865"/>
              <a:ext cx="282" cy="798"/>
              <a:chOff x="4461" y="2865"/>
              <a:chExt cx="282" cy="798"/>
            </a:xfrm>
          </p:grpSpPr>
          <p:sp>
            <p:nvSpPr>
              <p:cNvPr id="27914" name="Freeform 11"/>
              <p:cNvSpPr>
                <a:spLocks/>
              </p:cNvSpPr>
              <p:nvPr/>
            </p:nvSpPr>
            <p:spPr bwMode="auto">
              <a:xfrm>
                <a:off x="4461" y="3026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5" name="Oval 12"/>
              <p:cNvSpPr>
                <a:spLocks noChangeArrowheads="1"/>
              </p:cNvSpPr>
              <p:nvPr/>
            </p:nvSpPr>
            <p:spPr bwMode="auto">
              <a:xfrm>
                <a:off x="4525" y="2865"/>
                <a:ext cx="145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11" name="Group 13"/>
            <p:cNvGrpSpPr>
              <a:grpSpLocks/>
            </p:cNvGrpSpPr>
            <p:nvPr/>
          </p:nvGrpSpPr>
          <p:grpSpPr bwMode="auto">
            <a:xfrm>
              <a:off x="4826" y="2865"/>
              <a:ext cx="281" cy="798"/>
              <a:chOff x="4826" y="2865"/>
              <a:chExt cx="281" cy="798"/>
            </a:xfrm>
          </p:grpSpPr>
          <p:sp>
            <p:nvSpPr>
              <p:cNvPr id="27912" name="Freeform 14"/>
              <p:cNvSpPr>
                <a:spLocks/>
              </p:cNvSpPr>
              <p:nvPr/>
            </p:nvSpPr>
            <p:spPr bwMode="auto">
              <a:xfrm>
                <a:off x="4826" y="3026"/>
                <a:ext cx="281" cy="637"/>
              </a:xfrm>
              <a:custGeom>
                <a:avLst/>
                <a:gdLst>
                  <a:gd name="T0" fmla="*/ 220 w 281"/>
                  <a:gd name="T1" fmla="*/ 0 h 637"/>
                  <a:gd name="T2" fmla="*/ 231 w 281"/>
                  <a:gd name="T3" fmla="*/ 2 h 637"/>
                  <a:gd name="T4" fmla="*/ 242 w 281"/>
                  <a:gd name="T5" fmla="*/ 6 h 637"/>
                  <a:gd name="T6" fmla="*/ 253 w 281"/>
                  <a:gd name="T7" fmla="*/ 11 h 637"/>
                  <a:gd name="T8" fmla="*/ 265 w 281"/>
                  <a:gd name="T9" fmla="*/ 18 h 637"/>
                  <a:gd name="T10" fmla="*/ 275 w 281"/>
                  <a:gd name="T11" fmla="*/ 30 h 637"/>
                  <a:gd name="T12" fmla="*/ 281 w 281"/>
                  <a:gd name="T13" fmla="*/ 43 h 637"/>
                  <a:gd name="T14" fmla="*/ 281 w 281"/>
                  <a:gd name="T15" fmla="*/ 290 h 637"/>
                  <a:gd name="T16" fmla="*/ 279 w 281"/>
                  <a:gd name="T17" fmla="*/ 297 h 637"/>
                  <a:gd name="T18" fmla="*/ 273 w 281"/>
                  <a:gd name="T19" fmla="*/ 306 h 637"/>
                  <a:gd name="T20" fmla="*/ 263 w 281"/>
                  <a:gd name="T21" fmla="*/ 311 h 637"/>
                  <a:gd name="T22" fmla="*/ 252 w 281"/>
                  <a:gd name="T23" fmla="*/ 312 h 637"/>
                  <a:gd name="T24" fmla="*/ 243 w 281"/>
                  <a:gd name="T25" fmla="*/ 309 h 637"/>
                  <a:gd name="T26" fmla="*/ 236 w 281"/>
                  <a:gd name="T27" fmla="*/ 302 h 637"/>
                  <a:gd name="T28" fmla="*/ 233 w 281"/>
                  <a:gd name="T29" fmla="*/ 296 h 637"/>
                  <a:gd name="T30" fmla="*/ 231 w 281"/>
                  <a:gd name="T31" fmla="*/ 289 h 637"/>
                  <a:gd name="T32" fmla="*/ 216 w 281"/>
                  <a:gd name="T33" fmla="*/ 600 h 637"/>
                  <a:gd name="T34" fmla="*/ 212 w 281"/>
                  <a:gd name="T35" fmla="*/ 616 h 637"/>
                  <a:gd name="T36" fmla="*/ 204 w 281"/>
                  <a:gd name="T37" fmla="*/ 629 h 637"/>
                  <a:gd name="T38" fmla="*/ 192 w 281"/>
                  <a:gd name="T39" fmla="*/ 634 h 637"/>
                  <a:gd name="T40" fmla="*/ 183 w 281"/>
                  <a:gd name="T41" fmla="*/ 637 h 637"/>
                  <a:gd name="T42" fmla="*/ 170 w 281"/>
                  <a:gd name="T43" fmla="*/ 634 h 637"/>
                  <a:gd name="T44" fmla="*/ 161 w 281"/>
                  <a:gd name="T45" fmla="*/ 628 h 637"/>
                  <a:gd name="T46" fmla="*/ 153 w 281"/>
                  <a:gd name="T47" fmla="*/ 618 h 637"/>
                  <a:gd name="T48" fmla="*/ 149 w 281"/>
                  <a:gd name="T49" fmla="*/ 609 h 637"/>
                  <a:gd name="T50" fmla="*/ 133 w 281"/>
                  <a:gd name="T51" fmla="*/ 305 h 637"/>
                  <a:gd name="T52" fmla="*/ 130 w 281"/>
                  <a:gd name="T53" fmla="*/ 613 h 637"/>
                  <a:gd name="T54" fmla="*/ 123 w 281"/>
                  <a:gd name="T55" fmla="*/ 625 h 637"/>
                  <a:gd name="T56" fmla="*/ 111 w 281"/>
                  <a:gd name="T57" fmla="*/ 634 h 637"/>
                  <a:gd name="T58" fmla="*/ 97 w 281"/>
                  <a:gd name="T59" fmla="*/ 637 h 637"/>
                  <a:gd name="T60" fmla="*/ 85 w 281"/>
                  <a:gd name="T61" fmla="*/ 633 h 637"/>
                  <a:gd name="T62" fmla="*/ 74 w 281"/>
                  <a:gd name="T63" fmla="*/ 626 h 637"/>
                  <a:gd name="T64" fmla="*/ 68 w 281"/>
                  <a:gd name="T65" fmla="*/ 616 h 637"/>
                  <a:gd name="T66" fmla="*/ 65 w 281"/>
                  <a:gd name="T67" fmla="*/ 604 h 637"/>
                  <a:gd name="T68" fmla="*/ 49 w 281"/>
                  <a:gd name="T69" fmla="*/ 289 h 637"/>
                  <a:gd name="T70" fmla="*/ 46 w 281"/>
                  <a:gd name="T71" fmla="*/ 298 h 637"/>
                  <a:gd name="T72" fmla="*/ 42 w 281"/>
                  <a:gd name="T73" fmla="*/ 304 h 637"/>
                  <a:gd name="T74" fmla="*/ 36 w 281"/>
                  <a:gd name="T75" fmla="*/ 309 h 637"/>
                  <a:gd name="T76" fmla="*/ 29 w 281"/>
                  <a:gd name="T77" fmla="*/ 312 h 637"/>
                  <a:gd name="T78" fmla="*/ 21 w 281"/>
                  <a:gd name="T79" fmla="*/ 312 h 637"/>
                  <a:gd name="T80" fmla="*/ 14 w 281"/>
                  <a:gd name="T81" fmla="*/ 310 h 637"/>
                  <a:gd name="T82" fmla="*/ 9 w 281"/>
                  <a:gd name="T83" fmla="*/ 307 h 637"/>
                  <a:gd name="T84" fmla="*/ 4 w 281"/>
                  <a:gd name="T85" fmla="*/ 301 h 637"/>
                  <a:gd name="T86" fmla="*/ 0 w 281"/>
                  <a:gd name="T87" fmla="*/ 293 h 637"/>
                  <a:gd name="T88" fmla="*/ 0 w 281"/>
                  <a:gd name="T89" fmla="*/ 51 h 637"/>
                  <a:gd name="T90" fmla="*/ 5 w 281"/>
                  <a:gd name="T91" fmla="*/ 31 h 637"/>
                  <a:gd name="T92" fmla="*/ 15 w 281"/>
                  <a:gd name="T93" fmla="*/ 19 h 637"/>
                  <a:gd name="T94" fmla="*/ 34 w 281"/>
                  <a:gd name="T95" fmla="*/ 7 h 637"/>
                  <a:gd name="T96" fmla="*/ 53 w 281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1"/>
                  <a:gd name="T148" fmla="*/ 0 h 637"/>
                  <a:gd name="T149" fmla="*/ 281 w 281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1" h="637">
                    <a:moveTo>
                      <a:pt x="66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2" y="6"/>
                    </a:lnTo>
                    <a:lnTo>
                      <a:pt x="246" y="6"/>
                    </a:lnTo>
                    <a:lnTo>
                      <a:pt x="249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5" y="18"/>
                    </a:lnTo>
                    <a:lnTo>
                      <a:pt x="269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79" y="39"/>
                    </a:lnTo>
                    <a:lnTo>
                      <a:pt x="281" y="43"/>
                    </a:lnTo>
                    <a:lnTo>
                      <a:pt x="281" y="49"/>
                    </a:lnTo>
                    <a:lnTo>
                      <a:pt x="281" y="52"/>
                    </a:lnTo>
                    <a:lnTo>
                      <a:pt x="281" y="290"/>
                    </a:lnTo>
                    <a:lnTo>
                      <a:pt x="280" y="292"/>
                    </a:lnTo>
                    <a:lnTo>
                      <a:pt x="280" y="293"/>
                    </a:lnTo>
                    <a:lnTo>
                      <a:pt x="279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63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2" y="312"/>
                    </a:lnTo>
                    <a:lnTo>
                      <a:pt x="249" y="311"/>
                    </a:lnTo>
                    <a:lnTo>
                      <a:pt x="246" y="310"/>
                    </a:lnTo>
                    <a:lnTo>
                      <a:pt x="243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6" y="302"/>
                    </a:lnTo>
                    <a:lnTo>
                      <a:pt x="235" y="300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2" y="292"/>
                    </a:lnTo>
                    <a:lnTo>
                      <a:pt x="231" y="289"/>
                    </a:lnTo>
                    <a:lnTo>
                      <a:pt x="232" y="107"/>
                    </a:lnTo>
                    <a:lnTo>
                      <a:pt x="216" y="107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4" y="612"/>
                    </a:lnTo>
                    <a:lnTo>
                      <a:pt x="212" y="616"/>
                    </a:lnTo>
                    <a:lnTo>
                      <a:pt x="209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2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79" y="637"/>
                    </a:lnTo>
                    <a:lnTo>
                      <a:pt x="175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2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4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8" y="616"/>
                    </a:lnTo>
                    <a:lnTo>
                      <a:pt x="127" y="621"/>
                    </a:lnTo>
                    <a:lnTo>
                      <a:pt x="123" y="625"/>
                    </a:lnTo>
                    <a:lnTo>
                      <a:pt x="120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5" y="636"/>
                    </a:lnTo>
                    <a:lnTo>
                      <a:pt x="101" y="637"/>
                    </a:lnTo>
                    <a:lnTo>
                      <a:pt x="97" y="637"/>
                    </a:lnTo>
                    <a:lnTo>
                      <a:pt x="92" y="636"/>
                    </a:lnTo>
                    <a:lnTo>
                      <a:pt x="89" y="635"/>
                    </a:lnTo>
                    <a:lnTo>
                      <a:pt x="85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3" y="623"/>
                    </a:lnTo>
                    <a:lnTo>
                      <a:pt x="70" y="620"/>
                    </a:lnTo>
                    <a:lnTo>
                      <a:pt x="68" y="616"/>
                    </a:lnTo>
                    <a:lnTo>
                      <a:pt x="67" y="613"/>
                    </a:lnTo>
                    <a:lnTo>
                      <a:pt x="66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49" y="107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6" y="309"/>
                    </a:lnTo>
                    <a:lnTo>
                      <a:pt x="34" y="310"/>
                    </a:lnTo>
                    <a:lnTo>
                      <a:pt x="32" y="311"/>
                    </a:lnTo>
                    <a:lnTo>
                      <a:pt x="29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1" y="312"/>
                    </a:lnTo>
                    <a:lnTo>
                      <a:pt x="20" y="312"/>
                    </a:lnTo>
                    <a:lnTo>
                      <a:pt x="17" y="311"/>
                    </a:lnTo>
                    <a:lnTo>
                      <a:pt x="14" y="310"/>
                    </a:lnTo>
                    <a:lnTo>
                      <a:pt x="12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4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3" name="Oval 15"/>
              <p:cNvSpPr>
                <a:spLocks noChangeArrowheads="1"/>
              </p:cNvSpPr>
              <p:nvPr/>
            </p:nvSpPr>
            <p:spPr bwMode="auto">
              <a:xfrm>
                <a:off x="4890" y="2865"/>
                <a:ext cx="143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7524750" y="1628775"/>
            <a:ext cx="1243013" cy="1008063"/>
            <a:chOff x="4097" y="2865"/>
            <a:chExt cx="1010" cy="798"/>
          </a:xfrm>
        </p:grpSpPr>
        <p:grpSp>
          <p:nvGrpSpPr>
            <p:cNvPr id="27900" name="Group 17"/>
            <p:cNvGrpSpPr>
              <a:grpSpLocks/>
            </p:cNvGrpSpPr>
            <p:nvPr/>
          </p:nvGrpSpPr>
          <p:grpSpPr bwMode="auto">
            <a:xfrm>
              <a:off x="4097" y="2865"/>
              <a:ext cx="283" cy="796"/>
              <a:chOff x="4097" y="2865"/>
              <a:chExt cx="283" cy="796"/>
            </a:xfrm>
          </p:grpSpPr>
          <p:sp>
            <p:nvSpPr>
              <p:cNvPr id="27907" name="Freeform 18"/>
              <p:cNvSpPr>
                <a:spLocks/>
              </p:cNvSpPr>
              <p:nvPr/>
            </p:nvSpPr>
            <p:spPr bwMode="auto">
              <a:xfrm>
                <a:off x="4097" y="3024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8" name="Oval 19"/>
              <p:cNvSpPr>
                <a:spLocks noChangeArrowheads="1"/>
              </p:cNvSpPr>
              <p:nvPr/>
            </p:nvSpPr>
            <p:spPr bwMode="auto">
              <a:xfrm>
                <a:off x="4162" y="286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01" name="Group 20"/>
            <p:cNvGrpSpPr>
              <a:grpSpLocks/>
            </p:cNvGrpSpPr>
            <p:nvPr/>
          </p:nvGrpSpPr>
          <p:grpSpPr bwMode="auto">
            <a:xfrm>
              <a:off x="4461" y="2865"/>
              <a:ext cx="282" cy="798"/>
              <a:chOff x="4461" y="2865"/>
              <a:chExt cx="282" cy="798"/>
            </a:xfrm>
          </p:grpSpPr>
          <p:sp>
            <p:nvSpPr>
              <p:cNvPr id="27905" name="Freeform 21"/>
              <p:cNvSpPr>
                <a:spLocks/>
              </p:cNvSpPr>
              <p:nvPr/>
            </p:nvSpPr>
            <p:spPr bwMode="auto">
              <a:xfrm>
                <a:off x="4461" y="3026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6" name="Oval 22"/>
              <p:cNvSpPr>
                <a:spLocks noChangeArrowheads="1"/>
              </p:cNvSpPr>
              <p:nvPr/>
            </p:nvSpPr>
            <p:spPr bwMode="auto">
              <a:xfrm>
                <a:off x="4525" y="2865"/>
                <a:ext cx="145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02" name="Group 23"/>
            <p:cNvGrpSpPr>
              <a:grpSpLocks/>
            </p:cNvGrpSpPr>
            <p:nvPr/>
          </p:nvGrpSpPr>
          <p:grpSpPr bwMode="auto">
            <a:xfrm>
              <a:off x="4826" y="2865"/>
              <a:ext cx="281" cy="798"/>
              <a:chOff x="4826" y="2865"/>
              <a:chExt cx="281" cy="798"/>
            </a:xfrm>
          </p:grpSpPr>
          <p:sp>
            <p:nvSpPr>
              <p:cNvPr id="27903" name="Freeform 24"/>
              <p:cNvSpPr>
                <a:spLocks/>
              </p:cNvSpPr>
              <p:nvPr/>
            </p:nvSpPr>
            <p:spPr bwMode="auto">
              <a:xfrm>
                <a:off x="4826" y="3026"/>
                <a:ext cx="281" cy="637"/>
              </a:xfrm>
              <a:custGeom>
                <a:avLst/>
                <a:gdLst>
                  <a:gd name="T0" fmla="*/ 220 w 281"/>
                  <a:gd name="T1" fmla="*/ 0 h 637"/>
                  <a:gd name="T2" fmla="*/ 231 w 281"/>
                  <a:gd name="T3" fmla="*/ 2 h 637"/>
                  <a:gd name="T4" fmla="*/ 242 w 281"/>
                  <a:gd name="T5" fmla="*/ 6 h 637"/>
                  <a:gd name="T6" fmla="*/ 253 w 281"/>
                  <a:gd name="T7" fmla="*/ 11 h 637"/>
                  <a:gd name="T8" fmla="*/ 265 w 281"/>
                  <a:gd name="T9" fmla="*/ 18 h 637"/>
                  <a:gd name="T10" fmla="*/ 275 w 281"/>
                  <a:gd name="T11" fmla="*/ 30 h 637"/>
                  <a:gd name="T12" fmla="*/ 281 w 281"/>
                  <a:gd name="T13" fmla="*/ 43 h 637"/>
                  <a:gd name="T14" fmla="*/ 281 w 281"/>
                  <a:gd name="T15" fmla="*/ 290 h 637"/>
                  <a:gd name="T16" fmla="*/ 279 w 281"/>
                  <a:gd name="T17" fmla="*/ 297 h 637"/>
                  <a:gd name="T18" fmla="*/ 273 w 281"/>
                  <a:gd name="T19" fmla="*/ 306 h 637"/>
                  <a:gd name="T20" fmla="*/ 263 w 281"/>
                  <a:gd name="T21" fmla="*/ 311 h 637"/>
                  <a:gd name="T22" fmla="*/ 252 w 281"/>
                  <a:gd name="T23" fmla="*/ 312 h 637"/>
                  <a:gd name="T24" fmla="*/ 243 w 281"/>
                  <a:gd name="T25" fmla="*/ 309 h 637"/>
                  <a:gd name="T26" fmla="*/ 236 w 281"/>
                  <a:gd name="T27" fmla="*/ 302 h 637"/>
                  <a:gd name="T28" fmla="*/ 233 w 281"/>
                  <a:gd name="T29" fmla="*/ 296 h 637"/>
                  <a:gd name="T30" fmla="*/ 231 w 281"/>
                  <a:gd name="T31" fmla="*/ 289 h 637"/>
                  <a:gd name="T32" fmla="*/ 216 w 281"/>
                  <a:gd name="T33" fmla="*/ 600 h 637"/>
                  <a:gd name="T34" fmla="*/ 212 w 281"/>
                  <a:gd name="T35" fmla="*/ 616 h 637"/>
                  <a:gd name="T36" fmla="*/ 204 w 281"/>
                  <a:gd name="T37" fmla="*/ 629 h 637"/>
                  <a:gd name="T38" fmla="*/ 192 w 281"/>
                  <a:gd name="T39" fmla="*/ 634 h 637"/>
                  <a:gd name="T40" fmla="*/ 183 w 281"/>
                  <a:gd name="T41" fmla="*/ 637 h 637"/>
                  <a:gd name="T42" fmla="*/ 170 w 281"/>
                  <a:gd name="T43" fmla="*/ 634 h 637"/>
                  <a:gd name="T44" fmla="*/ 161 w 281"/>
                  <a:gd name="T45" fmla="*/ 628 h 637"/>
                  <a:gd name="T46" fmla="*/ 153 w 281"/>
                  <a:gd name="T47" fmla="*/ 618 h 637"/>
                  <a:gd name="T48" fmla="*/ 149 w 281"/>
                  <a:gd name="T49" fmla="*/ 609 h 637"/>
                  <a:gd name="T50" fmla="*/ 133 w 281"/>
                  <a:gd name="T51" fmla="*/ 305 h 637"/>
                  <a:gd name="T52" fmla="*/ 130 w 281"/>
                  <a:gd name="T53" fmla="*/ 613 h 637"/>
                  <a:gd name="T54" fmla="*/ 123 w 281"/>
                  <a:gd name="T55" fmla="*/ 625 h 637"/>
                  <a:gd name="T56" fmla="*/ 111 w 281"/>
                  <a:gd name="T57" fmla="*/ 634 h 637"/>
                  <a:gd name="T58" fmla="*/ 97 w 281"/>
                  <a:gd name="T59" fmla="*/ 637 h 637"/>
                  <a:gd name="T60" fmla="*/ 85 w 281"/>
                  <a:gd name="T61" fmla="*/ 633 h 637"/>
                  <a:gd name="T62" fmla="*/ 74 w 281"/>
                  <a:gd name="T63" fmla="*/ 626 h 637"/>
                  <a:gd name="T64" fmla="*/ 68 w 281"/>
                  <a:gd name="T65" fmla="*/ 616 h 637"/>
                  <a:gd name="T66" fmla="*/ 65 w 281"/>
                  <a:gd name="T67" fmla="*/ 604 h 637"/>
                  <a:gd name="T68" fmla="*/ 49 w 281"/>
                  <a:gd name="T69" fmla="*/ 289 h 637"/>
                  <a:gd name="T70" fmla="*/ 46 w 281"/>
                  <a:gd name="T71" fmla="*/ 298 h 637"/>
                  <a:gd name="T72" fmla="*/ 42 w 281"/>
                  <a:gd name="T73" fmla="*/ 304 h 637"/>
                  <a:gd name="T74" fmla="*/ 36 w 281"/>
                  <a:gd name="T75" fmla="*/ 309 h 637"/>
                  <a:gd name="T76" fmla="*/ 29 w 281"/>
                  <a:gd name="T77" fmla="*/ 312 h 637"/>
                  <a:gd name="T78" fmla="*/ 21 w 281"/>
                  <a:gd name="T79" fmla="*/ 312 h 637"/>
                  <a:gd name="T80" fmla="*/ 14 w 281"/>
                  <a:gd name="T81" fmla="*/ 310 h 637"/>
                  <a:gd name="T82" fmla="*/ 9 w 281"/>
                  <a:gd name="T83" fmla="*/ 307 h 637"/>
                  <a:gd name="T84" fmla="*/ 4 w 281"/>
                  <a:gd name="T85" fmla="*/ 301 h 637"/>
                  <a:gd name="T86" fmla="*/ 0 w 281"/>
                  <a:gd name="T87" fmla="*/ 293 h 637"/>
                  <a:gd name="T88" fmla="*/ 0 w 281"/>
                  <a:gd name="T89" fmla="*/ 51 h 637"/>
                  <a:gd name="T90" fmla="*/ 5 w 281"/>
                  <a:gd name="T91" fmla="*/ 31 h 637"/>
                  <a:gd name="T92" fmla="*/ 15 w 281"/>
                  <a:gd name="T93" fmla="*/ 19 h 637"/>
                  <a:gd name="T94" fmla="*/ 34 w 281"/>
                  <a:gd name="T95" fmla="*/ 7 h 637"/>
                  <a:gd name="T96" fmla="*/ 53 w 281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1"/>
                  <a:gd name="T148" fmla="*/ 0 h 637"/>
                  <a:gd name="T149" fmla="*/ 281 w 281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1" h="637">
                    <a:moveTo>
                      <a:pt x="66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2" y="6"/>
                    </a:lnTo>
                    <a:lnTo>
                      <a:pt x="246" y="6"/>
                    </a:lnTo>
                    <a:lnTo>
                      <a:pt x="249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5" y="18"/>
                    </a:lnTo>
                    <a:lnTo>
                      <a:pt x="269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79" y="39"/>
                    </a:lnTo>
                    <a:lnTo>
                      <a:pt x="281" y="43"/>
                    </a:lnTo>
                    <a:lnTo>
                      <a:pt x="281" y="49"/>
                    </a:lnTo>
                    <a:lnTo>
                      <a:pt x="281" y="52"/>
                    </a:lnTo>
                    <a:lnTo>
                      <a:pt x="281" y="290"/>
                    </a:lnTo>
                    <a:lnTo>
                      <a:pt x="280" y="292"/>
                    </a:lnTo>
                    <a:lnTo>
                      <a:pt x="280" y="293"/>
                    </a:lnTo>
                    <a:lnTo>
                      <a:pt x="279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63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2" y="312"/>
                    </a:lnTo>
                    <a:lnTo>
                      <a:pt x="249" y="311"/>
                    </a:lnTo>
                    <a:lnTo>
                      <a:pt x="246" y="310"/>
                    </a:lnTo>
                    <a:lnTo>
                      <a:pt x="243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6" y="302"/>
                    </a:lnTo>
                    <a:lnTo>
                      <a:pt x="235" y="300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2" y="292"/>
                    </a:lnTo>
                    <a:lnTo>
                      <a:pt x="231" y="289"/>
                    </a:lnTo>
                    <a:lnTo>
                      <a:pt x="232" y="107"/>
                    </a:lnTo>
                    <a:lnTo>
                      <a:pt x="216" y="107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4" y="612"/>
                    </a:lnTo>
                    <a:lnTo>
                      <a:pt x="212" y="616"/>
                    </a:lnTo>
                    <a:lnTo>
                      <a:pt x="209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2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79" y="637"/>
                    </a:lnTo>
                    <a:lnTo>
                      <a:pt x="175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2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4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8" y="616"/>
                    </a:lnTo>
                    <a:lnTo>
                      <a:pt x="127" y="621"/>
                    </a:lnTo>
                    <a:lnTo>
                      <a:pt x="123" y="625"/>
                    </a:lnTo>
                    <a:lnTo>
                      <a:pt x="120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5" y="636"/>
                    </a:lnTo>
                    <a:lnTo>
                      <a:pt x="101" y="637"/>
                    </a:lnTo>
                    <a:lnTo>
                      <a:pt x="97" y="637"/>
                    </a:lnTo>
                    <a:lnTo>
                      <a:pt x="92" y="636"/>
                    </a:lnTo>
                    <a:lnTo>
                      <a:pt x="89" y="635"/>
                    </a:lnTo>
                    <a:lnTo>
                      <a:pt x="85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3" y="623"/>
                    </a:lnTo>
                    <a:lnTo>
                      <a:pt x="70" y="620"/>
                    </a:lnTo>
                    <a:lnTo>
                      <a:pt x="68" y="616"/>
                    </a:lnTo>
                    <a:lnTo>
                      <a:pt x="67" y="613"/>
                    </a:lnTo>
                    <a:lnTo>
                      <a:pt x="66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49" y="107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6" y="309"/>
                    </a:lnTo>
                    <a:lnTo>
                      <a:pt x="34" y="310"/>
                    </a:lnTo>
                    <a:lnTo>
                      <a:pt x="32" y="311"/>
                    </a:lnTo>
                    <a:lnTo>
                      <a:pt x="29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1" y="312"/>
                    </a:lnTo>
                    <a:lnTo>
                      <a:pt x="20" y="312"/>
                    </a:lnTo>
                    <a:lnTo>
                      <a:pt x="17" y="311"/>
                    </a:lnTo>
                    <a:lnTo>
                      <a:pt x="14" y="310"/>
                    </a:lnTo>
                    <a:lnTo>
                      <a:pt x="12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4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4" name="Oval 25"/>
              <p:cNvSpPr>
                <a:spLocks noChangeArrowheads="1"/>
              </p:cNvSpPr>
              <p:nvPr/>
            </p:nvSpPr>
            <p:spPr bwMode="auto">
              <a:xfrm>
                <a:off x="4890" y="2865"/>
                <a:ext cx="143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56" name="Freeform 26"/>
          <p:cNvSpPr>
            <a:spLocks/>
          </p:cNvSpPr>
          <p:nvPr/>
        </p:nvSpPr>
        <p:spPr bwMode="auto">
          <a:xfrm>
            <a:off x="1130300" y="3254375"/>
            <a:ext cx="22225" cy="57150"/>
          </a:xfrm>
          <a:custGeom>
            <a:avLst/>
            <a:gdLst>
              <a:gd name="T0" fmla="*/ 2147483647 w 52"/>
              <a:gd name="T1" fmla="*/ 312499342 h 144"/>
              <a:gd name="T2" fmla="*/ 2147483647 w 52"/>
              <a:gd name="T3" fmla="*/ 250125303 h 144"/>
              <a:gd name="T4" fmla="*/ 2147483647 w 52"/>
              <a:gd name="T5" fmla="*/ 125062850 h 144"/>
              <a:gd name="T6" fmla="*/ 2147483647 w 52"/>
              <a:gd name="T7" fmla="*/ 62531226 h 144"/>
              <a:gd name="T8" fmla="*/ 2147483647 w 52"/>
              <a:gd name="T9" fmla="*/ 0 h 144"/>
              <a:gd name="T10" fmla="*/ 0 w 52"/>
              <a:gd name="T11" fmla="*/ 2147483647 h 144"/>
              <a:gd name="T12" fmla="*/ 1327309521 w 52"/>
              <a:gd name="T13" fmla="*/ 2147483647 h 144"/>
              <a:gd name="T14" fmla="*/ 2147483647 w 52"/>
              <a:gd name="T15" fmla="*/ 312499342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144"/>
              <a:gd name="T26" fmla="*/ 52 w 52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144">
                <a:moveTo>
                  <a:pt x="52" y="5"/>
                </a:moveTo>
                <a:lnTo>
                  <a:pt x="51" y="4"/>
                </a:lnTo>
                <a:lnTo>
                  <a:pt x="50" y="2"/>
                </a:lnTo>
                <a:lnTo>
                  <a:pt x="48" y="1"/>
                </a:lnTo>
                <a:lnTo>
                  <a:pt x="47" y="0"/>
                </a:lnTo>
                <a:lnTo>
                  <a:pt x="0" y="144"/>
                </a:lnTo>
                <a:lnTo>
                  <a:pt x="17" y="129"/>
                </a:lnTo>
                <a:lnTo>
                  <a:pt x="52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Freeform 27"/>
          <p:cNvSpPr>
            <a:spLocks/>
          </p:cNvSpPr>
          <p:nvPr/>
        </p:nvSpPr>
        <p:spPr bwMode="auto">
          <a:xfrm>
            <a:off x="823913" y="2686050"/>
            <a:ext cx="141287" cy="19050"/>
          </a:xfrm>
          <a:custGeom>
            <a:avLst/>
            <a:gdLst>
              <a:gd name="T0" fmla="*/ 2147483647 w 354"/>
              <a:gd name="T1" fmla="*/ 1750247562 h 48"/>
              <a:gd name="T2" fmla="*/ 2147483647 w 354"/>
              <a:gd name="T3" fmla="*/ 0 h 48"/>
              <a:gd name="T4" fmla="*/ 2147483647 w 354"/>
              <a:gd name="T5" fmla="*/ 187594071 h 48"/>
              <a:gd name="T6" fmla="*/ 2147483647 w 354"/>
              <a:gd name="T7" fmla="*/ 437562287 h 48"/>
              <a:gd name="T8" fmla="*/ 2147483647 w 354"/>
              <a:gd name="T9" fmla="*/ 687687517 h 48"/>
              <a:gd name="T10" fmla="*/ 2147483647 w 354"/>
              <a:gd name="T11" fmla="*/ 812592771 h 48"/>
              <a:gd name="T12" fmla="*/ 0 w 354"/>
              <a:gd name="T13" fmla="*/ 1812779167 h 48"/>
              <a:gd name="T14" fmla="*/ 2147483647 w 354"/>
              <a:gd name="T15" fmla="*/ 2147483647 h 48"/>
              <a:gd name="T16" fmla="*/ 2147483647 w 354"/>
              <a:gd name="T17" fmla="*/ 2147483647 h 48"/>
              <a:gd name="T18" fmla="*/ 2147483647 w 354"/>
              <a:gd name="T19" fmla="*/ 2147483647 h 48"/>
              <a:gd name="T20" fmla="*/ 2147483647 w 354"/>
              <a:gd name="T21" fmla="*/ 2062905588 h 48"/>
              <a:gd name="T22" fmla="*/ 2147483647 w 354"/>
              <a:gd name="T23" fmla="*/ 1750247562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48"/>
              <a:gd name="T38" fmla="*/ 354 w 354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48">
                <a:moveTo>
                  <a:pt x="354" y="28"/>
                </a:moveTo>
                <a:lnTo>
                  <a:pt x="155" y="0"/>
                </a:lnTo>
                <a:lnTo>
                  <a:pt x="154" y="3"/>
                </a:lnTo>
                <a:lnTo>
                  <a:pt x="154" y="7"/>
                </a:lnTo>
                <a:lnTo>
                  <a:pt x="153" y="11"/>
                </a:lnTo>
                <a:lnTo>
                  <a:pt x="152" y="13"/>
                </a:lnTo>
                <a:lnTo>
                  <a:pt x="0" y="29"/>
                </a:lnTo>
                <a:lnTo>
                  <a:pt x="350" y="48"/>
                </a:lnTo>
                <a:lnTo>
                  <a:pt x="352" y="43"/>
                </a:lnTo>
                <a:lnTo>
                  <a:pt x="353" y="38"/>
                </a:lnTo>
                <a:lnTo>
                  <a:pt x="353" y="33"/>
                </a:lnTo>
                <a:lnTo>
                  <a:pt x="354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658" name="Group 28"/>
          <p:cNvGrpSpPr>
            <a:grpSpLocks/>
          </p:cNvGrpSpPr>
          <p:nvPr/>
        </p:nvGrpSpPr>
        <p:grpSpPr bwMode="auto">
          <a:xfrm rot="-5400000">
            <a:off x="791369" y="1737519"/>
            <a:ext cx="1511300" cy="1439862"/>
            <a:chOff x="340" y="1525"/>
            <a:chExt cx="952" cy="907"/>
          </a:xfrm>
        </p:grpSpPr>
        <p:grpSp>
          <p:nvGrpSpPr>
            <p:cNvPr id="27889" name="Group 29"/>
            <p:cNvGrpSpPr>
              <a:grpSpLocks/>
            </p:cNvGrpSpPr>
            <p:nvPr/>
          </p:nvGrpSpPr>
          <p:grpSpPr bwMode="auto">
            <a:xfrm flipH="1">
              <a:off x="748" y="1706"/>
              <a:ext cx="544" cy="726"/>
              <a:chOff x="3606" y="1117"/>
              <a:chExt cx="613" cy="816"/>
            </a:xfrm>
          </p:grpSpPr>
          <p:sp>
            <p:nvSpPr>
              <p:cNvPr id="27893" name="Freeform 30"/>
              <p:cNvSpPr>
                <a:spLocks/>
              </p:cNvSpPr>
              <p:nvPr/>
            </p:nvSpPr>
            <p:spPr bwMode="auto">
              <a:xfrm>
                <a:off x="3691" y="1636"/>
                <a:ext cx="389" cy="297"/>
              </a:xfrm>
              <a:custGeom>
                <a:avLst/>
                <a:gdLst>
                  <a:gd name="T0" fmla="*/ 41 w 1166"/>
                  <a:gd name="T1" fmla="*/ 6 h 891"/>
                  <a:gd name="T2" fmla="*/ 41 w 1166"/>
                  <a:gd name="T3" fmla="*/ 6 h 891"/>
                  <a:gd name="T4" fmla="*/ 41 w 1166"/>
                  <a:gd name="T5" fmla="*/ 7 h 891"/>
                  <a:gd name="T6" fmla="*/ 40 w 1166"/>
                  <a:gd name="T7" fmla="*/ 7 h 891"/>
                  <a:gd name="T8" fmla="*/ 40 w 1166"/>
                  <a:gd name="T9" fmla="*/ 7 h 891"/>
                  <a:gd name="T10" fmla="*/ 39 w 1166"/>
                  <a:gd name="T11" fmla="*/ 7 h 891"/>
                  <a:gd name="T12" fmla="*/ 39 w 1166"/>
                  <a:gd name="T13" fmla="*/ 7 h 891"/>
                  <a:gd name="T14" fmla="*/ 38 w 1166"/>
                  <a:gd name="T15" fmla="*/ 6 h 891"/>
                  <a:gd name="T16" fmla="*/ 38 w 1166"/>
                  <a:gd name="T17" fmla="*/ 6 h 891"/>
                  <a:gd name="T18" fmla="*/ 34 w 1166"/>
                  <a:gd name="T19" fmla="*/ 20 h 891"/>
                  <a:gd name="T20" fmla="*/ 34 w 1166"/>
                  <a:gd name="T21" fmla="*/ 23 h 891"/>
                  <a:gd name="T22" fmla="*/ 33 w 1166"/>
                  <a:gd name="T23" fmla="*/ 25 h 891"/>
                  <a:gd name="T24" fmla="*/ 32 w 1166"/>
                  <a:gd name="T25" fmla="*/ 27 h 891"/>
                  <a:gd name="T26" fmla="*/ 30 w 1166"/>
                  <a:gd name="T27" fmla="*/ 29 h 891"/>
                  <a:gd name="T28" fmla="*/ 28 w 1166"/>
                  <a:gd name="T29" fmla="*/ 31 h 891"/>
                  <a:gd name="T30" fmla="*/ 26 w 1166"/>
                  <a:gd name="T31" fmla="*/ 32 h 891"/>
                  <a:gd name="T32" fmla="*/ 24 w 1166"/>
                  <a:gd name="T33" fmla="*/ 33 h 891"/>
                  <a:gd name="T34" fmla="*/ 21 w 1166"/>
                  <a:gd name="T35" fmla="*/ 33 h 891"/>
                  <a:gd name="T36" fmla="*/ 0 w 1166"/>
                  <a:gd name="T37" fmla="*/ 23 h 891"/>
                  <a:gd name="T38" fmla="*/ 22 w 1166"/>
                  <a:gd name="T39" fmla="*/ 23 h 891"/>
                  <a:gd name="T40" fmla="*/ 23 w 1166"/>
                  <a:gd name="T41" fmla="*/ 22 h 891"/>
                  <a:gd name="T42" fmla="*/ 23 w 1166"/>
                  <a:gd name="T43" fmla="*/ 22 h 891"/>
                  <a:gd name="T44" fmla="*/ 24 w 1166"/>
                  <a:gd name="T45" fmla="*/ 21 h 891"/>
                  <a:gd name="T46" fmla="*/ 24 w 1166"/>
                  <a:gd name="T47" fmla="*/ 8 h 891"/>
                  <a:gd name="T48" fmla="*/ 30 w 1166"/>
                  <a:gd name="T49" fmla="*/ 6 h 891"/>
                  <a:gd name="T50" fmla="*/ 19 w 1166"/>
                  <a:gd name="T51" fmla="*/ 6 h 891"/>
                  <a:gd name="T52" fmla="*/ 19 w 1166"/>
                  <a:gd name="T53" fmla="*/ 6 h 891"/>
                  <a:gd name="T54" fmla="*/ 18 w 1166"/>
                  <a:gd name="T55" fmla="*/ 7 h 891"/>
                  <a:gd name="T56" fmla="*/ 18 w 1166"/>
                  <a:gd name="T57" fmla="*/ 7 h 891"/>
                  <a:gd name="T58" fmla="*/ 17 w 1166"/>
                  <a:gd name="T59" fmla="*/ 7 h 891"/>
                  <a:gd name="T60" fmla="*/ 16 w 1166"/>
                  <a:gd name="T61" fmla="*/ 7 h 891"/>
                  <a:gd name="T62" fmla="*/ 16 w 1166"/>
                  <a:gd name="T63" fmla="*/ 6 h 891"/>
                  <a:gd name="T64" fmla="*/ 16 w 1166"/>
                  <a:gd name="T65" fmla="*/ 6 h 891"/>
                  <a:gd name="T66" fmla="*/ 14 w 1166"/>
                  <a:gd name="T67" fmla="*/ 6 h 891"/>
                  <a:gd name="T68" fmla="*/ 43 w 1166"/>
                  <a:gd name="T69" fmla="*/ 0 h 8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6"/>
                  <a:gd name="T106" fmla="*/ 0 h 891"/>
                  <a:gd name="T107" fmla="*/ 1166 w 1166"/>
                  <a:gd name="T108" fmla="*/ 891 h 8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6" h="891">
                    <a:moveTo>
                      <a:pt x="1166" y="152"/>
                    </a:moveTo>
                    <a:lnTo>
                      <a:pt x="1119" y="152"/>
                    </a:lnTo>
                    <a:lnTo>
                      <a:pt x="1117" y="160"/>
                    </a:lnTo>
                    <a:lnTo>
                      <a:pt x="1114" y="167"/>
                    </a:lnTo>
                    <a:lnTo>
                      <a:pt x="1110" y="174"/>
                    </a:lnTo>
                    <a:lnTo>
                      <a:pt x="1105" y="180"/>
                    </a:lnTo>
                    <a:lnTo>
                      <a:pt x="1097" y="185"/>
                    </a:lnTo>
                    <a:lnTo>
                      <a:pt x="1091" y="189"/>
                    </a:lnTo>
                    <a:lnTo>
                      <a:pt x="1084" y="190"/>
                    </a:lnTo>
                    <a:lnTo>
                      <a:pt x="1075" y="191"/>
                    </a:lnTo>
                    <a:lnTo>
                      <a:pt x="1066" y="190"/>
                    </a:lnTo>
                    <a:lnTo>
                      <a:pt x="1059" y="189"/>
                    </a:lnTo>
                    <a:lnTo>
                      <a:pt x="1051" y="185"/>
                    </a:lnTo>
                    <a:lnTo>
                      <a:pt x="1045" y="180"/>
                    </a:lnTo>
                    <a:lnTo>
                      <a:pt x="1040" y="174"/>
                    </a:lnTo>
                    <a:lnTo>
                      <a:pt x="1035" y="167"/>
                    </a:lnTo>
                    <a:lnTo>
                      <a:pt x="1033" y="160"/>
                    </a:lnTo>
                    <a:lnTo>
                      <a:pt x="1030" y="152"/>
                    </a:lnTo>
                    <a:lnTo>
                      <a:pt x="912" y="152"/>
                    </a:lnTo>
                    <a:lnTo>
                      <a:pt x="912" y="553"/>
                    </a:lnTo>
                    <a:lnTo>
                      <a:pt x="911" y="588"/>
                    </a:lnTo>
                    <a:lnTo>
                      <a:pt x="906" y="621"/>
                    </a:lnTo>
                    <a:lnTo>
                      <a:pt x="897" y="654"/>
                    </a:lnTo>
                    <a:lnTo>
                      <a:pt x="886" y="685"/>
                    </a:lnTo>
                    <a:lnTo>
                      <a:pt x="871" y="714"/>
                    </a:lnTo>
                    <a:lnTo>
                      <a:pt x="855" y="742"/>
                    </a:lnTo>
                    <a:lnTo>
                      <a:pt x="835" y="768"/>
                    </a:lnTo>
                    <a:lnTo>
                      <a:pt x="814" y="792"/>
                    </a:lnTo>
                    <a:lnTo>
                      <a:pt x="790" y="814"/>
                    </a:lnTo>
                    <a:lnTo>
                      <a:pt x="764" y="833"/>
                    </a:lnTo>
                    <a:lnTo>
                      <a:pt x="735" y="850"/>
                    </a:lnTo>
                    <a:lnTo>
                      <a:pt x="706" y="865"/>
                    </a:lnTo>
                    <a:lnTo>
                      <a:pt x="675" y="876"/>
                    </a:lnTo>
                    <a:lnTo>
                      <a:pt x="643" y="884"/>
                    </a:lnTo>
                    <a:lnTo>
                      <a:pt x="609" y="890"/>
                    </a:lnTo>
                    <a:lnTo>
                      <a:pt x="574" y="891"/>
                    </a:lnTo>
                    <a:lnTo>
                      <a:pt x="479" y="891"/>
                    </a:lnTo>
                    <a:lnTo>
                      <a:pt x="0" y="616"/>
                    </a:lnTo>
                    <a:lnTo>
                      <a:pt x="574" y="616"/>
                    </a:lnTo>
                    <a:lnTo>
                      <a:pt x="587" y="615"/>
                    </a:lnTo>
                    <a:lnTo>
                      <a:pt x="599" y="611"/>
                    </a:lnTo>
                    <a:lnTo>
                      <a:pt x="609" y="605"/>
                    </a:lnTo>
                    <a:lnTo>
                      <a:pt x="619" y="598"/>
                    </a:lnTo>
                    <a:lnTo>
                      <a:pt x="627" y="588"/>
                    </a:lnTo>
                    <a:lnTo>
                      <a:pt x="633" y="578"/>
                    </a:lnTo>
                    <a:lnTo>
                      <a:pt x="637" y="565"/>
                    </a:lnTo>
                    <a:lnTo>
                      <a:pt x="638" y="553"/>
                    </a:lnTo>
                    <a:lnTo>
                      <a:pt x="638" y="207"/>
                    </a:lnTo>
                    <a:lnTo>
                      <a:pt x="811" y="207"/>
                    </a:lnTo>
                    <a:lnTo>
                      <a:pt x="811" y="155"/>
                    </a:lnTo>
                    <a:lnTo>
                      <a:pt x="512" y="152"/>
                    </a:lnTo>
                    <a:lnTo>
                      <a:pt x="510" y="160"/>
                    </a:lnTo>
                    <a:lnTo>
                      <a:pt x="507" y="167"/>
                    </a:lnTo>
                    <a:lnTo>
                      <a:pt x="502" y="174"/>
                    </a:lnTo>
                    <a:lnTo>
                      <a:pt x="497" y="180"/>
                    </a:lnTo>
                    <a:lnTo>
                      <a:pt x="491" y="185"/>
                    </a:lnTo>
                    <a:lnTo>
                      <a:pt x="484" y="189"/>
                    </a:lnTo>
                    <a:lnTo>
                      <a:pt x="476" y="190"/>
                    </a:lnTo>
                    <a:lnTo>
                      <a:pt x="467" y="191"/>
                    </a:lnTo>
                    <a:lnTo>
                      <a:pt x="459" y="190"/>
                    </a:lnTo>
                    <a:lnTo>
                      <a:pt x="451" y="189"/>
                    </a:lnTo>
                    <a:lnTo>
                      <a:pt x="445" y="185"/>
                    </a:lnTo>
                    <a:lnTo>
                      <a:pt x="439" y="180"/>
                    </a:lnTo>
                    <a:lnTo>
                      <a:pt x="433" y="174"/>
                    </a:lnTo>
                    <a:lnTo>
                      <a:pt x="429" y="167"/>
                    </a:lnTo>
                    <a:lnTo>
                      <a:pt x="425" y="160"/>
                    </a:lnTo>
                    <a:lnTo>
                      <a:pt x="424" y="152"/>
                    </a:lnTo>
                    <a:lnTo>
                      <a:pt x="379" y="152"/>
                    </a:lnTo>
                    <a:lnTo>
                      <a:pt x="379" y="0"/>
                    </a:lnTo>
                    <a:lnTo>
                      <a:pt x="1166" y="0"/>
                    </a:lnTo>
                    <a:lnTo>
                      <a:pt x="1166" y="15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4" name="Freeform 31"/>
              <p:cNvSpPr>
                <a:spLocks/>
              </p:cNvSpPr>
              <p:nvPr/>
            </p:nvSpPr>
            <p:spPr bwMode="auto">
              <a:xfrm>
                <a:off x="3818" y="1117"/>
                <a:ext cx="401" cy="298"/>
              </a:xfrm>
              <a:custGeom>
                <a:avLst/>
                <a:gdLst>
                  <a:gd name="T0" fmla="*/ 27 w 1204"/>
                  <a:gd name="T1" fmla="*/ 27 h 895"/>
                  <a:gd name="T2" fmla="*/ 27 w 1204"/>
                  <a:gd name="T3" fmla="*/ 26 h 895"/>
                  <a:gd name="T4" fmla="*/ 26 w 1204"/>
                  <a:gd name="T5" fmla="*/ 26 h 895"/>
                  <a:gd name="T6" fmla="*/ 25 w 1204"/>
                  <a:gd name="T7" fmla="*/ 26 h 895"/>
                  <a:gd name="T8" fmla="*/ 24 w 1204"/>
                  <a:gd name="T9" fmla="*/ 27 h 895"/>
                  <a:gd name="T10" fmla="*/ 24 w 1204"/>
                  <a:gd name="T11" fmla="*/ 27 h 895"/>
                  <a:gd name="T12" fmla="*/ 24 w 1204"/>
                  <a:gd name="T13" fmla="*/ 27 h 895"/>
                  <a:gd name="T14" fmla="*/ 15 w 1204"/>
                  <a:gd name="T15" fmla="*/ 27 h 895"/>
                  <a:gd name="T16" fmla="*/ 20 w 1204"/>
                  <a:gd name="T17" fmla="*/ 12 h 895"/>
                  <a:gd name="T18" fmla="*/ 20 w 1204"/>
                  <a:gd name="T19" fmla="*/ 11 h 895"/>
                  <a:gd name="T20" fmla="*/ 21 w 1204"/>
                  <a:gd name="T21" fmla="*/ 10 h 895"/>
                  <a:gd name="T22" fmla="*/ 45 w 1204"/>
                  <a:gd name="T23" fmla="*/ 10 h 895"/>
                  <a:gd name="T24" fmla="*/ 21 w 1204"/>
                  <a:gd name="T25" fmla="*/ 0 h 895"/>
                  <a:gd name="T26" fmla="*/ 17 w 1204"/>
                  <a:gd name="T27" fmla="*/ 1 h 895"/>
                  <a:gd name="T28" fmla="*/ 14 w 1204"/>
                  <a:gd name="T29" fmla="*/ 3 h 895"/>
                  <a:gd name="T30" fmla="*/ 12 w 1204"/>
                  <a:gd name="T31" fmla="*/ 6 h 895"/>
                  <a:gd name="T32" fmla="*/ 10 w 1204"/>
                  <a:gd name="T33" fmla="*/ 9 h 895"/>
                  <a:gd name="T34" fmla="*/ 10 w 1204"/>
                  <a:gd name="T35" fmla="*/ 12 h 895"/>
                  <a:gd name="T36" fmla="*/ 5 w 1204"/>
                  <a:gd name="T37" fmla="*/ 27 h 895"/>
                  <a:gd name="T38" fmla="*/ 5 w 1204"/>
                  <a:gd name="T39" fmla="*/ 27 h 895"/>
                  <a:gd name="T40" fmla="*/ 5 w 1204"/>
                  <a:gd name="T41" fmla="*/ 26 h 895"/>
                  <a:gd name="T42" fmla="*/ 4 w 1204"/>
                  <a:gd name="T43" fmla="*/ 26 h 895"/>
                  <a:gd name="T44" fmla="*/ 3 w 1204"/>
                  <a:gd name="T45" fmla="*/ 26 h 895"/>
                  <a:gd name="T46" fmla="*/ 2 w 1204"/>
                  <a:gd name="T47" fmla="*/ 26 h 895"/>
                  <a:gd name="T48" fmla="*/ 2 w 1204"/>
                  <a:gd name="T49" fmla="*/ 27 h 895"/>
                  <a:gd name="T50" fmla="*/ 2 w 1204"/>
                  <a:gd name="T51" fmla="*/ 27 h 895"/>
                  <a:gd name="T52" fmla="*/ 0 w 1204"/>
                  <a:gd name="T53" fmla="*/ 27 h 895"/>
                  <a:gd name="T54" fmla="*/ 6 w 1204"/>
                  <a:gd name="T55" fmla="*/ 33 h 895"/>
                  <a:gd name="T56" fmla="*/ 6 w 1204"/>
                  <a:gd name="T57" fmla="*/ 33 h 895"/>
                  <a:gd name="T58" fmla="*/ 7 w 1204"/>
                  <a:gd name="T59" fmla="*/ 33 h 895"/>
                  <a:gd name="T60" fmla="*/ 9 w 1204"/>
                  <a:gd name="T61" fmla="*/ 33 h 895"/>
                  <a:gd name="T62" fmla="*/ 11 w 1204"/>
                  <a:gd name="T63" fmla="*/ 33 h 895"/>
                  <a:gd name="T64" fmla="*/ 12 w 1204"/>
                  <a:gd name="T65" fmla="*/ 33 h 895"/>
                  <a:gd name="T66" fmla="*/ 14 w 1204"/>
                  <a:gd name="T67" fmla="*/ 33 h 895"/>
                  <a:gd name="T68" fmla="*/ 18 w 1204"/>
                  <a:gd name="T69" fmla="*/ 33 h 895"/>
                  <a:gd name="T70" fmla="*/ 18 w 1204"/>
                  <a:gd name="T71" fmla="*/ 32 h 895"/>
                  <a:gd name="T72" fmla="*/ 19 w 1204"/>
                  <a:gd name="T73" fmla="*/ 32 h 895"/>
                  <a:gd name="T74" fmla="*/ 19 w 1204"/>
                  <a:gd name="T75" fmla="*/ 32 h 895"/>
                  <a:gd name="T76" fmla="*/ 19 w 1204"/>
                  <a:gd name="T77" fmla="*/ 32 h 895"/>
                  <a:gd name="T78" fmla="*/ 18 w 1204"/>
                  <a:gd name="T79" fmla="*/ 33 h 895"/>
                  <a:gd name="T80" fmla="*/ 26 w 1204"/>
                  <a:gd name="T81" fmla="*/ 33 h 895"/>
                  <a:gd name="T82" fmla="*/ 27 w 1204"/>
                  <a:gd name="T83" fmla="*/ 27 h 895"/>
                  <a:gd name="T84" fmla="*/ 27 w 1204"/>
                  <a:gd name="T85" fmla="*/ 27 h 8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04"/>
                  <a:gd name="T130" fmla="*/ 0 h 895"/>
                  <a:gd name="T131" fmla="*/ 1204 w 1204"/>
                  <a:gd name="T132" fmla="*/ 895 h 8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04" h="895">
                    <a:moveTo>
                      <a:pt x="741" y="739"/>
                    </a:moveTo>
                    <a:lnTo>
                      <a:pt x="740" y="730"/>
                    </a:lnTo>
                    <a:lnTo>
                      <a:pt x="737" y="721"/>
                    </a:lnTo>
                    <a:lnTo>
                      <a:pt x="733" y="714"/>
                    </a:lnTo>
                    <a:lnTo>
                      <a:pt x="728" y="706"/>
                    </a:lnTo>
                    <a:lnTo>
                      <a:pt x="721" y="701"/>
                    </a:lnTo>
                    <a:lnTo>
                      <a:pt x="713" y="697"/>
                    </a:lnTo>
                    <a:lnTo>
                      <a:pt x="705" y="695"/>
                    </a:lnTo>
                    <a:lnTo>
                      <a:pt x="696" y="694"/>
                    </a:lnTo>
                    <a:lnTo>
                      <a:pt x="687" y="695"/>
                    </a:lnTo>
                    <a:lnTo>
                      <a:pt x="679" y="697"/>
                    </a:lnTo>
                    <a:lnTo>
                      <a:pt x="671" y="701"/>
                    </a:lnTo>
                    <a:lnTo>
                      <a:pt x="665" y="706"/>
                    </a:lnTo>
                    <a:lnTo>
                      <a:pt x="659" y="714"/>
                    </a:lnTo>
                    <a:lnTo>
                      <a:pt x="655" y="721"/>
                    </a:lnTo>
                    <a:lnTo>
                      <a:pt x="652" y="730"/>
                    </a:lnTo>
                    <a:lnTo>
                      <a:pt x="651" y="739"/>
                    </a:lnTo>
                    <a:lnTo>
                      <a:pt x="533" y="739"/>
                    </a:lnTo>
                    <a:lnTo>
                      <a:pt x="533" y="735"/>
                    </a:lnTo>
                    <a:lnTo>
                      <a:pt x="401" y="735"/>
                    </a:lnTo>
                    <a:lnTo>
                      <a:pt x="401" y="676"/>
                    </a:lnTo>
                    <a:lnTo>
                      <a:pt x="533" y="676"/>
                    </a:lnTo>
                    <a:lnTo>
                      <a:pt x="533" y="337"/>
                    </a:lnTo>
                    <a:lnTo>
                      <a:pt x="534" y="324"/>
                    </a:lnTo>
                    <a:lnTo>
                      <a:pt x="538" y="312"/>
                    </a:lnTo>
                    <a:lnTo>
                      <a:pt x="543" y="302"/>
                    </a:lnTo>
                    <a:lnTo>
                      <a:pt x="552" y="292"/>
                    </a:lnTo>
                    <a:lnTo>
                      <a:pt x="560" y="285"/>
                    </a:lnTo>
                    <a:lnTo>
                      <a:pt x="570" y="280"/>
                    </a:lnTo>
                    <a:lnTo>
                      <a:pt x="583" y="276"/>
                    </a:lnTo>
                    <a:lnTo>
                      <a:pt x="595" y="275"/>
                    </a:lnTo>
                    <a:lnTo>
                      <a:pt x="1204" y="275"/>
                    </a:lnTo>
                    <a:lnTo>
                      <a:pt x="1172" y="0"/>
                    </a:lnTo>
                    <a:lnTo>
                      <a:pt x="595" y="0"/>
                    </a:lnTo>
                    <a:lnTo>
                      <a:pt x="560" y="1"/>
                    </a:lnTo>
                    <a:lnTo>
                      <a:pt x="528" y="7"/>
                    </a:lnTo>
                    <a:lnTo>
                      <a:pt x="496" y="15"/>
                    </a:lnTo>
                    <a:lnTo>
                      <a:pt x="464" y="26"/>
                    </a:lnTo>
                    <a:lnTo>
                      <a:pt x="435" y="41"/>
                    </a:lnTo>
                    <a:lnTo>
                      <a:pt x="407" y="57"/>
                    </a:lnTo>
                    <a:lnTo>
                      <a:pt x="381" y="77"/>
                    </a:lnTo>
                    <a:lnTo>
                      <a:pt x="357" y="99"/>
                    </a:lnTo>
                    <a:lnTo>
                      <a:pt x="335" y="123"/>
                    </a:lnTo>
                    <a:lnTo>
                      <a:pt x="315" y="149"/>
                    </a:lnTo>
                    <a:lnTo>
                      <a:pt x="299" y="177"/>
                    </a:lnTo>
                    <a:lnTo>
                      <a:pt x="284" y="206"/>
                    </a:lnTo>
                    <a:lnTo>
                      <a:pt x="273" y="237"/>
                    </a:lnTo>
                    <a:lnTo>
                      <a:pt x="265" y="270"/>
                    </a:lnTo>
                    <a:lnTo>
                      <a:pt x="259" y="302"/>
                    </a:lnTo>
                    <a:lnTo>
                      <a:pt x="258" y="337"/>
                    </a:lnTo>
                    <a:lnTo>
                      <a:pt x="258" y="739"/>
                    </a:lnTo>
                    <a:lnTo>
                      <a:pt x="133" y="739"/>
                    </a:lnTo>
                    <a:lnTo>
                      <a:pt x="132" y="730"/>
                    </a:lnTo>
                    <a:lnTo>
                      <a:pt x="129" y="721"/>
                    </a:lnTo>
                    <a:lnTo>
                      <a:pt x="126" y="714"/>
                    </a:lnTo>
                    <a:lnTo>
                      <a:pt x="121" y="706"/>
                    </a:lnTo>
                    <a:lnTo>
                      <a:pt x="113" y="701"/>
                    </a:lnTo>
                    <a:lnTo>
                      <a:pt x="106" y="697"/>
                    </a:lnTo>
                    <a:lnTo>
                      <a:pt x="97" y="695"/>
                    </a:lnTo>
                    <a:lnTo>
                      <a:pt x="88" y="694"/>
                    </a:lnTo>
                    <a:lnTo>
                      <a:pt x="80" y="695"/>
                    </a:lnTo>
                    <a:lnTo>
                      <a:pt x="71" y="697"/>
                    </a:lnTo>
                    <a:lnTo>
                      <a:pt x="63" y="701"/>
                    </a:lnTo>
                    <a:lnTo>
                      <a:pt x="57" y="706"/>
                    </a:lnTo>
                    <a:lnTo>
                      <a:pt x="51" y="714"/>
                    </a:lnTo>
                    <a:lnTo>
                      <a:pt x="47" y="721"/>
                    </a:lnTo>
                    <a:lnTo>
                      <a:pt x="45" y="730"/>
                    </a:lnTo>
                    <a:lnTo>
                      <a:pt x="44" y="739"/>
                    </a:lnTo>
                    <a:lnTo>
                      <a:pt x="0" y="739"/>
                    </a:lnTo>
                    <a:lnTo>
                      <a:pt x="0" y="893"/>
                    </a:lnTo>
                    <a:lnTo>
                      <a:pt x="152" y="893"/>
                    </a:lnTo>
                    <a:lnTo>
                      <a:pt x="152" y="894"/>
                    </a:lnTo>
                    <a:lnTo>
                      <a:pt x="151" y="895"/>
                    </a:lnTo>
                    <a:lnTo>
                      <a:pt x="166" y="895"/>
                    </a:lnTo>
                    <a:lnTo>
                      <a:pt x="181" y="895"/>
                    </a:lnTo>
                    <a:lnTo>
                      <a:pt x="195" y="895"/>
                    </a:lnTo>
                    <a:lnTo>
                      <a:pt x="210" y="895"/>
                    </a:lnTo>
                    <a:lnTo>
                      <a:pt x="225" y="895"/>
                    </a:lnTo>
                    <a:lnTo>
                      <a:pt x="240" y="895"/>
                    </a:lnTo>
                    <a:lnTo>
                      <a:pt x="256" y="895"/>
                    </a:lnTo>
                    <a:lnTo>
                      <a:pt x="271" y="895"/>
                    </a:lnTo>
                    <a:lnTo>
                      <a:pt x="288" y="895"/>
                    </a:lnTo>
                    <a:lnTo>
                      <a:pt x="303" y="895"/>
                    </a:lnTo>
                    <a:lnTo>
                      <a:pt x="319" y="895"/>
                    </a:lnTo>
                    <a:lnTo>
                      <a:pt x="335" y="895"/>
                    </a:lnTo>
                    <a:lnTo>
                      <a:pt x="350" y="895"/>
                    </a:lnTo>
                    <a:lnTo>
                      <a:pt x="365" y="895"/>
                    </a:lnTo>
                    <a:lnTo>
                      <a:pt x="381" y="895"/>
                    </a:lnTo>
                    <a:lnTo>
                      <a:pt x="396" y="895"/>
                    </a:lnTo>
                    <a:lnTo>
                      <a:pt x="396" y="888"/>
                    </a:lnTo>
                    <a:lnTo>
                      <a:pt x="481" y="888"/>
                    </a:lnTo>
                    <a:lnTo>
                      <a:pt x="486" y="884"/>
                    </a:lnTo>
                    <a:lnTo>
                      <a:pt x="492" y="880"/>
                    </a:lnTo>
                    <a:lnTo>
                      <a:pt x="498" y="877"/>
                    </a:lnTo>
                    <a:lnTo>
                      <a:pt x="504" y="872"/>
                    </a:lnTo>
                    <a:lnTo>
                      <a:pt x="509" y="868"/>
                    </a:lnTo>
                    <a:lnTo>
                      <a:pt x="513" y="865"/>
                    </a:lnTo>
                    <a:lnTo>
                      <a:pt x="517" y="863"/>
                    </a:lnTo>
                    <a:lnTo>
                      <a:pt x="519" y="860"/>
                    </a:lnTo>
                    <a:lnTo>
                      <a:pt x="517" y="863"/>
                    </a:lnTo>
                    <a:lnTo>
                      <a:pt x="513" y="865"/>
                    </a:lnTo>
                    <a:lnTo>
                      <a:pt x="509" y="868"/>
                    </a:lnTo>
                    <a:lnTo>
                      <a:pt x="504" y="872"/>
                    </a:lnTo>
                    <a:lnTo>
                      <a:pt x="498" y="877"/>
                    </a:lnTo>
                    <a:lnTo>
                      <a:pt x="492" y="880"/>
                    </a:lnTo>
                    <a:lnTo>
                      <a:pt x="486" y="884"/>
                    </a:lnTo>
                    <a:lnTo>
                      <a:pt x="481" y="888"/>
                    </a:lnTo>
                    <a:lnTo>
                      <a:pt x="701" y="888"/>
                    </a:lnTo>
                    <a:lnTo>
                      <a:pt x="701" y="893"/>
                    </a:lnTo>
                    <a:lnTo>
                      <a:pt x="787" y="893"/>
                    </a:lnTo>
                    <a:lnTo>
                      <a:pt x="787" y="739"/>
                    </a:lnTo>
                    <a:lnTo>
                      <a:pt x="741" y="73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5" name="Freeform 32"/>
              <p:cNvSpPr>
                <a:spLocks/>
              </p:cNvSpPr>
              <p:nvPr/>
            </p:nvSpPr>
            <p:spPr bwMode="auto">
              <a:xfrm>
                <a:off x="3689" y="1393"/>
                <a:ext cx="24" cy="30"/>
              </a:xfrm>
              <a:custGeom>
                <a:avLst/>
                <a:gdLst>
                  <a:gd name="T0" fmla="*/ 1 w 73"/>
                  <a:gd name="T1" fmla="*/ 3 h 89"/>
                  <a:gd name="T2" fmla="*/ 3 w 73"/>
                  <a:gd name="T3" fmla="*/ 1 h 89"/>
                  <a:gd name="T4" fmla="*/ 2 w 73"/>
                  <a:gd name="T5" fmla="*/ 0 h 89"/>
                  <a:gd name="T6" fmla="*/ 2 w 73"/>
                  <a:gd name="T7" fmla="*/ 0 h 89"/>
                  <a:gd name="T8" fmla="*/ 2 w 73"/>
                  <a:gd name="T9" fmla="*/ 0 h 89"/>
                  <a:gd name="T10" fmla="*/ 1 w 73"/>
                  <a:gd name="T11" fmla="*/ 0 h 89"/>
                  <a:gd name="T12" fmla="*/ 1 w 73"/>
                  <a:gd name="T13" fmla="*/ 0 h 89"/>
                  <a:gd name="T14" fmla="*/ 1 w 73"/>
                  <a:gd name="T15" fmla="*/ 0 h 89"/>
                  <a:gd name="T16" fmla="*/ 1 w 73"/>
                  <a:gd name="T17" fmla="*/ 0 h 89"/>
                  <a:gd name="T18" fmla="*/ 0 w 73"/>
                  <a:gd name="T19" fmla="*/ 0 h 89"/>
                  <a:gd name="T20" fmla="*/ 0 w 73"/>
                  <a:gd name="T21" fmla="*/ 3 h 89"/>
                  <a:gd name="T22" fmla="*/ 0 w 73"/>
                  <a:gd name="T23" fmla="*/ 3 h 89"/>
                  <a:gd name="T24" fmla="*/ 1 w 73"/>
                  <a:gd name="T25" fmla="*/ 3 h 89"/>
                  <a:gd name="T26" fmla="*/ 1 w 73"/>
                  <a:gd name="T27" fmla="*/ 3 h 89"/>
                  <a:gd name="T28" fmla="*/ 1 w 73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89"/>
                  <a:gd name="T47" fmla="*/ 73 w 73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89">
                    <a:moveTo>
                      <a:pt x="27" y="89"/>
                    </a:moveTo>
                    <a:lnTo>
                      <a:pt x="73" y="16"/>
                    </a:lnTo>
                    <a:lnTo>
                      <a:pt x="66" y="13"/>
                    </a:lnTo>
                    <a:lnTo>
                      <a:pt x="57" y="10"/>
                    </a:lnTo>
                    <a:lnTo>
                      <a:pt x="50" y="8"/>
                    </a:lnTo>
                    <a:lnTo>
                      <a:pt x="41" y="5"/>
                    </a:lnTo>
                    <a:lnTo>
                      <a:pt x="34" y="3"/>
                    </a:lnTo>
                    <a:lnTo>
                      <a:pt x="25" y="2"/>
                    </a:lnTo>
                    <a:lnTo>
                      <a:pt x="16" y="2"/>
                    </a:lnTo>
                    <a:lnTo>
                      <a:pt x="7" y="0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14" y="85"/>
                    </a:lnTo>
                    <a:lnTo>
                      <a:pt x="21" y="87"/>
                    </a:lnTo>
                    <a:lnTo>
                      <a:pt x="27" y="89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6" name="Freeform 33"/>
              <p:cNvSpPr>
                <a:spLocks/>
              </p:cNvSpPr>
              <p:nvPr/>
            </p:nvSpPr>
            <p:spPr bwMode="auto">
              <a:xfrm>
                <a:off x="3738" y="1458"/>
                <a:ext cx="26" cy="25"/>
              </a:xfrm>
              <a:custGeom>
                <a:avLst/>
                <a:gdLst>
                  <a:gd name="T0" fmla="*/ 0 w 78"/>
                  <a:gd name="T1" fmla="*/ 3 h 74"/>
                  <a:gd name="T2" fmla="*/ 3 w 78"/>
                  <a:gd name="T3" fmla="*/ 1 h 74"/>
                  <a:gd name="T4" fmla="*/ 3 w 78"/>
                  <a:gd name="T5" fmla="*/ 1 h 74"/>
                  <a:gd name="T6" fmla="*/ 3 w 78"/>
                  <a:gd name="T7" fmla="*/ 1 h 74"/>
                  <a:gd name="T8" fmla="*/ 3 w 78"/>
                  <a:gd name="T9" fmla="*/ 0 h 74"/>
                  <a:gd name="T10" fmla="*/ 3 w 78"/>
                  <a:gd name="T11" fmla="*/ 0 h 74"/>
                  <a:gd name="T12" fmla="*/ 0 w 78"/>
                  <a:gd name="T13" fmla="*/ 2 h 74"/>
                  <a:gd name="T14" fmla="*/ 0 w 78"/>
                  <a:gd name="T15" fmla="*/ 2 h 74"/>
                  <a:gd name="T16" fmla="*/ 0 w 78"/>
                  <a:gd name="T17" fmla="*/ 3 h 74"/>
                  <a:gd name="T18" fmla="*/ 0 w 78"/>
                  <a:gd name="T19" fmla="*/ 3 h 74"/>
                  <a:gd name="T20" fmla="*/ 0 w 78"/>
                  <a:gd name="T21" fmla="*/ 3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74"/>
                  <a:gd name="T35" fmla="*/ 78 w 78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74">
                    <a:moveTo>
                      <a:pt x="2" y="74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4" y="15"/>
                    </a:lnTo>
                    <a:lnTo>
                      <a:pt x="72" y="8"/>
                    </a:lnTo>
                    <a:lnTo>
                      <a:pt x="69" y="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2" y="74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7" name="Freeform 34"/>
              <p:cNvSpPr>
                <a:spLocks/>
              </p:cNvSpPr>
              <p:nvPr/>
            </p:nvSpPr>
            <p:spPr bwMode="auto">
              <a:xfrm>
                <a:off x="3606" y="1393"/>
                <a:ext cx="464" cy="246"/>
              </a:xfrm>
              <a:custGeom>
                <a:avLst/>
                <a:gdLst>
                  <a:gd name="T0" fmla="*/ 37 w 1392"/>
                  <a:gd name="T1" fmla="*/ 2 h 739"/>
                  <a:gd name="T2" fmla="*/ 34 w 1392"/>
                  <a:gd name="T3" fmla="*/ 2 h 739"/>
                  <a:gd name="T4" fmla="*/ 31 w 1392"/>
                  <a:gd name="T5" fmla="*/ 2 h 739"/>
                  <a:gd name="T6" fmla="*/ 28 w 1392"/>
                  <a:gd name="T7" fmla="*/ 4 h 739"/>
                  <a:gd name="T8" fmla="*/ 26 w 1392"/>
                  <a:gd name="T9" fmla="*/ 10 h 739"/>
                  <a:gd name="T10" fmla="*/ 18 w 1392"/>
                  <a:gd name="T11" fmla="*/ 10 h 739"/>
                  <a:gd name="T12" fmla="*/ 15 w 1392"/>
                  <a:gd name="T13" fmla="*/ 12 h 739"/>
                  <a:gd name="T14" fmla="*/ 15 w 1392"/>
                  <a:gd name="T15" fmla="*/ 14 h 739"/>
                  <a:gd name="T16" fmla="*/ 14 w 1392"/>
                  <a:gd name="T17" fmla="*/ 19 h 739"/>
                  <a:gd name="T18" fmla="*/ 12 w 1392"/>
                  <a:gd name="T19" fmla="*/ 15 h 739"/>
                  <a:gd name="T20" fmla="*/ 12 w 1392"/>
                  <a:gd name="T21" fmla="*/ 14 h 739"/>
                  <a:gd name="T22" fmla="*/ 12 w 1392"/>
                  <a:gd name="T23" fmla="*/ 12 h 739"/>
                  <a:gd name="T24" fmla="*/ 14 w 1392"/>
                  <a:gd name="T25" fmla="*/ 8 h 739"/>
                  <a:gd name="T26" fmla="*/ 17 w 1392"/>
                  <a:gd name="T27" fmla="*/ 6 h 739"/>
                  <a:gd name="T28" fmla="*/ 14 w 1392"/>
                  <a:gd name="T29" fmla="*/ 2 h 739"/>
                  <a:gd name="T30" fmla="*/ 11 w 1392"/>
                  <a:gd name="T31" fmla="*/ 4 h 739"/>
                  <a:gd name="T32" fmla="*/ 12 w 1392"/>
                  <a:gd name="T33" fmla="*/ 4 h 739"/>
                  <a:gd name="T34" fmla="*/ 9 w 1392"/>
                  <a:gd name="T35" fmla="*/ 8 h 739"/>
                  <a:gd name="T36" fmla="*/ 8 w 1392"/>
                  <a:gd name="T37" fmla="*/ 9 h 739"/>
                  <a:gd name="T38" fmla="*/ 6 w 1392"/>
                  <a:gd name="T39" fmla="*/ 4 h 739"/>
                  <a:gd name="T40" fmla="*/ 8 w 1392"/>
                  <a:gd name="T41" fmla="*/ 3 h 739"/>
                  <a:gd name="T42" fmla="*/ 9 w 1392"/>
                  <a:gd name="T43" fmla="*/ 3 h 739"/>
                  <a:gd name="T44" fmla="*/ 9 w 1392"/>
                  <a:gd name="T45" fmla="*/ 0 h 739"/>
                  <a:gd name="T46" fmla="*/ 6 w 1392"/>
                  <a:gd name="T47" fmla="*/ 1 h 739"/>
                  <a:gd name="T48" fmla="*/ 2 w 1392"/>
                  <a:gd name="T49" fmla="*/ 5 h 739"/>
                  <a:gd name="T50" fmla="*/ 4 w 1392"/>
                  <a:gd name="T51" fmla="*/ 8 h 739"/>
                  <a:gd name="T52" fmla="*/ 6 w 1392"/>
                  <a:gd name="T53" fmla="*/ 13 h 739"/>
                  <a:gd name="T54" fmla="*/ 6 w 1392"/>
                  <a:gd name="T55" fmla="*/ 15 h 739"/>
                  <a:gd name="T56" fmla="*/ 3 w 1392"/>
                  <a:gd name="T57" fmla="*/ 16 h 739"/>
                  <a:gd name="T58" fmla="*/ 3 w 1392"/>
                  <a:gd name="T59" fmla="*/ 14 h 739"/>
                  <a:gd name="T60" fmla="*/ 3 w 1392"/>
                  <a:gd name="T61" fmla="*/ 12 h 739"/>
                  <a:gd name="T62" fmla="*/ 1 w 1392"/>
                  <a:gd name="T63" fmla="*/ 7 h 739"/>
                  <a:gd name="T64" fmla="*/ 0 w 1392"/>
                  <a:gd name="T65" fmla="*/ 12 h 739"/>
                  <a:gd name="T66" fmla="*/ 1 w 1392"/>
                  <a:gd name="T67" fmla="*/ 20 h 739"/>
                  <a:gd name="T68" fmla="*/ 6 w 1392"/>
                  <a:gd name="T69" fmla="*/ 27 h 739"/>
                  <a:gd name="T70" fmla="*/ 7 w 1392"/>
                  <a:gd name="T71" fmla="*/ 23 h 739"/>
                  <a:gd name="T72" fmla="*/ 6 w 1392"/>
                  <a:gd name="T73" fmla="*/ 23 h 739"/>
                  <a:gd name="T74" fmla="*/ 8 w 1392"/>
                  <a:gd name="T75" fmla="*/ 18 h 739"/>
                  <a:gd name="T76" fmla="*/ 9 w 1392"/>
                  <a:gd name="T77" fmla="*/ 19 h 739"/>
                  <a:gd name="T78" fmla="*/ 11 w 1392"/>
                  <a:gd name="T79" fmla="*/ 23 h 739"/>
                  <a:gd name="T80" fmla="*/ 10 w 1392"/>
                  <a:gd name="T81" fmla="*/ 24 h 739"/>
                  <a:gd name="T82" fmla="*/ 9 w 1392"/>
                  <a:gd name="T83" fmla="*/ 24 h 739"/>
                  <a:gd name="T84" fmla="*/ 8 w 1392"/>
                  <a:gd name="T85" fmla="*/ 27 h 739"/>
                  <a:gd name="T86" fmla="*/ 10 w 1392"/>
                  <a:gd name="T87" fmla="*/ 27 h 739"/>
                  <a:gd name="T88" fmla="*/ 14 w 1392"/>
                  <a:gd name="T89" fmla="*/ 25 h 739"/>
                  <a:gd name="T90" fmla="*/ 17 w 1392"/>
                  <a:gd name="T91" fmla="*/ 21 h 739"/>
                  <a:gd name="T92" fmla="*/ 18 w 1392"/>
                  <a:gd name="T93" fmla="*/ 15 h 739"/>
                  <a:gd name="T94" fmla="*/ 25 w 1392"/>
                  <a:gd name="T95" fmla="*/ 18 h 739"/>
                  <a:gd name="T96" fmla="*/ 27 w 1392"/>
                  <a:gd name="T97" fmla="*/ 22 h 739"/>
                  <a:gd name="T98" fmla="*/ 49 w 1392"/>
                  <a:gd name="T99" fmla="*/ 24 h 739"/>
                  <a:gd name="T100" fmla="*/ 51 w 1392"/>
                  <a:gd name="T101" fmla="*/ 18 h 739"/>
                  <a:gd name="T102" fmla="*/ 51 w 1392"/>
                  <a:gd name="T103" fmla="*/ 11 h 739"/>
                  <a:gd name="T104" fmla="*/ 49 w 1392"/>
                  <a:gd name="T105" fmla="*/ 4 h 7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92"/>
                  <a:gd name="T160" fmla="*/ 0 h 739"/>
                  <a:gd name="T161" fmla="*/ 1392 w 1392"/>
                  <a:gd name="T162" fmla="*/ 739 h 7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92" h="739">
                    <a:moveTo>
                      <a:pt x="1310" y="118"/>
                    </a:moveTo>
                    <a:lnTo>
                      <a:pt x="1031" y="118"/>
                    </a:lnTo>
                    <a:lnTo>
                      <a:pt x="1031" y="67"/>
                    </a:lnTo>
                    <a:lnTo>
                      <a:pt x="1016" y="67"/>
                    </a:lnTo>
                    <a:lnTo>
                      <a:pt x="1000" y="67"/>
                    </a:lnTo>
                    <a:lnTo>
                      <a:pt x="985" y="67"/>
                    </a:lnTo>
                    <a:lnTo>
                      <a:pt x="970" y="67"/>
                    </a:lnTo>
                    <a:lnTo>
                      <a:pt x="954" y="67"/>
                    </a:lnTo>
                    <a:lnTo>
                      <a:pt x="938" y="67"/>
                    </a:lnTo>
                    <a:lnTo>
                      <a:pt x="923" y="67"/>
                    </a:lnTo>
                    <a:lnTo>
                      <a:pt x="906" y="67"/>
                    </a:lnTo>
                    <a:lnTo>
                      <a:pt x="891" y="67"/>
                    </a:lnTo>
                    <a:lnTo>
                      <a:pt x="875" y="67"/>
                    </a:lnTo>
                    <a:lnTo>
                      <a:pt x="860" y="67"/>
                    </a:lnTo>
                    <a:lnTo>
                      <a:pt x="845" y="67"/>
                    </a:lnTo>
                    <a:lnTo>
                      <a:pt x="830" y="67"/>
                    </a:lnTo>
                    <a:lnTo>
                      <a:pt x="816" y="67"/>
                    </a:lnTo>
                    <a:lnTo>
                      <a:pt x="801" y="67"/>
                    </a:lnTo>
                    <a:lnTo>
                      <a:pt x="786" y="67"/>
                    </a:lnTo>
                    <a:lnTo>
                      <a:pt x="767" y="102"/>
                    </a:lnTo>
                    <a:lnTo>
                      <a:pt x="751" y="136"/>
                    </a:lnTo>
                    <a:lnTo>
                      <a:pt x="735" y="169"/>
                    </a:lnTo>
                    <a:lnTo>
                      <a:pt x="721" y="200"/>
                    </a:lnTo>
                    <a:lnTo>
                      <a:pt x="710" y="231"/>
                    </a:lnTo>
                    <a:lnTo>
                      <a:pt x="698" y="261"/>
                    </a:lnTo>
                    <a:lnTo>
                      <a:pt x="690" y="291"/>
                    </a:lnTo>
                    <a:lnTo>
                      <a:pt x="682" y="320"/>
                    </a:lnTo>
                    <a:lnTo>
                      <a:pt x="491" y="320"/>
                    </a:lnTo>
                    <a:lnTo>
                      <a:pt x="488" y="295"/>
                    </a:lnTo>
                    <a:lnTo>
                      <a:pt x="484" y="271"/>
                    </a:lnTo>
                    <a:lnTo>
                      <a:pt x="479" y="249"/>
                    </a:lnTo>
                    <a:lnTo>
                      <a:pt x="473" y="226"/>
                    </a:lnTo>
                    <a:lnTo>
                      <a:pt x="397" y="270"/>
                    </a:lnTo>
                    <a:lnTo>
                      <a:pt x="402" y="293"/>
                    </a:lnTo>
                    <a:lnTo>
                      <a:pt x="405" y="318"/>
                    </a:lnTo>
                    <a:lnTo>
                      <a:pt x="407" y="344"/>
                    </a:lnTo>
                    <a:lnTo>
                      <a:pt x="408" y="371"/>
                    </a:lnTo>
                    <a:lnTo>
                      <a:pt x="408" y="382"/>
                    </a:lnTo>
                    <a:lnTo>
                      <a:pt x="407" y="392"/>
                    </a:lnTo>
                    <a:lnTo>
                      <a:pt x="407" y="403"/>
                    </a:lnTo>
                    <a:lnTo>
                      <a:pt x="406" y="414"/>
                    </a:lnTo>
                    <a:lnTo>
                      <a:pt x="402" y="445"/>
                    </a:lnTo>
                    <a:lnTo>
                      <a:pt x="396" y="475"/>
                    </a:lnTo>
                    <a:lnTo>
                      <a:pt x="388" y="504"/>
                    </a:lnTo>
                    <a:lnTo>
                      <a:pt x="379" y="531"/>
                    </a:lnTo>
                    <a:lnTo>
                      <a:pt x="319" y="420"/>
                    </a:lnTo>
                    <a:lnTo>
                      <a:pt x="320" y="414"/>
                    </a:lnTo>
                    <a:lnTo>
                      <a:pt x="321" y="407"/>
                    </a:lnTo>
                    <a:lnTo>
                      <a:pt x="322" y="400"/>
                    </a:lnTo>
                    <a:lnTo>
                      <a:pt x="322" y="394"/>
                    </a:lnTo>
                    <a:lnTo>
                      <a:pt x="324" y="388"/>
                    </a:lnTo>
                    <a:lnTo>
                      <a:pt x="324" y="380"/>
                    </a:lnTo>
                    <a:lnTo>
                      <a:pt x="325" y="374"/>
                    </a:lnTo>
                    <a:lnTo>
                      <a:pt x="325" y="367"/>
                    </a:lnTo>
                    <a:lnTo>
                      <a:pt x="325" y="359"/>
                    </a:lnTo>
                    <a:lnTo>
                      <a:pt x="324" y="352"/>
                    </a:lnTo>
                    <a:lnTo>
                      <a:pt x="324" y="346"/>
                    </a:lnTo>
                    <a:lnTo>
                      <a:pt x="322" y="338"/>
                    </a:lnTo>
                    <a:lnTo>
                      <a:pt x="321" y="332"/>
                    </a:lnTo>
                    <a:lnTo>
                      <a:pt x="320" y="325"/>
                    </a:lnTo>
                    <a:lnTo>
                      <a:pt x="319" y="318"/>
                    </a:lnTo>
                    <a:lnTo>
                      <a:pt x="317" y="312"/>
                    </a:lnTo>
                    <a:lnTo>
                      <a:pt x="377" y="206"/>
                    </a:lnTo>
                    <a:lnTo>
                      <a:pt x="382" y="219"/>
                    </a:lnTo>
                    <a:lnTo>
                      <a:pt x="387" y="231"/>
                    </a:lnTo>
                    <a:lnTo>
                      <a:pt x="391" y="245"/>
                    </a:lnTo>
                    <a:lnTo>
                      <a:pt x="395" y="259"/>
                    </a:lnTo>
                    <a:lnTo>
                      <a:pt x="464" y="196"/>
                    </a:lnTo>
                    <a:lnTo>
                      <a:pt x="453" y="165"/>
                    </a:lnTo>
                    <a:lnTo>
                      <a:pt x="440" y="137"/>
                    </a:lnTo>
                    <a:lnTo>
                      <a:pt x="423" y="111"/>
                    </a:lnTo>
                    <a:lnTo>
                      <a:pt x="406" y="86"/>
                    </a:lnTo>
                    <a:lnTo>
                      <a:pt x="387" y="65"/>
                    </a:lnTo>
                    <a:lnTo>
                      <a:pt x="367" y="46"/>
                    </a:lnTo>
                    <a:lnTo>
                      <a:pt x="345" y="30"/>
                    </a:lnTo>
                    <a:lnTo>
                      <a:pt x="322" y="17"/>
                    </a:lnTo>
                    <a:lnTo>
                      <a:pt x="276" y="90"/>
                    </a:lnTo>
                    <a:lnTo>
                      <a:pt x="285" y="93"/>
                    </a:lnTo>
                    <a:lnTo>
                      <a:pt x="293" y="97"/>
                    </a:lnTo>
                    <a:lnTo>
                      <a:pt x="300" y="102"/>
                    </a:lnTo>
                    <a:lnTo>
                      <a:pt x="309" y="107"/>
                    </a:lnTo>
                    <a:lnTo>
                      <a:pt x="314" y="111"/>
                    </a:lnTo>
                    <a:lnTo>
                      <a:pt x="319" y="116"/>
                    </a:lnTo>
                    <a:lnTo>
                      <a:pt x="322" y="119"/>
                    </a:lnTo>
                    <a:lnTo>
                      <a:pt x="327" y="124"/>
                    </a:lnTo>
                    <a:lnTo>
                      <a:pt x="265" y="233"/>
                    </a:lnTo>
                    <a:lnTo>
                      <a:pt x="260" y="231"/>
                    </a:lnTo>
                    <a:lnTo>
                      <a:pt x="254" y="229"/>
                    </a:lnTo>
                    <a:lnTo>
                      <a:pt x="249" y="228"/>
                    </a:lnTo>
                    <a:lnTo>
                      <a:pt x="243" y="228"/>
                    </a:lnTo>
                    <a:lnTo>
                      <a:pt x="238" y="228"/>
                    </a:lnTo>
                    <a:lnTo>
                      <a:pt x="232" y="229"/>
                    </a:lnTo>
                    <a:lnTo>
                      <a:pt x="227" y="231"/>
                    </a:lnTo>
                    <a:lnTo>
                      <a:pt x="220" y="234"/>
                    </a:lnTo>
                    <a:lnTo>
                      <a:pt x="163" y="127"/>
                    </a:lnTo>
                    <a:lnTo>
                      <a:pt x="166" y="124"/>
                    </a:lnTo>
                    <a:lnTo>
                      <a:pt x="168" y="122"/>
                    </a:lnTo>
                    <a:lnTo>
                      <a:pt x="171" y="119"/>
                    </a:lnTo>
                    <a:lnTo>
                      <a:pt x="173" y="117"/>
                    </a:lnTo>
                    <a:lnTo>
                      <a:pt x="182" y="109"/>
                    </a:lnTo>
                    <a:lnTo>
                      <a:pt x="190" y="103"/>
                    </a:lnTo>
                    <a:lnTo>
                      <a:pt x="199" y="98"/>
                    </a:lnTo>
                    <a:lnTo>
                      <a:pt x="208" y="93"/>
                    </a:lnTo>
                    <a:lnTo>
                      <a:pt x="218" y="90"/>
                    </a:lnTo>
                    <a:lnTo>
                      <a:pt x="227" y="87"/>
                    </a:lnTo>
                    <a:lnTo>
                      <a:pt x="237" y="85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49" y="85"/>
                    </a:lnTo>
                    <a:lnTo>
                      <a:pt x="256" y="1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18" y="3"/>
                    </a:lnTo>
                    <a:lnTo>
                      <a:pt x="192" y="9"/>
                    </a:lnTo>
                    <a:lnTo>
                      <a:pt x="166" y="20"/>
                    </a:lnTo>
                    <a:lnTo>
                      <a:pt x="141" y="34"/>
                    </a:lnTo>
                    <a:lnTo>
                      <a:pt x="118" y="52"/>
                    </a:lnTo>
                    <a:lnTo>
                      <a:pt x="96" y="73"/>
                    </a:lnTo>
                    <a:lnTo>
                      <a:pt x="76" y="99"/>
                    </a:lnTo>
                    <a:lnTo>
                      <a:pt x="59" y="127"/>
                    </a:lnTo>
                    <a:lnTo>
                      <a:pt x="102" y="245"/>
                    </a:lnTo>
                    <a:lnTo>
                      <a:pt x="105" y="236"/>
                    </a:lnTo>
                    <a:lnTo>
                      <a:pt x="107" y="228"/>
                    </a:lnTo>
                    <a:lnTo>
                      <a:pt x="110" y="220"/>
                    </a:lnTo>
                    <a:lnTo>
                      <a:pt x="112" y="211"/>
                    </a:lnTo>
                    <a:lnTo>
                      <a:pt x="168" y="316"/>
                    </a:lnTo>
                    <a:lnTo>
                      <a:pt x="166" y="328"/>
                    </a:lnTo>
                    <a:lnTo>
                      <a:pt x="163" y="341"/>
                    </a:lnTo>
                    <a:lnTo>
                      <a:pt x="162" y="354"/>
                    </a:lnTo>
                    <a:lnTo>
                      <a:pt x="162" y="367"/>
                    </a:lnTo>
                    <a:lnTo>
                      <a:pt x="162" y="378"/>
                    </a:lnTo>
                    <a:lnTo>
                      <a:pt x="163" y="388"/>
                    </a:lnTo>
                    <a:lnTo>
                      <a:pt x="164" y="399"/>
                    </a:lnTo>
                    <a:lnTo>
                      <a:pt x="166" y="409"/>
                    </a:lnTo>
                    <a:lnTo>
                      <a:pt x="107" y="511"/>
                    </a:lnTo>
                    <a:lnTo>
                      <a:pt x="102" y="495"/>
                    </a:lnTo>
                    <a:lnTo>
                      <a:pt x="97" y="479"/>
                    </a:lnTo>
                    <a:lnTo>
                      <a:pt x="93" y="461"/>
                    </a:lnTo>
                    <a:lnTo>
                      <a:pt x="91" y="445"/>
                    </a:lnTo>
                    <a:lnTo>
                      <a:pt x="88" y="426"/>
                    </a:lnTo>
                    <a:lnTo>
                      <a:pt x="86" y="408"/>
                    </a:lnTo>
                    <a:lnTo>
                      <a:pt x="85" y="389"/>
                    </a:lnTo>
                    <a:lnTo>
                      <a:pt x="85" y="371"/>
                    </a:lnTo>
                    <a:lnTo>
                      <a:pt x="85" y="359"/>
                    </a:lnTo>
                    <a:lnTo>
                      <a:pt x="85" y="348"/>
                    </a:lnTo>
                    <a:lnTo>
                      <a:pt x="85" y="337"/>
                    </a:lnTo>
                    <a:lnTo>
                      <a:pt x="86" y="327"/>
                    </a:lnTo>
                    <a:lnTo>
                      <a:pt x="88" y="311"/>
                    </a:lnTo>
                    <a:lnTo>
                      <a:pt x="91" y="295"/>
                    </a:lnTo>
                    <a:lnTo>
                      <a:pt x="93" y="279"/>
                    </a:lnTo>
                    <a:lnTo>
                      <a:pt x="97" y="264"/>
                    </a:lnTo>
                    <a:lnTo>
                      <a:pt x="41" y="163"/>
                    </a:lnTo>
                    <a:lnTo>
                      <a:pt x="32" y="185"/>
                    </a:lnTo>
                    <a:lnTo>
                      <a:pt x="24" y="209"/>
                    </a:lnTo>
                    <a:lnTo>
                      <a:pt x="16" y="234"/>
                    </a:lnTo>
                    <a:lnTo>
                      <a:pt x="11" y="259"/>
                    </a:lnTo>
                    <a:lnTo>
                      <a:pt x="6" y="286"/>
                    </a:lnTo>
                    <a:lnTo>
                      <a:pt x="2" y="313"/>
                    </a:lnTo>
                    <a:lnTo>
                      <a:pt x="1" y="342"/>
                    </a:lnTo>
                    <a:lnTo>
                      <a:pt x="0" y="371"/>
                    </a:lnTo>
                    <a:lnTo>
                      <a:pt x="2" y="429"/>
                    </a:lnTo>
                    <a:lnTo>
                      <a:pt x="11" y="485"/>
                    </a:lnTo>
                    <a:lnTo>
                      <a:pt x="26" y="537"/>
                    </a:lnTo>
                    <a:lnTo>
                      <a:pt x="45" y="584"/>
                    </a:lnTo>
                    <a:lnTo>
                      <a:pt x="68" y="628"/>
                    </a:lnTo>
                    <a:lnTo>
                      <a:pt x="96" y="664"/>
                    </a:lnTo>
                    <a:lnTo>
                      <a:pt x="127" y="695"/>
                    </a:lnTo>
                    <a:lnTo>
                      <a:pt x="162" y="717"/>
                    </a:lnTo>
                    <a:lnTo>
                      <a:pt x="208" y="645"/>
                    </a:lnTo>
                    <a:lnTo>
                      <a:pt x="203" y="643"/>
                    </a:lnTo>
                    <a:lnTo>
                      <a:pt x="197" y="639"/>
                    </a:lnTo>
                    <a:lnTo>
                      <a:pt x="192" y="635"/>
                    </a:lnTo>
                    <a:lnTo>
                      <a:pt x="186" y="632"/>
                    </a:lnTo>
                    <a:lnTo>
                      <a:pt x="181" y="628"/>
                    </a:lnTo>
                    <a:lnTo>
                      <a:pt x="174" y="623"/>
                    </a:lnTo>
                    <a:lnTo>
                      <a:pt x="169" y="618"/>
                    </a:lnTo>
                    <a:lnTo>
                      <a:pt x="164" y="613"/>
                    </a:lnTo>
                    <a:lnTo>
                      <a:pt x="162" y="610"/>
                    </a:lnTo>
                    <a:lnTo>
                      <a:pt x="159" y="607"/>
                    </a:lnTo>
                    <a:lnTo>
                      <a:pt x="156" y="603"/>
                    </a:lnTo>
                    <a:lnTo>
                      <a:pt x="153" y="601"/>
                    </a:lnTo>
                    <a:lnTo>
                      <a:pt x="214" y="495"/>
                    </a:lnTo>
                    <a:lnTo>
                      <a:pt x="220" y="499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3" y="505"/>
                    </a:lnTo>
                    <a:lnTo>
                      <a:pt x="249" y="505"/>
                    </a:lnTo>
                    <a:lnTo>
                      <a:pt x="255" y="504"/>
                    </a:lnTo>
                    <a:lnTo>
                      <a:pt x="260" y="501"/>
                    </a:lnTo>
                    <a:lnTo>
                      <a:pt x="265" y="500"/>
                    </a:lnTo>
                    <a:lnTo>
                      <a:pt x="326" y="614"/>
                    </a:lnTo>
                    <a:lnTo>
                      <a:pt x="317" y="623"/>
                    </a:lnTo>
                    <a:lnTo>
                      <a:pt x="308" y="630"/>
                    </a:lnTo>
                    <a:lnTo>
                      <a:pt x="298" y="638"/>
                    </a:lnTo>
                    <a:lnTo>
                      <a:pt x="289" y="643"/>
                    </a:lnTo>
                    <a:lnTo>
                      <a:pt x="278" y="648"/>
                    </a:lnTo>
                    <a:lnTo>
                      <a:pt x="268" y="651"/>
                    </a:lnTo>
                    <a:lnTo>
                      <a:pt x="258" y="653"/>
                    </a:lnTo>
                    <a:lnTo>
                      <a:pt x="247" y="654"/>
                    </a:lnTo>
                    <a:lnTo>
                      <a:pt x="243" y="654"/>
                    </a:lnTo>
                    <a:lnTo>
                      <a:pt x="239" y="654"/>
                    </a:lnTo>
                    <a:lnTo>
                      <a:pt x="234" y="654"/>
                    </a:lnTo>
                    <a:lnTo>
                      <a:pt x="230" y="653"/>
                    </a:lnTo>
                    <a:lnTo>
                      <a:pt x="208" y="734"/>
                    </a:lnTo>
                    <a:lnTo>
                      <a:pt x="213" y="735"/>
                    </a:lnTo>
                    <a:lnTo>
                      <a:pt x="218" y="735"/>
                    </a:lnTo>
                    <a:lnTo>
                      <a:pt x="222" y="736"/>
                    </a:lnTo>
                    <a:lnTo>
                      <a:pt x="227" y="737"/>
                    </a:lnTo>
                    <a:lnTo>
                      <a:pt x="232" y="737"/>
                    </a:lnTo>
                    <a:lnTo>
                      <a:pt x="237" y="739"/>
                    </a:lnTo>
                    <a:lnTo>
                      <a:pt x="242" y="739"/>
                    </a:lnTo>
                    <a:lnTo>
                      <a:pt x="247" y="739"/>
                    </a:lnTo>
                    <a:lnTo>
                      <a:pt x="270" y="737"/>
                    </a:lnTo>
                    <a:lnTo>
                      <a:pt x="294" y="732"/>
                    </a:lnTo>
                    <a:lnTo>
                      <a:pt x="316" y="724"/>
                    </a:lnTo>
                    <a:lnTo>
                      <a:pt x="339" y="712"/>
                    </a:lnTo>
                    <a:lnTo>
                      <a:pt x="359" y="699"/>
                    </a:lnTo>
                    <a:lnTo>
                      <a:pt x="379" y="683"/>
                    </a:lnTo>
                    <a:lnTo>
                      <a:pt x="397" y="664"/>
                    </a:lnTo>
                    <a:lnTo>
                      <a:pt x="415" y="642"/>
                    </a:lnTo>
                    <a:lnTo>
                      <a:pt x="430" y="619"/>
                    </a:lnTo>
                    <a:lnTo>
                      <a:pt x="443" y="593"/>
                    </a:lnTo>
                    <a:lnTo>
                      <a:pt x="456" y="566"/>
                    </a:lnTo>
                    <a:lnTo>
                      <a:pt x="467" y="536"/>
                    </a:lnTo>
                    <a:lnTo>
                      <a:pt x="476" y="505"/>
                    </a:lnTo>
                    <a:lnTo>
                      <a:pt x="483" y="472"/>
                    </a:lnTo>
                    <a:lnTo>
                      <a:pt x="488" y="439"/>
                    </a:lnTo>
                    <a:lnTo>
                      <a:pt x="492" y="404"/>
                    </a:lnTo>
                    <a:lnTo>
                      <a:pt x="634" y="404"/>
                    </a:lnTo>
                    <a:lnTo>
                      <a:pt x="634" y="403"/>
                    </a:lnTo>
                    <a:lnTo>
                      <a:pt x="930" y="403"/>
                    </a:lnTo>
                    <a:lnTo>
                      <a:pt x="930" y="476"/>
                    </a:lnTo>
                    <a:lnTo>
                      <a:pt x="675" y="476"/>
                    </a:lnTo>
                    <a:lnTo>
                      <a:pt x="680" y="504"/>
                    </a:lnTo>
                    <a:lnTo>
                      <a:pt x="686" y="530"/>
                    </a:lnTo>
                    <a:lnTo>
                      <a:pt x="695" y="556"/>
                    </a:lnTo>
                    <a:lnTo>
                      <a:pt x="705" y="581"/>
                    </a:lnTo>
                    <a:lnTo>
                      <a:pt x="716" y="605"/>
                    </a:lnTo>
                    <a:lnTo>
                      <a:pt x="728" y="629"/>
                    </a:lnTo>
                    <a:lnTo>
                      <a:pt x="743" y="653"/>
                    </a:lnTo>
                    <a:lnTo>
                      <a:pt x="760" y="675"/>
                    </a:lnTo>
                    <a:lnTo>
                      <a:pt x="1304" y="675"/>
                    </a:lnTo>
                    <a:lnTo>
                      <a:pt x="1324" y="647"/>
                    </a:lnTo>
                    <a:lnTo>
                      <a:pt x="1342" y="617"/>
                    </a:lnTo>
                    <a:lnTo>
                      <a:pt x="1357" y="586"/>
                    </a:lnTo>
                    <a:lnTo>
                      <a:pt x="1370" y="555"/>
                    </a:lnTo>
                    <a:lnTo>
                      <a:pt x="1380" y="521"/>
                    </a:lnTo>
                    <a:lnTo>
                      <a:pt x="1386" y="487"/>
                    </a:lnTo>
                    <a:lnTo>
                      <a:pt x="1391" y="454"/>
                    </a:lnTo>
                    <a:lnTo>
                      <a:pt x="1392" y="419"/>
                    </a:lnTo>
                    <a:lnTo>
                      <a:pt x="1390" y="378"/>
                    </a:lnTo>
                    <a:lnTo>
                      <a:pt x="1383" y="337"/>
                    </a:lnTo>
                    <a:lnTo>
                      <a:pt x="1375" y="295"/>
                    </a:lnTo>
                    <a:lnTo>
                      <a:pt x="1363" y="255"/>
                    </a:lnTo>
                    <a:lnTo>
                      <a:pt x="1351" y="216"/>
                    </a:lnTo>
                    <a:lnTo>
                      <a:pt x="1337" y="180"/>
                    </a:lnTo>
                    <a:lnTo>
                      <a:pt x="1324" y="147"/>
                    </a:lnTo>
                    <a:lnTo>
                      <a:pt x="1310" y="1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8" name="Freeform 35"/>
              <p:cNvSpPr>
                <a:spLocks/>
              </p:cNvSpPr>
              <p:nvPr/>
            </p:nvSpPr>
            <p:spPr bwMode="auto">
              <a:xfrm>
                <a:off x="3660" y="1608"/>
                <a:ext cx="23" cy="30"/>
              </a:xfrm>
              <a:custGeom>
                <a:avLst/>
                <a:gdLst>
                  <a:gd name="T0" fmla="*/ 2 w 68"/>
                  <a:gd name="T1" fmla="*/ 0 h 89"/>
                  <a:gd name="T2" fmla="*/ 2 w 68"/>
                  <a:gd name="T3" fmla="*/ 0 h 89"/>
                  <a:gd name="T4" fmla="*/ 2 w 68"/>
                  <a:gd name="T5" fmla="*/ 0 h 89"/>
                  <a:gd name="T6" fmla="*/ 2 w 68"/>
                  <a:gd name="T7" fmla="*/ 0 h 89"/>
                  <a:gd name="T8" fmla="*/ 2 w 68"/>
                  <a:gd name="T9" fmla="*/ 0 h 89"/>
                  <a:gd name="T10" fmla="*/ 0 w 68"/>
                  <a:gd name="T11" fmla="*/ 3 h 89"/>
                  <a:gd name="T12" fmla="*/ 0 w 68"/>
                  <a:gd name="T13" fmla="*/ 3 h 89"/>
                  <a:gd name="T14" fmla="*/ 0 w 68"/>
                  <a:gd name="T15" fmla="*/ 3 h 89"/>
                  <a:gd name="T16" fmla="*/ 1 w 68"/>
                  <a:gd name="T17" fmla="*/ 3 h 89"/>
                  <a:gd name="T18" fmla="*/ 1 w 68"/>
                  <a:gd name="T19" fmla="*/ 3 h 89"/>
                  <a:gd name="T20" fmla="*/ 1 w 68"/>
                  <a:gd name="T21" fmla="*/ 3 h 89"/>
                  <a:gd name="T22" fmla="*/ 1 w 68"/>
                  <a:gd name="T23" fmla="*/ 3 h 89"/>
                  <a:gd name="T24" fmla="*/ 2 w 68"/>
                  <a:gd name="T25" fmla="*/ 3 h 89"/>
                  <a:gd name="T26" fmla="*/ 2 w 68"/>
                  <a:gd name="T27" fmla="*/ 3 h 89"/>
                  <a:gd name="T28" fmla="*/ 3 w 68"/>
                  <a:gd name="T29" fmla="*/ 0 h 89"/>
                  <a:gd name="T30" fmla="*/ 2 w 68"/>
                  <a:gd name="T31" fmla="*/ 0 h 89"/>
                  <a:gd name="T32" fmla="*/ 2 w 68"/>
                  <a:gd name="T33" fmla="*/ 0 h 89"/>
                  <a:gd name="T34" fmla="*/ 2 w 68"/>
                  <a:gd name="T35" fmla="*/ 0 h 89"/>
                  <a:gd name="T36" fmla="*/ 2 w 68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89"/>
                  <a:gd name="T59" fmla="*/ 68 w 68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89">
                    <a:moveTo>
                      <a:pt x="60" y="5"/>
                    </a:moveTo>
                    <a:lnTo>
                      <a:pt x="56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0" y="72"/>
                    </a:lnTo>
                    <a:lnTo>
                      <a:pt x="6" y="75"/>
                    </a:lnTo>
                    <a:lnTo>
                      <a:pt x="11" y="77"/>
                    </a:lnTo>
                    <a:lnTo>
                      <a:pt x="17" y="80"/>
                    </a:lnTo>
                    <a:lnTo>
                      <a:pt x="22" y="82"/>
                    </a:lnTo>
                    <a:lnTo>
                      <a:pt x="28" y="84"/>
                    </a:lnTo>
                    <a:lnTo>
                      <a:pt x="33" y="86"/>
                    </a:lnTo>
                    <a:lnTo>
                      <a:pt x="40" y="87"/>
                    </a:lnTo>
                    <a:lnTo>
                      <a:pt x="46" y="89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2" y="6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9" name="Freeform 36"/>
              <p:cNvSpPr>
                <a:spLocks/>
              </p:cNvSpPr>
              <p:nvPr/>
            </p:nvSpPr>
            <p:spPr bwMode="auto">
              <a:xfrm>
                <a:off x="3620" y="1435"/>
                <a:ext cx="20" cy="46"/>
              </a:xfrm>
              <a:custGeom>
                <a:avLst/>
                <a:gdLst>
                  <a:gd name="T0" fmla="*/ 2 w 61"/>
                  <a:gd name="T1" fmla="*/ 4 h 137"/>
                  <a:gd name="T2" fmla="*/ 2 w 61"/>
                  <a:gd name="T3" fmla="*/ 4 h 137"/>
                  <a:gd name="T4" fmla="*/ 2 w 61"/>
                  <a:gd name="T5" fmla="*/ 4 h 137"/>
                  <a:gd name="T6" fmla="*/ 2 w 61"/>
                  <a:gd name="T7" fmla="*/ 4 h 137"/>
                  <a:gd name="T8" fmla="*/ 2 w 61"/>
                  <a:gd name="T9" fmla="*/ 4 h 137"/>
                  <a:gd name="T10" fmla="*/ 1 w 61"/>
                  <a:gd name="T11" fmla="*/ 0 h 137"/>
                  <a:gd name="T12" fmla="*/ 0 w 61"/>
                  <a:gd name="T13" fmla="*/ 0 h 137"/>
                  <a:gd name="T14" fmla="*/ 0 w 61"/>
                  <a:gd name="T15" fmla="*/ 1 h 137"/>
                  <a:gd name="T16" fmla="*/ 0 w 61"/>
                  <a:gd name="T17" fmla="*/ 1 h 137"/>
                  <a:gd name="T18" fmla="*/ 0 w 61"/>
                  <a:gd name="T19" fmla="*/ 1 h 137"/>
                  <a:gd name="T20" fmla="*/ 2 w 61"/>
                  <a:gd name="T21" fmla="*/ 5 h 137"/>
                  <a:gd name="T22" fmla="*/ 2 w 61"/>
                  <a:gd name="T23" fmla="*/ 5 h 137"/>
                  <a:gd name="T24" fmla="*/ 2 w 61"/>
                  <a:gd name="T25" fmla="*/ 5 h 137"/>
                  <a:gd name="T26" fmla="*/ 2 w 61"/>
                  <a:gd name="T27" fmla="*/ 5 h 137"/>
                  <a:gd name="T28" fmla="*/ 2 w 61"/>
                  <a:gd name="T29" fmla="*/ 4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37"/>
                  <a:gd name="T47" fmla="*/ 61 w 61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37">
                    <a:moveTo>
                      <a:pt x="60" y="120"/>
                    </a:moveTo>
                    <a:lnTo>
                      <a:pt x="60" y="119"/>
                    </a:lnTo>
                    <a:lnTo>
                      <a:pt x="60" y="118"/>
                    </a:lnTo>
                    <a:lnTo>
                      <a:pt x="61" y="118"/>
                    </a:lnTo>
                    <a:lnTo>
                      <a:pt x="18" y="0"/>
                    </a:lnTo>
                    <a:lnTo>
                      <a:pt x="13" y="9"/>
                    </a:lnTo>
                    <a:lnTo>
                      <a:pt x="9" y="17"/>
                    </a:lnTo>
                    <a:lnTo>
                      <a:pt x="4" y="27"/>
                    </a:lnTo>
                    <a:lnTo>
                      <a:pt x="0" y="36"/>
                    </a:lnTo>
                    <a:lnTo>
                      <a:pt x="56" y="137"/>
                    </a:lnTo>
                    <a:lnTo>
                      <a:pt x="57" y="133"/>
                    </a:lnTo>
                    <a:lnTo>
                      <a:pt x="59" y="128"/>
                    </a:lnTo>
                    <a:lnTo>
                      <a:pt x="59" y="124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890" name="Freeform 37"/>
            <p:cNvSpPr>
              <a:spLocks/>
            </p:cNvSpPr>
            <p:nvPr/>
          </p:nvSpPr>
          <p:spPr bwMode="auto">
            <a:xfrm>
              <a:off x="653" y="1926"/>
              <a:ext cx="198" cy="202"/>
            </a:xfrm>
            <a:custGeom>
              <a:avLst/>
              <a:gdLst>
                <a:gd name="T0" fmla="*/ 4 w 792"/>
                <a:gd name="T1" fmla="*/ 5 h 806"/>
                <a:gd name="T2" fmla="*/ 6 w 792"/>
                <a:gd name="T3" fmla="*/ 4 h 806"/>
                <a:gd name="T4" fmla="*/ 7 w 792"/>
                <a:gd name="T5" fmla="*/ 4 h 806"/>
                <a:gd name="T6" fmla="*/ 9 w 792"/>
                <a:gd name="T7" fmla="*/ 6 h 806"/>
                <a:gd name="T8" fmla="*/ 8 w 792"/>
                <a:gd name="T9" fmla="*/ 8 h 806"/>
                <a:gd name="T10" fmla="*/ 7 w 792"/>
                <a:gd name="T11" fmla="*/ 9 h 806"/>
                <a:gd name="T12" fmla="*/ 6 w 792"/>
                <a:gd name="T13" fmla="*/ 9 h 806"/>
                <a:gd name="T14" fmla="*/ 5 w 792"/>
                <a:gd name="T15" fmla="*/ 8 h 806"/>
                <a:gd name="T16" fmla="*/ 4 w 792"/>
                <a:gd name="T17" fmla="*/ 10 h 806"/>
                <a:gd name="T18" fmla="*/ 4 w 792"/>
                <a:gd name="T19" fmla="*/ 12 h 806"/>
                <a:gd name="T20" fmla="*/ 5 w 792"/>
                <a:gd name="T21" fmla="*/ 13 h 806"/>
                <a:gd name="T22" fmla="*/ 5 w 792"/>
                <a:gd name="T23" fmla="*/ 13 h 806"/>
                <a:gd name="T24" fmla="*/ 6 w 792"/>
                <a:gd name="T25" fmla="*/ 11 h 806"/>
                <a:gd name="T26" fmla="*/ 6 w 792"/>
                <a:gd name="T27" fmla="*/ 11 h 806"/>
                <a:gd name="T28" fmla="*/ 7 w 792"/>
                <a:gd name="T29" fmla="*/ 13 h 806"/>
                <a:gd name="T30" fmla="*/ 8 w 792"/>
                <a:gd name="T31" fmla="*/ 13 h 806"/>
                <a:gd name="T32" fmla="*/ 8 w 792"/>
                <a:gd name="T33" fmla="*/ 10 h 806"/>
                <a:gd name="T34" fmla="*/ 10 w 792"/>
                <a:gd name="T35" fmla="*/ 11 h 806"/>
                <a:gd name="T36" fmla="*/ 10 w 792"/>
                <a:gd name="T37" fmla="*/ 9 h 806"/>
                <a:gd name="T38" fmla="*/ 12 w 792"/>
                <a:gd name="T39" fmla="*/ 8 h 806"/>
                <a:gd name="T40" fmla="*/ 11 w 792"/>
                <a:gd name="T41" fmla="*/ 7 h 806"/>
                <a:gd name="T42" fmla="*/ 11 w 792"/>
                <a:gd name="T43" fmla="*/ 6 h 806"/>
                <a:gd name="T44" fmla="*/ 11 w 792"/>
                <a:gd name="T45" fmla="*/ 6 h 806"/>
                <a:gd name="T46" fmla="*/ 12 w 792"/>
                <a:gd name="T47" fmla="*/ 5 h 806"/>
                <a:gd name="T48" fmla="*/ 10 w 792"/>
                <a:gd name="T49" fmla="*/ 4 h 806"/>
                <a:gd name="T50" fmla="*/ 11 w 792"/>
                <a:gd name="T51" fmla="*/ 2 h 806"/>
                <a:gd name="T52" fmla="*/ 11 w 792"/>
                <a:gd name="T53" fmla="*/ 2 h 806"/>
                <a:gd name="T54" fmla="*/ 9 w 792"/>
                <a:gd name="T55" fmla="*/ 3 h 806"/>
                <a:gd name="T56" fmla="*/ 8 w 792"/>
                <a:gd name="T57" fmla="*/ 3 h 806"/>
                <a:gd name="T58" fmla="*/ 8 w 792"/>
                <a:gd name="T59" fmla="*/ 0 h 806"/>
                <a:gd name="T60" fmla="*/ 7 w 792"/>
                <a:gd name="T61" fmla="*/ 0 h 806"/>
                <a:gd name="T62" fmla="*/ 6 w 792"/>
                <a:gd name="T63" fmla="*/ 2 h 806"/>
                <a:gd name="T64" fmla="*/ 6 w 792"/>
                <a:gd name="T65" fmla="*/ 2 h 806"/>
                <a:gd name="T66" fmla="*/ 5 w 792"/>
                <a:gd name="T67" fmla="*/ 0 h 806"/>
                <a:gd name="T68" fmla="*/ 5 w 792"/>
                <a:gd name="T69" fmla="*/ 0 h 806"/>
                <a:gd name="T70" fmla="*/ 5 w 792"/>
                <a:gd name="T71" fmla="*/ 3 h 806"/>
                <a:gd name="T72" fmla="*/ 4 w 792"/>
                <a:gd name="T73" fmla="*/ 3 h 806"/>
                <a:gd name="T74" fmla="*/ 2 w 792"/>
                <a:gd name="T75" fmla="*/ 2 h 806"/>
                <a:gd name="T76" fmla="*/ 2 w 792"/>
                <a:gd name="T77" fmla="*/ 2 h 806"/>
                <a:gd name="T78" fmla="*/ 3 w 792"/>
                <a:gd name="T79" fmla="*/ 4 h 806"/>
                <a:gd name="T80" fmla="*/ 0 w 792"/>
                <a:gd name="T81" fmla="*/ 5 h 806"/>
                <a:gd name="T82" fmla="*/ 2 w 792"/>
                <a:gd name="T83" fmla="*/ 6 h 806"/>
                <a:gd name="T84" fmla="*/ 2 w 792"/>
                <a:gd name="T85" fmla="*/ 6 h 806"/>
                <a:gd name="T86" fmla="*/ 2 w 792"/>
                <a:gd name="T87" fmla="*/ 7 h 806"/>
                <a:gd name="T88" fmla="*/ 0 w 792"/>
                <a:gd name="T89" fmla="*/ 8 h 806"/>
                <a:gd name="T90" fmla="*/ 3 w 792"/>
                <a:gd name="T91" fmla="*/ 9 h 806"/>
                <a:gd name="T92" fmla="*/ 2 w 792"/>
                <a:gd name="T93" fmla="*/ 11 h 806"/>
                <a:gd name="T94" fmla="*/ 2 w 792"/>
                <a:gd name="T95" fmla="*/ 11 h 806"/>
                <a:gd name="T96" fmla="*/ 4 w 792"/>
                <a:gd name="T97" fmla="*/ 10 h 806"/>
                <a:gd name="T98" fmla="*/ 4 w 792"/>
                <a:gd name="T99" fmla="*/ 7 h 8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2"/>
                <a:gd name="T151" fmla="*/ 0 h 806"/>
                <a:gd name="T152" fmla="*/ 792 w 792"/>
                <a:gd name="T153" fmla="*/ 806 h 8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2" h="806">
                  <a:moveTo>
                    <a:pt x="253" y="410"/>
                  </a:moveTo>
                  <a:lnTo>
                    <a:pt x="254" y="379"/>
                  </a:lnTo>
                  <a:lnTo>
                    <a:pt x="262" y="351"/>
                  </a:lnTo>
                  <a:lnTo>
                    <a:pt x="273" y="325"/>
                  </a:lnTo>
                  <a:lnTo>
                    <a:pt x="290" y="301"/>
                  </a:lnTo>
                  <a:lnTo>
                    <a:pt x="311" y="281"/>
                  </a:lnTo>
                  <a:lnTo>
                    <a:pt x="335" y="266"/>
                  </a:lnTo>
                  <a:lnTo>
                    <a:pt x="362" y="255"/>
                  </a:lnTo>
                  <a:lnTo>
                    <a:pt x="392" y="250"/>
                  </a:lnTo>
                  <a:lnTo>
                    <a:pt x="422" y="251"/>
                  </a:lnTo>
                  <a:lnTo>
                    <a:pt x="451" y="259"/>
                  </a:lnTo>
                  <a:lnTo>
                    <a:pt x="477" y="271"/>
                  </a:lnTo>
                  <a:lnTo>
                    <a:pt x="499" y="287"/>
                  </a:lnTo>
                  <a:lnTo>
                    <a:pt x="519" y="308"/>
                  </a:lnTo>
                  <a:lnTo>
                    <a:pt x="534" y="333"/>
                  </a:lnTo>
                  <a:lnTo>
                    <a:pt x="544" y="362"/>
                  </a:lnTo>
                  <a:lnTo>
                    <a:pt x="549" y="392"/>
                  </a:lnTo>
                  <a:lnTo>
                    <a:pt x="548" y="423"/>
                  </a:lnTo>
                  <a:lnTo>
                    <a:pt x="540" y="451"/>
                  </a:lnTo>
                  <a:lnTo>
                    <a:pt x="529" y="477"/>
                  </a:lnTo>
                  <a:lnTo>
                    <a:pt x="512" y="501"/>
                  </a:lnTo>
                  <a:lnTo>
                    <a:pt x="492" y="521"/>
                  </a:lnTo>
                  <a:lnTo>
                    <a:pt x="467" y="536"/>
                  </a:lnTo>
                  <a:lnTo>
                    <a:pt x="441" y="547"/>
                  </a:lnTo>
                  <a:lnTo>
                    <a:pt x="411" y="552"/>
                  </a:lnTo>
                  <a:lnTo>
                    <a:pt x="394" y="552"/>
                  </a:lnTo>
                  <a:lnTo>
                    <a:pt x="376" y="550"/>
                  </a:lnTo>
                  <a:lnTo>
                    <a:pt x="359" y="546"/>
                  </a:lnTo>
                  <a:lnTo>
                    <a:pt x="343" y="540"/>
                  </a:lnTo>
                  <a:lnTo>
                    <a:pt x="328" y="532"/>
                  </a:lnTo>
                  <a:lnTo>
                    <a:pt x="314" y="522"/>
                  </a:lnTo>
                  <a:lnTo>
                    <a:pt x="302" y="512"/>
                  </a:lnTo>
                  <a:lnTo>
                    <a:pt x="289" y="500"/>
                  </a:lnTo>
                  <a:lnTo>
                    <a:pt x="254" y="624"/>
                  </a:lnTo>
                  <a:lnTo>
                    <a:pt x="257" y="623"/>
                  </a:lnTo>
                  <a:lnTo>
                    <a:pt x="264" y="628"/>
                  </a:lnTo>
                  <a:lnTo>
                    <a:pt x="272" y="632"/>
                  </a:lnTo>
                  <a:lnTo>
                    <a:pt x="279" y="637"/>
                  </a:lnTo>
                  <a:lnTo>
                    <a:pt x="288" y="640"/>
                  </a:lnTo>
                  <a:lnTo>
                    <a:pt x="264" y="788"/>
                  </a:lnTo>
                  <a:lnTo>
                    <a:pt x="273" y="791"/>
                  </a:lnTo>
                  <a:lnTo>
                    <a:pt x="282" y="793"/>
                  </a:lnTo>
                  <a:lnTo>
                    <a:pt x="289" y="796"/>
                  </a:lnTo>
                  <a:lnTo>
                    <a:pt x="298" y="798"/>
                  </a:lnTo>
                  <a:lnTo>
                    <a:pt x="307" y="801"/>
                  </a:lnTo>
                  <a:lnTo>
                    <a:pt x="315" y="802"/>
                  </a:lnTo>
                  <a:lnTo>
                    <a:pt x="324" y="804"/>
                  </a:lnTo>
                  <a:lnTo>
                    <a:pt x="333" y="806"/>
                  </a:lnTo>
                  <a:lnTo>
                    <a:pt x="385" y="666"/>
                  </a:lnTo>
                  <a:lnTo>
                    <a:pt x="390" y="668"/>
                  </a:lnTo>
                  <a:lnTo>
                    <a:pt x="394" y="668"/>
                  </a:lnTo>
                  <a:lnTo>
                    <a:pt x="398" y="668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12" y="668"/>
                  </a:lnTo>
                  <a:lnTo>
                    <a:pt x="416" y="668"/>
                  </a:lnTo>
                  <a:lnTo>
                    <a:pt x="421" y="666"/>
                  </a:lnTo>
                  <a:lnTo>
                    <a:pt x="472" y="803"/>
                  </a:lnTo>
                  <a:lnTo>
                    <a:pt x="479" y="802"/>
                  </a:lnTo>
                  <a:lnTo>
                    <a:pt x="488" y="799"/>
                  </a:lnTo>
                  <a:lnTo>
                    <a:pt x="497" y="798"/>
                  </a:lnTo>
                  <a:lnTo>
                    <a:pt x="505" y="796"/>
                  </a:lnTo>
                  <a:lnTo>
                    <a:pt x="514" y="795"/>
                  </a:lnTo>
                  <a:lnTo>
                    <a:pt x="523" y="792"/>
                  </a:lnTo>
                  <a:lnTo>
                    <a:pt x="531" y="791"/>
                  </a:lnTo>
                  <a:lnTo>
                    <a:pt x="539" y="788"/>
                  </a:lnTo>
                  <a:lnTo>
                    <a:pt x="518" y="640"/>
                  </a:lnTo>
                  <a:lnTo>
                    <a:pt x="526" y="637"/>
                  </a:lnTo>
                  <a:lnTo>
                    <a:pt x="534" y="632"/>
                  </a:lnTo>
                  <a:lnTo>
                    <a:pt x="541" y="628"/>
                  </a:lnTo>
                  <a:lnTo>
                    <a:pt x="549" y="623"/>
                  </a:lnTo>
                  <a:lnTo>
                    <a:pt x="651" y="706"/>
                  </a:lnTo>
                  <a:lnTo>
                    <a:pt x="700" y="666"/>
                  </a:lnTo>
                  <a:lnTo>
                    <a:pt x="621" y="551"/>
                  </a:lnTo>
                  <a:lnTo>
                    <a:pt x="626" y="543"/>
                  </a:lnTo>
                  <a:lnTo>
                    <a:pt x="630" y="535"/>
                  </a:lnTo>
                  <a:lnTo>
                    <a:pt x="635" y="527"/>
                  </a:lnTo>
                  <a:lnTo>
                    <a:pt x="638" y="519"/>
                  </a:lnTo>
                  <a:lnTo>
                    <a:pt x="774" y="541"/>
                  </a:lnTo>
                  <a:lnTo>
                    <a:pt x="780" y="523"/>
                  </a:lnTo>
                  <a:lnTo>
                    <a:pt x="785" y="506"/>
                  </a:lnTo>
                  <a:lnTo>
                    <a:pt x="789" y="489"/>
                  </a:lnTo>
                  <a:lnTo>
                    <a:pt x="792" y="470"/>
                  </a:lnTo>
                  <a:lnTo>
                    <a:pt x="664" y="420"/>
                  </a:lnTo>
                  <a:lnTo>
                    <a:pt x="664" y="417"/>
                  </a:lnTo>
                  <a:lnTo>
                    <a:pt x="666" y="412"/>
                  </a:lnTo>
                  <a:lnTo>
                    <a:pt x="666" y="408"/>
                  </a:lnTo>
                  <a:lnTo>
                    <a:pt x="666" y="403"/>
                  </a:lnTo>
                  <a:lnTo>
                    <a:pt x="666" y="398"/>
                  </a:lnTo>
                  <a:lnTo>
                    <a:pt x="666" y="393"/>
                  </a:lnTo>
                  <a:lnTo>
                    <a:pt x="664" y="389"/>
                  </a:lnTo>
                  <a:lnTo>
                    <a:pt x="664" y="384"/>
                  </a:lnTo>
                  <a:lnTo>
                    <a:pt x="792" y="335"/>
                  </a:lnTo>
                  <a:lnTo>
                    <a:pt x="789" y="317"/>
                  </a:lnTo>
                  <a:lnTo>
                    <a:pt x="785" y="298"/>
                  </a:lnTo>
                  <a:lnTo>
                    <a:pt x="780" y="281"/>
                  </a:lnTo>
                  <a:lnTo>
                    <a:pt x="774" y="264"/>
                  </a:lnTo>
                  <a:lnTo>
                    <a:pt x="638" y="286"/>
                  </a:lnTo>
                  <a:lnTo>
                    <a:pt x="635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1" y="255"/>
                  </a:lnTo>
                  <a:lnTo>
                    <a:pt x="708" y="146"/>
                  </a:lnTo>
                  <a:lnTo>
                    <a:pt x="702" y="138"/>
                  </a:lnTo>
                  <a:lnTo>
                    <a:pt x="697" y="132"/>
                  </a:lnTo>
                  <a:lnTo>
                    <a:pt x="691" y="126"/>
                  </a:lnTo>
                  <a:lnTo>
                    <a:pt x="684" y="118"/>
                  </a:lnTo>
                  <a:lnTo>
                    <a:pt x="678" y="112"/>
                  </a:lnTo>
                  <a:lnTo>
                    <a:pt x="671" y="106"/>
                  </a:lnTo>
                  <a:lnTo>
                    <a:pt x="664" y="100"/>
                  </a:lnTo>
                  <a:lnTo>
                    <a:pt x="658" y="93"/>
                  </a:lnTo>
                  <a:lnTo>
                    <a:pt x="549" y="183"/>
                  </a:lnTo>
                  <a:lnTo>
                    <a:pt x="541" y="178"/>
                  </a:lnTo>
                  <a:lnTo>
                    <a:pt x="534" y="173"/>
                  </a:lnTo>
                  <a:lnTo>
                    <a:pt x="526" y="169"/>
                  </a:lnTo>
                  <a:lnTo>
                    <a:pt x="518" y="164"/>
                  </a:lnTo>
                  <a:lnTo>
                    <a:pt x="540" y="22"/>
                  </a:lnTo>
                  <a:lnTo>
                    <a:pt x="533" y="19"/>
                  </a:lnTo>
                  <a:lnTo>
                    <a:pt x="524" y="16"/>
                  </a:lnTo>
                  <a:lnTo>
                    <a:pt x="515" y="14"/>
                  </a:lnTo>
                  <a:lnTo>
                    <a:pt x="507" y="11"/>
                  </a:lnTo>
                  <a:lnTo>
                    <a:pt x="498" y="9"/>
                  </a:lnTo>
                  <a:lnTo>
                    <a:pt x="489" y="6"/>
                  </a:lnTo>
                  <a:lnTo>
                    <a:pt x="480" y="5"/>
                  </a:lnTo>
                  <a:lnTo>
                    <a:pt x="472" y="3"/>
                  </a:lnTo>
                  <a:lnTo>
                    <a:pt x="421" y="138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407" y="138"/>
                  </a:lnTo>
                  <a:lnTo>
                    <a:pt x="402" y="138"/>
                  </a:lnTo>
                  <a:lnTo>
                    <a:pt x="398" y="138"/>
                  </a:lnTo>
                  <a:lnTo>
                    <a:pt x="394" y="138"/>
                  </a:lnTo>
                  <a:lnTo>
                    <a:pt x="390" y="138"/>
                  </a:lnTo>
                  <a:lnTo>
                    <a:pt x="385" y="138"/>
                  </a:lnTo>
                  <a:lnTo>
                    <a:pt x="333" y="0"/>
                  </a:lnTo>
                  <a:lnTo>
                    <a:pt x="324" y="1"/>
                  </a:lnTo>
                  <a:lnTo>
                    <a:pt x="315" y="4"/>
                  </a:lnTo>
                  <a:lnTo>
                    <a:pt x="307" y="5"/>
                  </a:lnTo>
                  <a:lnTo>
                    <a:pt x="298" y="8"/>
                  </a:lnTo>
                  <a:lnTo>
                    <a:pt x="289" y="10"/>
                  </a:lnTo>
                  <a:lnTo>
                    <a:pt x="282" y="12"/>
                  </a:lnTo>
                  <a:lnTo>
                    <a:pt x="273" y="15"/>
                  </a:lnTo>
                  <a:lnTo>
                    <a:pt x="264" y="17"/>
                  </a:lnTo>
                  <a:lnTo>
                    <a:pt x="288" y="164"/>
                  </a:lnTo>
                  <a:lnTo>
                    <a:pt x="279" y="169"/>
                  </a:lnTo>
                  <a:lnTo>
                    <a:pt x="272" y="173"/>
                  </a:lnTo>
                  <a:lnTo>
                    <a:pt x="264" y="178"/>
                  </a:lnTo>
                  <a:lnTo>
                    <a:pt x="257" y="183"/>
                  </a:lnTo>
                  <a:lnTo>
                    <a:pt x="140" y="87"/>
                  </a:lnTo>
                  <a:lnTo>
                    <a:pt x="133" y="93"/>
                  </a:lnTo>
                  <a:lnTo>
                    <a:pt x="126" y="98"/>
                  </a:lnTo>
                  <a:lnTo>
                    <a:pt x="120" y="104"/>
                  </a:lnTo>
                  <a:lnTo>
                    <a:pt x="114" y="111"/>
                  </a:lnTo>
                  <a:lnTo>
                    <a:pt x="108" y="117"/>
                  </a:lnTo>
                  <a:lnTo>
                    <a:pt x="103" y="123"/>
                  </a:lnTo>
                  <a:lnTo>
                    <a:pt x="97" y="129"/>
                  </a:lnTo>
                  <a:lnTo>
                    <a:pt x="92" y="137"/>
                  </a:lnTo>
                  <a:lnTo>
                    <a:pt x="185" y="255"/>
                  </a:lnTo>
                  <a:lnTo>
                    <a:pt x="180" y="262"/>
                  </a:lnTo>
                  <a:lnTo>
                    <a:pt x="176" y="270"/>
                  </a:lnTo>
                  <a:lnTo>
                    <a:pt x="171" y="277"/>
                  </a:lnTo>
                  <a:lnTo>
                    <a:pt x="167" y="286"/>
                  </a:lnTo>
                  <a:lnTo>
                    <a:pt x="18" y="261"/>
                  </a:lnTo>
                  <a:lnTo>
                    <a:pt x="12" y="279"/>
                  </a:lnTo>
                  <a:lnTo>
                    <a:pt x="7" y="295"/>
                  </a:lnTo>
                  <a:lnTo>
                    <a:pt x="3" y="312"/>
                  </a:lnTo>
                  <a:lnTo>
                    <a:pt x="0" y="330"/>
                  </a:lnTo>
                  <a:lnTo>
                    <a:pt x="141" y="384"/>
                  </a:lnTo>
                  <a:lnTo>
                    <a:pt x="141" y="389"/>
                  </a:lnTo>
                  <a:lnTo>
                    <a:pt x="141" y="393"/>
                  </a:lnTo>
                  <a:lnTo>
                    <a:pt x="140" y="398"/>
                  </a:lnTo>
                  <a:lnTo>
                    <a:pt x="140" y="403"/>
                  </a:lnTo>
                  <a:lnTo>
                    <a:pt x="140" y="408"/>
                  </a:lnTo>
                  <a:lnTo>
                    <a:pt x="141" y="412"/>
                  </a:lnTo>
                  <a:lnTo>
                    <a:pt x="141" y="417"/>
                  </a:lnTo>
                  <a:lnTo>
                    <a:pt x="141" y="420"/>
                  </a:lnTo>
                  <a:lnTo>
                    <a:pt x="0" y="476"/>
                  </a:lnTo>
                  <a:lnTo>
                    <a:pt x="3" y="494"/>
                  </a:lnTo>
                  <a:lnTo>
                    <a:pt x="7" y="510"/>
                  </a:lnTo>
                  <a:lnTo>
                    <a:pt x="12" y="527"/>
                  </a:lnTo>
                  <a:lnTo>
                    <a:pt x="18" y="543"/>
                  </a:lnTo>
                  <a:lnTo>
                    <a:pt x="167" y="519"/>
                  </a:lnTo>
                  <a:lnTo>
                    <a:pt x="171" y="527"/>
                  </a:lnTo>
                  <a:lnTo>
                    <a:pt x="176" y="535"/>
                  </a:lnTo>
                  <a:lnTo>
                    <a:pt x="180" y="543"/>
                  </a:lnTo>
                  <a:lnTo>
                    <a:pt x="185" y="551"/>
                  </a:lnTo>
                  <a:lnTo>
                    <a:pt x="92" y="669"/>
                  </a:lnTo>
                  <a:lnTo>
                    <a:pt x="97" y="675"/>
                  </a:lnTo>
                  <a:lnTo>
                    <a:pt x="103" y="681"/>
                  </a:lnTo>
                  <a:lnTo>
                    <a:pt x="108" y="689"/>
                  </a:lnTo>
                  <a:lnTo>
                    <a:pt x="114" y="695"/>
                  </a:lnTo>
                  <a:lnTo>
                    <a:pt x="120" y="701"/>
                  </a:lnTo>
                  <a:lnTo>
                    <a:pt x="126" y="707"/>
                  </a:lnTo>
                  <a:lnTo>
                    <a:pt x="133" y="712"/>
                  </a:lnTo>
                  <a:lnTo>
                    <a:pt x="140" y="719"/>
                  </a:lnTo>
                  <a:lnTo>
                    <a:pt x="237" y="639"/>
                  </a:lnTo>
                  <a:lnTo>
                    <a:pt x="284" y="495"/>
                  </a:lnTo>
                  <a:lnTo>
                    <a:pt x="272" y="476"/>
                  </a:lnTo>
                  <a:lnTo>
                    <a:pt x="263" y="456"/>
                  </a:lnTo>
                  <a:lnTo>
                    <a:pt x="256" y="434"/>
                  </a:lnTo>
                  <a:lnTo>
                    <a:pt x="253" y="4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91" name="Freeform 38"/>
            <p:cNvSpPr>
              <a:spLocks/>
            </p:cNvSpPr>
            <p:nvPr/>
          </p:nvSpPr>
          <p:spPr bwMode="auto">
            <a:xfrm>
              <a:off x="340" y="1845"/>
              <a:ext cx="282" cy="292"/>
            </a:xfrm>
            <a:custGeom>
              <a:avLst/>
              <a:gdLst>
                <a:gd name="T0" fmla="*/ 10 w 1127"/>
                <a:gd name="T1" fmla="*/ 6 h 1166"/>
                <a:gd name="T2" fmla="*/ 12 w 1127"/>
                <a:gd name="T3" fmla="*/ 7 h 1166"/>
                <a:gd name="T4" fmla="*/ 12 w 1127"/>
                <a:gd name="T5" fmla="*/ 9 h 1166"/>
                <a:gd name="T6" fmla="*/ 12 w 1127"/>
                <a:gd name="T7" fmla="*/ 10 h 1166"/>
                <a:gd name="T8" fmla="*/ 11 w 1127"/>
                <a:gd name="T9" fmla="*/ 12 h 1166"/>
                <a:gd name="T10" fmla="*/ 10 w 1127"/>
                <a:gd name="T11" fmla="*/ 13 h 1166"/>
                <a:gd name="T12" fmla="*/ 8 w 1127"/>
                <a:gd name="T13" fmla="*/ 13 h 1166"/>
                <a:gd name="T14" fmla="*/ 6 w 1127"/>
                <a:gd name="T15" fmla="*/ 12 h 1166"/>
                <a:gd name="T16" fmla="*/ 5 w 1127"/>
                <a:gd name="T17" fmla="*/ 10 h 1166"/>
                <a:gd name="T18" fmla="*/ 5 w 1127"/>
                <a:gd name="T19" fmla="*/ 9 h 1166"/>
                <a:gd name="T20" fmla="*/ 6 w 1127"/>
                <a:gd name="T21" fmla="*/ 7 h 1166"/>
                <a:gd name="T22" fmla="*/ 1 w 1127"/>
                <a:gd name="T23" fmla="*/ 4 h 1166"/>
                <a:gd name="T24" fmla="*/ 1 w 1127"/>
                <a:gd name="T25" fmla="*/ 5 h 1166"/>
                <a:gd name="T26" fmla="*/ 3 w 1127"/>
                <a:gd name="T27" fmla="*/ 8 h 1166"/>
                <a:gd name="T28" fmla="*/ 3 w 1127"/>
                <a:gd name="T29" fmla="*/ 11 h 1166"/>
                <a:gd name="T30" fmla="*/ 1 w 1127"/>
                <a:gd name="T31" fmla="*/ 13 h 1166"/>
                <a:gd name="T32" fmla="*/ 1 w 1127"/>
                <a:gd name="T33" fmla="*/ 14 h 1166"/>
                <a:gd name="T34" fmla="*/ 4 w 1127"/>
                <a:gd name="T35" fmla="*/ 13 h 1166"/>
                <a:gd name="T36" fmla="*/ 5 w 1127"/>
                <a:gd name="T37" fmla="*/ 14 h 1166"/>
                <a:gd name="T38" fmla="*/ 4 w 1127"/>
                <a:gd name="T39" fmla="*/ 17 h 1166"/>
                <a:gd name="T40" fmla="*/ 5 w 1127"/>
                <a:gd name="T41" fmla="*/ 18 h 1166"/>
                <a:gd name="T42" fmla="*/ 7 w 1127"/>
                <a:gd name="T43" fmla="*/ 15 h 1166"/>
                <a:gd name="T44" fmla="*/ 8 w 1127"/>
                <a:gd name="T45" fmla="*/ 18 h 1166"/>
                <a:gd name="T46" fmla="*/ 8 w 1127"/>
                <a:gd name="T47" fmla="*/ 18 h 1166"/>
                <a:gd name="T48" fmla="*/ 9 w 1127"/>
                <a:gd name="T49" fmla="*/ 18 h 1166"/>
                <a:gd name="T50" fmla="*/ 10 w 1127"/>
                <a:gd name="T51" fmla="*/ 18 h 1166"/>
                <a:gd name="T52" fmla="*/ 10 w 1127"/>
                <a:gd name="T53" fmla="*/ 15 h 1166"/>
                <a:gd name="T54" fmla="*/ 11 w 1127"/>
                <a:gd name="T55" fmla="*/ 15 h 1166"/>
                <a:gd name="T56" fmla="*/ 13 w 1127"/>
                <a:gd name="T57" fmla="*/ 17 h 1166"/>
                <a:gd name="T58" fmla="*/ 13 w 1127"/>
                <a:gd name="T59" fmla="*/ 14 h 1166"/>
                <a:gd name="T60" fmla="*/ 13 w 1127"/>
                <a:gd name="T61" fmla="*/ 14 h 1166"/>
                <a:gd name="T62" fmla="*/ 16 w 1127"/>
                <a:gd name="T63" fmla="*/ 14 h 1166"/>
                <a:gd name="T64" fmla="*/ 17 w 1127"/>
                <a:gd name="T65" fmla="*/ 13 h 1166"/>
                <a:gd name="T66" fmla="*/ 15 w 1127"/>
                <a:gd name="T67" fmla="*/ 11 h 1166"/>
                <a:gd name="T68" fmla="*/ 18 w 1127"/>
                <a:gd name="T69" fmla="*/ 10 h 1166"/>
                <a:gd name="T70" fmla="*/ 18 w 1127"/>
                <a:gd name="T71" fmla="*/ 9 h 1166"/>
                <a:gd name="T72" fmla="*/ 15 w 1127"/>
                <a:gd name="T73" fmla="*/ 7 h 1166"/>
                <a:gd name="T74" fmla="*/ 17 w 1127"/>
                <a:gd name="T75" fmla="*/ 5 h 1166"/>
                <a:gd name="T76" fmla="*/ 16 w 1127"/>
                <a:gd name="T77" fmla="*/ 4 h 1166"/>
                <a:gd name="T78" fmla="*/ 13 w 1127"/>
                <a:gd name="T79" fmla="*/ 5 h 1166"/>
                <a:gd name="T80" fmla="*/ 14 w 1127"/>
                <a:gd name="T81" fmla="*/ 2 h 1166"/>
                <a:gd name="T82" fmla="*/ 13 w 1127"/>
                <a:gd name="T83" fmla="*/ 1 h 1166"/>
                <a:gd name="T84" fmla="*/ 11 w 1127"/>
                <a:gd name="T85" fmla="*/ 3 h 1166"/>
                <a:gd name="T86" fmla="*/ 10 w 1127"/>
                <a:gd name="T87" fmla="*/ 3 h 1166"/>
                <a:gd name="T88" fmla="*/ 9 w 1127"/>
                <a:gd name="T89" fmla="*/ 0 h 1166"/>
                <a:gd name="T90" fmla="*/ 9 w 1127"/>
                <a:gd name="T91" fmla="*/ 0 h 1166"/>
                <a:gd name="T92" fmla="*/ 8 w 1127"/>
                <a:gd name="T93" fmla="*/ 0 h 1166"/>
                <a:gd name="T94" fmla="*/ 8 w 1127"/>
                <a:gd name="T95" fmla="*/ 3 h 1166"/>
                <a:gd name="T96" fmla="*/ 7 w 1127"/>
                <a:gd name="T97" fmla="*/ 3 h 1166"/>
                <a:gd name="T98" fmla="*/ 5 w 1127"/>
                <a:gd name="T99" fmla="*/ 1 h 1166"/>
                <a:gd name="T100" fmla="*/ 4 w 1127"/>
                <a:gd name="T101" fmla="*/ 2 h 1166"/>
                <a:gd name="T102" fmla="*/ 5 w 1127"/>
                <a:gd name="T103" fmla="*/ 5 h 1166"/>
                <a:gd name="T104" fmla="*/ 7 w 1127"/>
                <a:gd name="T105" fmla="*/ 6 h 1166"/>
                <a:gd name="T106" fmla="*/ 9 w 1127"/>
                <a:gd name="T107" fmla="*/ 5 h 11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27"/>
                <a:gd name="T163" fmla="*/ 0 h 1166"/>
                <a:gd name="T164" fmla="*/ 1127 w 1127"/>
                <a:gd name="T165" fmla="*/ 1166 h 11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27" h="1166">
                  <a:moveTo>
                    <a:pt x="559" y="334"/>
                  </a:moveTo>
                  <a:lnTo>
                    <a:pt x="584" y="337"/>
                  </a:lnTo>
                  <a:lnTo>
                    <a:pt x="608" y="340"/>
                  </a:lnTo>
                  <a:lnTo>
                    <a:pt x="630" y="348"/>
                  </a:lnTo>
                  <a:lnTo>
                    <a:pt x="651" y="357"/>
                  </a:lnTo>
                  <a:lnTo>
                    <a:pt x="671" y="368"/>
                  </a:lnTo>
                  <a:lnTo>
                    <a:pt x="691" y="380"/>
                  </a:lnTo>
                  <a:lnTo>
                    <a:pt x="708" y="395"/>
                  </a:lnTo>
                  <a:lnTo>
                    <a:pt x="724" y="411"/>
                  </a:lnTo>
                  <a:lnTo>
                    <a:pt x="739" y="430"/>
                  </a:lnTo>
                  <a:lnTo>
                    <a:pt x="752" y="449"/>
                  </a:lnTo>
                  <a:lnTo>
                    <a:pt x="763" y="470"/>
                  </a:lnTo>
                  <a:lnTo>
                    <a:pt x="773" y="491"/>
                  </a:lnTo>
                  <a:lnTo>
                    <a:pt x="780" y="513"/>
                  </a:lnTo>
                  <a:lnTo>
                    <a:pt x="785" y="537"/>
                  </a:lnTo>
                  <a:lnTo>
                    <a:pt x="788" y="561"/>
                  </a:lnTo>
                  <a:lnTo>
                    <a:pt x="788" y="585"/>
                  </a:lnTo>
                  <a:lnTo>
                    <a:pt x="785" y="610"/>
                  </a:lnTo>
                  <a:lnTo>
                    <a:pt x="780" y="634"/>
                  </a:lnTo>
                  <a:lnTo>
                    <a:pt x="774" y="656"/>
                  </a:lnTo>
                  <a:lnTo>
                    <a:pt x="765" y="679"/>
                  </a:lnTo>
                  <a:lnTo>
                    <a:pt x="754" y="699"/>
                  </a:lnTo>
                  <a:lnTo>
                    <a:pt x="741" y="718"/>
                  </a:lnTo>
                  <a:lnTo>
                    <a:pt x="727" y="736"/>
                  </a:lnTo>
                  <a:lnTo>
                    <a:pt x="711" y="753"/>
                  </a:lnTo>
                  <a:lnTo>
                    <a:pt x="693" y="768"/>
                  </a:lnTo>
                  <a:lnTo>
                    <a:pt x="675" y="781"/>
                  </a:lnTo>
                  <a:lnTo>
                    <a:pt x="654" y="792"/>
                  </a:lnTo>
                  <a:lnTo>
                    <a:pt x="633" y="802"/>
                  </a:lnTo>
                  <a:lnTo>
                    <a:pt x="610" y="808"/>
                  </a:lnTo>
                  <a:lnTo>
                    <a:pt x="588" y="814"/>
                  </a:lnTo>
                  <a:lnTo>
                    <a:pt x="564" y="817"/>
                  </a:lnTo>
                  <a:lnTo>
                    <a:pt x="539" y="817"/>
                  </a:lnTo>
                  <a:lnTo>
                    <a:pt x="516" y="814"/>
                  </a:lnTo>
                  <a:lnTo>
                    <a:pt x="492" y="809"/>
                  </a:lnTo>
                  <a:lnTo>
                    <a:pt x="470" y="803"/>
                  </a:lnTo>
                  <a:lnTo>
                    <a:pt x="449" y="793"/>
                  </a:lnTo>
                  <a:lnTo>
                    <a:pt x="427" y="782"/>
                  </a:lnTo>
                  <a:lnTo>
                    <a:pt x="409" y="769"/>
                  </a:lnTo>
                  <a:lnTo>
                    <a:pt x="391" y="754"/>
                  </a:lnTo>
                  <a:lnTo>
                    <a:pt x="375" y="738"/>
                  </a:lnTo>
                  <a:lnTo>
                    <a:pt x="360" y="721"/>
                  </a:lnTo>
                  <a:lnTo>
                    <a:pt x="347" y="702"/>
                  </a:lnTo>
                  <a:lnTo>
                    <a:pt x="337" y="681"/>
                  </a:lnTo>
                  <a:lnTo>
                    <a:pt x="327" y="660"/>
                  </a:lnTo>
                  <a:lnTo>
                    <a:pt x="319" y="638"/>
                  </a:lnTo>
                  <a:lnTo>
                    <a:pt x="314" y="614"/>
                  </a:lnTo>
                  <a:lnTo>
                    <a:pt x="312" y="590"/>
                  </a:lnTo>
                  <a:lnTo>
                    <a:pt x="312" y="566"/>
                  </a:lnTo>
                  <a:lnTo>
                    <a:pt x="314" y="539"/>
                  </a:lnTo>
                  <a:lnTo>
                    <a:pt x="319" y="515"/>
                  </a:lnTo>
                  <a:lnTo>
                    <a:pt x="327" y="491"/>
                  </a:lnTo>
                  <a:lnTo>
                    <a:pt x="337" y="469"/>
                  </a:lnTo>
                  <a:lnTo>
                    <a:pt x="348" y="446"/>
                  </a:lnTo>
                  <a:lnTo>
                    <a:pt x="363" y="426"/>
                  </a:lnTo>
                  <a:lnTo>
                    <a:pt x="378" y="408"/>
                  </a:lnTo>
                  <a:lnTo>
                    <a:pt x="395" y="391"/>
                  </a:lnTo>
                  <a:lnTo>
                    <a:pt x="75" y="256"/>
                  </a:lnTo>
                  <a:lnTo>
                    <a:pt x="67" y="266"/>
                  </a:lnTo>
                  <a:lnTo>
                    <a:pt x="61" y="277"/>
                  </a:lnTo>
                  <a:lnTo>
                    <a:pt x="55" y="287"/>
                  </a:lnTo>
                  <a:lnTo>
                    <a:pt x="48" y="297"/>
                  </a:lnTo>
                  <a:lnTo>
                    <a:pt x="42" y="308"/>
                  </a:lnTo>
                  <a:lnTo>
                    <a:pt x="37" y="319"/>
                  </a:lnTo>
                  <a:lnTo>
                    <a:pt x="31" y="331"/>
                  </a:lnTo>
                  <a:lnTo>
                    <a:pt x="26" y="342"/>
                  </a:lnTo>
                  <a:lnTo>
                    <a:pt x="183" y="455"/>
                  </a:lnTo>
                  <a:lnTo>
                    <a:pt x="179" y="467"/>
                  </a:lnTo>
                  <a:lnTo>
                    <a:pt x="175" y="481"/>
                  </a:lnTo>
                  <a:lnTo>
                    <a:pt x="171" y="493"/>
                  </a:lnTo>
                  <a:lnTo>
                    <a:pt x="169" y="507"/>
                  </a:lnTo>
                  <a:lnTo>
                    <a:pt x="0" y="524"/>
                  </a:lnTo>
                  <a:lnTo>
                    <a:pt x="2" y="641"/>
                  </a:lnTo>
                  <a:lnTo>
                    <a:pt x="169" y="659"/>
                  </a:lnTo>
                  <a:lnTo>
                    <a:pt x="171" y="671"/>
                  </a:lnTo>
                  <a:lnTo>
                    <a:pt x="175" y="685"/>
                  </a:lnTo>
                  <a:lnTo>
                    <a:pt x="179" y="697"/>
                  </a:lnTo>
                  <a:lnTo>
                    <a:pt x="183" y="711"/>
                  </a:lnTo>
                  <a:lnTo>
                    <a:pt x="26" y="825"/>
                  </a:lnTo>
                  <a:lnTo>
                    <a:pt x="32" y="838"/>
                  </a:lnTo>
                  <a:lnTo>
                    <a:pt x="39" y="850"/>
                  </a:lnTo>
                  <a:lnTo>
                    <a:pt x="45" y="863"/>
                  </a:lnTo>
                  <a:lnTo>
                    <a:pt x="52" y="875"/>
                  </a:lnTo>
                  <a:lnTo>
                    <a:pt x="58" y="886"/>
                  </a:lnTo>
                  <a:lnTo>
                    <a:pt x="66" y="899"/>
                  </a:lnTo>
                  <a:lnTo>
                    <a:pt x="73" y="910"/>
                  </a:lnTo>
                  <a:lnTo>
                    <a:pt x="82" y="921"/>
                  </a:lnTo>
                  <a:lnTo>
                    <a:pt x="257" y="842"/>
                  </a:lnTo>
                  <a:lnTo>
                    <a:pt x="262" y="846"/>
                  </a:lnTo>
                  <a:lnTo>
                    <a:pt x="267" y="851"/>
                  </a:lnTo>
                  <a:lnTo>
                    <a:pt x="271" y="856"/>
                  </a:lnTo>
                  <a:lnTo>
                    <a:pt x="276" y="861"/>
                  </a:lnTo>
                  <a:lnTo>
                    <a:pt x="281" y="865"/>
                  </a:lnTo>
                  <a:lnTo>
                    <a:pt x="286" y="870"/>
                  </a:lnTo>
                  <a:lnTo>
                    <a:pt x="291" y="875"/>
                  </a:lnTo>
                  <a:lnTo>
                    <a:pt x="296" y="879"/>
                  </a:lnTo>
                  <a:lnTo>
                    <a:pt x="216" y="1058"/>
                  </a:lnTo>
                  <a:lnTo>
                    <a:pt x="227" y="1065"/>
                  </a:lnTo>
                  <a:lnTo>
                    <a:pt x="239" y="1073"/>
                  </a:lnTo>
                  <a:lnTo>
                    <a:pt x="251" y="1080"/>
                  </a:lnTo>
                  <a:lnTo>
                    <a:pt x="262" y="1088"/>
                  </a:lnTo>
                  <a:lnTo>
                    <a:pt x="275" y="1094"/>
                  </a:lnTo>
                  <a:lnTo>
                    <a:pt x="287" y="1100"/>
                  </a:lnTo>
                  <a:lnTo>
                    <a:pt x="299" y="1106"/>
                  </a:lnTo>
                  <a:lnTo>
                    <a:pt x="312" y="1113"/>
                  </a:lnTo>
                  <a:lnTo>
                    <a:pt x="425" y="955"/>
                  </a:lnTo>
                  <a:lnTo>
                    <a:pt x="431" y="957"/>
                  </a:lnTo>
                  <a:lnTo>
                    <a:pt x="437" y="960"/>
                  </a:lnTo>
                  <a:lnTo>
                    <a:pt x="444" y="961"/>
                  </a:lnTo>
                  <a:lnTo>
                    <a:pt x="450" y="963"/>
                  </a:lnTo>
                  <a:lnTo>
                    <a:pt x="456" y="965"/>
                  </a:lnTo>
                  <a:lnTo>
                    <a:pt x="464" y="966"/>
                  </a:lnTo>
                  <a:lnTo>
                    <a:pt x="470" y="967"/>
                  </a:lnTo>
                  <a:lnTo>
                    <a:pt x="476" y="968"/>
                  </a:lnTo>
                  <a:lnTo>
                    <a:pt x="496" y="1164"/>
                  </a:lnTo>
                  <a:lnTo>
                    <a:pt x="503" y="1164"/>
                  </a:lnTo>
                  <a:lnTo>
                    <a:pt x="509" y="1165"/>
                  </a:lnTo>
                  <a:lnTo>
                    <a:pt x="517" y="1165"/>
                  </a:lnTo>
                  <a:lnTo>
                    <a:pt x="523" y="1165"/>
                  </a:lnTo>
                  <a:lnTo>
                    <a:pt x="529" y="1166"/>
                  </a:lnTo>
                  <a:lnTo>
                    <a:pt x="537" y="1166"/>
                  </a:lnTo>
                  <a:lnTo>
                    <a:pt x="543" y="1166"/>
                  </a:lnTo>
                  <a:lnTo>
                    <a:pt x="550" y="1166"/>
                  </a:lnTo>
                  <a:lnTo>
                    <a:pt x="558" y="1166"/>
                  </a:lnTo>
                  <a:lnTo>
                    <a:pt x="564" y="1166"/>
                  </a:lnTo>
                  <a:lnTo>
                    <a:pt x="572" y="1166"/>
                  </a:lnTo>
                  <a:lnTo>
                    <a:pt x="579" y="1165"/>
                  </a:lnTo>
                  <a:lnTo>
                    <a:pt x="585" y="1165"/>
                  </a:lnTo>
                  <a:lnTo>
                    <a:pt x="593" y="1165"/>
                  </a:lnTo>
                  <a:lnTo>
                    <a:pt x="599" y="1164"/>
                  </a:lnTo>
                  <a:lnTo>
                    <a:pt x="606" y="1164"/>
                  </a:lnTo>
                  <a:lnTo>
                    <a:pt x="625" y="968"/>
                  </a:lnTo>
                  <a:lnTo>
                    <a:pt x="633" y="967"/>
                  </a:lnTo>
                  <a:lnTo>
                    <a:pt x="639" y="966"/>
                  </a:lnTo>
                  <a:lnTo>
                    <a:pt x="645" y="965"/>
                  </a:lnTo>
                  <a:lnTo>
                    <a:pt x="651" y="963"/>
                  </a:lnTo>
                  <a:lnTo>
                    <a:pt x="659" y="961"/>
                  </a:lnTo>
                  <a:lnTo>
                    <a:pt x="665" y="960"/>
                  </a:lnTo>
                  <a:lnTo>
                    <a:pt x="671" y="957"/>
                  </a:lnTo>
                  <a:lnTo>
                    <a:pt x="677" y="955"/>
                  </a:lnTo>
                  <a:lnTo>
                    <a:pt x="790" y="1113"/>
                  </a:lnTo>
                  <a:lnTo>
                    <a:pt x="803" y="1106"/>
                  </a:lnTo>
                  <a:lnTo>
                    <a:pt x="815" y="1100"/>
                  </a:lnTo>
                  <a:lnTo>
                    <a:pt x="828" y="1094"/>
                  </a:lnTo>
                  <a:lnTo>
                    <a:pt x="840" y="1088"/>
                  </a:lnTo>
                  <a:lnTo>
                    <a:pt x="851" y="1080"/>
                  </a:lnTo>
                  <a:lnTo>
                    <a:pt x="864" y="1073"/>
                  </a:lnTo>
                  <a:lnTo>
                    <a:pt x="875" y="1065"/>
                  </a:lnTo>
                  <a:lnTo>
                    <a:pt x="886" y="1058"/>
                  </a:lnTo>
                  <a:lnTo>
                    <a:pt x="806" y="879"/>
                  </a:lnTo>
                  <a:lnTo>
                    <a:pt x="811" y="875"/>
                  </a:lnTo>
                  <a:lnTo>
                    <a:pt x="816" y="870"/>
                  </a:lnTo>
                  <a:lnTo>
                    <a:pt x="821" y="865"/>
                  </a:lnTo>
                  <a:lnTo>
                    <a:pt x="826" y="861"/>
                  </a:lnTo>
                  <a:lnTo>
                    <a:pt x="830" y="856"/>
                  </a:lnTo>
                  <a:lnTo>
                    <a:pt x="835" y="851"/>
                  </a:lnTo>
                  <a:lnTo>
                    <a:pt x="840" y="846"/>
                  </a:lnTo>
                  <a:lnTo>
                    <a:pt x="844" y="842"/>
                  </a:lnTo>
                  <a:lnTo>
                    <a:pt x="1020" y="921"/>
                  </a:lnTo>
                  <a:lnTo>
                    <a:pt x="1028" y="910"/>
                  </a:lnTo>
                  <a:lnTo>
                    <a:pt x="1035" y="899"/>
                  </a:lnTo>
                  <a:lnTo>
                    <a:pt x="1043" y="886"/>
                  </a:lnTo>
                  <a:lnTo>
                    <a:pt x="1050" y="875"/>
                  </a:lnTo>
                  <a:lnTo>
                    <a:pt x="1057" y="863"/>
                  </a:lnTo>
                  <a:lnTo>
                    <a:pt x="1064" y="850"/>
                  </a:lnTo>
                  <a:lnTo>
                    <a:pt x="1070" y="838"/>
                  </a:lnTo>
                  <a:lnTo>
                    <a:pt x="1076" y="825"/>
                  </a:lnTo>
                  <a:lnTo>
                    <a:pt x="918" y="711"/>
                  </a:lnTo>
                  <a:lnTo>
                    <a:pt x="923" y="697"/>
                  </a:lnTo>
                  <a:lnTo>
                    <a:pt x="927" y="685"/>
                  </a:lnTo>
                  <a:lnTo>
                    <a:pt x="931" y="671"/>
                  </a:lnTo>
                  <a:lnTo>
                    <a:pt x="933" y="659"/>
                  </a:lnTo>
                  <a:lnTo>
                    <a:pt x="1125" y="639"/>
                  </a:lnTo>
                  <a:lnTo>
                    <a:pt x="1126" y="625"/>
                  </a:lnTo>
                  <a:lnTo>
                    <a:pt x="1127" y="610"/>
                  </a:lnTo>
                  <a:lnTo>
                    <a:pt x="1127" y="597"/>
                  </a:lnTo>
                  <a:lnTo>
                    <a:pt x="1127" y="583"/>
                  </a:lnTo>
                  <a:lnTo>
                    <a:pt x="1127" y="569"/>
                  </a:lnTo>
                  <a:lnTo>
                    <a:pt x="1127" y="554"/>
                  </a:lnTo>
                  <a:lnTo>
                    <a:pt x="1126" y="541"/>
                  </a:lnTo>
                  <a:lnTo>
                    <a:pt x="1125" y="527"/>
                  </a:lnTo>
                  <a:lnTo>
                    <a:pt x="933" y="507"/>
                  </a:lnTo>
                  <a:lnTo>
                    <a:pt x="931" y="493"/>
                  </a:lnTo>
                  <a:lnTo>
                    <a:pt x="927" y="481"/>
                  </a:lnTo>
                  <a:lnTo>
                    <a:pt x="923" y="467"/>
                  </a:lnTo>
                  <a:lnTo>
                    <a:pt x="918" y="455"/>
                  </a:lnTo>
                  <a:lnTo>
                    <a:pt x="1076" y="340"/>
                  </a:lnTo>
                  <a:lnTo>
                    <a:pt x="1070" y="328"/>
                  </a:lnTo>
                  <a:lnTo>
                    <a:pt x="1064" y="316"/>
                  </a:lnTo>
                  <a:lnTo>
                    <a:pt x="1057" y="303"/>
                  </a:lnTo>
                  <a:lnTo>
                    <a:pt x="1050" y="291"/>
                  </a:lnTo>
                  <a:lnTo>
                    <a:pt x="1043" y="280"/>
                  </a:lnTo>
                  <a:lnTo>
                    <a:pt x="1035" y="267"/>
                  </a:lnTo>
                  <a:lnTo>
                    <a:pt x="1028" y="256"/>
                  </a:lnTo>
                  <a:lnTo>
                    <a:pt x="1020" y="245"/>
                  </a:lnTo>
                  <a:lnTo>
                    <a:pt x="844" y="324"/>
                  </a:lnTo>
                  <a:lnTo>
                    <a:pt x="840" y="319"/>
                  </a:lnTo>
                  <a:lnTo>
                    <a:pt x="835" y="314"/>
                  </a:lnTo>
                  <a:lnTo>
                    <a:pt x="830" y="309"/>
                  </a:lnTo>
                  <a:lnTo>
                    <a:pt x="826" y="304"/>
                  </a:lnTo>
                  <a:lnTo>
                    <a:pt x="821" y="301"/>
                  </a:lnTo>
                  <a:lnTo>
                    <a:pt x="816" y="296"/>
                  </a:lnTo>
                  <a:lnTo>
                    <a:pt x="811" y="291"/>
                  </a:lnTo>
                  <a:lnTo>
                    <a:pt x="806" y="287"/>
                  </a:lnTo>
                  <a:lnTo>
                    <a:pt x="886" y="108"/>
                  </a:lnTo>
                  <a:lnTo>
                    <a:pt x="875" y="101"/>
                  </a:lnTo>
                  <a:lnTo>
                    <a:pt x="864" y="93"/>
                  </a:lnTo>
                  <a:lnTo>
                    <a:pt x="851" y="86"/>
                  </a:lnTo>
                  <a:lnTo>
                    <a:pt x="840" y="78"/>
                  </a:lnTo>
                  <a:lnTo>
                    <a:pt x="828" y="72"/>
                  </a:lnTo>
                  <a:lnTo>
                    <a:pt x="815" y="66"/>
                  </a:lnTo>
                  <a:lnTo>
                    <a:pt x="803" y="59"/>
                  </a:lnTo>
                  <a:lnTo>
                    <a:pt x="790" y="53"/>
                  </a:lnTo>
                  <a:lnTo>
                    <a:pt x="677" y="211"/>
                  </a:lnTo>
                  <a:lnTo>
                    <a:pt x="671" y="209"/>
                  </a:lnTo>
                  <a:lnTo>
                    <a:pt x="665" y="206"/>
                  </a:lnTo>
                  <a:lnTo>
                    <a:pt x="659" y="205"/>
                  </a:lnTo>
                  <a:lnTo>
                    <a:pt x="651" y="202"/>
                  </a:lnTo>
                  <a:lnTo>
                    <a:pt x="645" y="201"/>
                  </a:lnTo>
                  <a:lnTo>
                    <a:pt x="639" y="200"/>
                  </a:lnTo>
                  <a:lnTo>
                    <a:pt x="633" y="199"/>
                  </a:lnTo>
                  <a:lnTo>
                    <a:pt x="625" y="197"/>
                  </a:lnTo>
                  <a:lnTo>
                    <a:pt x="606" y="2"/>
                  </a:lnTo>
                  <a:lnTo>
                    <a:pt x="599" y="2"/>
                  </a:lnTo>
                  <a:lnTo>
                    <a:pt x="593" y="1"/>
                  </a:lnTo>
                  <a:lnTo>
                    <a:pt x="585" y="1"/>
                  </a:lnTo>
                  <a:lnTo>
                    <a:pt x="579" y="1"/>
                  </a:lnTo>
                  <a:lnTo>
                    <a:pt x="572" y="0"/>
                  </a:lnTo>
                  <a:lnTo>
                    <a:pt x="564" y="0"/>
                  </a:lnTo>
                  <a:lnTo>
                    <a:pt x="558" y="0"/>
                  </a:lnTo>
                  <a:lnTo>
                    <a:pt x="550" y="0"/>
                  </a:lnTo>
                  <a:lnTo>
                    <a:pt x="543" y="0"/>
                  </a:lnTo>
                  <a:lnTo>
                    <a:pt x="537" y="0"/>
                  </a:lnTo>
                  <a:lnTo>
                    <a:pt x="529" y="0"/>
                  </a:lnTo>
                  <a:lnTo>
                    <a:pt x="523" y="1"/>
                  </a:lnTo>
                  <a:lnTo>
                    <a:pt x="517" y="1"/>
                  </a:lnTo>
                  <a:lnTo>
                    <a:pt x="509" y="1"/>
                  </a:lnTo>
                  <a:lnTo>
                    <a:pt x="503" y="2"/>
                  </a:lnTo>
                  <a:lnTo>
                    <a:pt x="496" y="2"/>
                  </a:lnTo>
                  <a:lnTo>
                    <a:pt x="476" y="197"/>
                  </a:lnTo>
                  <a:lnTo>
                    <a:pt x="470" y="199"/>
                  </a:lnTo>
                  <a:lnTo>
                    <a:pt x="464" y="200"/>
                  </a:lnTo>
                  <a:lnTo>
                    <a:pt x="456" y="201"/>
                  </a:lnTo>
                  <a:lnTo>
                    <a:pt x="450" y="202"/>
                  </a:lnTo>
                  <a:lnTo>
                    <a:pt x="444" y="205"/>
                  </a:lnTo>
                  <a:lnTo>
                    <a:pt x="437" y="206"/>
                  </a:lnTo>
                  <a:lnTo>
                    <a:pt x="431" y="209"/>
                  </a:lnTo>
                  <a:lnTo>
                    <a:pt x="425" y="211"/>
                  </a:lnTo>
                  <a:lnTo>
                    <a:pt x="312" y="53"/>
                  </a:lnTo>
                  <a:lnTo>
                    <a:pt x="299" y="59"/>
                  </a:lnTo>
                  <a:lnTo>
                    <a:pt x="287" y="66"/>
                  </a:lnTo>
                  <a:lnTo>
                    <a:pt x="275" y="72"/>
                  </a:lnTo>
                  <a:lnTo>
                    <a:pt x="262" y="78"/>
                  </a:lnTo>
                  <a:lnTo>
                    <a:pt x="251" y="86"/>
                  </a:lnTo>
                  <a:lnTo>
                    <a:pt x="239" y="93"/>
                  </a:lnTo>
                  <a:lnTo>
                    <a:pt x="227" y="101"/>
                  </a:lnTo>
                  <a:lnTo>
                    <a:pt x="216" y="108"/>
                  </a:lnTo>
                  <a:lnTo>
                    <a:pt x="296" y="287"/>
                  </a:lnTo>
                  <a:lnTo>
                    <a:pt x="290" y="293"/>
                  </a:lnTo>
                  <a:lnTo>
                    <a:pt x="283" y="299"/>
                  </a:lnTo>
                  <a:lnTo>
                    <a:pt x="276" y="306"/>
                  </a:lnTo>
                  <a:lnTo>
                    <a:pt x="270" y="312"/>
                  </a:lnTo>
                  <a:lnTo>
                    <a:pt x="405" y="384"/>
                  </a:lnTo>
                  <a:lnTo>
                    <a:pt x="421" y="372"/>
                  </a:lnTo>
                  <a:lnTo>
                    <a:pt x="439" y="362"/>
                  </a:lnTo>
                  <a:lnTo>
                    <a:pt x="457" y="353"/>
                  </a:lnTo>
                  <a:lnTo>
                    <a:pt x="477" y="345"/>
                  </a:lnTo>
                  <a:lnTo>
                    <a:pt x="497" y="340"/>
                  </a:lnTo>
                  <a:lnTo>
                    <a:pt x="517" y="337"/>
                  </a:lnTo>
                  <a:lnTo>
                    <a:pt x="538" y="334"/>
                  </a:lnTo>
                  <a:lnTo>
                    <a:pt x="559" y="3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92" name="Freeform 39"/>
            <p:cNvSpPr>
              <a:spLocks/>
            </p:cNvSpPr>
            <p:nvPr/>
          </p:nvSpPr>
          <p:spPr bwMode="auto">
            <a:xfrm>
              <a:off x="500" y="1525"/>
              <a:ext cx="379" cy="391"/>
            </a:xfrm>
            <a:custGeom>
              <a:avLst/>
              <a:gdLst>
                <a:gd name="T0" fmla="*/ 24 w 1515"/>
                <a:gd name="T1" fmla="*/ 12 h 1565"/>
                <a:gd name="T2" fmla="*/ 20 w 1515"/>
                <a:gd name="T3" fmla="*/ 10 h 1565"/>
                <a:gd name="T4" fmla="*/ 23 w 1515"/>
                <a:gd name="T5" fmla="*/ 7 h 1565"/>
                <a:gd name="T6" fmla="*/ 22 w 1515"/>
                <a:gd name="T7" fmla="*/ 6 h 1565"/>
                <a:gd name="T8" fmla="*/ 18 w 1515"/>
                <a:gd name="T9" fmla="*/ 7 h 1565"/>
                <a:gd name="T10" fmla="*/ 17 w 1515"/>
                <a:gd name="T11" fmla="*/ 6 h 1565"/>
                <a:gd name="T12" fmla="*/ 18 w 1515"/>
                <a:gd name="T13" fmla="*/ 2 h 1565"/>
                <a:gd name="T14" fmla="*/ 17 w 1515"/>
                <a:gd name="T15" fmla="*/ 1 h 1565"/>
                <a:gd name="T16" fmla="*/ 14 w 1515"/>
                <a:gd name="T17" fmla="*/ 4 h 1565"/>
                <a:gd name="T18" fmla="*/ 13 w 1515"/>
                <a:gd name="T19" fmla="*/ 4 h 1565"/>
                <a:gd name="T20" fmla="*/ 12 w 1515"/>
                <a:gd name="T21" fmla="*/ 0 h 1565"/>
                <a:gd name="T22" fmla="*/ 12 w 1515"/>
                <a:gd name="T23" fmla="*/ 0 h 1565"/>
                <a:gd name="T24" fmla="*/ 11 w 1515"/>
                <a:gd name="T25" fmla="*/ 0 h 1565"/>
                <a:gd name="T26" fmla="*/ 10 w 1515"/>
                <a:gd name="T27" fmla="*/ 4 h 1565"/>
                <a:gd name="T28" fmla="*/ 9 w 1515"/>
                <a:gd name="T29" fmla="*/ 4 h 1565"/>
                <a:gd name="T30" fmla="*/ 6 w 1515"/>
                <a:gd name="T31" fmla="*/ 1 h 1565"/>
                <a:gd name="T32" fmla="*/ 5 w 1515"/>
                <a:gd name="T33" fmla="*/ 2 h 1565"/>
                <a:gd name="T34" fmla="*/ 6 w 1515"/>
                <a:gd name="T35" fmla="*/ 6 h 1565"/>
                <a:gd name="T36" fmla="*/ 2 w 1515"/>
                <a:gd name="T37" fmla="*/ 5 h 1565"/>
                <a:gd name="T38" fmla="*/ 1 w 1515"/>
                <a:gd name="T39" fmla="*/ 6 h 1565"/>
                <a:gd name="T40" fmla="*/ 4 w 1515"/>
                <a:gd name="T41" fmla="*/ 10 h 1565"/>
                <a:gd name="T42" fmla="*/ 7 w 1515"/>
                <a:gd name="T43" fmla="*/ 10 h 1565"/>
                <a:gd name="T44" fmla="*/ 8 w 1515"/>
                <a:gd name="T45" fmla="*/ 8 h 1565"/>
                <a:gd name="T46" fmla="*/ 10 w 1515"/>
                <a:gd name="T47" fmla="*/ 7 h 1565"/>
                <a:gd name="T48" fmla="*/ 12 w 1515"/>
                <a:gd name="T49" fmla="*/ 7 h 1565"/>
                <a:gd name="T50" fmla="*/ 14 w 1515"/>
                <a:gd name="T51" fmla="*/ 7 h 1565"/>
                <a:gd name="T52" fmla="*/ 16 w 1515"/>
                <a:gd name="T53" fmla="*/ 9 h 1565"/>
                <a:gd name="T54" fmla="*/ 17 w 1515"/>
                <a:gd name="T55" fmla="*/ 11 h 1565"/>
                <a:gd name="T56" fmla="*/ 17 w 1515"/>
                <a:gd name="T57" fmla="*/ 14 h 1565"/>
                <a:gd name="T58" fmla="*/ 15 w 1515"/>
                <a:gd name="T59" fmla="*/ 16 h 1565"/>
                <a:gd name="T60" fmla="*/ 13 w 1515"/>
                <a:gd name="T61" fmla="*/ 17 h 1565"/>
                <a:gd name="T62" fmla="*/ 10 w 1515"/>
                <a:gd name="T63" fmla="*/ 17 h 1565"/>
                <a:gd name="T64" fmla="*/ 8 w 1515"/>
                <a:gd name="T65" fmla="*/ 16 h 1565"/>
                <a:gd name="T66" fmla="*/ 7 w 1515"/>
                <a:gd name="T67" fmla="*/ 13 h 1565"/>
                <a:gd name="T68" fmla="*/ 7 w 1515"/>
                <a:gd name="T69" fmla="*/ 11 h 1565"/>
                <a:gd name="T70" fmla="*/ 0 w 1515"/>
                <a:gd name="T71" fmla="*/ 13 h 1565"/>
                <a:gd name="T72" fmla="*/ 4 w 1515"/>
                <a:gd name="T73" fmla="*/ 15 h 1565"/>
                <a:gd name="T74" fmla="*/ 1 w 1515"/>
                <a:gd name="T75" fmla="*/ 18 h 1565"/>
                <a:gd name="T76" fmla="*/ 6 w 1515"/>
                <a:gd name="T77" fmla="*/ 17 h 1565"/>
                <a:gd name="T78" fmla="*/ 6 w 1515"/>
                <a:gd name="T79" fmla="*/ 18 h 1565"/>
                <a:gd name="T80" fmla="*/ 5 w 1515"/>
                <a:gd name="T81" fmla="*/ 22 h 1565"/>
                <a:gd name="T82" fmla="*/ 6 w 1515"/>
                <a:gd name="T83" fmla="*/ 23 h 1565"/>
                <a:gd name="T84" fmla="*/ 9 w 1515"/>
                <a:gd name="T85" fmla="*/ 20 h 1565"/>
                <a:gd name="T86" fmla="*/ 10 w 1515"/>
                <a:gd name="T87" fmla="*/ 20 h 1565"/>
                <a:gd name="T88" fmla="*/ 11 w 1515"/>
                <a:gd name="T89" fmla="*/ 24 h 1565"/>
                <a:gd name="T90" fmla="*/ 12 w 1515"/>
                <a:gd name="T91" fmla="*/ 24 h 1565"/>
                <a:gd name="T92" fmla="*/ 12 w 1515"/>
                <a:gd name="T93" fmla="*/ 24 h 1565"/>
                <a:gd name="T94" fmla="*/ 13 w 1515"/>
                <a:gd name="T95" fmla="*/ 20 h 1565"/>
                <a:gd name="T96" fmla="*/ 14 w 1515"/>
                <a:gd name="T97" fmla="*/ 20 h 1565"/>
                <a:gd name="T98" fmla="*/ 17 w 1515"/>
                <a:gd name="T99" fmla="*/ 23 h 1565"/>
                <a:gd name="T100" fmla="*/ 19 w 1515"/>
                <a:gd name="T101" fmla="*/ 22 h 1565"/>
                <a:gd name="T102" fmla="*/ 17 w 1515"/>
                <a:gd name="T103" fmla="*/ 18 h 1565"/>
                <a:gd name="T104" fmla="*/ 18 w 1515"/>
                <a:gd name="T105" fmla="*/ 17 h 1565"/>
                <a:gd name="T106" fmla="*/ 22 w 1515"/>
                <a:gd name="T107" fmla="*/ 18 h 1565"/>
                <a:gd name="T108" fmla="*/ 19 w 1515"/>
                <a:gd name="T109" fmla="*/ 15 h 1565"/>
                <a:gd name="T110" fmla="*/ 24 w 1515"/>
                <a:gd name="T111" fmla="*/ 13 h 15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5"/>
                <a:gd name="T169" fmla="*/ 0 h 1565"/>
                <a:gd name="T170" fmla="*/ 1515 w 1515"/>
                <a:gd name="T171" fmla="*/ 1565 h 15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5" h="1565">
                  <a:moveTo>
                    <a:pt x="1511" y="858"/>
                  </a:moveTo>
                  <a:lnTo>
                    <a:pt x="1513" y="839"/>
                  </a:lnTo>
                  <a:lnTo>
                    <a:pt x="1514" y="821"/>
                  </a:lnTo>
                  <a:lnTo>
                    <a:pt x="1515" y="802"/>
                  </a:lnTo>
                  <a:lnTo>
                    <a:pt x="1515" y="783"/>
                  </a:lnTo>
                  <a:lnTo>
                    <a:pt x="1515" y="765"/>
                  </a:lnTo>
                  <a:lnTo>
                    <a:pt x="1514" y="746"/>
                  </a:lnTo>
                  <a:lnTo>
                    <a:pt x="1513" y="727"/>
                  </a:lnTo>
                  <a:lnTo>
                    <a:pt x="1511" y="709"/>
                  </a:lnTo>
                  <a:lnTo>
                    <a:pt x="1253" y="681"/>
                  </a:lnTo>
                  <a:lnTo>
                    <a:pt x="1249" y="664"/>
                  </a:lnTo>
                  <a:lnTo>
                    <a:pt x="1244" y="647"/>
                  </a:lnTo>
                  <a:lnTo>
                    <a:pt x="1239" y="629"/>
                  </a:lnTo>
                  <a:lnTo>
                    <a:pt x="1234" y="612"/>
                  </a:lnTo>
                  <a:lnTo>
                    <a:pt x="1444" y="458"/>
                  </a:lnTo>
                  <a:lnTo>
                    <a:pt x="1437" y="441"/>
                  </a:lnTo>
                  <a:lnTo>
                    <a:pt x="1428" y="424"/>
                  </a:lnTo>
                  <a:lnTo>
                    <a:pt x="1419" y="408"/>
                  </a:lnTo>
                  <a:lnTo>
                    <a:pt x="1411" y="392"/>
                  </a:lnTo>
                  <a:lnTo>
                    <a:pt x="1402" y="375"/>
                  </a:lnTo>
                  <a:lnTo>
                    <a:pt x="1392" y="359"/>
                  </a:lnTo>
                  <a:lnTo>
                    <a:pt x="1381" y="343"/>
                  </a:lnTo>
                  <a:lnTo>
                    <a:pt x="1371" y="328"/>
                  </a:lnTo>
                  <a:lnTo>
                    <a:pt x="1134" y="436"/>
                  </a:lnTo>
                  <a:lnTo>
                    <a:pt x="1127" y="429"/>
                  </a:lnTo>
                  <a:lnTo>
                    <a:pt x="1122" y="423"/>
                  </a:lnTo>
                  <a:lnTo>
                    <a:pt x="1116" y="416"/>
                  </a:lnTo>
                  <a:lnTo>
                    <a:pt x="1110" y="409"/>
                  </a:lnTo>
                  <a:lnTo>
                    <a:pt x="1102" y="403"/>
                  </a:lnTo>
                  <a:lnTo>
                    <a:pt x="1096" y="397"/>
                  </a:lnTo>
                  <a:lnTo>
                    <a:pt x="1090" y="392"/>
                  </a:lnTo>
                  <a:lnTo>
                    <a:pt x="1083" y="385"/>
                  </a:lnTo>
                  <a:lnTo>
                    <a:pt x="1189" y="145"/>
                  </a:lnTo>
                  <a:lnTo>
                    <a:pt x="1175" y="136"/>
                  </a:lnTo>
                  <a:lnTo>
                    <a:pt x="1158" y="124"/>
                  </a:lnTo>
                  <a:lnTo>
                    <a:pt x="1143" y="114"/>
                  </a:lnTo>
                  <a:lnTo>
                    <a:pt x="1127" y="106"/>
                  </a:lnTo>
                  <a:lnTo>
                    <a:pt x="1111" y="96"/>
                  </a:lnTo>
                  <a:lnTo>
                    <a:pt x="1095" y="87"/>
                  </a:lnTo>
                  <a:lnTo>
                    <a:pt x="1078" y="80"/>
                  </a:lnTo>
                  <a:lnTo>
                    <a:pt x="1061" y="71"/>
                  </a:lnTo>
                  <a:lnTo>
                    <a:pt x="910" y="283"/>
                  </a:lnTo>
                  <a:lnTo>
                    <a:pt x="901" y="281"/>
                  </a:lnTo>
                  <a:lnTo>
                    <a:pt x="892" y="278"/>
                  </a:lnTo>
                  <a:lnTo>
                    <a:pt x="884" y="275"/>
                  </a:lnTo>
                  <a:lnTo>
                    <a:pt x="875" y="272"/>
                  </a:lnTo>
                  <a:lnTo>
                    <a:pt x="866" y="270"/>
                  </a:lnTo>
                  <a:lnTo>
                    <a:pt x="858" y="269"/>
                  </a:lnTo>
                  <a:lnTo>
                    <a:pt x="849" y="266"/>
                  </a:lnTo>
                  <a:lnTo>
                    <a:pt x="840" y="265"/>
                  </a:lnTo>
                  <a:lnTo>
                    <a:pt x="814" y="4"/>
                  </a:lnTo>
                  <a:lnTo>
                    <a:pt x="805" y="2"/>
                  </a:lnTo>
                  <a:lnTo>
                    <a:pt x="796" y="2"/>
                  </a:lnTo>
                  <a:lnTo>
                    <a:pt x="787" y="1"/>
                  </a:lnTo>
                  <a:lnTo>
                    <a:pt x="777" y="1"/>
                  </a:lnTo>
                  <a:lnTo>
                    <a:pt x="768" y="0"/>
                  </a:lnTo>
                  <a:lnTo>
                    <a:pt x="758" y="0"/>
                  </a:lnTo>
                  <a:lnTo>
                    <a:pt x="750" y="0"/>
                  </a:lnTo>
                  <a:lnTo>
                    <a:pt x="740" y="0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4" y="1"/>
                  </a:lnTo>
                  <a:lnTo>
                    <a:pt x="694" y="1"/>
                  </a:lnTo>
                  <a:lnTo>
                    <a:pt x="685" y="2"/>
                  </a:lnTo>
                  <a:lnTo>
                    <a:pt x="676" y="2"/>
                  </a:lnTo>
                  <a:lnTo>
                    <a:pt x="668" y="4"/>
                  </a:lnTo>
                  <a:lnTo>
                    <a:pt x="640" y="265"/>
                  </a:lnTo>
                  <a:lnTo>
                    <a:pt x="631" y="266"/>
                  </a:lnTo>
                  <a:lnTo>
                    <a:pt x="623" y="269"/>
                  </a:lnTo>
                  <a:lnTo>
                    <a:pt x="614" y="270"/>
                  </a:lnTo>
                  <a:lnTo>
                    <a:pt x="605" y="272"/>
                  </a:lnTo>
                  <a:lnTo>
                    <a:pt x="597" y="275"/>
                  </a:lnTo>
                  <a:lnTo>
                    <a:pt x="589" y="278"/>
                  </a:lnTo>
                  <a:lnTo>
                    <a:pt x="581" y="281"/>
                  </a:lnTo>
                  <a:lnTo>
                    <a:pt x="572" y="283"/>
                  </a:lnTo>
                  <a:lnTo>
                    <a:pt x="419" y="71"/>
                  </a:lnTo>
                  <a:lnTo>
                    <a:pt x="403" y="80"/>
                  </a:lnTo>
                  <a:lnTo>
                    <a:pt x="385" y="87"/>
                  </a:lnTo>
                  <a:lnTo>
                    <a:pt x="369" y="96"/>
                  </a:lnTo>
                  <a:lnTo>
                    <a:pt x="353" y="106"/>
                  </a:lnTo>
                  <a:lnTo>
                    <a:pt x="337" y="114"/>
                  </a:lnTo>
                  <a:lnTo>
                    <a:pt x="322" y="124"/>
                  </a:lnTo>
                  <a:lnTo>
                    <a:pt x="306" y="136"/>
                  </a:lnTo>
                  <a:lnTo>
                    <a:pt x="291" y="145"/>
                  </a:lnTo>
                  <a:lnTo>
                    <a:pt x="398" y="385"/>
                  </a:lnTo>
                  <a:lnTo>
                    <a:pt x="390" y="392"/>
                  </a:lnTo>
                  <a:lnTo>
                    <a:pt x="384" y="397"/>
                  </a:lnTo>
                  <a:lnTo>
                    <a:pt x="378" y="403"/>
                  </a:lnTo>
                  <a:lnTo>
                    <a:pt x="372" y="409"/>
                  </a:lnTo>
                  <a:lnTo>
                    <a:pt x="366" y="416"/>
                  </a:lnTo>
                  <a:lnTo>
                    <a:pt x="359" y="423"/>
                  </a:lnTo>
                  <a:lnTo>
                    <a:pt x="353" y="429"/>
                  </a:lnTo>
                  <a:lnTo>
                    <a:pt x="347" y="436"/>
                  </a:lnTo>
                  <a:lnTo>
                    <a:pt x="110" y="328"/>
                  </a:lnTo>
                  <a:lnTo>
                    <a:pt x="100" y="343"/>
                  </a:lnTo>
                  <a:lnTo>
                    <a:pt x="88" y="359"/>
                  </a:lnTo>
                  <a:lnTo>
                    <a:pt x="78" y="375"/>
                  </a:lnTo>
                  <a:lnTo>
                    <a:pt x="70" y="392"/>
                  </a:lnTo>
                  <a:lnTo>
                    <a:pt x="61" y="408"/>
                  </a:lnTo>
                  <a:lnTo>
                    <a:pt x="52" y="424"/>
                  </a:lnTo>
                  <a:lnTo>
                    <a:pt x="44" y="441"/>
                  </a:lnTo>
                  <a:lnTo>
                    <a:pt x="36" y="458"/>
                  </a:lnTo>
                  <a:lnTo>
                    <a:pt x="246" y="612"/>
                  </a:lnTo>
                  <a:lnTo>
                    <a:pt x="241" y="625"/>
                  </a:lnTo>
                  <a:lnTo>
                    <a:pt x="238" y="639"/>
                  </a:lnTo>
                  <a:lnTo>
                    <a:pt x="234" y="654"/>
                  </a:lnTo>
                  <a:lnTo>
                    <a:pt x="231" y="668"/>
                  </a:lnTo>
                  <a:lnTo>
                    <a:pt x="430" y="696"/>
                  </a:lnTo>
                  <a:lnTo>
                    <a:pt x="438" y="669"/>
                  </a:lnTo>
                  <a:lnTo>
                    <a:pt x="448" y="643"/>
                  </a:lnTo>
                  <a:lnTo>
                    <a:pt x="459" y="618"/>
                  </a:lnTo>
                  <a:lnTo>
                    <a:pt x="472" y="594"/>
                  </a:lnTo>
                  <a:lnTo>
                    <a:pt x="489" y="572"/>
                  </a:lnTo>
                  <a:lnTo>
                    <a:pt x="506" y="551"/>
                  </a:lnTo>
                  <a:lnTo>
                    <a:pt x="525" y="531"/>
                  </a:lnTo>
                  <a:lnTo>
                    <a:pt x="544" y="513"/>
                  </a:lnTo>
                  <a:lnTo>
                    <a:pt x="566" y="497"/>
                  </a:lnTo>
                  <a:lnTo>
                    <a:pt x="589" y="482"/>
                  </a:lnTo>
                  <a:lnTo>
                    <a:pt x="613" y="470"/>
                  </a:lnTo>
                  <a:lnTo>
                    <a:pt x="639" y="460"/>
                  </a:lnTo>
                  <a:lnTo>
                    <a:pt x="665" y="451"/>
                  </a:lnTo>
                  <a:lnTo>
                    <a:pt x="692" y="445"/>
                  </a:lnTo>
                  <a:lnTo>
                    <a:pt x="720" y="441"/>
                  </a:lnTo>
                  <a:lnTo>
                    <a:pt x="748" y="440"/>
                  </a:lnTo>
                  <a:lnTo>
                    <a:pt x="782" y="441"/>
                  </a:lnTo>
                  <a:lnTo>
                    <a:pt x="814" y="446"/>
                  </a:lnTo>
                  <a:lnTo>
                    <a:pt x="846" y="455"/>
                  </a:lnTo>
                  <a:lnTo>
                    <a:pt x="876" y="466"/>
                  </a:lnTo>
                  <a:lnTo>
                    <a:pt x="905" y="481"/>
                  </a:lnTo>
                  <a:lnTo>
                    <a:pt x="932" y="497"/>
                  </a:lnTo>
                  <a:lnTo>
                    <a:pt x="957" y="517"/>
                  </a:lnTo>
                  <a:lnTo>
                    <a:pt x="981" y="538"/>
                  </a:lnTo>
                  <a:lnTo>
                    <a:pt x="1002" y="562"/>
                  </a:lnTo>
                  <a:lnTo>
                    <a:pt x="1020" y="588"/>
                  </a:lnTo>
                  <a:lnTo>
                    <a:pt x="1037" y="615"/>
                  </a:lnTo>
                  <a:lnTo>
                    <a:pt x="1050" y="645"/>
                  </a:lnTo>
                  <a:lnTo>
                    <a:pt x="1061" y="675"/>
                  </a:lnTo>
                  <a:lnTo>
                    <a:pt x="1070" y="707"/>
                  </a:lnTo>
                  <a:lnTo>
                    <a:pt x="1075" y="741"/>
                  </a:lnTo>
                  <a:lnTo>
                    <a:pt x="1076" y="775"/>
                  </a:lnTo>
                  <a:lnTo>
                    <a:pt x="1075" y="808"/>
                  </a:lnTo>
                  <a:lnTo>
                    <a:pt x="1070" y="842"/>
                  </a:lnTo>
                  <a:lnTo>
                    <a:pt x="1061" y="874"/>
                  </a:lnTo>
                  <a:lnTo>
                    <a:pt x="1050" y="904"/>
                  </a:lnTo>
                  <a:lnTo>
                    <a:pt x="1037" y="934"/>
                  </a:lnTo>
                  <a:lnTo>
                    <a:pt x="1020" y="961"/>
                  </a:lnTo>
                  <a:lnTo>
                    <a:pt x="1002" y="986"/>
                  </a:lnTo>
                  <a:lnTo>
                    <a:pt x="981" y="1010"/>
                  </a:lnTo>
                  <a:lnTo>
                    <a:pt x="957" y="1032"/>
                  </a:lnTo>
                  <a:lnTo>
                    <a:pt x="932" y="1051"/>
                  </a:lnTo>
                  <a:lnTo>
                    <a:pt x="905" y="1068"/>
                  </a:lnTo>
                  <a:lnTo>
                    <a:pt x="876" y="1082"/>
                  </a:lnTo>
                  <a:lnTo>
                    <a:pt x="846" y="1093"/>
                  </a:lnTo>
                  <a:lnTo>
                    <a:pt x="814" y="1102"/>
                  </a:lnTo>
                  <a:lnTo>
                    <a:pt x="782" y="1107"/>
                  </a:lnTo>
                  <a:lnTo>
                    <a:pt x="748" y="1108"/>
                  </a:lnTo>
                  <a:lnTo>
                    <a:pt x="715" y="1107"/>
                  </a:lnTo>
                  <a:lnTo>
                    <a:pt x="682" y="1102"/>
                  </a:lnTo>
                  <a:lnTo>
                    <a:pt x="651" y="1093"/>
                  </a:lnTo>
                  <a:lnTo>
                    <a:pt x="622" y="1082"/>
                  </a:lnTo>
                  <a:lnTo>
                    <a:pt x="593" y="1068"/>
                  </a:lnTo>
                  <a:lnTo>
                    <a:pt x="566" y="1051"/>
                  </a:lnTo>
                  <a:lnTo>
                    <a:pt x="540" y="1032"/>
                  </a:lnTo>
                  <a:lnTo>
                    <a:pt x="517" y="1010"/>
                  </a:lnTo>
                  <a:lnTo>
                    <a:pt x="496" y="986"/>
                  </a:lnTo>
                  <a:lnTo>
                    <a:pt x="476" y="961"/>
                  </a:lnTo>
                  <a:lnTo>
                    <a:pt x="460" y="934"/>
                  </a:lnTo>
                  <a:lnTo>
                    <a:pt x="446" y="904"/>
                  </a:lnTo>
                  <a:lnTo>
                    <a:pt x="435" y="874"/>
                  </a:lnTo>
                  <a:lnTo>
                    <a:pt x="426" y="842"/>
                  </a:lnTo>
                  <a:lnTo>
                    <a:pt x="421" y="808"/>
                  </a:lnTo>
                  <a:lnTo>
                    <a:pt x="420" y="775"/>
                  </a:lnTo>
                  <a:lnTo>
                    <a:pt x="420" y="760"/>
                  </a:lnTo>
                  <a:lnTo>
                    <a:pt x="421" y="745"/>
                  </a:lnTo>
                  <a:lnTo>
                    <a:pt x="424" y="731"/>
                  </a:lnTo>
                  <a:lnTo>
                    <a:pt x="426" y="716"/>
                  </a:lnTo>
                  <a:lnTo>
                    <a:pt x="76" y="697"/>
                  </a:lnTo>
                  <a:lnTo>
                    <a:pt x="0" y="705"/>
                  </a:lnTo>
                  <a:lnTo>
                    <a:pt x="5" y="862"/>
                  </a:lnTo>
                  <a:lnTo>
                    <a:pt x="228" y="884"/>
                  </a:lnTo>
                  <a:lnTo>
                    <a:pt x="231" y="903"/>
                  </a:lnTo>
                  <a:lnTo>
                    <a:pt x="236" y="920"/>
                  </a:lnTo>
                  <a:lnTo>
                    <a:pt x="241" y="937"/>
                  </a:lnTo>
                  <a:lnTo>
                    <a:pt x="246" y="955"/>
                  </a:lnTo>
                  <a:lnTo>
                    <a:pt x="36" y="1108"/>
                  </a:lnTo>
                  <a:lnTo>
                    <a:pt x="44" y="1125"/>
                  </a:lnTo>
                  <a:lnTo>
                    <a:pt x="52" y="1141"/>
                  </a:lnTo>
                  <a:lnTo>
                    <a:pt x="61" y="1159"/>
                  </a:lnTo>
                  <a:lnTo>
                    <a:pt x="70" y="1175"/>
                  </a:lnTo>
                  <a:lnTo>
                    <a:pt x="78" y="1191"/>
                  </a:lnTo>
                  <a:lnTo>
                    <a:pt x="88" y="1206"/>
                  </a:lnTo>
                  <a:lnTo>
                    <a:pt x="100" y="1222"/>
                  </a:lnTo>
                  <a:lnTo>
                    <a:pt x="110" y="1237"/>
                  </a:lnTo>
                  <a:lnTo>
                    <a:pt x="347" y="1130"/>
                  </a:lnTo>
                  <a:lnTo>
                    <a:pt x="353" y="1138"/>
                  </a:lnTo>
                  <a:lnTo>
                    <a:pt x="359" y="1144"/>
                  </a:lnTo>
                  <a:lnTo>
                    <a:pt x="366" y="1150"/>
                  </a:lnTo>
                  <a:lnTo>
                    <a:pt x="372" y="1156"/>
                  </a:lnTo>
                  <a:lnTo>
                    <a:pt x="378" y="1162"/>
                  </a:lnTo>
                  <a:lnTo>
                    <a:pt x="384" y="1169"/>
                  </a:lnTo>
                  <a:lnTo>
                    <a:pt x="390" y="1175"/>
                  </a:lnTo>
                  <a:lnTo>
                    <a:pt x="398" y="1181"/>
                  </a:lnTo>
                  <a:lnTo>
                    <a:pt x="291" y="1420"/>
                  </a:lnTo>
                  <a:lnTo>
                    <a:pt x="306" y="1430"/>
                  </a:lnTo>
                  <a:lnTo>
                    <a:pt x="322" y="1441"/>
                  </a:lnTo>
                  <a:lnTo>
                    <a:pt x="337" y="1451"/>
                  </a:lnTo>
                  <a:lnTo>
                    <a:pt x="353" y="1460"/>
                  </a:lnTo>
                  <a:lnTo>
                    <a:pt x="369" y="1470"/>
                  </a:lnTo>
                  <a:lnTo>
                    <a:pt x="385" y="1478"/>
                  </a:lnTo>
                  <a:lnTo>
                    <a:pt x="403" y="1486"/>
                  </a:lnTo>
                  <a:lnTo>
                    <a:pt x="419" y="1494"/>
                  </a:lnTo>
                  <a:lnTo>
                    <a:pt x="572" y="1282"/>
                  </a:lnTo>
                  <a:lnTo>
                    <a:pt x="581" y="1284"/>
                  </a:lnTo>
                  <a:lnTo>
                    <a:pt x="589" y="1287"/>
                  </a:lnTo>
                  <a:lnTo>
                    <a:pt x="597" y="1289"/>
                  </a:lnTo>
                  <a:lnTo>
                    <a:pt x="605" y="1292"/>
                  </a:lnTo>
                  <a:lnTo>
                    <a:pt x="614" y="1294"/>
                  </a:lnTo>
                  <a:lnTo>
                    <a:pt x="623" y="1297"/>
                  </a:lnTo>
                  <a:lnTo>
                    <a:pt x="631" y="1298"/>
                  </a:lnTo>
                  <a:lnTo>
                    <a:pt x="640" y="1300"/>
                  </a:lnTo>
                  <a:lnTo>
                    <a:pt x="668" y="1562"/>
                  </a:lnTo>
                  <a:lnTo>
                    <a:pt x="676" y="1563"/>
                  </a:lnTo>
                  <a:lnTo>
                    <a:pt x="685" y="1563"/>
                  </a:lnTo>
                  <a:lnTo>
                    <a:pt x="694" y="1564"/>
                  </a:lnTo>
                  <a:lnTo>
                    <a:pt x="704" y="1564"/>
                  </a:lnTo>
                  <a:lnTo>
                    <a:pt x="712" y="1565"/>
                  </a:lnTo>
                  <a:lnTo>
                    <a:pt x="721" y="1565"/>
                  </a:lnTo>
                  <a:lnTo>
                    <a:pt x="731" y="1565"/>
                  </a:lnTo>
                  <a:lnTo>
                    <a:pt x="740" y="1565"/>
                  </a:lnTo>
                  <a:lnTo>
                    <a:pt x="750" y="1565"/>
                  </a:lnTo>
                  <a:lnTo>
                    <a:pt x="758" y="1565"/>
                  </a:lnTo>
                  <a:lnTo>
                    <a:pt x="768" y="1565"/>
                  </a:lnTo>
                  <a:lnTo>
                    <a:pt x="777" y="1564"/>
                  </a:lnTo>
                  <a:lnTo>
                    <a:pt x="787" y="1564"/>
                  </a:lnTo>
                  <a:lnTo>
                    <a:pt x="796" y="1563"/>
                  </a:lnTo>
                  <a:lnTo>
                    <a:pt x="805" y="1563"/>
                  </a:lnTo>
                  <a:lnTo>
                    <a:pt x="814" y="1562"/>
                  </a:lnTo>
                  <a:lnTo>
                    <a:pt x="840" y="1300"/>
                  </a:lnTo>
                  <a:lnTo>
                    <a:pt x="849" y="1298"/>
                  </a:lnTo>
                  <a:lnTo>
                    <a:pt x="858" y="1297"/>
                  </a:lnTo>
                  <a:lnTo>
                    <a:pt x="866" y="1294"/>
                  </a:lnTo>
                  <a:lnTo>
                    <a:pt x="875" y="1292"/>
                  </a:lnTo>
                  <a:lnTo>
                    <a:pt x="884" y="1289"/>
                  </a:lnTo>
                  <a:lnTo>
                    <a:pt x="892" y="1287"/>
                  </a:lnTo>
                  <a:lnTo>
                    <a:pt x="901" y="1284"/>
                  </a:lnTo>
                  <a:lnTo>
                    <a:pt x="910" y="1282"/>
                  </a:lnTo>
                  <a:lnTo>
                    <a:pt x="1061" y="1494"/>
                  </a:lnTo>
                  <a:lnTo>
                    <a:pt x="1078" y="1486"/>
                  </a:lnTo>
                  <a:lnTo>
                    <a:pt x="1095" y="1478"/>
                  </a:lnTo>
                  <a:lnTo>
                    <a:pt x="1111" y="1470"/>
                  </a:lnTo>
                  <a:lnTo>
                    <a:pt x="1127" y="1460"/>
                  </a:lnTo>
                  <a:lnTo>
                    <a:pt x="1143" y="1451"/>
                  </a:lnTo>
                  <a:lnTo>
                    <a:pt x="1158" y="1441"/>
                  </a:lnTo>
                  <a:lnTo>
                    <a:pt x="1175" y="1430"/>
                  </a:lnTo>
                  <a:lnTo>
                    <a:pt x="1189" y="1420"/>
                  </a:lnTo>
                  <a:lnTo>
                    <a:pt x="1083" y="1181"/>
                  </a:lnTo>
                  <a:lnTo>
                    <a:pt x="1090" y="1175"/>
                  </a:lnTo>
                  <a:lnTo>
                    <a:pt x="1096" y="1169"/>
                  </a:lnTo>
                  <a:lnTo>
                    <a:pt x="1102" y="1162"/>
                  </a:lnTo>
                  <a:lnTo>
                    <a:pt x="1110" y="1156"/>
                  </a:lnTo>
                  <a:lnTo>
                    <a:pt x="1116" y="1150"/>
                  </a:lnTo>
                  <a:lnTo>
                    <a:pt x="1122" y="1144"/>
                  </a:lnTo>
                  <a:lnTo>
                    <a:pt x="1127" y="1138"/>
                  </a:lnTo>
                  <a:lnTo>
                    <a:pt x="1134" y="1130"/>
                  </a:lnTo>
                  <a:lnTo>
                    <a:pt x="1371" y="1237"/>
                  </a:lnTo>
                  <a:lnTo>
                    <a:pt x="1381" y="1222"/>
                  </a:lnTo>
                  <a:lnTo>
                    <a:pt x="1392" y="1206"/>
                  </a:lnTo>
                  <a:lnTo>
                    <a:pt x="1402" y="1191"/>
                  </a:lnTo>
                  <a:lnTo>
                    <a:pt x="1411" y="1175"/>
                  </a:lnTo>
                  <a:lnTo>
                    <a:pt x="1421" y="1159"/>
                  </a:lnTo>
                  <a:lnTo>
                    <a:pt x="1429" y="1141"/>
                  </a:lnTo>
                  <a:lnTo>
                    <a:pt x="1437" y="1125"/>
                  </a:lnTo>
                  <a:lnTo>
                    <a:pt x="1445" y="1108"/>
                  </a:lnTo>
                  <a:lnTo>
                    <a:pt x="1234" y="955"/>
                  </a:lnTo>
                  <a:lnTo>
                    <a:pt x="1239" y="937"/>
                  </a:lnTo>
                  <a:lnTo>
                    <a:pt x="1244" y="920"/>
                  </a:lnTo>
                  <a:lnTo>
                    <a:pt x="1249" y="903"/>
                  </a:lnTo>
                  <a:lnTo>
                    <a:pt x="1253" y="884"/>
                  </a:lnTo>
                  <a:lnTo>
                    <a:pt x="1511" y="8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59" name="Group 40"/>
          <p:cNvGrpSpPr>
            <a:grpSpLocks/>
          </p:cNvGrpSpPr>
          <p:nvPr/>
        </p:nvGrpSpPr>
        <p:grpSpPr bwMode="auto">
          <a:xfrm>
            <a:off x="250825" y="2420938"/>
            <a:ext cx="7158038" cy="4427537"/>
            <a:chOff x="160" y="1525"/>
            <a:chExt cx="4509" cy="2789"/>
          </a:xfrm>
        </p:grpSpPr>
        <p:sp>
          <p:nvSpPr>
            <p:cNvPr id="27689" name="Freeform 41"/>
            <p:cNvSpPr>
              <a:spLocks/>
            </p:cNvSpPr>
            <p:nvPr/>
          </p:nvSpPr>
          <p:spPr bwMode="auto">
            <a:xfrm>
              <a:off x="2338" y="3234"/>
              <a:ext cx="476" cy="78"/>
            </a:xfrm>
            <a:custGeom>
              <a:avLst/>
              <a:gdLst>
                <a:gd name="T0" fmla="*/ 25 w 2092"/>
                <a:gd name="T1" fmla="*/ 3 h 342"/>
                <a:gd name="T2" fmla="*/ 2 w 2092"/>
                <a:gd name="T3" fmla="*/ 3 h 342"/>
                <a:gd name="T4" fmla="*/ 2 w 2092"/>
                <a:gd name="T5" fmla="*/ 3 h 342"/>
                <a:gd name="T6" fmla="*/ 1 w 2092"/>
                <a:gd name="T7" fmla="*/ 3 h 342"/>
                <a:gd name="T8" fmla="*/ 1 w 2092"/>
                <a:gd name="T9" fmla="*/ 3 h 342"/>
                <a:gd name="T10" fmla="*/ 1 w 2092"/>
                <a:gd name="T11" fmla="*/ 3 h 342"/>
                <a:gd name="T12" fmla="*/ 1 w 2092"/>
                <a:gd name="T13" fmla="*/ 3 h 342"/>
                <a:gd name="T14" fmla="*/ 1 w 2092"/>
                <a:gd name="T15" fmla="*/ 3 h 342"/>
                <a:gd name="T16" fmla="*/ 1 w 2092"/>
                <a:gd name="T17" fmla="*/ 3 h 342"/>
                <a:gd name="T18" fmla="*/ 1 w 2092"/>
                <a:gd name="T19" fmla="*/ 2 h 342"/>
                <a:gd name="T20" fmla="*/ 1 w 2092"/>
                <a:gd name="T21" fmla="*/ 0 h 342"/>
                <a:gd name="T22" fmla="*/ 0 w 2092"/>
                <a:gd name="T23" fmla="*/ 0 h 342"/>
                <a:gd name="T24" fmla="*/ 0 w 2092"/>
                <a:gd name="T25" fmla="*/ 2 h 342"/>
                <a:gd name="T26" fmla="*/ 0 w 2092"/>
                <a:gd name="T27" fmla="*/ 3 h 342"/>
                <a:gd name="T28" fmla="*/ 0 w 2092"/>
                <a:gd name="T29" fmla="*/ 3 h 342"/>
                <a:gd name="T30" fmla="*/ 0 w 2092"/>
                <a:gd name="T31" fmla="*/ 3 h 342"/>
                <a:gd name="T32" fmla="*/ 0 w 2092"/>
                <a:gd name="T33" fmla="*/ 3 h 342"/>
                <a:gd name="T34" fmla="*/ 0 w 2092"/>
                <a:gd name="T35" fmla="*/ 3 h 342"/>
                <a:gd name="T36" fmla="*/ 0 w 2092"/>
                <a:gd name="T37" fmla="*/ 3 h 342"/>
                <a:gd name="T38" fmla="*/ 0 w 2092"/>
                <a:gd name="T39" fmla="*/ 3 h 342"/>
                <a:gd name="T40" fmla="*/ 0 w 2092"/>
                <a:gd name="T41" fmla="*/ 4 h 342"/>
                <a:gd name="T42" fmla="*/ 1 w 2092"/>
                <a:gd name="T43" fmla="*/ 4 h 342"/>
                <a:gd name="T44" fmla="*/ 1 w 2092"/>
                <a:gd name="T45" fmla="*/ 4 h 342"/>
                <a:gd name="T46" fmla="*/ 1 w 2092"/>
                <a:gd name="T47" fmla="*/ 4 h 342"/>
                <a:gd name="T48" fmla="*/ 1 w 2092"/>
                <a:gd name="T49" fmla="*/ 4 h 342"/>
                <a:gd name="T50" fmla="*/ 1 w 2092"/>
                <a:gd name="T51" fmla="*/ 4 h 342"/>
                <a:gd name="T52" fmla="*/ 1 w 2092"/>
                <a:gd name="T53" fmla="*/ 4 h 342"/>
                <a:gd name="T54" fmla="*/ 2 w 2092"/>
                <a:gd name="T55" fmla="*/ 4 h 342"/>
                <a:gd name="T56" fmla="*/ 2 w 2092"/>
                <a:gd name="T57" fmla="*/ 4 h 342"/>
                <a:gd name="T58" fmla="*/ 25 w 2092"/>
                <a:gd name="T59" fmla="*/ 4 h 342"/>
                <a:gd name="T60" fmla="*/ 25 w 2092"/>
                <a:gd name="T61" fmla="*/ 3 h 3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92"/>
                <a:gd name="T94" fmla="*/ 0 h 342"/>
                <a:gd name="T95" fmla="*/ 2092 w 2092"/>
                <a:gd name="T96" fmla="*/ 342 h 3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92" h="342">
                  <a:moveTo>
                    <a:pt x="2092" y="251"/>
                  </a:moveTo>
                  <a:lnTo>
                    <a:pt x="144" y="251"/>
                  </a:lnTo>
                  <a:lnTo>
                    <a:pt x="133" y="250"/>
                  </a:lnTo>
                  <a:lnTo>
                    <a:pt x="123" y="248"/>
                  </a:lnTo>
                  <a:lnTo>
                    <a:pt x="115" y="243"/>
                  </a:lnTo>
                  <a:lnTo>
                    <a:pt x="106" y="236"/>
                  </a:lnTo>
                  <a:lnTo>
                    <a:pt x="100" y="228"/>
                  </a:lnTo>
                  <a:lnTo>
                    <a:pt x="95" y="220"/>
                  </a:lnTo>
                  <a:lnTo>
                    <a:pt x="92" y="209"/>
                  </a:lnTo>
                  <a:lnTo>
                    <a:pt x="91" y="19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1" y="214"/>
                  </a:lnTo>
                  <a:lnTo>
                    <a:pt x="3" y="227"/>
                  </a:lnTo>
                  <a:lnTo>
                    <a:pt x="7" y="242"/>
                  </a:lnTo>
                  <a:lnTo>
                    <a:pt x="12" y="255"/>
                  </a:lnTo>
                  <a:lnTo>
                    <a:pt x="18" y="267"/>
                  </a:lnTo>
                  <a:lnTo>
                    <a:pt x="25" y="279"/>
                  </a:lnTo>
                  <a:lnTo>
                    <a:pt x="32" y="290"/>
                  </a:lnTo>
                  <a:lnTo>
                    <a:pt x="42" y="300"/>
                  </a:lnTo>
                  <a:lnTo>
                    <a:pt x="52" y="309"/>
                  </a:lnTo>
                  <a:lnTo>
                    <a:pt x="64" y="318"/>
                  </a:lnTo>
                  <a:lnTo>
                    <a:pt x="75" y="325"/>
                  </a:lnTo>
                  <a:lnTo>
                    <a:pt x="88" y="331"/>
                  </a:lnTo>
                  <a:lnTo>
                    <a:pt x="102" y="336"/>
                  </a:lnTo>
                  <a:lnTo>
                    <a:pt x="115" y="340"/>
                  </a:lnTo>
                  <a:lnTo>
                    <a:pt x="129" y="342"/>
                  </a:lnTo>
                  <a:lnTo>
                    <a:pt x="144" y="342"/>
                  </a:lnTo>
                  <a:lnTo>
                    <a:pt x="2086" y="342"/>
                  </a:lnTo>
                  <a:lnTo>
                    <a:pt x="2092" y="251"/>
                  </a:lnTo>
                  <a:close/>
                </a:path>
              </a:pathLst>
            </a:custGeom>
            <a:noFill/>
            <a:ln w="7938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90" name="Picture 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2667"/>
              <a:ext cx="58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>
              <a:off x="1219" y="2667"/>
              <a:ext cx="588" cy="119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1807" y="2804"/>
              <a:ext cx="230" cy="178"/>
            </a:xfrm>
            <a:custGeom>
              <a:avLst/>
              <a:gdLst>
                <a:gd name="T0" fmla="*/ 0 w 1007"/>
                <a:gd name="T1" fmla="*/ 0 h 782"/>
                <a:gd name="T2" fmla="*/ 12 w 1007"/>
                <a:gd name="T3" fmla="*/ 4 h 782"/>
                <a:gd name="T4" fmla="*/ 12 w 1007"/>
                <a:gd name="T5" fmla="*/ 9 h 782"/>
                <a:gd name="T6" fmla="*/ 0 w 1007"/>
                <a:gd name="T7" fmla="*/ 9 h 782"/>
                <a:gd name="T8" fmla="*/ 0 w 1007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7"/>
                <a:gd name="T16" fmla="*/ 0 h 782"/>
                <a:gd name="T17" fmla="*/ 1007 w 1007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7" h="782">
                  <a:moveTo>
                    <a:pt x="0" y="0"/>
                  </a:moveTo>
                  <a:lnTo>
                    <a:pt x="1007" y="316"/>
                  </a:lnTo>
                  <a:lnTo>
                    <a:pt x="1007" y="782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93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" y="2759"/>
              <a:ext cx="844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4" name="Rectangle 46"/>
            <p:cNvSpPr>
              <a:spLocks noChangeArrowheads="1"/>
            </p:cNvSpPr>
            <p:nvPr/>
          </p:nvSpPr>
          <p:spPr bwMode="auto">
            <a:xfrm>
              <a:off x="2037" y="2759"/>
              <a:ext cx="843" cy="49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Rectangle 47"/>
            <p:cNvSpPr>
              <a:spLocks noChangeArrowheads="1"/>
            </p:cNvSpPr>
            <p:nvPr/>
          </p:nvSpPr>
          <p:spPr bwMode="auto">
            <a:xfrm>
              <a:off x="2882" y="2802"/>
              <a:ext cx="369" cy="156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48"/>
            <p:cNvSpPr>
              <a:spLocks noChangeArrowheads="1"/>
            </p:cNvSpPr>
            <p:nvPr/>
          </p:nvSpPr>
          <p:spPr bwMode="auto">
            <a:xfrm>
              <a:off x="2995" y="2802"/>
              <a:ext cx="256" cy="156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 noChangeArrowheads="1"/>
            </p:cNvSpPr>
            <p:nvPr/>
          </p:nvSpPr>
          <p:spPr bwMode="auto">
            <a:xfrm>
              <a:off x="2973" y="2972"/>
              <a:ext cx="422" cy="283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50"/>
            <p:cNvSpPr>
              <a:spLocks/>
            </p:cNvSpPr>
            <p:nvPr/>
          </p:nvSpPr>
          <p:spPr bwMode="auto">
            <a:xfrm>
              <a:off x="543" y="3847"/>
              <a:ext cx="564" cy="17"/>
            </a:xfrm>
            <a:custGeom>
              <a:avLst/>
              <a:gdLst>
                <a:gd name="T0" fmla="*/ 0 w 2478"/>
                <a:gd name="T1" fmla="*/ 0 h 72"/>
                <a:gd name="T2" fmla="*/ 29 w 2478"/>
                <a:gd name="T3" fmla="*/ 0 h 72"/>
                <a:gd name="T4" fmla="*/ 29 w 2478"/>
                <a:gd name="T5" fmla="*/ 0 h 72"/>
                <a:gd name="T6" fmla="*/ 29 w 2478"/>
                <a:gd name="T7" fmla="*/ 0 h 72"/>
                <a:gd name="T8" fmla="*/ 29 w 2478"/>
                <a:gd name="T9" fmla="*/ 0 h 72"/>
                <a:gd name="T10" fmla="*/ 28 w 2478"/>
                <a:gd name="T11" fmla="*/ 1 h 72"/>
                <a:gd name="T12" fmla="*/ 28 w 2478"/>
                <a:gd name="T13" fmla="*/ 1 h 72"/>
                <a:gd name="T14" fmla="*/ 28 w 2478"/>
                <a:gd name="T15" fmla="*/ 1 h 72"/>
                <a:gd name="T16" fmla="*/ 28 w 2478"/>
                <a:gd name="T17" fmla="*/ 1 h 72"/>
                <a:gd name="T18" fmla="*/ 28 w 2478"/>
                <a:gd name="T19" fmla="*/ 1 h 72"/>
                <a:gd name="T20" fmla="*/ 28 w 2478"/>
                <a:gd name="T21" fmla="*/ 1 h 72"/>
                <a:gd name="T22" fmla="*/ 28 w 2478"/>
                <a:gd name="T23" fmla="*/ 1 h 72"/>
                <a:gd name="T24" fmla="*/ 1 w 2478"/>
                <a:gd name="T25" fmla="*/ 1 h 72"/>
                <a:gd name="T26" fmla="*/ 1 w 2478"/>
                <a:gd name="T27" fmla="*/ 1 h 72"/>
                <a:gd name="T28" fmla="*/ 1 w 2478"/>
                <a:gd name="T29" fmla="*/ 1 h 72"/>
                <a:gd name="T30" fmla="*/ 1 w 2478"/>
                <a:gd name="T31" fmla="*/ 1 h 72"/>
                <a:gd name="T32" fmla="*/ 1 w 2478"/>
                <a:gd name="T33" fmla="*/ 1 h 72"/>
                <a:gd name="T34" fmla="*/ 0 w 2478"/>
                <a:gd name="T35" fmla="*/ 0 h 72"/>
                <a:gd name="T36" fmla="*/ 0 w 2478"/>
                <a:gd name="T37" fmla="*/ 0 h 72"/>
                <a:gd name="T38" fmla="*/ 0 w 2478"/>
                <a:gd name="T39" fmla="*/ 0 h 72"/>
                <a:gd name="T40" fmla="*/ 0 w 2478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78"/>
                <a:gd name="T64" fmla="*/ 0 h 72"/>
                <a:gd name="T65" fmla="*/ 2478 w 2478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78" h="72">
                  <a:moveTo>
                    <a:pt x="0" y="0"/>
                  </a:moveTo>
                  <a:lnTo>
                    <a:pt x="2478" y="0"/>
                  </a:lnTo>
                  <a:lnTo>
                    <a:pt x="2464" y="16"/>
                  </a:lnTo>
                  <a:lnTo>
                    <a:pt x="2450" y="31"/>
                  </a:lnTo>
                  <a:lnTo>
                    <a:pt x="2435" y="43"/>
                  </a:lnTo>
                  <a:lnTo>
                    <a:pt x="2420" y="53"/>
                  </a:lnTo>
                  <a:lnTo>
                    <a:pt x="2404" y="61"/>
                  </a:lnTo>
                  <a:lnTo>
                    <a:pt x="2389" y="67"/>
                  </a:lnTo>
                  <a:lnTo>
                    <a:pt x="2381" y="70"/>
                  </a:lnTo>
                  <a:lnTo>
                    <a:pt x="2373" y="71"/>
                  </a:lnTo>
                  <a:lnTo>
                    <a:pt x="2364" y="72"/>
                  </a:lnTo>
                  <a:lnTo>
                    <a:pt x="2356" y="72"/>
                  </a:lnTo>
                  <a:lnTo>
                    <a:pt x="122" y="72"/>
                  </a:lnTo>
                  <a:lnTo>
                    <a:pt x="106" y="71"/>
                  </a:lnTo>
                  <a:lnTo>
                    <a:pt x="89" y="67"/>
                  </a:lnTo>
                  <a:lnTo>
                    <a:pt x="73" y="61"/>
                  </a:lnTo>
                  <a:lnTo>
                    <a:pt x="59" y="53"/>
                  </a:lnTo>
                  <a:lnTo>
                    <a:pt x="43" y="43"/>
                  </a:lnTo>
                  <a:lnTo>
                    <a:pt x="28" y="31"/>
                  </a:lnTo>
                  <a:lnTo>
                    <a:pt x="1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5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99" name="Freeform 51"/>
            <p:cNvSpPr>
              <a:spLocks/>
            </p:cNvSpPr>
            <p:nvPr/>
          </p:nvSpPr>
          <p:spPr bwMode="auto">
            <a:xfrm>
              <a:off x="535" y="3835"/>
              <a:ext cx="580" cy="25"/>
            </a:xfrm>
            <a:custGeom>
              <a:avLst/>
              <a:gdLst>
                <a:gd name="T0" fmla="*/ 29 w 2551"/>
                <a:gd name="T1" fmla="*/ 1 h 110"/>
                <a:gd name="T2" fmla="*/ 1 w 2551"/>
                <a:gd name="T3" fmla="*/ 1 h 110"/>
                <a:gd name="T4" fmla="*/ 1 w 2551"/>
                <a:gd name="T5" fmla="*/ 1 h 110"/>
                <a:gd name="T6" fmla="*/ 1 w 2551"/>
                <a:gd name="T7" fmla="*/ 1 h 110"/>
                <a:gd name="T8" fmla="*/ 1 w 2551"/>
                <a:gd name="T9" fmla="*/ 1 h 110"/>
                <a:gd name="T10" fmla="*/ 0 w 2551"/>
                <a:gd name="T11" fmla="*/ 1 h 110"/>
                <a:gd name="T12" fmla="*/ 0 w 2551"/>
                <a:gd name="T13" fmla="*/ 1 h 110"/>
                <a:gd name="T14" fmla="*/ 0 w 2551"/>
                <a:gd name="T15" fmla="*/ 0 h 110"/>
                <a:gd name="T16" fmla="*/ 0 w 2551"/>
                <a:gd name="T17" fmla="*/ 0 h 110"/>
                <a:gd name="T18" fmla="*/ 0 w 2551"/>
                <a:gd name="T19" fmla="*/ 0 h 110"/>
                <a:gd name="T20" fmla="*/ 30 w 2551"/>
                <a:gd name="T21" fmla="*/ 0 h 110"/>
                <a:gd name="T22" fmla="*/ 30 w 2551"/>
                <a:gd name="T23" fmla="*/ 0 h 110"/>
                <a:gd name="T24" fmla="*/ 30 w 2551"/>
                <a:gd name="T25" fmla="*/ 0 h 110"/>
                <a:gd name="T26" fmla="*/ 30 w 2551"/>
                <a:gd name="T27" fmla="*/ 1 h 110"/>
                <a:gd name="T28" fmla="*/ 30 w 2551"/>
                <a:gd name="T29" fmla="*/ 1 h 110"/>
                <a:gd name="T30" fmla="*/ 29 w 2551"/>
                <a:gd name="T31" fmla="*/ 1 h 110"/>
                <a:gd name="T32" fmla="*/ 29 w 2551"/>
                <a:gd name="T33" fmla="*/ 1 h 110"/>
                <a:gd name="T34" fmla="*/ 29 w 2551"/>
                <a:gd name="T35" fmla="*/ 1 h 110"/>
                <a:gd name="T36" fmla="*/ 29 w 2551"/>
                <a:gd name="T37" fmla="*/ 1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1"/>
                <a:gd name="T58" fmla="*/ 0 h 110"/>
                <a:gd name="T59" fmla="*/ 2551 w 2551"/>
                <a:gd name="T60" fmla="*/ 110 h 1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1" h="110">
                  <a:moveTo>
                    <a:pt x="2452" y="110"/>
                  </a:moveTo>
                  <a:lnTo>
                    <a:pt x="97" y="110"/>
                  </a:lnTo>
                  <a:lnTo>
                    <a:pt x="84" y="102"/>
                  </a:lnTo>
                  <a:lnTo>
                    <a:pt x="72" y="92"/>
                  </a:lnTo>
                  <a:lnTo>
                    <a:pt x="58" y="80"/>
                  </a:lnTo>
                  <a:lnTo>
                    <a:pt x="46" y="67"/>
                  </a:lnTo>
                  <a:lnTo>
                    <a:pt x="34" y="52"/>
                  </a:lnTo>
                  <a:lnTo>
                    <a:pt x="23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2551" y="0"/>
                  </a:lnTo>
                  <a:lnTo>
                    <a:pt x="2540" y="18"/>
                  </a:lnTo>
                  <a:lnTo>
                    <a:pt x="2528" y="36"/>
                  </a:lnTo>
                  <a:lnTo>
                    <a:pt x="2517" y="52"/>
                  </a:lnTo>
                  <a:lnTo>
                    <a:pt x="2505" y="67"/>
                  </a:lnTo>
                  <a:lnTo>
                    <a:pt x="2491" y="80"/>
                  </a:lnTo>
                  <a:lnTo>
                    <a:pt x="2479" y="92"/>
                  </a:lnTo>
                  <a:lnTo>
                    <a:pt x="2466" y="102"/>
                  </a:lnTo>
                  <a:lnTo>
                    <a:pt x="2452" y="110"/>
                  </a:lnTo>
                  <a:close/>
                </a:path>
              </a:pathLst>
            </a:custGeom>
            <a:solidFill>
              <a:srgbClr val="5D5A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0" name="Freeform 52"/>
            <p:cNvSpPr>
              <a:spLocks/>
            </p:cNvSpPr>
            <p:nvPr/>
          </p:nvSpPr>
          <p:spPr bwMode="auto">
            <a:xfrm>
              <a:off x="529" y="3822"/>
              <a:ext cx="592" cy="25"/>
            </a:xfrm>
            <a:custGeom>
              <a:avLst/>
              <a:gdLst>
                <a:gd name="T0" fmla="*/ 30 w 2603"/>
                <a:gd name="T1" fmla="*/ 1 h 110"/>
                <a:gd name="T2" fmla="*/ 1 w 2603"/>
                <a:gd name="T3" fmla="*/ 1 h 110"/>
                <a:gd name="T4" fmla="*/ 0 w 2603"/>
                <a:gd name="T5" fmla="*/ 1 h 110"/>
                <a:gd name="T6" fmla="*/ 0 w 2603"/>
                <a:gd name="T7" fmla="*/ 1 h 110"/>
                <a:gd name="T8" fmla="*/ 0 w 2603"/>
                <a:gd name="T9" fmla="*/ 0 h 110"/>
                <a:gd name="T10" fmla="*/ 0 w 2603"/>
                <a:gd name="T11" fmla="*/ 0 h 110"/>
                <a:gd name="T12" fmla="*/ 31 w 2603"/>
                <a:gd name="T13" fmla="*/ 0 h 110"/>
                <a:gd name="T14" fmla="*/ 30 w 2603"/>
                <a:gd name="T15" fmla="*/ 0 h 110"/>
                <a:gd name="T16" fmla="*/ 30 w 2603"/>
                <a:gd name="T17" fmla="*/ 1 h 110"/>
                <a:gd name="T18" fmla="*/ 30 w 2603"/>
                <a:gd name="T19" fmla="*/ 1 h 110"/>
                <a:gd name="T20" fmla="*/ 30 w 260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3"/>
                <a:gd name="T34" fmla="*/ 0 h 110"/>
                <a:gd name="T35" fmla="*/ 2603 w 260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3" h="110">
                  <a:moveTo>
                    <a:pt x="2541" y="110"/>
                  </a:moveTo>
                  <a:lnTo>
                    <a:pt x="63" y="110"/>
                  </a:lnTo>
                  <a:lnTo>
                    <a:pt x="46" y="86"/>
                  </a:lnTo>
                  <a:lnTo>
                    <a:pt x="31" y="61"/>
                  </a:lnTo>
                  <a:lnTo>
                    <a:pt x="15" y="32"/>
                  </a:lnTo>
                  <a:lnTo>
                    <a:pt x="0" y="0"/>
                  </a:lnTo>
                  <a:lnTo>
                    <a:pt x="2603" y="0"/>
                  </a:lnTo>
                  <a:lnTo>
                    <a:pt x="2590" y="32"/>
                  </a:lnTo>
                  <a:lnTo>
                    <a:pt x="2574" y="61"/>
                  </a:lnTo>
                  <a:lnTo>
                    <a:pt x="2558" y="86"/>
                  </a:lnTo>
                  <a:lnTo>
                    <a:pt x="2541" y="110"/>
                  </a:lnTo>
                  <a:close/>
                </a:path>
              </a:pathLst>
            </a:custGeom>
            <a:solidFill>
              <a:srgbClr val="615F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1" name="Freeform 53"/>
            <p:cNvSpPr>
              <a:spLocks/>
            </p:cNvSpPr>
            <p:nvPr/>
          </p:nvSpPr>
          <p:spPr bwMode="auto">
            <a:xfrm>
              <a:off x="524" y="3809"/>
              <a:ext cx="602" cy="26"/>
            </a:xfrm>
            <a:custGeom>
              <a:avLst/>
              <a:gdLst>
                <a:gd name="T0" fmla="*/ 31 w 2643"/>
                <a:gd name="T1" fmla="*/ 1 h 110"/>
                <a:gd name="T2" fmla="*/ 0 w 2643"/>
                <a:gd name="T3" fmla="*/ 1 h 110"/>
                <a:gd name="T4" fmla="*/ 0 w 2643"/>
                <a:gd name="T5" fmla="*/ 1 h 110"/>
                <a:gd name="T6" fmla="*/ 0 w 2643"/>
                <a:gd name="T7" fmla="*/ 1 h 110"/>
                <a:gd name="T8" fmla="*/ 0 w 2643"/>
                <a:gd name="T9" fmla="*/ 0 h 110"/>
                <a:gd name="T10" fmla="*/ 0 w 2643"/>
                <a:gd name="T11" fmla="*/ 0 h 110"/>
                <a:gd name="T12" fmla="*/ 31 w 2643"/>
                <a:gd name="T13" fmla="*/ 0 h 110"/>
                <a:gd name="T14" fmla="*/ 31 w 2643"/>
                <a:gd name="T15" fmla="*/ 0 h 110"/>
                <a:gd name="T16" fmla="*/ 31 w 2643"/>
                <a:gd name="T17" fmla="*/ 1 h 110"/>
                <a:gd name="T18" fmla="*/ 31 w 2643"/>
                <a:gd name="T19" fmla="*/ 1 h 110"/>
                <a:gd name="T20" fmla="*/ 31 w 264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3"/>
                <a:gd name="T34" fmla="*/ 0 h 110"/>
                <a:gd name="T35" fmla="*/ 2643 w 264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3" h="110">
                  <a:moveTo>
                    <a:pt x="2597" y="110"/>
                  </a:moveTo>
                  <a:lnTo>
                    <a:pt x="46" y="110"/>
                  </a:lnTo>
                  <a:lnTo>
                    <a:pt x="34" y="86"/>
                  </a:lnTo>
                  <a:lnTo>
                    <a:pt x="22" y="59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2643" y="0"/>
                  </a:lnTo>
                  <a:lnTo>
                    <a:pt x="2632" y="30"/>
                  </a:lnTo>
                  <a:lnTo>
                    <a:pt x="2621" y="59"/>
                  </a:lnTo>
                  <a:lnTo>
                    <a:pt x="2609" y="86"/>
                  </a:lnTo>
                  <a:lnTo>
                    <a:pt x="2597" y="110"/>
                  </a:lnTo>
                  <a:close/>
                </a:path>
              </a:pathLst>
            </a:custGeom>
            <a:solidFill>
              <a:srgbClr val="6562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2" name="Freeform 54"/>
            <p:cNvSpPr>
              <a:spLocks/>
            </p:cNvSpPr>
            <p:nvPr/>
          </p:nvSpPr>
          <p:spPr bwMode="auto">
            <a:xfrm>
              <a:off x="520" y="3797"/>
              <a:ext cx="609" cy="25"/>
            </a:xfrm>
            <a:custGeom>
              <a:avLst/>
              <a:gdLst>
                <a:gd name="T0" fmla="*/ 31 w 2677"/>
                <a:gd name="T1" fmla="*/ 1 h 110"/>
                <a:gd name="T2" fmla="*/ 0 w 2677"/>
                <a:gd name="T3" fmla="*/ 1 h 110"/>
                <a:gd name="T4" fmla="*/ 0 w 2677"/>
                <a:gd name="T5" fmla="*/ 1 h 110"/>
                <a:gd name="T6" fmla="*/ 0 w 2677"/>
                <a:gd name="T7" fmla="*/ 1 h 110"/>
                <a:gd name="T8" fmla="*/ 0 w 2677"/>
                <a:gd name="T9" fmla="*/ 0 h 110"/>
                <a:gd name="T10" fmla="*/ 0 w 2677"/>
                <a:gd name="T11" fmla="*/ 0 h 110"/>
                <a:gd name="T12" fmla="*/ 32 w 2677"/>
                <a:gd name="T13" fmla="*/ 0 h 110"/>
                <a:gd name="T14" fmla="*/ 31 w 2677"/>
                <a:gd name="T15" fmla="*/ 0 h 110"/>
                <a:gd name="T16" fmla="*/ 31 w 2677"/>
                <a:gd name="T17" fmla="*/ 1 h 110"/>
                <a:gd name="T18" fmla="*/ 31 w 2677"/>
                <a:gd name="T19" fmla="*/ 1 h 110"/>
                <a:gd name="T20" fmla="*/ 31 w 267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7"/>
                <a:gd name="T34" fmla="*/ 0 h 110"/>
                <a:gd name="T35" fmla="*/ 2677 w 267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7" h="110">
                  <a:moveTo>
                    <a:pt x="2639" y="110"/>
                  </a:moveTo>
                  <a:lnTo>
                    <a:pt x="36" y="110"/>
                  </a:lnTo>
                  <a:lnTo>
                    <a:pt x="27" y="84"/>
                  </a:lnTo>
                  <a:lnTo>
                    <a:pt x="17" y="57"/>
                  </a:lnTo>
                  <a:lnTo>
                    <a:pt x="8" y="29"/>
                  </a:lnTo>
                  <a:lnTo>
                    <a:pt x="0" y="0"/>
                  </a:lnTo>
                  <a:lnTo>
                    <a:pt x="2677" y="0"/>
                  </a:lnTo>
                  <a:lnTo>
                    <a:pt x="2668" y="29"/>
                  </a:lnTo>
                  <a:lnTo>
                    <a:pt x="2659" y="57"/>
                  </a:lnTo>
                  <a:lnTo>
                    <a:pt x="2650" y="84"/>
                  </a:lnTo>
                  <a:lnTo>
                    <a:pt x="2639" y="110"/>
                  </a:lnTo>
                  <a:close/>
                </a:path>
              </a:pathLst>
            </a:custGeom>
            <a:solidFill>
              <a:srgbClr val="6866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3" name="Freeform 55"/>
            <p:cNvSpPr>
              <a:spLocks/>
            </p:cNvSpPr>
            <p:nvPr/>
          </p:nvSpPr>
          <p:spPr bwMode="auto">
            <a:xfrm>
              <a:off x="518" y="3785"/>
              <a:ext cx="614" cy="24"/>
            </a:xfrm>
            <a:custGeom>
              <a:avLst/>
              <a:gdLst>
                <a:gd name="T0" fmla="*/ 31 w 2701"/>
                <a:gd name="T1" fmla="*/ 1 h 111"/>
                <a:gd name="T2" fmla="*/ 0 w 2701"/>
                <a:gd name="T3" fmla="*/ 1 h 111"/>
                <a:gd name="T4" fmla="*/ 0 w 2701"/>
                <a:gd name="T5" fmla="*/ 1 h 111"/>
                <a:gd name="T6" fmla="*/ 0 w 2701"/>
                <a:gd name="T7" fmla="*/ 1 h 111"/>
                <a:gd name="T8" fmla="*/ 0 w 2701"/>
                <a:gd name="T9" fmla="*/ 0 h 111"/>
                <a:gd name="T10" fmla="*/ 0 w 2701"/>
                <a:gd name="T11" fmla="*/ 0 h 111"/>
                <a:gd name="T12" fmla="*/ 32 w 2701"/>
                <a:gd name="T13" fmla="*/ 0 h 111"/>
                <a:gd name="T14" fmla="*/ 32 w 2701"/>
                <a:gd name="T15" fmla="*/ 0 h 111"/>
                <a:gd name="T16" fmla="*/ 32 w 2701"/>
                <a:gd name="T17" fmla="*/ 1 h 111"/>
                <a:gd name="T18" fmla="*/ 31 w 2701"/>
                <a:gd name="T19" fmla="*/ 1 h 111"/>
                <a:gd name="T20" fmla="*/ 31 w 2701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1"/>
                <a:gd name="T34" fmla="*/ 0 h 111"/>
                <a:gd name="T35" fmla="*/ 2701 w 270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1" h="111">
                  <a:moveTo>
                    <a:pt x="2672" y="111"/>
                  </a:moveTo>
                  <a:lnTo>
                    <a:pt x="29" y="111"/>
                  </a:lnTo>
                  <a:lnTo>
                    <a:pt x="20" y="85"/>
                  </a:lnTo>
                  <a:lnTo>
                    <a:pt x="13" y="57"/>
                  </a:lnTo>
                  <a:lnTo>
                    <a:pt x="6" y="29"/>
                  </a:lnTo>
                  <a:lnTo>
                    <a:pt x="0" y="0"/>
                  </a:lnTo>
                  <a:lnTo>
                    <a:pt x="2701" y="0"/>
                  </a:lnTo>
                  <a:lnTo>
                    <a:pt x="2695" y="29"/>
                  </a:lnTo>
                  <a:lnTo>
                    <a:pt x="2688" y="57"/>
                  </a:lnTo>
                  <a:lnTo>
                    <a:pt x="2680" y="85"/>
                  </a:lnTo>
                  <a:lnTo>
                    <a:pt x="2672" y="111"/>
                  </a:ln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4" name="Freeform 56"/>
            <p:cNvSpPr>
              <a:spLocks/>
            </p:cNvSpPr>
            <p:nvPr/>
          </p:nvSpPr>
          <p:spPr bwMode="auto">
            <a:xfrm>
              <a:off x="515" y="3772"/>
              <a:ext cx="620" cy="25"/>
            </a:xfrm>
            <a:custGeom>
              <a:avLst/>
              <a:gdLst>
                <a:gd name="T0" fmla="*/ 32 w 2723"/>
                <a:gd name="T1" fmla="*/ 1 h 110"/>
                <a:gd name="T2" fmla="*/ 0 w 2723"/>
                <a:gd name="T3" fmla="*/ 1 h 110"/>
                <a:gd name="T4" fmla="*/ 0 w 2723"/>
                <a:gd name="T5" fmla="*/ 1 h 110"/>
                <a:gd name="T6" fmla="*/ 0 w 2723"/>
                <a:gd name="T7" fmla="*/ 1 h 110"/>
                <a:gd name="T8" fmla="*/ 0 w 2723"/>
                <a:gd name="T9" fmla="*/ 0 h 110"/>
                <a:gd name="T10" fmla="*/ 0 w 2723"/>
                <a:gd name="T11" fmla="*/ 0 h 110"/>
                <a:gd name="T12" fmla="*/ 32 w 2723"/>
                <a:gd name="T13" fmla="*/ 0 h 110"/>
                <a:gd name="T14" fmla="*/ 32 w 2723"/>
                <a:gd name="T15" fmla="*/ 0 h 110"/>
                <a:gd name="T16" fmla="*/ 32 w 2723"/>
                <a:gd name="T17" fmla="*/ 1 h 110"/>
                <a:gd name="T18" fmla="*/ 32 w 2723"/>
                <a:gd name="T19" fmla="*/ 1 h 110"/>
                <a:gd name="T20" fmla="*/ 32 w 272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3"/>
                <a:gd name="T34" fmla="*/ 0 h 110"/>
                <a:gd name="T35" fmla="*/ 2723 w 272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3" h="110">
                  <a:moveTo>
                    <a:pt x="2700" y="110"/>
                  </a:moveTo>
                  <a:lnTo>
                    <a:pt x="23" y="110"/>
                  </a:lnTo>
                  <a:lnTo>
                    <a:pt x="17" y="83"/>
                  </a:lnTo>
                  <a:lnTo>
                    <a:pt x="11" y="57"/>
                  </a:lnTo>
                  <a:lnTo>
                    <a:pt x="5" y="29"/>
                  </a:lnTo>
                  <a:lnTo>
                    <a:pt x="0" y="0"/>
                  </a:lnTo>
                  <a:lnTo>
                    <a:pt x="2723" y="0"/>
                  </a:lnTo>
                  <a:lnTo>
                    <a:pt x="2717" y="29"/>
                  </a:lnTo>
                  <a:lnTo>
                    <a:pt x="2712" y="57"/>
                  </a:lnTo>
                  <a:lnTo>
                    <a:pt x="2706" y="83"/>
                  </a:lnTo>
                  <a:lnTo>
                    <a:pt x="2700" y="110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5" name="Freeform 57"/>
            <p:cNvSpPr>
              <a:spLocks/>
            </p:cNvSpPr>
            <p:nvPr/>
          </p:nvSpPr>
          <p:spPr bwMode="auto">
            <a:xfrm>
              <a:off x="513" y="3759"/>
              <a:ext cx="624" cy="26"/>
            </a:xfrm>
            <a:custGeom>
              <a:avLst/>
              <a:gdLst>
                <a:gd name="T0" fmla="*/ 32 w 2737"/>
                <a:gd name="T1" fmla="*/ 1 h 110"/>
                <a:gd name="T2" fmla="*/ 0 w 2737"/>
                <a:gd name="T3" fmla="*/ 1 h 110"/>
                <a:gd name="T4" fmla="*/ 0 w 2737"/>
                <a:gd name="T5" fmla="*/ 1 h 110"/>
                <a:gd name="T6" fmla="*/ 0 w 2737"/>
                <a:gd name="T7" fmla="*/ 1 h 110"/>
                <a:gd name="T8" fmla="*/ 0 w 2737"/>
                <a:gd name="T9" fmla="*/ 0 h 110"/>
                <a:gd name="T10" fmla="*/ 0 w 2737"/>
                <a:gd name="T11" fmla="*/ 0 h 110"/>
                <a:gd name="T12" fmla="*/ 32 w 2737"/>
                <a:gd name="T13" fmla="*/ 0 h 110"/>
                <a:gd name="T14" fmla="*/ 32 w 2737"/>
                <a:gd name="T15" fmla="*/ 0 h 110"/>
                <a:gd name="T16" fmla="*/ 32 w 2737"/>
                <a:gd name="T17" fmla="*/ 1 h 110"/>
                <a:gd name="T18" fmla="*/ 32 w 2737"/>
                <a:gd name="T19" fmla="*/ 1 h 110"/>
                <a:gd name="T20" fmla="*/ 32 w 273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37"/>
                <a:gd name="T34" fmla="*/ 0 h 110"/>
                <a:gd name="T35" fmla="*/ 2737 w 273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37" h="110">
                  <a:moveTo>
                    <a:pt x="2719" y="110"/>
                  </a:moveTo>
                  <a:lnTo>
                    <a:pt x="18" y="110"/>
                  </a:lnTo>
                  <a:lnTo>
                    <a:pt x="12" y="84"/>
                  </a:lnTo>
                  <a:lnTo>
                    <a:pt x="7" y="57"/>
                  </a:lnTo>
                  <a:lnTo>
                    <a:pt x="3" y="29"/>
                  </a:lnTo>
                  <a:lnTo>
                    <a:pt x="0" y="0"/>
                  </a:lnTo>
                  <a:lnTo>
                    <a:pt x="2737" y="0"/>
                  </a:lnTo>
                  <a:lnTo>
                    <a:pt x="2734" y="29"/>
                  </a:lnTo>
                  <a:lnTo>
                    <a:pt x="2729" y="57"/>
                  </a:lnTo>
                  <a:lnTo>
                    <a:pt x="2724" y="84"/>
                  </a:lnTo>
                  <a:lnTo>
                    <a:pt x="2719" y="110"/>
                  </a:lnTo>
                  <a:close/>
                </a:path>
              </a:pathLst>
            </a:custGeom>
            <a:solidFill>
              <a:srgbClr val="7371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6" name="Freeform 58"/>
            <p:cNvSpPr>
              <a:spLocks/>
            </p:cNvSpPr>
            <p:nvPr/>
          </p:nvSpPr>
          <p:spPr bwMode="auto">
            <a:xfrm>
              <a:off x="512" y="3747"/>
              <a:ext cx="626" cy="25"/>
            </a:xfrm>
            <a:custGeom>
              <a:avLst/>
              <a:gdLst>
                <a:gd name="T0" fmla="*/ 32 w 2747"/>
                <a:gd name="T1" fmla="*/ 1 h 111"/>
                <a:gd name="T2" fmla="*/ 0 w 2747"/>
                <a:gd name="T3" fmla="*/ 1 h 111"/>
                <a:gd name="T4" fmla="*/ 0 w 2747"/>
                <a:gd name="T5" fmla="*/ 1 h 111"/>
                <a:gd name="T6" fmla="*/ 0 w 2747"/>
                <a:gd name="T7" fmla="*/ 1 h 111"/>
                <a:gd name="T8" fmla="*/ 0 w 2747"/>
                <a:gd name="T9" fmla="*/ 0 h 111"/>
                <a:gd name="T10" fmla="*/ 0 w 2747"/>
                <a:gd name="T11" fmla="*/ 0 h 111"/>
                <a:gd name="T12" fmla="*/ 33 w 2747"/>
                <a:gd name="T13" fmla="*/ 0 h 111"/>
                <a:gd name="T14" fmla="*/ 33 w 2747"/>
                <a:gd name="T15" fmla="*/ 0 h 111"/>
                <a:gd name="T16" fmla="*/ 32 w 2747"/>
                <a:gd name="T17" fmla="*/ 1 h 111"/>
                <a:gd name="T18" fmla="*/ 32 w 2747"/>
                <a:gd name="T19" fmla="*/ 1 h 111"/>
                <a:gd name="T20" fmla="*/ 32 w 2747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7"/>
                <a:gd name="T34" fmla="*/ 0 h 111"/>
                <a:gd name="T35" fmla="*/ 2747 w 2747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7" h="111">
                  <a:moveTo>
                    <a:pt x="2735" y="111"/>
                  </a:moveTo>
                  <a:lnTo>
                    <a:pt x="12" y="111"/>
                  </a:lnTo>
                  <a:lnTo>
                    <a:pt x="8" y="84"/>
                  </a:lnTo>
                  <a:lnTo>
                    <a:pt x="5" y="56"/>
                  </a:lnTo>
                  <a:lnTo>
                    <a:pt x="2" y="28"/>
                  </a:lnTo>
                  <a:lnTo>
                    <a:pt x="0" y="0"/>
                  </a:lnTo>
                  <a:lnTo>
                    <a:pt x="2747" y="0"/>
                  </a:lnTo>
                  <a:lnTo>
                    <a:pt x="2745" y="28"/>
                  </a:lnTo>
                  <a:lnTo>
                    <a:pt x="2742" y="56"/>
                  </a:lnTo>
                  <a:lnTo>
                    <a:pt x="2739" y="84"/>
                  </a:lnTo>
                  <a:lnTo>
                    <a:pt x="2735" y="111"/>
                  </a:lnTo>
                  <a:close/>
                </a:path>
              </a:pathLst>
            </a:custGeom>
            <a:solidFill>
              <a:srgbClr val="7775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7" name="Freeform 59"/>
            <p:cNvSpPr>
              <a:spLocks/>
            </p:cNvSpPr>
            <p:nvPr/>
          </p:nvSpPr>
          <p:spPr bwMode="auto">
            <a:xfrm>
              <a:off x="511" y="3735"/>
              <a:ext cx="627" cy="24"/>
            </a:xfrm>
            <a:custGeom>
              <a:avLst/>
              <a:gdLst>
                <a:gd name="T0" fmla="*/ 32 w 2753"/>
                <a:gd name="T1" fmla="*/ 1 h 109"/>
                <a:gd name="T2" fmla="*/ 0 w 2753"/>
                <a:gd name="T3" fmla="*/ 1 h 109"/>
                <a:gd name="T4" fmla="*/ 0 w 2753"/>
                <a:gd name="T5" fmla="*/ 1 h 109"/>
                <a:gd name="T6" fmla="*/ 0 w 2753"/>
                <a:gd name="T7" fmla="*/ 1 h 109"/>
                <a:gd name="T8" fmla="*/ 0 w 2753"/>
                <a:gd name="T9" fmla="*/ 0 h 109"/>
                <a:gd name="T10" fmla="*/ 0 w 2753"/>
                <a:gd name="T11" fmla="*/ 0 h 109"/>
                <a:gd name="T12" fmla="*/ 33 w 2753"/>
                <a:gd name="T13" fmla="*/ 0 h 109"/>
                <a:gd name="T14" fmla="*/ 33 w 2753"/>
                <a:gd name="T15" fmla="*/ 0 h 109"/>
                <a:gd name="T16" fmla="*/ 33 w 2753"/>
                <a:gd name="T17" fmla="*/ 1 h 109"/>
                <a:gd name="T18" fmla="*/ 33 w 2753"/>
                <a:gd name="T19" fmla="*/ 1 h 109"/>
                <a:gd name="T20" fmla="*/ 32 w 2753"/>
                <a:gd name="T21" fmla="*/ 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3"/>
                <a:gd name="T34" fmla="*/ 0 h 109"/>
                <a:gd name="T35" fmla="*/ 2753 w 275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3" h="109">
                  <a:moveTo>
                    <a:pt x="2746" y="109"/>
                  </a:moveTo>
                  <a:lnTo>
                    <a:pt x="9" y="109"/>
                  </a:lnTo>
                  <a:lnTo>
                    <a:pt x="6" y="82"/>
                  </a:lnTo>
                  <a:lnTo>
                    <a:pt x="4" y="56"/>
                  </a:lnTo>
                  <a:lnTo>
                    <a:pt x="1" y="28"/>
                  </a:lnTo>
                  <a:lnTo>
                    <a:pt x="0" y="0"/>
                  </a:lnTo>
                  <a:lnTo>
                    <a:pt x="2753" y="0"/>
                  </a:lnTo>
                  <a:lnTo>
                    <a:pt x="2752" y="28"/>
                  </a:lnTo>
                  <a:lnTo>
                    <a:pt x="2751" y="56"/>
                  </a:lnTo>
                  <a:lnTo>
                    <a:pt x="2749" y="82"/>
                  </a:lnTo>
                  <a:lnTo>
                    <a:pt x="2746" y="109"/>
                  </a:lnTo>
                  <a:close/>
                </a:path>
              </a:pathLst>
            </a:custGeom>
            <a:solidFill>
              <a:srgbClr val="7A787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8" name="Freeform 60"/>
            <p:cNvSpPr>
              <a:spLocks/>
            </p:cNvSpPr>
            <p:nvPr/>
          </p:nvSpPr>
          <p:spPr bwMode="auto">
            <a:xfrm>
              <a:off x="511" y="3722"/>
              <a:ext cx="627" cy="25"/>
            </a:xfrm>
            <a:custGeom>
              <a:avLst/>
              <a:gdLst>
                <a:gd name="T0" fmla="*/ 32 w 2756"/>
                <a:gd name="T1" fmla="*/ 1 h 110"/>
                <a:gd name="T2" fmla="*/ 0 w 2756"/>
                <a:gd name="T3" fmla="*/ 1 h 110"/>
                <a:gd name="T4" fmla="*/ 0 w 2756"/>
                <a:gd name="T5" fmla="*/ 1 h 110"/>
                <a:gd name="T6" fmla="*/ 0 w 2756"/>
                <a:gd name="T7" fmla="*/ 1 h 110"/>
                <a:gd name="T8" fmla="*/ 0 w 2756"/>
                <a:gd name="T9" fmla="*/ 0 h 110"/>
                <a:gd name="T10" fmla="*/ 0 w 2756"/>
                <a:gd name="T11" fmla="*/ 0 h 110"/>
                <a:gd name="T12" fmla="*/ 0 w 2756"/>
                <a:gd name="T13" fmla="*/ 0 h 110"/>
                <a:gd name="T14" fmla="*/ 33 w 2756"/>
                <a:gd name="T15" fmla="*/ 0 h 110"/>
                <a:gd name="T16" fmla="*/ 33 w 2756"/>
                <a:gd name="T17" fmla="*/ 0 h 110"/>
                <a:gd name="T18" fmla="*/ 33 w 2756"/>
                <a:gd name="T19" fmla="*/ 0 h 110"/>
                <a:gd name="T20" fmla="*/ 33 w 2756"/>
                <a:gd name="T21" fmla="*/ 1 h 110"/>
                <a:gd name="T22" fmla="*/ 32 w 2756"/>
                <a:gd name="T23" fmla="*/ 1 h 110"/>
                <a:gd name="T24" fmla="*/ 32 w 2756"/>
                <a:gd name="T25" fmla="*/ 1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56"/>
                <a:gd name="T40" fmla="*/ 0 h 110"/>
                <a:gd name="T41" fmla="*/ 2756 w 2756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56" h="110">
                  <a:moveTo>
                    <a:pt x="2752" y="110"/>
                  </a:moveTo>
                  <a:lnTo>
                    <a:pt x="5" y="110"/>
                  </a:lnTo>
                  <a:lnTo>
                    <a:pt x="2" y="84"/>
                  </a:lnTo>
                  <a:lnTo>
                    <a:pt x="1" y="56"/>
                  </a:lnTo>
                  <a:lnTo>
                    <a:pt x="1" y="28"/>
                  </a:lnTo>
                  <a:lnTo>
                    <a:pt x="0" y="0"/>
                  </a:lnTo>
                  <a:lnTo>
                    <a:pt x="2756" y="0"/>
                  </a:lnTo>
                  <a:lnTo>
                    <a:pt x="2756" y="28"/>
                  </a:lnTo>
                  <a:lnTo>
                    <a:pt x="2754" y="56"/>
                  </a:lnTo>
                  <a:lnTo>
                    <a:pt x="2753" y="84"/>
                  </a:lnTo>
                  <a:lnTo>
                    <a:pt x="2752" y="110"/>
                  </a:lnTo>
                  <a:close/>
                </a:path>
              </a:pathLst>
            </a:custGeom>
            <a:solidFill>
              <a:srgbClr val="7D7C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9" name="Freeform 61"/>
            <p:cNvSpPr>
              <a:spLocks/>
            </p:cNvSpPr>
            <p:nvPr/>
          </p:nvSpPr>
          <p:spPr bwMode="auto">
            <a:xfrm>
              <a:off x="511" y="3709"/>
              <a:ext cx="627" cy="26"/>
            </a:xfrm>
            <a:custGeom>
              <a:avLst/>
              <a:gdLst>
                <a:gd name="T0" fmla="*/ 33 w 2756"/>
                <a:gd name="T1" fmla="*/ 1 h 111"/>
                <a:gd name="T2" fmla="*/ 0 w 2756"/>
                <a:gd name="T3" fmla="*/ 1 h 111"/>
                <a:gd name="T4" fmla="*/ 0 w 2756"/>
                <a:gd name="T5" fmla="*/ 1 h 111"/>
                <a:gd name="T6" fmla="*/ 0 w 2756"/>
                <a:gd name="T7" fmla="*/ 1 h 111"/>
                <a:gd name="T8" fmla="*/ 0 w 2756"/>
                <a:gd name="T9" fmla="*/ 1 h 111"/>
                <a:gd name="T10" fmla="*/ 0 w 2756"/>
                <a:gd name="T11" fmla="*/ 1 h 111"/>
                <a:gd name="T12" fmla="*/ 0 w 2756"/>
                <a:gd name="T13" fmla="*/ 0 h 111"/>
                <a:gd name="T14" fmla="*/ 0 w 2756"/>
                <a:gd name="T15" fmla="*/ 0 h 111"/>
                <a:gd name="T16" fmla="*/ 0 w 2756"/>
                <a:gd name="T17" fmla="*/ 0 h 111"/>
                <a:gd name="T18" fmla="*/ 0 w 2756"/>
                <a:gd name="T19" fmla="*/ 0 h 111"/>
                <a:gd name="T20" fmla="*/ 33 w 2756"/>
                <a:gd name="T21" fmla="*/ 0 h 111"/>
                <a:gd name="T22" fmla="*/ 33 w 2756"/>
                <a:gd name="T23" fmla="*/ 0 h 111"/>
                <a:gd name="T24" fmla="*/ 33 w 2756"/>
                <a:gd name="T25" fmla="*/ 0 h 111"/>
                <a:gd name="T26" fmla="*/ 33 w 2756"/>
                <a:gd name="T27" fmla="*/ 0 h 111"/>
                <a:gd name="T28" fmla="*/ 33 w 2756"/>
                <a:gd name="T29" fmla="*/ 1 h 111"/>
                <a:gd name="T30" fmla="*/ 33 w 2756"/>
                <a:gd name="T31" fmla="*/ 1 h 111"/>
                <a:gd name="T32" fmla="*/ 33 w 2756"/>
                <a:gd name="T33" fmla="*/ 1 h 111"/>
                <a:gd name="T34" fmla="*/ 33 w 2756"/>
                <a:gd name="T35" fmla="*/ 1 h 111"/>
                <a:gd name="T36" fmla="*/ 33 w 2756"/>
                <a:gd name="T37" fmla="*/ 1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6"/>
                <a:gd name="T58" fmla="*/ 0 h 111"/>
                <a:gd name="T59" fmla="*/ 2756 w 2756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6" h="111">
                  <a:moveTo>
                    <a:pt x="2754" y="111"/>
                  </a:moveTo>
                  <a:lnTo>
                    <a:pt x="1" y="111"/>
                  </a:lnTo>
                  <a:lnTo>
                    <a:pt x="1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1" y="14"/>
                  </a:lnTo>
                  <a:lnTo>
                    <a:pt x="1" y="0"/>
                  </a:lnTo>
                  <a:lnTo>
                    <a:pt x="2756" y="0"/>
                  </a:lnTo>
                  <a:lnTo>
                    <a:pt x="2756" y="14"/>
                  </a:lnTo>
                  <a:lnTo>
                    <a:pt x="2756" y="27"/>
                  </a:lnTo>
                  <a:lnTo>
                    <a:pt x="2756" y="42"/>
                  </a:lnTo>
                  <a:lnTo>
                    <a:pt x="2756" y="55"/>
                  </a:lnTo>
                  <a:lnTo>
                    <a:pt x="2756" y="70"/>
                  </a:lnTo>
                  <a:lnTo>
                    <a:pt x="2756" y="83"/>
                  </a:lnTo>
                  <a:lnTo>
                    <a:pt x="2756" y="96"/>
                  </a:lnTo>
                  <a:lnTo>
                    <a:pt x="2754" y="111"/>
                  </a:lnTo>
                  <a:close/>
                </a:path>
              </a:pathLst>
            </a:custGeom>
            <a:solidFill>
              <a:srgbClr val="8180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0" name="Freeform 62"/>
            <p:cNvSpPr>
              <a:spLocks/>
            </p:cNvSpPr>
            <p:nvPr/>
          </p:nvSpPr>
          <p:spPr bwMode="auto">
            <a:xfrm>
              <a:off x="511" y="3696"/>
              <a:ext cx="627" cy="26"/>
            </a:xfrm>
            <a:custGeom>
              <a:avLst/>
              <a:gdLst>
                <a:gd name="T0" fmla="*/ 33 w 2756"/>
                <a:gd name="T1" fmla="*/ 1 h 110"/>
                <a:gd name="T2" fmla="*/ 0 w 2756"/>
                <a:gd name="T3" fmla="*/ 1 h 110"/>
                <a:gd name="T4" fmla="*/ 0 w 2756"/>
                <a:gd name="T5" fmla="*/ 1 h 110"/>
                <a:gd name="T6" fmla="*/ 0 w 2756"/>
                <a:gd name="T7" fmla="*/ 1 h 110"/>
                <a:gd name="T8" fmla="*/ 0 w 2756"/>
                <a:gd name="T9" fmla="*/ 0 h 110"/>
                <a:gd name="T10" fmla="*/ 0 w 2756"/>
                <a:gd name="T11" fmla="*/ 0 h 110"/>
                <a:gd name="T12" fmla="*/ 32 w 2756"/>
                <a:gd name="T13" fmla="*/ 0 h 110"/>
                <a:gd name="T14" fmla="*/ 32 w 2756"/>
                <a:gd name="T15" fmla="*/ 0 h 110"/>
                <a:gd name="T16" fmla="*/ 33 w 2756"/>
                <a:gd name="T17" fmla="*/ 1 h 110"/>
                <a:gd name="T18" fmla="*/ 33 w 2756"/>
                <a:gd name="T19" fmla="*/ 1 h 110"/>
                <a:gd name="T20" fmla="*/ 33 w 2756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6"/>
                <a:gd name="T34" fmla="*/ 0 h 110"/>
                <a:gd name="T35" fmla="*/ 2756 w 2756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6" h="110">
                  <a:moveTo>
                    <a:pt x="2756" y="110"/>
                  </a:moveTo>
                  <a:lnTo>
                    <a:pt x="0" y="110"/>
                  </a:lnTo>
                  <a:lnTo>
                    <a:pt x="1" y="82"/>
                  </a:lnTo>
                  <a:lnTo>
                    <a:pt x="1" y="54"/>
                  </a:lnTo>
                  <a:lnTo>
                    <a:pt x="2" y="28"/>
                  </a:lnTo>
                  <a:lnTo>
                    <a:pt x="5" y="0"/>
                  </a:lnTo>
                  <a:lnTo>
                    <a:pt x="2752" y="0"/>
                  </a:lnTo>
                  <a:lnTo>
                    <a:pt x="2753" y="28"/>
                  </a:lnTo>
                  <a:lnTo>
                    <a:pt x="2754" y="54"/>
                  </a:lnTo>
                  <a:lnTo>
                    <a:pt x="2756" y="82"/>
                  </a:lnTo>
                  <a:lnTo>
                    <a:pt x="2756" y="110"/>
                  </a:lnTo>
                  <a:close/>
                </a:path>
              </a:pathLst>
            </a:custGeom>
            <a:solidFill>
              <a:srgbClr val="8584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1" name="Freeform 63"/>
            <p:cNvSpPr>
              <a:spLocks/>
            </p:cNvSpPr>
            <p:nvPr/>
          </p:nvSpPr>
          <p:spPr bwMode="auto">
            <a:xfrm>
              <a:off x="511" y="3684"/>
              <a:ext cx="627" cy="25"/>
            </a:xfrm>
            <a:custGeom>
              <a:avLst/>
              <a:gdLst>
                <a:gd name="T0" fmla="*/ 33 w 2755"/>
                <a:gd name="T1" fmla="*/ 1 h 110"/>
                <a:gd name="T2" fmla="*/ 0 w 2755"/>
                <a:gd name="T3" fmla="*/ 1 h 110"/>
                <a:gd name="T4" fmla="*/ 0 w 2755"/>
                <a:gd name="T5" fmla="*/ 1 h 110"/>
                <a:gd name="T6" fmla="*/ 0 w 2755"/>
                <a:gd name="T7" fmla="*/ 1 h 110"/>
                <a:gd name="T8" fmla="*/ 0 w 2755"/>
                <a:gd name="T9" fmla="*/ 0 h 110"/>
                <a:gd name="T10" fmla="*/ 0 w 2755"/>
                <a:gd name="T11" fmla="*/ 0 h 110"/>
                <a:gd name="T12" fmla="*/ 32 w 2755"/>
                <a:gd name="T13" fmla="*/ 0 h 110"/>
                <a:gd name="T14" fmla="*/ 32 w 2755"/>
                <a:gd name="T15" fmla="*/ 0 h 110"/>
                <a:gd name="T16" fmla="*/ 32 w 2755"/>
                <a:gd name="T17" fmla="*/ 1 h 110"/>
                <a:gd name="T18" fmla="*/ 32 w 2755"/>
                <a:gd name="T19" fmla="*/ 1 h 110"/>
                <a:gd name="T20" fmla="*/ 33 w 2755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5"/>
                <a:gd name="T34" fmla="*/ 0 h 110"/>
                <a:gd name="T35" fmla="*/ 2755 w 2755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5" h="110">
                  <a:moveTo>
                    <a:pt x="2755" y="110"/>
                  </a:moveTo>
                  <a:lnTo>
                    <a:pt x="0" y="110"/>
                  </a:lnTo>
                  <a:lnTo>
                    <a:pt x="1" y="83"/>
                  </a:lnTo>
                  <a:lnTo>
                    <a:pt x="4" y="55"/>
                  </a:lnTo>
                  <a:lnTo>
                    <a:pt x="6" y="27"/>
                  </a:lnTo>
                  <a:lnTo>
                    <a:pt x="9" y="0"/>
                  </a:lnTo>
                  <a:lnTo>
                    <a:pt x="2746" y="0"/>
                  </a:lnTo>
                  <a:lnTo>
                    <a:pt x="2749" y="27"/>
                  </a:lnTo>
                  <a:lnTo>
                    <a:pt x="2751" y="55"/>
                  </a:lnTo>
                  <a:lnTo>
                    <a:pt x="2752" y="83"/>
                  </a:lnTo>
                  <a:lnTo>
                    <a:pt x="2755" y="1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2" name="Freeform 64"/>
            <p:cNvSpPr>
              <a:spLocks/>
            </p:cNvSpPr>
            <p:nvPr/>
          </p:nvSpPr>
          <p:spPr bwMode="auto">
            <a:xfrm>
              <a:off x="512" y="3672"/>
              <a:ext cx="626" cy="24"/>
            </a:xfrm>
            <a:custGeom>
              <a:avLst/>
              <a:gdLst>
                <a:gd name="T0" fmla="*/ 33 w 2747"/>
                <a:gd name="T1" fmla="*/ 1 h 109"/>
                <a:gd name="T2" fmla="*/ 0 w 2747"/>
                <a:gd name="T3" fmla="*/ 1 h 109"/>
                <a:gd name="T4" fmla="*/ 0 w 2747"/>
                <a:gd name="T5" fmla="*/ 1 h 109"/>
                <a:gd name="T6" fmla="*/ 0 w 2747"/>
                <a:gd name="T7" fmla="*/ 1 h 109"/>
                <a:gd name="T8" fmla="*/ 0 w 2747"/>
                <a:gd name="T9" fmla="*/ 0 h 109"/>
                <a:gd name="T10" fmla="*/ 0 w 2747"/>
                <a:gd name="T11" fmla="*/ 0 h 109"/>
                <a:gd name="T12" fmla="*/ 32 w 2747"/>
                <a:gd name="T13" fmla="*/ 0 h 109"/>
                <a:gd name="T14" fmla="*/ 32 w 2747"/>
                <a:gd name="T15" fmla="*/ 0 h 109"/>
                <a:gd name="T16" fmla="*/ 32 w 2747"/>
                <a:gd name="T17" fmla="*/ 1 h 109"/>
                <a:gd name="T18" fmla="*/ 33 w 2747"/>
                <a:gd name="T19" fmla="*/ 1 h 109"/>
                <a:gd name="T20" fmla="*/ 33 w 2747"/>
                <a:gd name="T21" fmla="*/ 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7"/>
                <a:gd name="T34" fmla="*/ 0 h 109"/>
                <a:gd name="T35" fmla="*/ 2747 w 2747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7" h="109">
                  <a:moveTo>
                    <a:pt x="2747" y="109"/>
                  </a:moveTo>
                  <a:lnTo>
                    <a:pt x="0" y="109"/>
                  </a:lnTo>
                  <a:lnTo>
                    <a:pt x="2" y="81"/>
                  </a:lnTo>
                  <a:lnTo>
                    <a:pt x="5" y="53"/>
                  </a:lnTo>
                  <a:lnTo>
                    <a:pt x="8" y="26"/>
                  </a:lnTo>
                  <a:lnTo>
                    <a:pt x="12" y="0"/>
                  </a:lnTo>
                  <a:lnTo>
                    <a:pt x="2735" y="0"/>
                  </a:lnTo>
                  <a:lnTo>
                    <a:pt x="2739" y="26"/>
                  </a:lnTo>
                  <a:lnTo>
                    <a:pt x="2742" y="53"/>
                  </a:lnTo>
                  <a:lnTo>
                    <a:pt x="2745" y="81"/>
                  </a:lnTo>
                  <a:lnTo>
                    <a:pt x="2747" y="109"/>
                  </a:lnTo>
                  <a:close/>
                </a:path>
              </a:pathLst>
            </a:custGeom>
            <a:solidFill>
              <a:srgbClr val="8C8B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3" name="Freeform 65"/>
            <p:cNvSpPr>
              <a:spLocks/>
            </p:cNvSpPr>
            <p:nvPr/>
          </p:nvSpPr>
          <p:spPr bwMode="auto">
            <a:xfrm>
              <a:off x="513" y="3659"/>
              <a:ext cx="624" cy="25"/>
            </a:xfrm>
            <a:custGeom>
              <a:avLst/>
              <a:gdLst>
                <a:gd name="T0" fmla="*/ 32 w 2737"/>
                <a:gd name="T1" fmla="*/ 1 h 110"/>
                <a:gd name="T2" fmla="*/ 0 w 2737"/>
                <a:gd name="T3" fmla="*/ 1 h 110"/>
                <a:gd name="T4" fmla="*/ 0 w 2737"/>
                <a:gd name="T5" fmla="*/ 1 h 110"/>
                <a:gd name="T6" fmla="*/ 0 w 2737"/>
                <a:gd name="T7" fmla="*/ 1 h 110"/>
                <a:gd name="T8" fmla="*/ 0 w 2737"/>
                <a:gd name="T9" fmla="*/ 0 h 110"/>
                <a:gd name="T10" fmla="*/ 0 w 2737"/>
                <a:gd name="T11" fmla="*/ 0 h 110"/>
                <a:gd name="T12" fmla="*/ 32 w 2737"/>
                <a:gd name="T13" fmla="*/ 0 h 110"/>
                <a:gd name="T14" fmla="*/ 32 w 2737"/>
                <a:gd name="T15" fmla="*/ 0 h 110"/>
                <a:gd name="T16" fmla="*/ 32 w 2737"/>
                <a:gd name="T17" fmla="*/ 1 h 110"/>
                <a:gd name="T18" fmla="*/ 32 w 2737"/>
                <a:gd name="T19" fmla="*/ 1 h 110"/>
                <a:gd name="T20" fmla="*/ 32 w 273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37"/>
                <a:gd name="T34" fmla="*/ 0 h 110"/>
                <a:gd name="T35" fmla="*/ 2737 w 273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37" h="110">
                  <a:moveTo>
                    <a:pt x="2737" y="110"/>
                  </a:moveTo>
                  <a:lnTo>
                    <a:pt x="0" y="110"/>
                  </a:lnTo>
                  <a:lnTo>
                    <a:pt x="3" y="82"/>
                  </a:lnTo>
                  <a:lnTo>
                    <a:pt x="7" y="54"/>
                  </a:lnTo>
                  <a:lnTo>
                    <a:pt x="12" y="26"/>
                  </a:lnTo>
                  <a:lnTo>
                    <a:pt x="18" y="0"/>
                  </a:lnTo>
                  <a:lnTo>
                    <a:pt x="2719" y="0"/>
                  </a:lnTo>
                  <a:lnTo>
                    <a:pt x="2725" y="26"/>
                  </a:lnTo>
                  <a:lnTo>
                    <a:pt x="2729" y="54"/>
                  </a:lnTo>
                  <a:lnTo>
                    <a:pt x="2734" y="82"/>
                  </a:lnTo>
                  <a:lnTo>
                    <a:pt x="2737" y="110"/>
                  </a:lnTo>
                  <a:close/>
                </a:path>
              </a:pathLst>
            </a:custGeom>
            <a:solidFill>
              <a:srgbClr val="908F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4" name="Freeform 66"/>
            <p:cNvSpPr>
              <a:spLocks/>
            </p:cNvSpPr>
            <p:nvPr/>
          </p:nvSpPr>
          <p:spPr bwMode="auto">
            <a:xfrm>
              <a:off x="515" y="3647"/>
              <a:ext cx="620" cy="25"/>
            </a:xfrm>
            <a:custGeom>
              <a:avLst/>
              <a:gdLst>
                <a:gd name="T0" fmla="*/ 32 w 2723"/>
                <a:gd name="T1" fmla="*/ 1 h 111"/>
                <a:gd name="T2" fmla="*/ 0 w 2723"/>
                <a:gd name="T3" fmla="*/ 1 h 111"/>
                <a:gd name="T4" fmla="*/ 0 w 2723"/>
                <a:gd name="T5" fmla="*/ 1 h 111"/>
                <a:gd name="T6" fmla="*/ 0 w 2723"/>
                <a:gd name="T7" fmla="*/ 1 h 111"/>
                <a:gd name="T8" fmla="*/ 0 w 2723"/>
                <a:gd name="T9" fmla="*/ 0 h 111"/>
                <a:gd name="T10" fmla="*/ 0 w 2723"/>
                <a:gd name="T11" fmla="*/ 0 h 111"/>
                <a:gd name="T12" fmla="*/ 32 w 2723"/>
                <a:gd name="T13" fmla="*/ 0 h 111"/>
                <a:gd name="T14" fmla="*/ 32 w 2723"/>
                <a:gd name="T15" fmla="*/ 0 h 111"/>
                <a:gd name="T16" fmla="*/ 32 w 2723"/>
                <a:gd name="T17" fmla="*/ 1 h 111"/>
                <a:gd name="T18" fmla="*/ 32 w 2723"/>
                <a:gd name="T19" fmla="*/ 1 h 111"/>
                <a:gd name="T20" fmla="*/ 32 w 2723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3"/>
                <a:gd name="T34" fmla="*/ 0 h 111"/>
                <a:gd name="T35" fmla="*/ 2723 w 2723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3" h="111">
                  <a:moveTo>
                    <a:pt x="2723" y="111"/>
                  </a:moveTo>
                  <a:lnTo>
                    <a:pt x="0" y="111"/>
                  </a:lnTo>
                  <a:lnTo>
                    <a:pt x="5" y="81"/>
                  </a:lnTo>
                  <a:lnTo>
                    <a:pt x="11" y="54"/>
                  </a:lnTo>
                  <a:lnTo>
                    <a:pt x="17" y="26"/>
                  </a:lnTo>
                  <a:lnTo>
                    <a:pt x="23" y="0"/>
                  </a:lnTo>
                  <a:lnTo>
                    <a:pt x="2700" y="0"/>
                  </a:lnTo>
                  <a:lnTo>
                    <a:pt x="2706" y="26"/>
                  </a:lnTo>
                  <a:lnTo>
                    <a:pt x="2712" y="54"/>
                  </a:lnTo>
                  <a:lnTo>
                    <a:pt x="2718" y="81"/>
                  </a:lnTo>
                  <a:lnTo>
                    <a:pt x="2723" y="111"/>
                  </a:lnTo>
                  <a:close/>
                </a:path>
              </a:pathLst>
            </a:custGeom>
            <a:solidFill>
              <a:srgbClr val="9492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5" name="Freeform 67"/>
            <p:cNvSpPr>
              <a:spLocks/>
            </p:cNvSpPr>
            <p:nvPr/>
          </p:nvSpPr>
          <p:spPr bwMode="auto">
            <a:xfrm>
              <a:off x="518" y="3634"/>
              <a:ext cx="614" cy="25"/>
            </a:xfrm>
            <a:custGeom>
              <a:avLst/>
              <a:gdLst>
                <a:gd name="T0" fmla="*/ 32 w 2701"/>
                <a:gd name="T1" fmla="*/ 1 h 111"/>
                <a:gd name="T2" fmla="*/ 0 w 2701"/>
                <a:gd name="T3" fmla="*/ 1 h 111"/>
                <a:gd name="T4" fmla="*/ 0 w 2701"/>
                <a:gd name="T5" fmla="*/ 1 h 111"/>
                <a:gd name="T6" fmla="*/ 0 w 2701"/>
                <a:gd name="T7" fmla="*/ 1 h 111"/>
                <a:gd name="T8" fmla="*/ 0 w 2701"/>
                <a:gd name="T9" fmla="*/ 0 h 111"/>
                <a:gd name="T10" fmla="*/ 0 w 2701"/>
                <a:gd name="T11" fmla="*/ 0 h 111"/>
                <a:gd name="T12" fmla="*/ 31 w 2701"/>
                <a:gd name="T13" fmla="*/ 0 h 111"/>
                <a:gd name="T14" fmla="*/ 31 w 2701"/>
                <a:gd name="T15" fmla="*/ 0 h 111"/>
                <a:gd name="T16" fmla="*/ 32 w 2701"/>
                <a:gd name="T17" fmla="*/ 1 h 111"/>
                <a:gd name="T18" fmla="*/ 32 w 2701"/>
                <a:gd name="T19" fmla="*/ 1 h 111"/>
                <a:gd name="T20" fmla="*/ 32 w 2701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1"/>
                <a:gd name="T34" fmla="*/ 0 h 111"/>
                <a:gd name="T35" fmla="*/ 2701 w 270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1" h="111">
                  <a:moveTo>
                    <a:pt x="2701" y="111"/>
                  </a:moveTo>
                  <a:lnTo>
                    <a:pt x="0" y="111"/>
                  </a:lnTo>
                  <a:lnTo>
                    <a:pt x="6" y="82"/>
                  </a:lnTo>
                  <a:lnTo>
                    <a:pt x="13" y="54"/>
                  </a:lnTo>
                  <a:lnTo>
                    <a:pt x="20" y="27"/>
                  </a:lnTo>
                  <a:lnTo>
                    <a:pt x="29" y="0"/>
                  </a:lnTo>
                  <a:lnTo>
                    <a:pt x="2672" y="0"/>
                  </a:lnTo>
                  <a:lnTo>
                    <a:pt x="2680" y="27"/>
                  </a:lnTo>
                  <a:lnTo>
                    <a:pt x="2688" y="54"/>
                  </a:lnTo>
                  <a:lnTo>
                    <a:pt x="2695" y="82"/>
                  </a:lnTo>
                  <a:lnTo>
                    <a:pt x="2701" y="111"/>
                  </a:ln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6" name="Freeform 68"/>
            <p:cNvSpPr>
              <a:spLocks/>
            </p:cNvSpPr>
            <p:nvPr/>
          </p:nvSpPr>
          <p:spPr bwMode="auto">
            <a:xfrm>
              <a:off x="520" y="3622"/>
              <a:ext cx="609" cy="25"/>
            </a:xfrm>
            <a:custGeom>
              <a:avLst/>
              <a:gdLst>
                <a:gd name="T0" fmla="*/ 32 w 2677"/>
                <a:gd name="T1" fmla="*/ 1 h 110"/>
                <a:gd name="T2" fmla="*/ 0 w 2677"/>
                <a:gd name="T3" fmla="*/ 1 h 110"/>
                <a:gd name="T4" fmla="*/ 0 w 2677"/>
                <a:gd name="T5" fmla="*/ 1 h 110"/>
                <a:gd name="T6" fmla="*/ 0 w 2677"/>
                <a:gd name="T7" fmla="*/ 1 h 110"/>
                <a:gd name="T8" fmla="*/ 0 w 2677"/>
                <a:gd name="T9" fmla="*/ 0 h 110"/>
                <a:gd name="T10" fmla="*/ 0 w 2677"/>
                <a:gd name="T11" fmla="*/ 0 h 110"/>
                <a:gd name="T12" fmla="*/ 31 w 2677"/>
                <a:gd name="T13" fmla="*/ 0 h 110"/>
                <a:gd name="T14" fmla="*/ 31 w 2677"/>
                <a:gd name="T15" fmla="*/ 0 h 110"/>
                <a:gd name="T16" fmla="*/ 31 w 2677"/>
                <a:gd name="T17" fmla="*/ 1 h 110"/>
                <a:gd name="T18" fmla="*/ 31 w 2677"/>
                <a:gd name="T19" fmla="*/ 1 h 110"/>
                <a:gd name="T20" fmla="*/ 32 w 267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7"/>
                <a:gd name="T34" fmla="*/ 0 h 110"/>
                <a:gd name="T35" fmla="*/ 2677 w 267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7" h="110">
                  <a:moveTo>
                    <a:pt x="2677" y="110"/>
                  </a:moveTo>
                  <a:lnTo>
                    <a:pt x="0" y="110"/>
                  </a:lnTo>
                  <a:lnTo>
                    <a:pt x="8" y="80"/>
                  </a:lnTo>
                  <a:lnTo>
                    <a:pt x="17" y="52"/>
                  </a:lnTo>
                  <a:lnTo>
                    <a:pt x="27" y="25"/>
                  </a:lnTo>
                  <a:lnTo>
                    <a:pt x="36" y="0"/>
                  </a:lnTo>
                  <a:lnTo>
                    <a:pt x="2639" y="0"/>
                  </a:lnTo>
                  <a:lnTo>
                    <a:pt x="2650" y="25"/>
                  </a:lnTo>
                  <a:lnTo>
                    <a:pt x="2660" y="52"/>
                  </a:lnTo>
                  <a:lnTo>
                    <a:pt x="2668" y="80"/>
                  </a:lnTo>
                  <a:lnTo>
                    <a:pt x="2677" y="110"/>
                  </a:lnTo>
                  <a:close/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7" name="Freeform 69"/>
            <p:cNvSpPr>
              <a:spLocks/>
            </p:cNvSpPr>
            <p:nvPr/>
          </p:nvSpPr>
          <p:spPr bwMode="auto">
            <a:xfrm>
              <a:off x="524" y="3609"/>
              <a:ext cx="602" cy="25"/>
            </a:xfrm>
            <a:custGeom>
              <a:avLst/>
              <a:gdLst>
                <a:gd name="T0" fmla="*/ 31 w 2643"/>
                <a:gd name="T1" fmla="*/ 1 h 110"/>
                <a:gd name="T2" fmla="*/ 0 w 2643"/>
                <a:gd name="T3" fmla="*/ 1 h 110"/>
                <a:gd name="T4" fmla="*/ 0 w 2643"/>
                <a:gd name="T5" fmla="*/ 1 h 110"/>
                <a:gd name="T6" fmla="*/ 0 w 2643"/>
                <a:gd name="T7" fmla="*/ 1 h 110"/>
                <a:gd name="T8" fmla="*/ 0 w 2643"/>
                <a:gd name="T9" fmla="*/ 0 h 110"/>
                <a:gd name="T10" fmla="*/ 0 w 2643"/>
                <a:gd name="T11" fmla="*/ 0 h 110"/>
                <a:gd name="T12" fmla="*/ 31 w 2643"/>
                <a:gd name="T13" fmla="*/ 0 h 110"/>
                <a:gd name="T14" fmla="*/ 31 w 2643"/>
                <a:gd name="T15" fmla="*/ 0 h 110"/>
                <a:gd name="T16" fmla="*/ 31 w 2643"/>
                <a:gd name="T17" fmla="*/ 1 h 110"/>
                <a:gd name="T18" fmla="*/ 31 w 2643"/>
                <a:gd name="T19" fmla="*/ 1 h 110"/>
                <a:gd name="T20" fmla="*/ 31 w 264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3"/>
                <a:gd name="T34" fmla="*/ 0 h 110"/>
                <a:gd name="T35" fmla="*/ 2643 w 264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3" h="110">
                  <a:moveTo>
                    <a:pt x="2643" y="110"/>
                  </a:moveTo>
                  <a:lnTo>
                    <a:pt x="0" y="110"/>
                  </a:lnTo>
                  <a:lnTo>
                    <a:pt x="10" y="80"/>
                  </a:lnTo>
                  <a:lnTo>
                    <a:pt x="22" y="52"/>
                  </a:lnTo>
                  <a:lnTo>
                    <a:pt x="34" y="26"/>
                  </a:lnTo>
                  <a:lnTo>
                    <a:pt x="46" y="0"/>
                  </a:lnTo>
                  <a:lnTo>
                    <a:pt x="2597" y="0"/>
                  </a:lnTo>
                  <a:lnTo>
                    <a:pt x="2609" y="26"/>
                  </a:lnTo>
                  <a:lnTo>
                    <a:pt x="2621" y="52"/>
                  </a:lnTo>
                  <a:lnTo>
                    <a:pt x="2633" y="80"/>
                  </a:lnTo>
                  <a:lnTo>
                    <a:pt x="2643" y="11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8" name="Freeform 70"/>
            <p:cNvSpPr>
              <a:spLocks/>
            </p:cNvSpPr>
            <p:nvPr/>
          </p:nvSpPr>
          <p:spPr bwMode="auto">
            <a:xfrm>
              <a:off x="529" y="3596"/>
              <a:ext cx="592" cy="26"/>
            </a:xfrm>
            <a:custGeom>
              <a:avLst/>
              <a:gdLst>
                <a:gd name="T0" fmla="*/ 31 w 2603"/>
                <a:gd name="T1" fmla="*/ 1 h 110"/>
                <a:gd name="T2" fmla="*/ 0 w 2603"/>
                <a:gd name="T3" fmla="*/ 1 h 110"/>
                <a:gd name="T4" fmla="*/ 0 w 2603"/>
                <a:gd name="T5" fmla="*/ 1 h 110"/>
                <a:gd name="T6" fmla="*/ 0 w 2603"/>
                <a:gd name="T7" fmla="*/ 1 h 110"/>
                <a:gd name="T8" fmla="*/ 0 w 2603"/>
                <a:gd name="T9" fmla="*/ 0 h 110"/>
                <a:gd name="T10" fmla="*/ 1 w 2603"/>
                <a:gd name="T11" fmla="*/ 0 h 110"/>
                <a:gd name="T12" fmla="*/ 30 w 2603"/>
                <a:gd name="T13" fmla="*/ 0 h 110"/>
                <a:gd name="T14" fmla="*/ 30 w 2603"/>
                <a:gd name="T15" fmla="*/ 0 h 110"/>
                <a:gd name="T16" fmla="*/ 30 w 2603"/>
                <a:gd name="T17" fmla="*/ 1 h 110"/>
                <a:gd name="T18" fmla="*/ 30 w 2603"/>
                <a:gd name="T19" fmla="*/ 1 h 110"/>
                <a:gd name="T20" fmla="*/ 31 w 260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3"/>
                <a:gd name="T34" fmla="*/ 0 h 110"/>
                <a:gd name="T35" fmla="*/ 2603 w 260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3" h="110">
                  <a:moveTo>
                    <a:pt x="2603" y="110"/>
                  </a:moveTo>
                  <a:lnTo>
                    <a:pt x="0" y="110"/>
                  </a:lnTo>
                  <a:lnTo>
                    <a:pt x="15" y="78"/>
                  </a:lnTo>
                  <a:lnTo>
                    <a:pt x="31" y="49"/>
                  </a:lnTo>
                  <a:lnTo>
                    <a:pt x="46" y="23"/>
                  </a:lnTo>
                  <a:lnTo>
                    <a:pt x="63" y="0"/>
                  </a:lnTo>
                  <a:lnTo>
                    <a:pt x="2541" y="0"/>
                  </a:lnTo>
                  <a:lnTo>
                    <a:pt x="2558" y="23"/>
                  </a:lnTo>
                  <a:lnTo>
                    <a:pt x="2574" y="49"/>
                  </a:lnTo>
                  <a:lnTo>
                    <a:pt x="2590" y="78"/>
                  </a:lnTo>
                  <a:lnTo>
                    <a:pt x="2603" y="110"/>
                  </a:ln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9" name="Freeform 71"/>
            <p:cNvSpPr>
              <a:spLocks/>
            </p:cNvSpPr>
            <p:nvPr/>
          </p:nvSpPr>
          <p:spPr bwMode="auto">
            <a:xfrm>
              <a:off x="535" y="3584"/>
              <a:ext cx="580" cy="25"/>
            </a:xfrm>
            <a:custGeom>
              <a:avLst/>
              <a:gdLst>
                <a:gd name="T0" fmla="*/ 30 w 2551"/>
                <a:gd name="T1" fmla="*/ 1 h 109"/>
                <a:gd name="T2" fmla="*/ 0 w 2551"/>
                <a:gd name="T3" fmla="*/ 1 h 109"/>
                <a:gd name="T4" fmla="*/ 0 w 2551"/>
                <a:gd name="T5" fmla="*/ 1 h 109"/>
                <a:gd name="T6" fmla="*/ 0 w 2551"/>
                <a:gd name="T7" fmla="*/ 1 h 109"/>
                <a:gd name="T8" fmla="*/ 0 w 2551"/>
                <a:gd name="T9" fmla="*/ 1 h 109"/>
                <a:gd name="T10" fmla="*/ 0 w 2551"/>
                <a:gd name="T11" fmla="*/ 0 h 109"/>
                <a:gd name="T12" fmla="*/ 1 w 2551"/>
                <a:gd name="T13" fmla="*/ 0 h 109"/>
                <a:gd name="T14" fmla="*/ 1 w 2551"/>
                <a:gd name="T15" fmla="*/ 0 h 109"/>
                <a:gd name="T16" fmla="*/ 1 w 2551"/>
                <a:gd name="T17" fmla="*/ 0 h 109"/>
                <a:gd name="T18" fmla="*/ 1 w 2551"/>
                <a:gd name="T19" fmla="*/ 0 h 109"/>
                <a:gd name="T20" fmla="*/ 29 w 2551"/>
                <a:gd name="T21" fmla="*/ 0 h 109"/>
                <a:gd name="T22" fmla="*/ 29 w 2551"/>
                <a:gd name="T23" fmla="*/ 0 h 109"/>
                <a:gd name="T24" fmla="*/ 29 w 2551"/>
                <a:gd name="T25" fmla="*/ 0 h 109"/>
                <a:gd name="T26" fmla="*/ 29 w 2551"/>
                <a:gd name="T27" fmla="*/ 0 h 109"/>
                <a:gd name="T28" fmla="*/ 30 w 2551"/>
                <a:gd name="T29" fmla="*/ 0 h 109"/>
                <a:gd name="T30" fmla="*/ 30 w 2551"/>
                <a:gd name="T31" fmla="*/ 1 h 109"/>
                <a:gd name="T32" fmla="*/ 30 w 2551"/>
                <a:gd name="T33" fmla="*/ 1 h 109"/>
                <a:gd name="T34" fmla="*/ 30 w 2551"/>
                <a:gd name="T35" fmla="*/ 1 h 109"/>
                <a:gd name="T36" fmla="*/ 30 w 2551"/>
                <a:gd name="T37" fmla="*/ 1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1"/>
                <a:gd name="T58" fmla="*/ 0 h 109"/>
                <a:gd name="T59" fmla="*/ 2551 w 2551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1" h="109">
                  <a:moveTo>
                    <a:pt x="2551" y="109"/>
                  </a:moveTo>
                  <a:lnTo>
                    <a:pt x="0" y="109"/>
                  </a:lnTo>
                  <a:lnTo>
                    <a:pt x="11" y="91"/>
                  </a:lnTo>
                  <a:lnTo>
                    <a:pt x="22" y="74"/>
                  </a:lnTo>
                  <a:lnTo>
                    <a:pt x="34" y="57"/>
                  </a:lnTo>
                  <a:lnTo>
                    <a:pt x="46" y="42"/>
                  </a:lnTo>
                  <a:lnTo>
                    <a:pt x="58" y="30"/>
                  </a:lnTo>
                  <a:lnTo>
                    <a:pt x="72" y="18"/>
                  </a:lnTo>
                  <a:lnTo>
                    <a:pt x="84" y="8"/>
                  </a:lnTo>
                  <a:lnTo>
                    <a:pt x="97" y="0"/>
                  </a:lnTo>
                  <a:lnTo>
                    <a:pt x="2454" y="0"/>
                  </a:lnTo>
                  <a:lnTo>
                    <a:pt x="2466" y="8"/>
                  </a:lnTo>
                  <a:lnTo>
                    <a:pt x="2479" y="18"/>
                  </a:lnTo>
                  <a:lnTo>
                    <a:pt x="2493" y="30"/>
                  </a:lnTo>
                  <a:lnTo>
                    <a:pt x="2505" y="42"/>
                  </a:lnTo>
                  <a:lnTo>
                    <a:pt x="2517" y="57"/>
                  </a:lnTo>
                  <a:lnTo>
                    <a:pt x="2528" y="74"/>
                  </a:lnTo>
                  <a:lnTo>
                    <a:pt x="2540" y="91"/>
                  </a:lnTo>
                  <a:lnTo>
                    <a:pt x="2551" y="109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0" name="Freeform 72"/>
            <p:cNvSpPr>
              <a:spLocks/>
            </p:cNvSpPr>
            <p:nvPr/>
          </p:nvSpPr>
          <p:spPr bwMode="auto">
            <a:xfrm>
              <a:off x="543" y="3580"/>
              <a:ext cx="564" cy="16"/>
            </a:xfrm>
            <a:custGeom>
              <a:avLst/>
              <a:gdLst>
                <a:gd name="T0" fmla="*/ 29 w 2478"/>
                <a:gd name="T1" fmla="*/ 1 h 72"/>
                <a:gd name="T2" fmla="*/ 0 w 2478"/>
                <a:gd name="T3" fmla="*/ 1 h 72"/>
                <a:gd name="T4" fmla="*/ 0 w 2478"/>
                <a:gd name="T5" fmla="*/ 1 h 72"/>
                <a:gd name="T6" fmla="*/ 0 w 2478"/>
                <a:gd name="T7" fmla="*/ 0 h 72"/>
                <a:gd name="T8" fmla="*/ 0 w 2478"/>
                <a:gd name="T9" fmla="*/ 0 h 72"/>
                <a:gd name="T10" fmla="*/ 1 w 2478"/>
                <a:gd name="T11" fmla="*/ 0 h 72"/>
                <a:gd name="T12" fmla="*/ 1 w 2478"/>
                <a:gd name="T13" fmla="*/ 0 h 72"/>
                <a:gd name="T14" fmla="*/ 1 w 2478"/>
                <a:gd name="T15" fmla="*/ 0 h 72"/>
                <a:gd name="T16" fmla="*/ 1 w 2478"/>
                <a:gd name="T17" fmla="*/ 0 h 72"/>
                <a:gd name="T18" fmla="*/ 1 w 2478"/>
                <a:gd name="T19" fmla="*/ 0 h 72"/>
                <a:gd name="T20" fmla="*/ 28 w 2478"/>
                <a:gd name="T21" fmla="*/ 0 h 72"/>
                <a:gd name="T22" fmla="*/ 28 w 2478"/>
                <a:gd name="T23" fmla="*/ 0 h 72"/>
                <a:gd name="T24" fmla="*/ 28 w 2478"/>
                <a:gd name="T25" fmla="*/ 0 h 72"/>
                <a:gd name="T26" fmla="*/ 28 w 2478"/>
                <a:gd name="T27" fmla="*/ 0 h 72"/>
                <a:gd name="T28" fmla="*/ 28 w 2478"/>
                <a:gd name="T29" fmla="*/ 0 h 72"/>
                <a:gd name="T30" fmla="*/ 29 w 2478"/>
                <a:gd name="T31" fmla="*/ 0 h 72"/>
                <a:gd name="T32" fmla="*/ 29 w 2478"/>
                <a:gd name="T33" fmla="*/ 0 h 72"/>
                <a:gd name="T34" fmla="*/ 29 w 2478"/>
                <a:gd name="T35" fmla="*/ 1 h 72"/>
                <a:gd name="T36" fmla="*/ 29 w 2478"/>
                <a:gd name="T37" fmla="*/ 1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8"/>
                <a:gd name="T58" fmla="*/ 0 h 72"/>
                <a:gd name="T59" fmla="*/ 2478 w 247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8" h="72">
                  <a:moveTo>
                    <a:pt x="2478" y="72"/>
                  </a:moveTo>
                  <a:lnTo>
                    <a:pt x="0" y="72"/>
                  </a:lnTo>
                  <a:lnTo>
                    <a:pt x="14" y="56"/>
                  </a:lnTo>
                  <a:lnTo>
                    <a:pt x="28" y="41"/>
                  </a:lnTo>
                  <a:lnTo>
                    <a:pt x="43" y="29"/>
                  </a:lnTo>
                  <a:lnTo>
                    <a:pt x="59" y="18"/>
                  </a:lnTo>
                  <a:lnTo>
                    <a:pt x="73" y="11"/>
                  </a:lnTo>
                  <a:lnTo>
                    <a:pt x="89" y="5"/>
                  </a:lnTo>
                  <a:lnTo>
                    <a:pt x="106" y="1"/>
                  </a:lnTo>
                  <a:lnTo>
                    <a:pt x="122" y="0"/>
                  </a:lnTo>
                  <a:lnTo>
                    <a:pt x="2357" y="0"/>
                  </a:lnTo>
                  <a:lnTo>
                    <a:pt x="2373" y="1"/>
                  </a:lnTo>
                  <a:lnTo>
                    <a:pt x="2389" y="5"/>
                  </a:lnTo>
                  <a:lnTo>
                    <a:pt x="2404" y="11"/>
                  </a:lnTo>
                  <a:lnTo>
                    <a:pt x="2420" y="18"/>
                  </a:lnTo>
                  <a:lnTo>
                    <a:pt x="2436" y="29"/>
                  </a:lnTo>
                  <a:lnTo>
                    <a:pt x="2450" y="41"/>
                  </a:lnTo>
                  <a:lnTo>
                    <a:pt x="2464" y="56"/>
                  </a:lnTo>
                  <a:lnTo>
                    <a:pt x="2478" y="72"/>
                  </a:lnTo>
                  <a:close/>
                </a:path>
              </a:pathLst>
            </a:custGeom>
            <a:solidFill>
              <a:srgbClr val="ADAD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1" name="Freeform 73"/>
            <p:cNvSpPr>
              <a:spLocks/>
            </p:cNvSpPr>
            <p:nvPr/>
          </p:nvSpPr>
          <p:spPr bwMode="auto">
            <a:xfrm>
              <a:off x="557" y="3580"/>
              <a:ext cx="536" cy="4"/>
            </a:xfrm>
            <a:custGeom>
              <a:avLst/>
              <a:gdLst>
                <a:gd name="T0" fmla="*/ 28 w 2357"/>
                <a:gd name="T1" fmla="*/ 0 h 17"/>
                <a:gd name="T2" fmla="*/ 0 w 2357"/>
                <a:gd name="T3" fmla="*/ 0 h 17"/>
                <a:gd name="T4" fmla="*/ 0 w 2357"/>
                <a:gd name="T5" fmla="*/ 0 h 17"/>
                <a:gd name="T6" fmla="*/ 0 w 2357"/>
                <a:gd name="T7" fmla="*/ 0 h 17"/>
                <a:gd name="T8" fmla="*/ 0 w 2357"/>
                <a:gd name="T9" fmla="*/ 0 h 17"/>
                <a:gd name="T10" fmla="*/ 1 w 2357"/>
                <a:gd name="T11" fmla="*/ 0 h 17"/>
                <a:gd name="T12" fmla="*/ 27 w 2357"/>
                <a:gd name="T13" fmla="*/ 0 h 17"/>
                <a:gd name="T14" fmla="*/ 27 w 2357"/>
                <a:gd name="T15" fmla="*/ 0 h 17"/>
                <a:gd name="T16" fmla="*/ 27 w 2357"/>
                <a:gd name="T17" fmla="*/ 0 h 17"/>
                <a:gd name="T18" fmla="*/ 28 w 2357"/>
                <a:gd name="T19" fmla="*/ 0 h 17"/>
                <a:gd name="T20" fmla="*/ 28 w 235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7"/>
                <a:gd name="T34" fmla="*/ 0 h 17"/>
                <a:gd name="T35" fmla="*/ 2357 w 235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7" h="17">
                  <a:moveTo>
                    <a:pt x="2357" y="17"/>
                  </a:moveTo>
                  <a:lnTo>
                    <a:pt x="0" y="17"/>
                  </a:lnTo>
                  <a:lnTo>
                    <a:pt x="16" y="10"/>
                  </a:lnTo>
                  <a:lnTo>
                    <a:pt x="30" y="4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2296" y="0"/>
                  </a:lnTo>
                  <a:lnTo>
                    <a:pt x="2311" y="1"/>
                  </a:lnTo>
                  <a:lnTo>
                    <a:pt x="2326" y="4"/>
                  </a:lnTo>
                  <a:lnTo>
                    <a:pt x="2341" y="10"/>
                  </a:lnTo>
                  <a:lnTo>
                    <a:pt x="2357" y="17"/>
                  </a:lnTo>
                  <a:close/>
                </a:path>
              </a:pathLst>
            </a:custGeom>
            <a:solidFill>
              <a:srgbClr val="B1B1B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2" name="Freeform 74"/>
            <p:cNvSpPr>
              <a:spLocks/>
            </p:cNvSpPr>
            <p:nvPr/>
          </p:nvSpPr>
          <p:spPr bwMode="auto">
            <a:xfrm>
              <a:off x="511" y="3580"/>
              <a:ext cx="627" cy="284"/>
            </a:xfrm>
            <a:custGeom>
              <a:avLst/>
              <a:gdLst>
                <a:gd name="T0" fmla="*/ 0 w 2756"/>
                <a:gd name="T1" fmla="*/ 7 h 1245"/>
                <a:gd name="T2" fmla="*/ 0 w 2756"/>
                <a:gd name="T3" fmla="*/ 5 h 1245"/>
                <a:gd name="T4" fmla="*/ 0 w 2756"/>
                <a:gd name="T5" fmla="*/ 5 h 1245"/>
                <a:gd name="T6" fmla="*/ 0 w 2756"/>
                <a:gd name="T7" fmla="*/ 4 h 1245"/>
                <a:gd name="T8" fmla="*/ 1 w 2756"/>
                <a:gd name="T9" fmla="*/ 3 h 1245"/>
                <a:gd name="T10" fmla="*/ 1 w 2756"/>
                <a:gd name="T11" fmla="*/ 2 h 1245"/>
                <a:gd name="T12" fmla="*/ 1 w 2756"/>
                <a:gd name="T13" fmla="*/ 1 h 1245"/>
                <a:gd name="T14" fmla="*/ 2 w 2756"/>
                <a:gd name="T15" fmla="*/ 1 h 1245"/>
                <a:gd name="T16" fmla="*/ 2 w 2756"/>
                <a:gd name="T17" fmla="*/ 0 h 1245"/>
                <a:gd name="T18" fmla="*/ 3 w 2756"/>
                <a:gd name="T19" fmla="*/ 0 h 1245"/>
                <a:gd name="T20" fmla="*/ 3 w 2756"/>
                <a:gd name="T21" fmla="*/ 0 h 1245"/>
                <a:gd name="T22" fmla="*/ 30 w 2756"/>
                <a:gd name="T23" fmla="*/ 0 h 1245"/>
                <a:gd name="T24" fmla="*/ 30 w 2756"/>
                <a:gd name="T25" fmla="*/ 0 h 1245"/>
                <a:gd name="T26" fmla="*/ 30 w 2756"/>
                <a:gd name="T27" fmla="*/ 1 h 1245"/>
                <a:gd name="T28" fmla="*/ 31 w 2756"/>
                <a:gd name="T29" fmla="*/ 1 h 1245"/>
                <a:gd name="T30" fmla="*/ 31 w 2756"/>
                <a:gd name="T31" fmla="*/ 2 h 1245"/>
                <a:gd name="T32" fmla="*/ 32 w 2756"/>
                <a:gd name="T33" fmla="*/ 3 h 1245"/>
                <a:gd name="T34" fmla="*/ 32 w 2756"/>
                <a:gd name="T35" fmla="*/ 3 h 1245"/>
                <a:gd name="T36" fmla="*/ 32 w 2756"/>
                <a:gd name="T37" fmla="*/ 4 h 1245"/>
                <a:gd name="T38" fmla="*/ 32 w 2756"/>
                <a:gd name="T39" fmla="*/ 5 h 1245"/>
                <a:gd name="T40" fmla="*/ 32 w 2756"/>
                <a:gd name="T41" fmla="*/ 6 h 1245"/>
                <a:gd name="T42" fmla="*/ 33 w 2756"/>
                <a:gd name="T43" fmla="*/ 7 h 1245"/>
                <a:gd name="T44" fmla="*/ 32 w 2756"/>
                <a:gd name="T45" fmla="*/ 8 h 1245"/>
                <a:gd name="T46" fmla="*/ 32 w 2756"/>
                <a:gd name="T47" fmla="*/ 10 h 1245"/>
                <a:gd name="T48" fmla="*/ 32 w 2756"/>
                <a:gd name="T49" fmla="*/ 10 h 1245"/>
                <a:gd name="T50" fmla="*/ 32 w 2756"/>
                <a:gd name="T51" fmla="*/ 11 h 1245"/>
                <a:gd name="T52" fmla="*/ 32 w 2756"/>
                <a:gd name="T53" fmla="*/ 12 h 1245"/>
                <a:gd name="T54" fmla="*/ 31 w 2756"/>
                <a:gd name="T55" fmla="*/ 13 h 1245"/>
                <a:gd name="T56" fmla="*/ 31 w 2756"/>
                <a:gd name="T57" fmla="*/ 14 h 1245"/>
                <a:gd name="T58" fmla="*/ 30 w 2756"/>
                <a:gd name="T59" fmla="*/ 14 h 1245"/>
                <a:gd name="T60" fmla="*/ 30 w 2756"/>
                <a:gd name="T61" fmla="*/ 15 h 1245"/>
                <a:gd name="T62" fmla="*/ 30 w 2756"/>
                <a:gd name="T63" fmla="*/ 15 h 1245"/>
                <a:gd name="T64" fmla="*/ 3 w 2756"/>
                <a:gd name="T65" fmla="*/ 15 h 1245"/>
                <a:gd name="T66" fmla="*/ 3 w 2756"/>
                <a:gd name="T67" fmla="*/ 15 h 1245"/>
                <a:gd name="T68" fmla="*/ 2 w 2756"/>
                <a:gd name="T69" fmla="*/ 14 h 1245"/>
                <a:gd name="T70" fmla="*/ 2 w 2756"/>
                <a:gd name="T71" fmla="*/ 14 h 1245"/>
                <a:gd name="T72" fmla="*/ 1 w 2756"/>
                <a:gd name="T73" fmla="*/ 13 h 1245"/>
                <a:gd name="T74" fmla="*/ 1 w 2756"/>
                <a:gd name="T75" fmla="*/ 13 h 1245"/>
                <a:gd name="T76" fmla="*/ 1 w 2756"/>
                <a:gd name="T77" fmla="*/ 12 h 1245"/>
                <a:gd name="T78" fmla="*/ 0 w 2756"/>
                <a:gd name="T79" fmla="*/ 11 h 1245"/>
                <a:gd name="T80" fmla="*/ 0 w 2756"/>
                <a:gd name="T81" fmla="*/ 10 h 1245"/>
                <a:gd name="T82" fmla="*/ 0 w 2756"/>
                <a:gd name="T83" fmla="*/ 9 h 1245"/>
                <a:gd name="T84" fmla="*/ 0 w 2756"/>
                <a:gd name="T85" fmla="*/ 8 h 12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56"/>
                <a:gd name="T130" fmla="*/ 0 h 1245"/>
                <a:gd name="T131" fmla="*/ 2756 w 2756"/>
                <a:gd name="T132" fmla="*/ 1245 h 12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56" h="1245">
                  <a:moveTo>
                    <a:pt x="0" y="622"/>
                  </a:moveTo>
                  <a:lnTo>
                    <a:pt x="1" y="590"/>
                  </a:lnTo>
                  <a:lnTo>
                    <a:pt x="1" y="559"/>
                  </a:lnTo>
                  <a:lnTo>
                    <a:pt x="3" y="527"/>
                  </a:lnTo>
                  <a:lnTo>
                    <a:pt x="6" y="497"/>
                  </a:lnTo>
                  <a:lnTo>
                    <a:pt x="8" y="467"/>
                  </a:lnTo>
                  <a:lnTo>
                    <a:pt x="12" y="438"/>
                  </a:lnTo>
                  <a:lnTo>
                    <a:pt x="16" y="409"/>
                  </a:lnTo>
                  <a:lnTo>
                    <a:pt x="20" y="380"/>
                  </a:lnTo>
                  <a:lnTo>
                    <a:pt x="27" y="353"/>
                  </a:lnTo>
                  <a:lnTo>
                    <a:pt x="31" y="326"/>
                  </a:lnTo>
                  <a:lnTo>
                    <a:pt x="37" y="299"/>
                  </a:lnTo>
                  <a:lnTo>
                    <a:pt x="45" y="274"/>
                  </a:lnTo>
                  <a:lnTo>
                    <a:pt x="52" y="250"/>
                  </a:lnTo>
                  <a:lnTo>
                    <a:pt x="59" y="227"/>
                  </a:lnTo>
                  <a:lnTo>
                    <a:pt x="68" y="204"/>
                  </a:lnTo>
                  <a:lnTo>
                    <a:pt x="76" y="182"/>
                  </a:lnTo>
                  <a:lnTo>
                    <a:pt x="86" y="161"/>
                  </a:lnTo>
                  <a:lnTo>
                    <a:pt x="96" y="142"/>
                  </a:lnTo>
                  <a:lnTo>
                    <a:pt x="105" y="124"/>
                  </a:lnTo>
                  <a:lnTo>
                    <a:pt x="115" y="105"/>
                  </a:lnTo>
                  <a:lnTo>
                    <a:pt x="126" y="90"/>
                  </a:lnTo>
                  <a:lnTo>
                    <a:pt x="137" y="75"/>
                  </a:lnTo>
                  <a:lnTo>
                    <a:pt x="148" y="61"/>
                  </a:lnTo>
                  <a:lnTo>
                    <a:pt x="160" y="48"/>
                  </a:lnTo>
                  <a:lnTo>
                    <a:pt x="171" y="38"/>
                  </a:lnTo>
                  <a:lnTo>
                    <a:pt x="183" y="28"/>
                  </a:lnTo>
                  <a:lnTo>
                    <a:pt x="196" y="19"/>
                  </a:lnTo>
                  <a:lnTo>
                    <a:pt x="209" y="12"/>
                  </a:lnTo>
                  <a:lnTo>
                    <a:pt x="221" y="7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496" y="0"/>
                  </a:lnTo>
                  <a:lnTo>
                    <a:pt x="2509" y="0"/>
                  </a:lnTo>
                  <a:lnTo>
                    <a:pt x="2522" y="2"/>
                  </a:lnTo>
                  <a:lnTo>
                    <a:pt x="2535" y="7"/>
                  </a:lnTo>
                  <a:lnTo>
                    <a:pt x="2548" y="12"/>
                  </a:lnTo>
                  <a:lnTo>
                    <a:pt x="2560" y="19"/>
                  </a:lnTo>
                  <a:lnTo>
                    <a:pt x="2572" y="28"/>
                  </a:lnTo>
                  <a:lnTo>
                    <a:pt x="2585" y="38"/>
                  </a:lnTo>
                  <a:lnTo>
                    <a:pt x="2597" y="48"/>
                  </a:lnTo>
                  <a:lnTo>
                    <a:pt x="2609" y="61"/>
                  </a:lnTo>
                  <a:lnTo>
                    <a:pt x="2620" y="75"/>
                  </a:lnTo>
                  <a:lnTo>
                    <a:pt x="2631" y="90"/>
                  </a:lnTo>
                  <a:lnTo>
                    <a:pt x="2642" y="105"/>
                  </a:lnTo>
                  <a:lnTo>
                    <a:pt x="2651" y="124"/>
                  </a:lnTo>
                  <a:lnTo>
                    <a:pt x="2661" y="142"/>
                  </a:lnTo>
                  <a:lnTo>
                    <a:pt x="2671" y="161"/>
                  </a:lnTo>
                  <a:lnTo>
                    <a:pt x="2679" y="182"/>
                  </a:lnTo>
                  <a:lnTo>
                    <a:pt x="2689" y="204"/>
                  </a:lnTo>
                  <a:lnTo>
                    <a:pt x="2696" y="227"/>
                  </a:lnTo>
                  <a:lnTo>
                    <a:pt x="2705" y="250"/>
                  </a:lnTo>
                  <a:lnTo>
                    <a:pt x="2712" y="274"/>
                  </a:lnTo>
                  <a:lnTo>
                    <a:pt x="2718" y="299"/>
                  </a:lnTo>
                  <a:lnTo>
                    <a:pt x="2724" y="326"/>
                  </a:lnTo>
                  <a:lnTo>
                    <a:pt x="2730" y="353"/>
                  </a:lnTo>
                  <a:lnTo>
                    <a:pt x="2735" y="380"/>
                  </a:lnTo>
                  <a:lnTo>
                    <a:pt x="2740" y="409"/>
                  </a:lnTo>
                  <a:lnTo>
                    <a:pt x="2745" y="438"/>
                  </a:lnTo>
                  <a:lnTo>
                    <a:pt x="2748" y="467"/>
                  </a:lnTo>
                  <a:lnTo>
                    <a:pt x="2751" y="497"/>
                  </a:lnTo>
                  <a:lnTo>
                    <a:pt x="2753" y="527"/>
                  </a:lnTo>
                  <a:lnTo>
                    <a:pt x="2754" y="559"/>
                  </a:lnTo>
                  <a:lnTo>
                    <a:pt x="2756" y="590"/>
                  </a:lnTo>
                  <a:lnTo>
                    <a:pt x="2756" y="622"/>
                  </a:lnTo>
                  <a:lnTo>
                    <a:pt x="2756" y="655"/>
                  </a:lnTo>
                  <a:lnTo>
                    <a:pt x="2754" y="686"/>
                  </a:lnTo>
                  <a:lnTo>
                    <a:pt x="2753" y="717"/>
                  </a:lnTo>
                  <a:lnTo>
                    <a:pt x="2751" y="748"/>
                  </a:lnTo>
                  <a:lnTo>
                    <a:pt x="2747" y="778"/>
                  </a:lnTo>
                  <a:lnTo>
                    <a:pt x="2745" y="808"/>
                  </a:lnTo>
                  <a:lnTo>
                    <a:pt x="2740" y="837"/>
                  </a:lnTo>
                  <a:lnTo>
                    <a:pt x="2735" y="865"/>
                  </a:lnTo>
                  <a:lnTo>
                    <a:pt x="2730" y="892"/>
                  </a:lnTo>
                  <a:lnTo>
                    <a:pt x="2724" y="919"/>
                  </a:lnTo>
                  <a:lnTo>
                    <a:pt x="2718" y="946"/>
                  </a:lnTo>
                  <a:lnTo>
                    <a:pt x="2712" y="970"/>
                  </a:lnTo>
                  <a:lnTo>
                    <a:pt x="2705" y="995"/>
                  </a:lnTo>
                  <a:lnTo>
                    <a:pt x="2696" y="1019"/>
                  </a:lnTo>
                  <a:lnTo>
                    <a:pt x="2688" y="1042"/>
                  </a:lnTo>
                  <a:lnTo>
                    <a:pt x="2679" y="1062"/>
                  </a:lnTo>
                  <a:lnTo>
                    <a:pt x="2671" y="1083"/>
                  </a:lnTo>
                  <a:lnTo>
                    <a:pt x="2661" y="1102"/>
                  </a:lnTo>
                  <a:lnTo>
                    <a:pt x="2651" y="1122"/>
                  </a:lnTo>
                  <a:lnTo>
                    <a:pt x="2642" y="1139"/>
                  </a:lnTo>
                  <a:lnTo>
                    <a:pt x="2631" y="1154"/>
                  </a:lnTo>
                  <a:lnTo>
                    <a:pt x="2620" y="1170"/>
                  </a:lnTo>
                  <a:lnTo>
                    <a:pt x="2609" y="1183"/>
                  </a:lnTo>
                  <a:lnTo>
                    <a:pt x="2597" y="1196"/>
                  </a:lnTo>
                  <a:lnTo>
                    <a:pt x="2585" y="1208"/>
                  </a:lnTo>
                  <a:lnTo>
                    <a:pt x="2572" y="1217"/>
                  </a:lnTo>
                  <a:lnTo>
                    <a:pt x="2560" y="1226"/>
                  </a:lnTo>
                  <a:lnTo>
                    <a:pt x="2548" y="1232"/>
                  </a:lnTo>
                  <a:lnTo>
                    <a:pt x="2535" y="1238"/>
                  </a:lnTo>
                  <a:lnTo>
                    <a:pt x="2522" y="1242"/>
                  </a:lnTo>
                  <a:lnTo>
                    <a:pt x="2508" y="1244"/>
                  </a:lnTo>
                  <a:lnTo>
                    <a:pt x="2495" y="1245"/>
                  </a:lnTo>
                  <a:lnTo>
                    <a:pt x="261" y="1245"/>
                  </a:lnTo>
                  <a:lnTo>
                    <a:pt x="247" y="1244"/>
                  </a:lnTo>
                  <a:lnTo>
                    <a:pt x="234" y="1242"/>
                  </a:lnTo>
                  <a:lnTo>
                    <a:pt x="221" y="1238"/>
                  </a:lnTo>
                  <a:lnTo>
                    <a:pt x="209" y="1232"/>
                  </a:lnTo>
                  <a:lnTo>
                    <a:pt x="195" y="1226"/>
                  </a:lnTo>
                  <a:lnTo>
                    <a:pt x="183" y="1217"/>
                  </a:lnTo>
                  <a:lnTo>
                    <a:pt x="171" y="1208"/>
                  </a:lnTo>
                  <a:lnTo>
                    <a:pt x="160" y="1196"/>
                  </a:lnTo>
                  <a:lnTo>
                    <a:pt x="148" y="1183"/>
                  </a:lnTo>
                  <a:lnTo>
                    <a:pt x="137" y="1170"/>
                  </a:lnTo>
                  <a:lnTo>
                    <a:pt x="126" y="1154"/>
                  </a:lnTo>
                  <a:lnTo>
                    <a:pt x="115" y="1139"/>
                  </a:lnTo>
                  <a:lnTo>
                    <a:pt x="105" y="1122"/>
                  </a:lnTo>
                  <a:lnTo>
                    <a:pt x="96" y="1103"/>
                  </a:lnTo>
                  <a:lnTo>
                    <a:pt x="86" y="1083"/>
                  </a:lnTo>
                  <a:lnTo>
                    <a:pt x="76" y="1062"/>
                  </a:lnTo>
                  <a:lnTo>
                    <a:pt x="68" y="1042"/>
                  </a:lnTo>
                  <a:lnTo>
                    <a:pt x="59" y="1019"/>
                  </a:lnTo>
                  <a:lnTo>
                    <a:pt x="52" y="995"/>
                  </a:lnTo>
                  <a:lnTo>
                    <a:pt x="45" y="970"/>
                  </a:lnTo>
                  <a:lnTo>
                    <a:pt x="37" y="946"/>
                  </a:lnTo>
                  <a:lnTo>
                    <a:pt x="31" y="919"/>
                  </a:lnTo>
                  <a:lnTo>
                    <a:pt x="27" y="892"/>
                  </a:lnTo>
                  <a:lnTo>
                    <a:pt x="20" y="865"/>
                  </a:lnTo>
                  <a:lnTo>
                    <a:pt x="16" y="837"/>
                  </a:lnTo>
                  <a:lnTo>
                    <a:pt x="12" y="808"/>
                  </a:lnTo>
                  <a:lnTo>
                    <a:pt x="8" y="778"/>
                  </a:lnTo>
                  <a:lnTo>
                    <a:pt x="6" y="748"/>
                  </a:lnTo>
                  <a:lnTo>
                    <a:pt x="3" y="717"/>
                  </a:lnTo>
                  <a:lnTo>
                    <a:pt x="1" y="686"/>
                  </a:lnTo>
                  <a:lnTo>
                    <a:pt x="1" y="655"/>
                  </a:lnTo>
                  <a:lnTo>
                    <a:pt x="0" y="622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3" name="Freeform 75"/>
            <p:cNvSpPr>
              <a:spLocks/>
            </p:cNvSpPr>
            <p:nvPr/>
          </p:nvSpPr>
          <p:spPr bwMode="auto">
            <a:xfrm>
              <a:off x="1121" y="3715"/>
              <a:ext cx="98" cy="106"/>
            </a:xfrm>
            <a:custGeom>
              <a:avLst/>
              <a:gdLst>
                <a:gd name="T0" fmla="*/ 1 w 428"/>
                <a:gd name="T1" fmla="*/ 0 h 468"/>
                <a:gd name="T2" fmla="*/ 5 w 428"/>
                <a:gd name="T3" fmla="*/ 0 h 468"/>
                <a:gd name="T4" fmla="*/ 5 w 428"/>
                <a:gd name="T5" fmla="*/ 5 h 468"/>
                <a:gd name="T6" fmla="*/ 0 w 428"/>
                <a:gd name="T7" fmla="*/ 5 h 468"/>
                <a:gd name="T8" fmla="*/ 0 w 428"/>
                <a:gd name="T9" fmla="*/ 5 h 468"/>
                <a:gd name="T10" fmla="*/ 0 w 428"/>
                <a:gd name="T11" fmla="*/ 5 h 468"/>
                <a:gd name="T12" fmla="*/ 0 w 428"/>
                <a:gd name="T13" fmla="*/ 5 h 468"/>
                <a:gd name="T14" fmla="*/ 0 w 428"/>
                <a:gd name="T15" fmla="*/ 4 h 468"/>
                <a:gd name="T16" fmla="*/ 0 w 428"/>
                <a:gd name="T17" fmla="*/ 4 h 468"/>
                <a:gd name="T18" fmla="*/ 0 w 428"/>
                <a:gd name="T19" fmla="*/ 4 h 468"/>
                <a:gd name="T20" fmla="*/ 1 w 428"/>
                <a:gd name="T21" fmla="*/ 3 h 468"/>
                <a:gd name="T22" fmla="*/ 1 w 428"/>
                <a:gd name="T23" fmla="*/ 3 h 468"/>
                <a:gd name="T24" fmla="*/ 1 w 428"/>
                <a:gd name="T25" fmla="*/ 3 h 468"/>
                <a:gd name="T26" fmla="*/ 1 w 428"/>
                <a:gd name="T27" fmla="*/ 2 h 468"/>
                <a:gd name="T28" fmla="*/ 1 w 428"/>
                <a:gd name="T29" fmla="*/ 2 h 468"/>
                <a:gd name="T30" fmla="*/ 1 w 428"/>
                <a:gd name="T31" fmla="*/ 2 h 468"/>
                <a:gd name="T32" fmla="*/ 1 w 428"/>
                <a:gd name="T33" fmla="*/ 2 h 468"/>
                <a:gd name="T34" fmla="*/ 1 w 428"/>
                <a:gd name="T35" fmla="*/ 1 h 468"/>
                <a:gd name="T36" fmla="*/ 1 w 428"/>
                <a:gd name="T37" fmla="*/ 1 h 468"/>
                <a:gd name="T38" fmla="*/ 1 w 428"/>
                <a:gd name="T39" fmla="*/ 0 h 468"/>
                <a:gd name="T40" fmla="*/ 1 w 428"/>
                <a:gd name="T41" fmla="*/ 0 h 468"/>
                <a:gd name="T42" fmla="*/ 1 w 428"/>
                <a:gd name="T43" fmla="*/ 0 h 4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"/>
                <a:gd name="T67" fmla="*/ 0 h 468"/>
                <a:gd name="T68" fmla="*/ 428 w 428"/>
                <a:gd name="T69" fmla="*/ 468 h 4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" h="468">
                  <a:moveTo>
                    <a:pt x="74" y="0"/>
                  </a:moveTo>
                  <a:lnTo>
                    <a:pt x="428" y="0"/>
                  </a:lnTo>
                  <a:lnTo>
                    <a:pt x="428" y="468"/>
                  </a:lnTo>
                  <a:lnTo>
                    <a:pt x="0" y="468"/>
                  </a:lnTo>
                  <a:lnTo>
                    <a:pt x="8" y="446"/>
                  </a:lnTo>
                  <a:lnTo>
                    <a:pt x="17" y="423"/>
                  </a:lnTo>
                  <a:lnTo>
                    <a:pt x="24" y="400"/>
                  </a:lnTo>
                  <a:lnTo>
                    <a:pt x="31" y="376"/>
                  </a:lnTo>
                  <a:lnTo>
                    <a:pt x="37" y="352"/>
                  </a:lnTo>
                  <a:lnTo>
                    <a:pt x="43" y="325"/>
                  </a:lnTo>
                  <a:lnTo>
                    <a:pt x="49" y="299"/>
                  </a:lnTo>
                  <a:lnTo>
                    <a:pt x="54" y="272"/>
                  </a:lnTo>
                  <a:lnTo>
                    <a:pt x="59" y="244"/>
                  </a:lnTo>
                  <a:lnTo>
                    <a:pt x="63" y="216"/>
                  </a:lnTo>
                  <a:lnTo>
                    <a:pt x="66" y="187"/>
                  </a:lnTo>
                  <a:lnTo>
                    <a:pt x="69" y="157"/>
                  </a:lnTo>
                  <a:lnTo>
                    <a:pt x="71" y="126"/>
                  </a:lnTo>
                  <a:lnTo>
                    <a:pt x="72" y="96"/>
                  </a:lnTo>
                  <a:lnTo>
                    <a:pt x="74" y="65"/>
                  </a:lnTo>
                  <a:lnTo>
                    <a:pt x="74" y="33"/>
                  </a:lnTo>
                  <a:lnTo>
                    <a:pt x="74" y="17"/>
                  </a:lnTo>
                  <a:lnTo>
                    <a:pt x="74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4" name="Freeform 76"/>
            <p:cNvSpPr>
              <a:spLocks/>
            </p:cNvSpPr>
            <p:nvPr/>
          </p:nvSpPr>
          <p:spPr bwMode="auto">
            <a:xfrm>
              <a:off x="391" y="3630"/>
              <a:ext cx="134" cy="122"/>
            </a:xfrm>
            <a:custGeom>
              <a:avLst/>
              <a:gdLst>
                <a:gd name="T0" fmla="*/ 0 w 588"/>
                <a:gd name="T1" fmla="*/ 1 h 534"/>
                <a:gd name="T2" fmla="*/ 7 w 588"/>
                <a:gd name="T3" fmla="*/ 0 h 534"/>
                <a:gd name="T4" fmla="*/ 7 w 588"/>
                <a:gd name="T5" fmla="*/ 0 h 534"/>
                <a:gd name="T6" fmla="*/ 7 w 588"/>
                <a:gd name="T7" fmla="*/ 1 h 534"/>
                <a:gd name="T8" fmla="*/ 7 w 588"/>
                <a:gd name="T9" fmla="*/ 2 h 534"/>
                <a:gd name="T10" fmla="*/ 6 w 588"/>
                <a:gd name="T11" fmla="*/ 2 h 534"/>
                <a:gd name="T12" fmla="*/ 6 w 588"/>
                <a:gd name="T13" fmla="*/ 3 h 534"/>
                <a:gd name="T14" fmla="*/ 6 w 588"/>
                <a:gd name="T15" fmla="*/ 3 h 534"/>
                <a:gd name="T16" fmla="*/ 6 w 588"/>
                <a:gd name="T17" fmla="*/ 4 h 534"/>
                <a:gd name="T18" fmla="*/ 6 w 588"/>
                <a:gd name="T19" fmla="*/ 5 h 534"/>
                <a:gd name="T20" fmla="*/ 0 w 588"/>
                <a:gd name="T21" fmla="*/ 6 h 534"/>
                <a:gd name="T22" fmla="*/ 0 w 588"/>
                <a:gd name="T23" fmla="*/ 1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8"/>
                <a:gd name="T37" fmla="*/ 0 h 534"/>
                <a:gd name="T38" fmla="*/ 588 w 588"/>
                <a:gd name="T39" fmla="*/ 534 h 5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8" h="534">
                  <a:moveTo>
                    <a:pt x="0" y="68"/>
                  </a:moveTo>
                  <a:lnTo>
                    <a:pt x="588" y="0"/>
                  </a:lnTo>
                  <a:lnTo>
                    <a:pt x="574" y="42"/>
                  </a:lnTo>
                  <a:lnTo>
                    <a:pt x="563" y="84"/>
                  </a:lnTo>
                  <a:lnTo>
                    <a:pt x="553" y="130"/>
                  </a:lnTo>
                  <a:lnTo>
                    <a:pt x="544" y="177"/>
                  </a:lnTo>
                  <a:lnTo>
                    <a:pt x="537" y="227"/>
                  </a:lnTo>
                  <a:lnTo>
                    <a:pt x="532" y="279"/>
                  </a:lnTo>
                  <a:lnTo>
                    <a:pt x="528" y="333"/>
                  </a:lnTo>
                  <a:lnTo>
                    <a:pt x="526" y="386"/>
                  </a:lnTo>
                  <a:lnTo>
                    <a:pt x="14" y="534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5" name="Rectangle 77"/>
            <p:cNvSpPr>
              <a:spLocks noChangeArrowheads="1"/>
            </p:cNvSpPr>
            <p:nvPr/>
          </p:nvSpPr>
          <p:spPr bwMode="auto">
            <a:xfrm>
              <a:off x="3395" y="3103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8"/>
            <p:cNvSpPr>
              <a:spLocks/>
            </p:cNvSpPr>
            <p:nvPr/>
          </p:nvSpPr>
          <p:spPr bwMode="auto">
            <a:xfrm>
              <a:off x="3455" y="3103"/>
              <a:ext cx="39" cy="20"/>
            </a:xfrm>
            <a:custGeom>
              <a:avLst/>
              <a:gdLst>
                <a:gd name="T0" fmla="*/ 2 w 174"/>
                <a:gd name="T1" fmla="*/ 0 h 87"/>
                <a:gd name="T2" fmla="*/ 0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0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25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7" name="Freeform 79"/>
            <p:cNvSpPr>
              <a:spLocks/>
            </p:cNvSpPr>
            <p:nvPr/>
          </p:nvSpPr>
          <p:spPr bwMode="auto">
            <a:xfrm>
              <a:off x="3514" y="3103"/>
              <a:ext cx="40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53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8" name="Freeform 80"/>
            <p:cNvSpPr>
              <a:spLocks/>
            </p:cNvSpPr>
            <p:nvPr/>
          </p:nvSpPr>
          <p:spPr bwMode="auto">
            <a:xfrm>
              <a:off x="3574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79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79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9" name="Freeform 81"/>
            <p:cNvSpPr>
              <a:spLocks/>
            </p:cNvSpPr>
            <p:nvPr/>
          </p:nvSpPr>
          <p:spPr bwMode="auto">
            <a:xfrm>
              <a:off x="3633" y="3103"/>
              <a:ext cx="40" cy="20"/>
            </a:xfrm>
            <a:custGeom>
              <a:avLst/>
              <a:gdLst>
                <a:gd name="T0" fmla="*/ 2 w 174"/>
                <a:gd name="T1" fmla="*/ 0 h 87"/>
                <a:gd name="T2" fmla="*/ 1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1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06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0" name="Freeform 82"/>
            <p:cNvSpPr>
              <a:spLocks/>
            </p:cNvSpPr>
            <p:nvPr/>
          </p:nvSpPr>
          <p:spPr bwMode="auto">
            <a:xfrm>
              <a:off x="3693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32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1" name="Freeform 83"/>
            <p:cNvSpPr>
              <a:spLocks/>
            </p:cNvSpPr>
            <p:nvPr/>
          </p:nvSpPr>
          <p:spPr bwMode="auto">
            <a:xfrm>
              <a:off x="3752" y="3103"/>
              <a:ext cx="41" cy="20"/>
            </a:xfrm>
            <a:custGeom>
              <a:avLst/>
              <a:gdLst>
                <a:gd name="T0" fmla="*/ 2 w 175"/>
                <a:gd name="T1" fmla="*/ 0 h 87"/>
                <a:gd name="T2" fmla="*/ 2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2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59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2" name="Rectangle 84"/>
            <p:cNvSpPr>
              <a:spLocks noChangeArrowheads="1"/>
            </p:cNvSpPr>
            <p:nvPr/>
          </p:nvSpPr>
          <p:spPr bwMode="auto">
            <a:xfrm>
              <a:off x="3813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3872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Rectangle 86"/>
            <p:cNvSpPr>
              <a:spLocks noChangeArrowheads="1"/>
            </p:cNvSpPr>
            <p:nvPr/>
          </p:nvSpPr>
          <p:spPr bwMode="auto">
            <a:xfrm>
              <a:off x="3931" y="3103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3991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8"/>
            <p:cNvSpPr>
              <a:spLocks/>
            </p:cNvSpPr>
            <p:nvPr/>
          </p:nvSpPr>
          <p:spPr bwMode="auto">
            <a:xfrm>
              <a:off x="4050" y="3103"/>
              <a:ext cx="40" cy="20"/>
            </a:xfrm>
            <a:custGeom>
              <a:avLst/>
              <a:gdLst>
                <a:gd name="T0" fmla="*/ 2 w 175"/>
                <a:gd name="T1" fmla="*/ 0 h 87"/>
                <a:gd name="T2" fmla="*/ 0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0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4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7" name="Freeform 89"/>
            <p:cNvSpPr>
              <a:spLocks/>
            </p:cNvSpPr>
            <p:nvPr/>
          </p:nvSpPr>
          <p:spPr bwMode="auto">
            <a:xfrm>
              <a:off x="4110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0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0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30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8" name="Freeform 90"/>
            <p:cNvSpPr>
              <a:spLocks/>
            </p:cNvSpPr>
            <p:nvPr/>
          </p:nvSpPr>
          <p:spPr bwMode="auto">
            <a:xfrm>
              <a:off x="4169" y="3103"/>
              <a:ext cx="40" cy="20"/>
            </a:xfrm>
            <a:custGeom>
              <a:avLst/>
              <a:gdLst>
                <a:gd name="T0" fmla="*/ 2 w 173"/>
                <a:gd name="T1" fmla="*/ 0 h 87"/>
                <a:gd name="T2" fmla="*/ 1 w 173"/>
                <a:gd name="T3" fmla="*/ 0 h 87"/>
                <a:gd name="T4" fmla="*/ 0 w 173"/>
                <a:gd name="T5" fmla="*/ 0 h 87"/>
                <a:gd name="T6" fmla="*/ 0 w 173"/>
                <a:gd name="T7" fmla="*/ 1 h 87"/>
                <a:gd name="T8" fmla="*/ 1 w 173"/>
                <a:gd name="T9" fmla="*/ 1 h 87"/>
                <a:gd name="T10" fmla="*/ 2 w 173"/>
                <a:gd name="T11" fmla="*/ 1 h 87"/>
                <a:gd name="T12" fmla="*/ 2 w 17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87"/>
                <a:gd name="T23" fmla="*/ 173 w 17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87">
                  <a:moveTo>
                    <a:pt x="173" y="0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54" y="87"/>
                  </a:lnTo>
                  <a:lnTo>
                    <a:pt x="173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9" name="Freeform 91"/>
            <p:cNvSpPr>
              <a:spLocks/>
            </p:cNvSpPr>
            <p:nvPr/>
          </p:nvSpPr>
          <p:spPr bwMode="auto">
            <a:xfrm>
              <a:off x="4228" y="3103"/>
              <a:ext cx="41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83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0" name="Freeform 92"/>
            <p:cNvSpPr>
              <a:spLocks/>
            </p:cNvSpPr>
            <p:nvPr/>
          </p:nvSpPr>
          <p:spPr bwMode="auto">
            <a:xfrm>
              <a:off x="4289" y="3103"/>
              <a:ext cx="40" cy="20"/>
            </a:xfrm>
            <a:custGeom>
              <a:avLst/>
              <a:gdLst>
                <a:gd name="T0" fmla="*/ 2 w 174"/>
                <a:gd name="T1" fmla="*/ 0 h 87"/>
                <a:gd name="T2" fmla="*/ 1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1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108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08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1" name="Freeform 93"/>
            <p:cNvSpPr>
              <a:spLocks/>
            </p:cNvSpPr>
            <p:nvPr/>
          </p:nvSpPr>
          <p:spPr bwMode="auto">
            <a:xfrm>
              <a:off x="4348" y="3103"/>
              <a:ext cx="40" cy="20"/>
            </a:xfrm>
            <a:custGeom>
              <a:avLst/>
              <a:gdLst>
                <a:gd name="T0" fmla="*/ 2 w 173"/>
                <a:gd name="T1" fmla="*/ 0 h 87"/>
                <a:gd name="T2" fmla="*/ 2 w 173"/>
                <a:gd name="T3" fmla="*/ 0 h 87"/>
                <a:gd name="T4" fmla="*/ 0 w 173"/>
                <a:gd name="T5" fmla="*/ 0 h 87"/>
                <a:gd name="T6" fmla="*/ 0 w 173"/>
                <a:gd name="T7" fmla="*/ 1 h 87"/>
                <a:gd name="T8" fmla="*/ 2 w 173"/>
                <a:gd name="T9" fmla="*/ 1 h 87"/>
                <a:gd name="T10" fmla="*/ 2 w 173"/>
                <a:gd name="T11" fmla="*/ 1 h 87"/>
                <a:gd name="T12" fmla="*/ 2 w 17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87"/>
                <a:gd name="T23" fmla="*/ 173 w 17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87">
                  <a:moveTo>
                    <a:pt x="173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34" y="87"/>
                  </a:lnTo>
                  <a:lnTo>
                    <a:pt x="173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2" name="Freeform 94"/>
            <p:cNvSpPr>
              <a:spLocks/>
            </p:cNvSpPr>
            <p:nvPr/>
          </p:nvSpPr>
          <p:spPr bwMode="auto">
            <a:xfrm>
              <a:off x="4408" y="3103"/>
              <a:ext cx="37" cy="20"/>
            </a:xfrm>
            <a:custGeom>
              <a:avLst/>
              <a:gdLst>
                <a:gd name="T0" fmla="*/ 2 w 165"/>
                <a:gd name="T1" fmla="*/ 0 h 87"/>
                <a:gd name="T2" fmla="*/ 2 w 165"/>
                <a:gd name="T3" fmla="*/ 0 h 87"/>
                <a:gd name="T4" fmla="*/ 0 w 165"/>
                <a:gd name="T5" fmla="*/ 0 h 87"/>
                <a:gd name="T6" fmla="*/ 0 w 165"/>
                <a:gd name="T7" fmla="*/ 1 h 87"/>
                <a:gd name="T8" fmla="*/ 2 w 165"/>
                <a:gd name="T9" fmla="*/ 1 h 87"/>
                <a:gd name="T10" fmla="*/ 2 w 165"/>
                <a:gd name="T11" fmla="*/ 1 h 87"/>
                <a:gd name="T12" fmla="*/ 2 w 16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87"/>
                <a:gd name="T23" fmla="*/ 165 w 16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87">
                  <a:moveTo>
                    <a:pt x="159" y="1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61" y="87"/>
                  </a:lnTo>
                  <a:lnTo>
                    <a:pt x="165" y="8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3" name="Freeform 95"/>
            <p:cNvSpPr>
              <a:spLocks/>
            </p:cNvSpPr>
            <p:nvPr/>
          </p:nvSpPr>
          <p:spPr bwMode="auto">
            <a:xfrm>
              <a:off x="4444" y="3123"/>
              <a:ext cx="1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4" name="Freeform 96"/>
            <p:cNvSpPr>
              <a:spLocks/>
            </p:cNvSpPr>
            <p:nvPr/>
          </p:nvSpPr>
          <p:spPr bwMode="auto">
            <a:xfrm>
              <a:off x="4443" y="3103"/>
              <a:ext cx="5" cy="20"/>
            </a:xfrm>
            <a:custGeom>
              <a:avLst/>
              <a:gdLst>
                <a:gd name="T0" fmla="*/ 0 w 18"/>
                <a:gd name="T1" fmla="*/ 0 h 87"/>
                <a:gd name="T2" fmla="*/ 0 w 18"/>
                <a:gd name="T3" fmla="*/ 1 h 87"/>
                <a:gd name="T4" fmla="*/ 0 w 18"/>
                <a:gd name="T5" fmla="*/ 1 h 87"/>
                <a:gd name="T6" fmla="*/ 0 w 18"/>
                <a:gd name="T7" fmla="*/ 0 h 87"/>
                <a:gd name="T8" fmla="*/ 0 w 1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7"/>
                <a:gd name="T17" fmla="*/ 18 w 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7">
                  <a:moveTo>
                    <a:pt x="13" y="0"/>
                  </a:moveTo>
                  <a:lnTo>
                    <a:pt x="18" y="87"/>
                  </a:lnTo>
                  <a:lnTo>
                    <a:pt x="6" y="87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5" name="Freeform 97"/>
            <p:cNvSpPr>
              <a:spLocks/>
            </p:cNvSpPr>
            <p:nvPr/>
          </p:nvSpPr>
          <p:spPr bwMode="auto">
            <a:xfrm>
              <a:off x="4467" y="3104"/>
              <a:ext cx="42" cy="27"/>
            </a:xfrm>
            <a:custGeom>
              <a:avLst/>
              <a:gdLst>
                <a:gd name="T0" fmla="*/ 2 w 187"/>
                <a:gd name="T1" fmla="*/ 0 h 121"/>
                <a:gd name="T2" fmla="*/ 2 w 187"/>
                <a:gd name="T3" fmla="*/ 0 h 121"/>
                <a:gd name="T4" fmla="*/ 2 w 187"/>
                <a:gd name="T5" fmla="*/ 0 h 121"/>
                <a:gd name="T6" fmla="*/ 2 w 187"/>
                <a:gd name="T7" fmla="*/ 0 h 121"/>
                <a:gd name="T8" fmla="*/ 2 w 187"/>
                <a:gd name="T9" fmla="*/ 0 h 121"/>
                <a:gd name="T10" fmla="*/ 1 w 187"/>
                <a:gd name="T11" fmla="*/ 0 h 121"/>
                <a:gd name="T12" fmla="*/ 1 w 187"/>
                <a:gd name="T13" fmla="*/ 0 h 121"/>
                <a:gd name="T14" fmla="*/ 1 w 187"/>
                <a:gd name="T15" fmla="*/ 0 h 121"/>
                <a:gd name="T16" fmla="*/ 1 w 187"/>
                <a:gd name="T17" fmla="*/ 0 h 121"/>
                <a:gd name="T18" fmla="*/ 1 w 187"/>
                <a:gd name="T19" fmla="*/ 0 h 121"/>
                <a:gd name="T20" fmla="*/ 0 w 187"/>
                <a:gd name="T21" fmla="*/ 0 h 121"/>
                <a:gd name="T22" fmla="*/ 0 w 187"/>
                <a:gd name="T23" fmla="*/ 0 h 121"/>
                <a:gd name="T24" fmla="*/ 0 w 187"/>
                <a:gd name="T25" fmla="*/ 0 h 121"/>
                <a:gd name="T26" fmla="*/ 0 w 187"/>
                <a:gd name="T27" fmla="*/ 0 h 121"/>
                <a:gd name="T28" fmla="*/ 0 w 187"/>
                <a:gd name="T29" fmla="*/ 0 h 121"/>
                <a:gd name="T30" fmla="*/ 0 w 187"/>
                <a:gd name="T31" fmla="*/ 1 h 121"/>
                <a:gd name="T32" fmla="*/ 0 w 187"/>
                <a:gd name="T33" fmla="*/ 1 h 121"/>
                <a:gd name="T34" fmla="*/ 0 w 187"/>
                <a:gd name="T35" fmla="*/ 1 h 121"/>
                <a:gd name="T36" fmla="*/ 0 w 187"/>
                <a:gd name="T37" fmla="*/ 1 h 121"/>
                <a:gd name="T38" fmla="*/ 0 w 187"/>
                <a:gd name="T39" fmla="*/ 1 h 121"/>
                <a:gd name="T40" fmla="*/ 1 w 187"/>
                <a:gd name="T41" fmla="*/ 1 h 121"/>
                <a:gd name="T42" fmla="*/ 1 w 187"/>
                <a:gd name="T43" fmla="*/ 1 h 121"/>
                <a:gd name="T44" fmla="*/ 1 w 187"/>
                <a:gd name="T45" fmla="*/ 1 h 121"/>
                <a:gd name="T46" fmla="*/ 1 w 187"/>
                <a:gd name="T47" fmla="*/ 1 h 121"/>
                <a:gd name="T48" fmla="*/ 1 w 187"/>
                <a:gd name="T49" fmla="*/ 1 h 121"/>
                <a:gd name="T50" fmla="*/ 1 w 187"/>
                <a:gd name="T51" fmla="*/ 1 h 121"/>
                <a:gd name="T52" fmla="*/ 1 w 187"/>
                <a:gd name="T53" fmla="*/ 1 h 121"/>
                <a:gd name="T54" fmla="*/ 2 w 187"/>
                <a:gd name="T55" fmla="*/ 1 h 121"/>
                <a:gd name="T56" fmla="*/ 2 w 187"/>
                <a:gd name="T57" fmla="*/ 1 h 121"/>
                <a:gd name="T58" fmla="*/ 2 w 187"/>
                <a:gd name="T59" fmla="*/ 1 h 121"/>
                <a:gd name="T60" fmla="*/ 2 w 187"/>
                <a:gd name="T61" fmla="*/ 0 h 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7"/>
                <a:gd name="T94" fmla="*/ 0 h 121"/>
                <a:gd name="T95" fmla="*/ 187 w 187"/>
                <a:gd name="T96" fmla="*/ 121 h 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7" h="121">
                  <a:moveTo>
                    <a:pt x="187" y="40"/>
                  </a:moveTo>
                  <a:lnTo>
                    <a:pt x="176" y="35"/>
                  </a:lnTo>
                  <a:lnTo>
                    <a:pt x="163" y="30"/>
                  </a:lnTo>
                  <a:lnTo>
                    <a:pt x="150" y="26"/>
                  </a:lnTo>
                  <a:lnTo>
                    <a:pt x="136" y="22"/>
                  </a:lnTo>
                  <a:lnTo>
                    <a:pt x="123" y="18"/>
                  </a:lnTo>
                  <a:lnTo>
                    <a:pt x="108" y="14"/>
                  </a:lnTo>
                  <a:lnTo>
                    <a:pt x="95" y="12"/>
                  </a:lnTo>
                  <a:lnTo>
                    <a:pt x="80" y="8"/>
                  </a:lnTo>
                  <a:lnTo>
                    <a:pt x="66" y="6"/>
                  </a:lnTo>
                  <a:lnTo>
                    <a:pt x="51" y="3"/>
                  </a:lnTo>
                  <a:lnTo>
                    <a:pt x="37" y="2"/>
                  </a:lnTo>
                  <a:lnTo>
                    <a:pt x="2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15" y="87"/>
                  </a:lnTo>
                  <a:lnTo>
                    <a:pt x="27" y="88"/>
                  </a:lnTo>
                  <a:lnTo>
                    <a:pt x="40" y="91"/>
                  </a:lnTo>
                  <a:lnTo>
                    <a:pt x="52" y="92"/>
                  </a:lnTo>
                  <a:lnTo>
                    <a:pt x="65" y="94"/>
                  </a:lnTo>
                  <a:lnTo>
                    <a:pt x="77" y="97"/>
                  </a:lnTo>
                  <a:lnTo>
                    <a:pt x="89" y="99"/>
                  </a:lnTo>
                  <a:lnTo>
                    <a:pt x="101" y="102"/>
                  </a:lnTo>
                  <a:lnTo>
                    <a:pt x="112" y="105"/>
                  </a:lnTo>
                  <a:lnTo>
                    <a:pt x="124" y="109"/>
                  </a:lnTo>
                  <a:lnTo>
                    <a:pt x="135" y="113"/>
                  </a:lnTo>
                  <a:lnTo>
                    <a:pt x="146" y="116"/>
                  </a:lnTo>
                  <a:lnTo>
                    <a:pt x="157" y="121"/>
                  </a:lnTo>
                  <a:lnTo>
                    <a:pt x="187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6" name="Freeform 98"/>
            <p:cNvSpPr>
              <a:spLocks/>
            </p:cNvSpPr>
            <p:nvPr/>
          </p:nvSpPr>
          <p:spPr bwMode="auto">
            <a:xfrm>
              <a:off x="4518" y="3123"/>
              <a:ext cx="41" cy="42"/>
            </a:xfrm>
            <a:custGeom>
              <a:avLst/>
              <a:gdLst>
                <a:gd name="T0" fmla="*/ 2 w 178"/>
                <a:gd name="T1" fmla="*/ 2 h 186"/>
                <a:gd name="T2" fmla="*/ 2 w 178"/>
                <a:gd name="T3" fmla="*/ 2 h 186"/>
                <a:gd name="T4" fmla="*/ 2 w 178"/>
                <a:gd name="T5" fmla="*/ 1 h 186"/>
                <a:gd name="T6" fmla="*/ 2 w 178"/>
                <a:gd name="T7" fmla="*/ 1 h 186"/>
                <a:gd name="T8" fmla="*/ 2 w 178"/>
                <a:gd name="T9" fmla="*/ 1 h 186"/>
                <a:gd name="T10" fmla="*/ 2 w 178"/>
                <a:gd name="T11" fmla="*/ 1 h 186"/>
                <a:gd name="T12" fmla="*/ 2 w 178"/>
                <a:gd name="T13" fmla="*/ 1 h 186"/>
                <a:gd name="T14" fmla="*/ 1 w 178"/>
                <a:gd name="T15" fmla="*/ 1 h 186"/>
                <a:gd name="T16" fmla="*/ 1 w 178"/>
                <a:gd name="T17" fmla="*/ 1 h 186"/>
                <a:gd name="T18" fmla="*/ 1 w 178"/>
                <a:gd name="T19" fmla="*/ 0 h 186"/>
                <a:gd name="T20" fmla="*/ 1 w 178"/>
                <a:gd name="T21" fmla="*/ 0 h 186"/>
                <a:gd name="T22" fmla="*/ 1 w 178"/>
                <a:gd name="T23" fmla="*/ 0 h 186"/>
                <a:gd name="T24" fmla="*/ 1 w 178"/>
                <a:gd name="T25" fmla="*/ 0 h 186"/>
                <a:gd name="T26" fmla="*/ 1 w 178"/>
                <a:gd name="T27" fmla="*/ 0 h 186"/>
                <a:gd name="T28" fmla="*/ 1 w 178"/>
                <a:gd name="T29" fmla="*/ 0 h 186"/>
                <a:gd name="T30" fmla="*/ 1 w 178"/>
                <a:gd name="T31" fmla="*/ 0 h 186"/>
                <a:gd name="T32" fmla="*/ 0 w 178"/>
                <a:gd name="T33" fmla="*/ 1 h 186"/>
                <a:gd name="T34" fmla="*/ 0 w 178"/>
                <a:gd name="T35" fmla="*/ 1 h 186"/>
                <a:gd name="T36" fmla="*/ 0 w 178"/>
                <a:gd name="T37" fmla="*/ 1 h 186"/>
                <a:gd name="T38" fmla="*/ 0 w 178"/>
                <a:gd name="T39" fmla="*/ 1 h 186"/>
                <a:gd name="T40" fmla="*/ 0 w 178"/>
                <a:gd name="T41" fmla="*/ 1 h 186"/>
                <a:gd name="T42" fmla="*/ 0 w 178"/>
                <a:gd name="T43" fmla="*/ 1 h 186"/>
                <a:gd name="T44" fmla="*/ 0 w 178"/>
                <a:gd name="T45" fmla="*/ 1 h 186"/>
                <a:gd name="T46" fmla="*/ 1 w 178"/>
                <a:gd name="T47" fmla="*/ 1 h 186"/>
                <a:gd name="T48" fmla="*/ 1 w 178"/>
                <a:gd name="T49" fmla="*/ 1 h 186"/>
                <a:gd name="T50" fmla="*/ 1 w 178"/>
                <a:gd name="T51" fmla="*/ 2 h 186"/>
                <a:gd name="T52" fmla="*/ 1 w 178"/>
                <a:gd name="T53" fmla="*/ 2 h 186"/>
                <a:gd name="T54" fmla="*/ 1 w 178"/>
                <a:gd name="T55" fmla="*/ 2 h 186"/>
                <a:gd name="T56" fmla="*/ 1 w 178"/>
                <a:gd name="T57" fmla="*/ 2 h 186"/>
                <a:gd name="T58" fmla="*/ 1 w 178"/>
                <a:gd name="T59" fmla="*/ 2 h 186"/>
                <a:gd name="T60" fmla="*/ 1 w 178"/>
                <a:gd name="T61" fmla="*/ 2 h 186"/>
                <a:gd name="T62" fmla="*/ 1 w 178"/>
                <a:gd name="T63" fmla="*/ 2 h 186"/>
                <a:gd name="T64" fmla="*/ 2 w 178"/>
                <a:gd name="T65" fmla="*/ 2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6"/>
                <a:gd name="T101" fmla="*/ 178 w 178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6">
                  <a:moveTo>
                    <a:pt x="178" y="140"/>
                  </a:moveTo>
                  <a:lnTo>
                    <a:pt x="172" y="129"/>
                  </a:lnTo>
                  <a:lnTo>
                    <a:pt x="165" y="118"/>
                  </a:lnTo>
                  <a:lnTo>
                    <a:pt x="156" y="106"/>
                  </a:lnTo>
                  <a:lnTo>
                    <a:pt x="148" y="95"/>
                  </a:lnTo>
                  <a:lnTo>
                    <a:pt x="140" y="84"/>
                  </a:lnTo>
                  <a:lnTo>
                    <a:pt x="131" y="74"/>
                  </a:lnTo>
                  <a:lnTo>
                    <a:pt x="121" y="63"/>
                  </a:lnTo>
                  <a:lnTo>
                    <a:pt x="112" y="54"/>
                  </a:lnTo>
                  <a:lnTo>
                    <a:pt x="102" y="44"/>
                  </a:lnTo>
                  <a:lnTo>
                    <a:pt x="91" y="36"/>
                  </a:lnTo>
                  <a:lnTo>
                    <a:pt x="81" y="27"/>
                  </a:lnTo>
                  <a:lnTo>
                    <a:pt x="70" y="19"/>
                  </a:lnTo>
                  <a:lnTo>
                    <a:pt x="59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0" y="74"/>
                  </a:lnTo>
                  <a:lnTo>
                    <a:pt x="8" y="80"/>
                  </a:lnTo>
                  <a:lnTo>
                    <a:pt x="17" y="88"/>
                  </a:lnTo>
                  <a:lnTo>
                    <a:pt x="27" y="94"/>
                  </a:lnTo>
                  <a:lnTo>
                    <a:pt x="35" y="101"/>
                  </a:lnTo>
                  <a:lnTo>
                    <a:pt x="42" y="108"/>
                  </a:lnTo>
                  <a:lnTo>
                    <a:pt x="51" y="116"/>
                  </a:lnTo>
                  <a:lnTo>
                    <a:pt x="58" y="124"/>
                  </a:lnTo>
                  <a:lnTo>
                    <a:pt x="65" y="131"/>
                  </a:lnTo>
                  <a:lnTo>
                    <a:pt x="73" y="140"/>
                  </a:lnTo>
                  <a:lnTo>
                    <a:pt x="80" y="148"/>
                  </a:lnTo>
                  <a:lnTo>
                    <a:pt x="86" y="158"/>
                  </a:lnTo>
                  <a:lnTo>
                    <a:pt x="93" y="167"/>
                  </a:lnTo>
                  <a:lnTo>
                    <a:pt x="99" y="176"/>
                  </a:lnTo>
                  <a:lnTo>
                    <a:pt x="106" y="186"/>
                  </a:lnTo>
                  <a:lnTo>
                    <a:pt x="178" y="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7" name="Freeform 99"/>
            <p:cNvSpPr>
              <a:spLocks/>
            </p:cNvSpPr>
            <p:nvPr/>
          </p:nvSpPr>
          <p:spPr bwMode="auto">
            <a:xfrm>
              <a:off x="4550" y="3174"/>
              <a:ext cx="26" cy="42"/>
            </a:xfrm>
            <a:custGeom>
              <a:avLst/>
              <a:gdLst>
                <a:gd name="T0" fmla="*/ 1 w 118"/>
                <a:gd name="T1" fmla="*/ 2 h 189"/>
                <a:gd name="T2" fmla="*/ 1 w 118"/>
                <a:gd name="T3" fmla="*/ 2 h 189"/>
                <a:gd name="T4" fmla="*/ 1 w 118"/>
                <a:gd name="T5" fmla="*/ 2 h 189"/>
                <a:gd name="T6" fmla="*/ 1 w 118"/>
                <a:gd name="T7" fmla="*/ 2 h 189"/>
                <a:gd name="T8" fmla="*/ 1 w 118"/>
                <a:gd name="T9" fmla="*/ 1 h 189"/>
                <a:gd name="T10" fmla="*/ 1 w 118"/>
                <a:gd name="T11" fmla="*/ 1 h 189"/>
                <a:gd name="T12" fmla="*/ 1 w 118"/>
                <a:gd name="T13" fmla="*/ 1 h 189"/>
                <a:gd name="T14" fmla="*/ 1 w 118"/>
                <a:gd name="T15" fmla="*/ 1 h 189"/>
                <a:gd name="T16" fmla="*/ 1 w 118"/>
                <a:gd name="T17" fmla="*/ 1 h 189"/>
                <a:gd name="T18" fmla="*/ 1 w 118"/>
                <a:gd name="T19" fmla="*/ 0 h 189"/>
                <a:gd name="T20" fmla="*/ 1 w 118"/>
                <a:gd name="T21" fmla="*/ 0 h 189"/>
                <a:gd name="T22" fmla="*/ 1 w 118"/>
                <a:gd name="T23" fmla="*/ 0 h 189"/>
                <a:gd name="T24" fmla="*/ 1 w 118"/>
                <a:gd name="T25" fmla="*/ 0 h 189"/>
                <a:gd name="T26" fmla="*/ 0 w 118"/>
                <a:gd name="T27" fmla="*/ 0 h 189"/>
                <a:gd name="T28" fmla="*/ 0 w 118"/>
                <a:gd name="T29" fmla="*/ 0 h 189"/>
                <a:gd name="T30" fmla="*/ 0 w 118"/>
                <a:gd name="T31" fmla="*/ 0 h 189"/>
                <a:gd name="T32" fmla="*/ 0 w 118"/>
                <a:gd name="T33" fmla="*/ 1 h 189"/>
                <a:gd name="T34" fmla="*/ 0 w 118"/>
                <a:gd name="T35" fmla="*/ 1 h 189"/>
                <a:gd name="T36" fmla="*/ 0 w 118"/>
                <a:gd name="T37" fmla="*/ 1 h 189"/>
                <a:gd name="T38" fmla="*/ 0 w 118"/>
                <a:gd name="T39" fmla="*/ 1 h 189"/>
                <a:gd name="T40" fmla="*/ 0 w 118"/>
                <a:gd name="T41" fmla="*/ 1 h 189"/>
                <a:gd name="T42" fmla="*/ 0 w 118"/>
                <a:gd name="T43" fmla="*/ 1 h 189"/>
                <a:gd name="T44" fmla="*/ 0 w 118"/>
                <a:gd name="T45" fmla="*/ 2 h 189"/>
                <a:gd name="T46" fmla="*/ 0 w 118"/>
                <a:gd name="T47" fmla="*/ 2 h 189"/>
                <a:gd name="T48" fmla="*/ 0 w 118"/>
                <a:gd name="T49" fmla="*/ 2 h 189"/>
                <a:gd name="T50" fmla="*/ 0 w 118"/>
                <a:gd name="T51" fmla="*/ 2 h 189"/>
                <a:gd name="T52" fmla="*/ 1 w 118"/>
                <a:gd name="T53" fmla="*/ 2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189"/>
                <a:gd name="T83" fmla="*/ 118 w 118"/>
                <a:gd name="T84" fmla="*/ 189 h 1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189">
                  <a:moveTo>
                    <a:pt x="118" y="183"/>
                  </a:moveTo>
                  <a:lnTo>
                    <a:pt x="117" y="167"/>
                  </a:lnTo>
                  <a:lnTo>
                    <a:pt x="116" y="150"/>
                  </a:lnTo>
                  <a:lnTo>
                    <a:pt x="113" y="133"/>
                  </a:lnTo>
                  <a:lnTo>
                    <a:pt x="111" y="118"/>
                  </a:lnTo>
                  <a:lnTo>
                    <a:pt x="108" y="101"/>
                  </a:lnTo>
                  <a:lnTo>
                    <a:pt x="106" y="85"/>
                  </a:lnTo>
                  <a:lnTo>
                    <a:pt x="102" y="69"/>
                  </a:lnTo>
                  <a:lnTo>
                    <a:pt x="99" y="53"/>
                  </a:lnTo>
                  <a:lnTo>
                    <a:pt x="95" y="39"/>
                  </a:lnTo>
                  <a:lnTo>
                    <a:pt x="90" y="24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6" y="50"/>
                  </a:lnTo>
                  <a:lnTo>
                    <a:pt x="11" y="62"/>
                  </a:lnTo>
                  <a:lnTo>
                    <a:pt x="14" y="75"/>
                  </a:lnTo>
                  <a:lnTo>
                    <a:pt x="17" y="88"/>
                  </a:lnTo>
                  <a:lnTo>
                    <a:pt x="20" y="102"/>
                  </a:lnTo>
                  <a:lnTo>
                    <a:pt x="22" y="115"/>
                  </a:lnTo>
                  <a:lnTo>
                    <a:pt x="25" y="130"/>
                  </a:lnTo>
                  <a:lnTo>
                    <a:pt x="27" y="144"/>
                  </a:lnTo>
                  <a:lnTo>
                    <a:pt x="28" y="159"/>
                  </a:lnTo>
                  <a:lnTo>
                    <a:pt x="29" y="175"/>
                  </a:lnTo>
                  <a:lnTo>
                    <a:pt x="31" y="189"/>
                  </a:lnTo>
                  <a:lnTo>
                    <a:pt x="118" y="1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8" name="Freeform 100"/>
            <p:cNvSpPr>
              <a:spLocks/>
            </p:cNvSpPr>
            <p:nvPr/>
          </p:nvSpPr>
          <p:spPr bwMode="auto">
            <a:xfrm>
              <a:off x="4556" y="3236"/>
              <a:ext cx="20" cy="1"/>
            </a:xfrm>
            <a:custGeom>
              <a:avLst/>
              <a:gdLst>
                <a:gd name="T0" fmla="*/ 1 w 87"/>
                <a:gd name="T1" fmla="*/ 0 h 3"/>
                <a:gd name="T2" fmla="*/ 1 w 87"/>
                <a:gd name="T3" fmla="*/ 0 h 3"/>
                <a:gd name="T4" fmla="*/ 1 w 87"/>
                <a:gd name="T5" fmla="*/ 0 h 3"/>
                <a:gd name="T6" fmla="*/ 0 w 87"/>
                <a:gd name="T7" fmla="*/ 0 h 3"/>
                <a:gd name="T8" fmla="*/ 0 w 87"/>
                <a:gd name="T9" fmla="*/ 0 h 3"/>
                <a:gd name="T10" fmla="*/ 0 w 87"/>
                <a:gd name="T11" fmla="*/ 0 h 3"/>
                <a:gd name="T12" fmla="*/ 1 w 8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"/>
                <a:gd name="T23" fmla="*/ 87 w 8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">
                  <a:moveTo>
                    <a:pt x="87" y="2"/>
                  </a:moveTo>
                  <a:lnTo>
                    <a:pt x="87" y="3"/>
                  </a:lnTo>
                  <a:lnTo>
                    <a:pt x="87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9" name="Freeform 101"/>
            <p:cNvSpPr>
              <a:spLocks/>
            </p:cNvSpPr>
            <p:nvPr/>
          </p:nvSpPr>
          <p:spPr bwMode="auto">
            <a:xfrm>
              <a:off x="4556" y="3236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0" name="Freeform 102"/>
            <p:cNvSpPr>
              <a:spLocks/>
            </p:cNvSpPr>
            <p:nvPr/>
          </p:nvSpPr>
          <p:spPr bwMode="auto">
            <a:xfrm>
              <a:off x="4556" y="3236"/>
              <a:ext cx="20" cy="40"/>
            </a:xfrm>
            <a:custGeom>
              <a:avLst/>
              <a:gdLst>
                <a:gd name="T0" fmla="*/ 1 w 90"/>
                <a:gd name="T1" fmla="*/ 2 h 175"/>
                <a:gd name="T2" fmla="*/ 1 w 90"/>
                <a:gd name="T3" fmla="*/ 2 h 175"/>
                <a:gd name="T4" fmla="*/ 1 w 90"/>
                <a:gd name="T5" fmla="*/ 1 h 175"/>
                <a:gd name="T6" fmla="*/ 1 w 90"/>
                <a:gd name="T7" fmla="*/ 0 h 175"/>
                <a:gd name="T8" fmla="*/ 0 w 90"/>
                <a:gd name="T9" fmla="*/ 0 h 175"/>
                <a:gd name="T10" fmla="*/ 0 w 90"/>
                <a:gd name="T11" fmla="*/ 1 h 175"/>
                <a:gd name="T12" fmla="*/ 0 w 90"/>
                <a:gd name="T13" fmla="*/ 2 h 175"/>
                <a:gd name="T14" fmla="*/ 0 w 90"/>
                <a:gd name="T15" fmla="*/ 2 h 175"/>
                <a:gd name="T16" fmla="*/ 1 w 90"/>
                <a:gd name="T17" fmla="*/ 2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75"/>
                <a:gd name="T29" fmla="*/ 90 w 9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75">
                  <a:moveTo>
                    <a:pt x="88" y="175"/>
                  </a:moveTo>
                  <a:lnTo>
                    <a:pt x="88" y="149"/>
                  </a:lnTo>
                  <a:lnTo>
                    <a:pt x="89" y="75"/>
                  </a:lnTo>
                  <a:lnTo>
                    <a:pt x="90" y="1"/>
                  </a:lnTo>
                  <a:lnTo>
                    <a:pt x="3" y="0"/>
                  </a:lnTo>
                  <a:lnTo>
                    <a:pt x="1" y="74"/>
                  </a:lnTo>
                  <a:lnTo>
                    <a:pt x="0" y="148"/>
                  </a:lnTo>
                  <a:lnTo>
                    <a:pt x="0" y="173"/>
                  </a:lnTo>
                  <a:lnTo>
                    <a:pt x="88" y="1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" name="Freeform 103"/>
            <p:cNvSpPr>
              <a:spLocks/>
            </p:cNvSpPr>
            <p:nvPr/>
          </p:nvSpPr>
          <p:spPr bwMode="auto">
            <a:xfrm>
              <a:off x="4555" y="3296"/>
              <a:ext cx="20" cy="39"/>
            </a:xfrm>
            <a:custGeom>
              <a:avLst/>
              <a:gdLst>
                <a:gd name="T0" fmla="*/ 1 w 89"/>
                <a:gd name="T1" fmla="*/ 2 h 174"/>
                <a:gd name="T2" fmla="*/ 1 w 89"/>
                <a:gd name="T3" fmla="*/ 1 h 174"/>
                <a:gd name="T4" fmla="*/ 1 w 89"/>
                <a:gd name="T5" fmla="*/ 0 h 174"/>
                <a:gd name="T6" fmla="*/ 1 w 89"/>
                <a:gd name="T7" fmla="*/ 0 h 174"/>
                <a:gd name="T8" fmla="*/ 0 w 89"/>
                <a:gd name="T9" fmla="*/ 0 h 174"/>
                <a:gd name="T10" fmla="*/ 0 w 89"/>
                <a:gd name="T11" fmla="*/ 0 h 174"/>
                <a:gd name="T12" fmla="*/ 0 w 89"/>
                <a:gd name="T13" fmla="*/ 1 h 174"/>
                <a:gd name="T14" fmla="*/ 0 w 89"/>
                <a:gd name="T15" fmla="*/ 2 h 174"/>
                <a:gd name="T16" fmla="*/ 1 w 89"/>
                <a:gd name="T17" fmla="*/ 2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74"/>
                <a:gd name="T29" fmla="*/ 89 w 89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74">
                  <a:moveTo>
                    <a:pt x="87" y="174"/>
                  </a:moveTo>
                  <a:lnTo>
                    <a:pt x="87" y="110"/>
                  </a:lnTo>
                  <a:lnTo>
                    <a:pt x="88" y="36"/>
                  </a:lnTo>
                  <a:lnTo>
                    <a:pt x="89" y="1"/>
                  </a:lnTo>
                  <a:lnTo>
                    <a:pt x="2" y="0"/>
                  </a:lnTo>
                  <a:lnTo>
                    <a:pt x="2" y="35"/>
                  </a:lnTo>
                  <a:lnTo>
                    <a:pt x="1" y="110"/>
                  </a:lnTo>
                  <a:lnTo>
                    <a:pt x="0" y="173"/>
                  </a:lnTo>
                  <a:lnTo>
                    <a:pt x="87" y="1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2" name="Freeform 104"/>
            <p:cNvSpPr>
              <a:spLocks/>
            </p:cNvSpPr>
            <p:nvPr/>
          </p:nvSpPr>
          <p:spPr bwMode="auto">
            <a:xfrm>
              <a:off x="4554" y="3355"/>
              <a:ext cx="20" cy="40"/>
            </a:xfrm>
            <a:custGeom>
              <a:avLst/>
              <a:gdLst>
                <a:gd name="T0" fmla="*/ 1 w 89"/>
                <a:gd name="T1" fmla="*/ 2 h 176"/>
                <a:gd name="T2" fmla="*/ 1 w 89"/>
                <a:gd name="T3" fmla="*/ 2 h 176"/>
                <a:gd name="T4" fmla="*/ 1 w 89"/>
                <a:gd name="T5" fmla="*/ 1 h 176"/>
                <a:gd name="T6" fmla="*/ 1 w 89"/>
                <a:gd name="T7" fmla="*/ 0 h 176"/>
                <a:gd name="T8" fmla="*/ 0 w 89"/>
                <a:gd name="T9" fmla="*/ 0 h 176"/>
                <a:gd name="T10" fmla="*/ 0 w 89"/>
                <a:gd name="T11" fmla="*/ 1 h 176"/>
                <a:gd name="T12" fmla="*/ 0 w 89"/>
                <a:gd name="T13" fmla="*/ 2 h 176"/>
                <a:gd name="T14" fmla="*/ 0 w 89"/>
                <a:gd name="T15" fmla="*/ 2 h 176"/>
                <a:gd name="T16" fmla="*/ 1 w 89"/>
                <a:gd name="T17" fmla="*/ 2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76"/>
                <a:gd name="T29" fmla="*/ 89 w 89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76">
                  <a:moveTo>
                    <a:pt x="86" y="176"/>
                  </a:moveTo>
                  <a:lnTo>
                    <a:pt x="87" y="147"/>
                  </a:lnTo>
                  <a:lnTo>
                    <a:pt x="89" y="73"/>
                  </a:lnTo>
                  <a:lnTo>
                    <a:pt x="89" y="2"/>
                  </a:lnTo>
                  <a:lnTo>
                    <a:pt x="2" y="0"/>
                  </a:lnTo>
                  <a:lnTo>
                    <a:pt x="1" y="72"/>
                  </a:lnTo>
                  <a:lnTo>
                    <a:pt x="0" y="146"/>
                  </a:lnTo>
                  <a:lnTo>
                    <a:pt x="0" y="175"/>
                  </a:lnTo>
                  <a:lnTo>
                    <a:pt x="86" y="1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3" name="Freeform 105"/>
            <p:cNvSpPr>
              <a:spLocks/>
            </p:cNvSpPr>
            <p:nvPr/>
          </p:nvSpPr>
          <p:spPr bwMode="auto">
            <a:xfrm>
              <a:off x="4553" y="3414"/>
              <a:ext cx="20" cy="40"/>
            </a:xfrm>
            <a:custGeom>
              <a:avLst/>
              <a:gdLst>
                <a:gd name="T0" fmla="*/ 1 w 90"/>
                <a:gd name="T1" fmla="*/ 2 h 176"/>
                <a:gd name="T2" fmla="*/ 1 w 90"/>
                <a:gd name="T3" fmla="*/ 1 h 176"/>
                <a:gd name="T4" fmla="*/ 1 w 90"/>
                <a:gd name="T5" fmla="*/ 0 h 176"/>
                <a:gd name="T6" fmla="*/ 1 w 90"/>
                <a:gd name="T7" fmla="*/ 0 h 176"/>
                <a:gd name="T8" fmla="*/ 0 w 90"/>
                <a:gd name="T9" fmla="*/ 0 h 176"/>
                <a:gd name="T10" fmla="*/ 0 w 90"/>
                <a:gd name="T11" fmla="*/ 0 h 176"/>
                <a:gd name="T12" fmla="*/ 0 w 90"/>
                <a:gd name="T13" fmla="*/ 1 h 176"/>
                <a:gd name="T14" fmla="*/ 0 w 90"/>
                <a:gd name="T15" fmla="*/ 2 h 176"/>
                <a:gd name="T16" fmla="*/ 1 w 90"/>
                <a:gd name="T17" fmla="*/ 2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76"/>
                <a:gd name="T29" fmla="*/ 90 w 9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76">
                  <a:moveTo>
                    <a:pt x="87" y="176"/>
                  </a:moveTo>
                  <a:lnTo>
                    <a:pt x="89" y="107"/>
                  </a:lnTo>
                  <a:lnTo>
                    <a:pt x="90" y="33"/>
                  </a:lnTo>
                  <a:lnTo>
                    <a:pt x="90" y="1"/>
                  </a:lnTo>
                  <a:lnTo>
                    <a:pt x="4" y="0"/>
                  </a:lnTo>
                  <a:lnTo>
                    <a:pt x="2" y="32"/>
                  </a:lnTo>
                  <a:lnTo>
                    <a:pt x="1" y="106"/>
                  </a:lnTo>
                  <a:lnTo>
                    <a:pt x="0" y="175"/>
                  </a:lnTo>
                  <a:lnTo>
                    <a:pt x="87" y="1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4" name="Freeform 106"/>
            <p:cNvSpPr>
              <a:spLocks/>
            </p:cNvSpPr>
            <p:nvPr/>
          </p:nvSpPr>
          <p:spPr bwMode="auto">
            <a:xfrm>
              <a:off x="4552" y="3474"/>
              <a:ext cx="21" cy="33"/>
            </a:xfrm>
            <a:custGeom>
              <a:avLst/>
              <a:gdLst>
                <a:gd name="T0" fmla="*/ 1 w 88"/>
                <a:gd name="T1" fmla="*/ 2 h 144"/>
                <a:gd name="T2" fmla="*/ 1 w 88"/>
                <a:gd name="T3" fmla="*/ 2 h 144"/>
                <a:gd name="T4" fmla="*/ 1 w 88"/>
                <a:gd name="T5" fmla="*/ 1 h 144"/>
                <a:gd name="T6" fmla="*/ 1 w 88"/>
                <a:gd name="T7" fmla="*/ 0 h 144"/>
                <a:gd name="T8" fmla="*/ 0 w 88"/>
                <a:gd name="T9" fmla="*/ 0 h 144"/>
                <a:gd name="T10" fmla="*/ 0 w 88"/>
                <a:gd name="T11" fmla="*/ 1 h 144"/>
                <a:gd name="T12" fmla="*/ 0 w 88"/>
                <a:gd name="T13" fmla="*/ 2 h 144"/>
                <a:gd name="T14" fmla="*/ 0 w 88"/>
                <a:gd name="T15" fmla="*/ 2 h 144"/>
                <a:gd name="T16" fmla="*/ 1 w 88"/>
                <a:gd name="T17" fmla="*/ 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4"/>
                <a:gd name="T29" fmla="*/ 88 w 8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4">
                  <a:moveTo>
                    <a:pt x="86" y="137"/>
                  </a:moveTo>
                  <a:lnTo>
                    <a:pt x="86" y="141"/>
                  </a:lnTo>
                  <a:lnTo>
                    <a:pt x="87" y="67"/>
                  </a:lnTo>
                  <a:lnTo>
                    <a:pt x="88" y="1"/>
                  </a:lnTo>
                  <a:lnTo>
                    <a:pt x="1" y="0"/>
                  </a:lnTo>
                  <a:lnTo>
                    <a:pt x="1" y="66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86" y="1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5" name="Freeform 107"/>
            <p:cNvSpPr>
              <a:spLocks/>
            </p:cNvSpPr>
            <p:nvPr/>
          </p:nvSpPr>
          <p:spPr bwMode="auto">
            <a:xfrm>
              <a:off x="4552" y="3506"/>
              <a:ext cx="1" cy="1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6" name="Freeform 108"/>
            <p:cNvSpPr>
              <a:spLocks/>
            </p:cNvSpPr>
            <p:nvPr/>
          </p:nvSpPr>
          <p:spPr bwMode="auto">
            <a:xfrm>
              <a:off x="4552" y="3505"/>
              <a:ext cx="21" cy="9"/>
            </a:xfrm>
            <a:custGeom>
              <a:avLst/>
              <a:gdLst>
                <a:gd name="T0" fmla="*/ 1 w 89"/>
                <a:gd name="T1" fmla="*/ 0 h 41"/>
                <a:gd name="T2" fmla="*/ 0 w 89"/>
                <a:gd name="T3" fmla="*/ 0 h 41"/>
                <a:gd name="T4" fmla="*/ 0 w 89"/>
                <a:gd name="T5" fmla="*/ 0 h 41"/>
                <a:gd name="T6" fmla="*/ 1 w 89"/>
                <a:gd name="T7" fmla="*/ 0 h 41"/>
                <a:gd name="T8" fmla="*/ 1 w 8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9" y="34"/>
                  </a:moveTo>
                  <a:lnTo>
                    <a:pt x="2" y="41"/>
                  </a:lnTo>
                  <a:lnTo>
                    <a:pt x="0" y="7"/>
                  </a:lnTo>
                  <a:lnTo>
                    <a:pt x="86" y="0"/>
                  </a:lnTo>
                  <a:lnTo>
                    <a:pt x="89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7" name="Freeform 109"/>
            <p:cNvSpPr>
              <a:spLocks/>
            </p:cNvSpPr>
            <p:nvPr/>
          </p:nvSpPr>
          <p:spPr bwMode="auto">
            <a:xfrm>
              <a:off x="4554" y="3532"/>
              <a:ext cx="22" cy="41"/>
            </a:xfrm>
            <a:custGeom>
              <a:avLst/>
              <a:gdLst>
                <a:gd name="T0" fmla="*/ 1 w 94"/>
                <a:gd name="T1" fmla="*/ 2 h 177"/>
                <a:gd name="T2" fmla="*/ 1 w 94"/>
                <a:gd name="T3" fmla="*/ 2 h 177"/>
                <a:gd name="T4" fmla="*/ 1 w 94"/>
                <a:gd name="T5" fmla="*/ 2 h 177"/>
                <a:gd name="T6" fmla="*/ 1 w 94"/>
                <a:gd name="T7" fmla="*/ 2 h 177"/>
                <a:gd name="T8" fmla="*/ 1 w 94"/>
                <a:gd name="T9" fmla="*/ 1 h 177"/>
                <a:gd name="T10" fmla="*/ 1 w 94"/>
                <a:gd name="T11" fmla="*/ 1 h 177"/>
                <a:gd name="T12" fmla="*/ 1 w 94"/>
                <a:gd name="T13" fmla="*/ 1 h 177"/>
                <a:gd name="T14" fmla="*/ 1 w 94"/>
                <a:gd name="T15" fmla="*/ 1 h 177"/>
                <a:gd name="T16" fmla="*/ 1 w 94"/>
                <a:gd name="T17" fmla="*/ 1 h 177"/>
                <a:gd name="T18" fmla="*/ 1 w 94"/>
                <a:gd name="T19" fmla="*/ 0 h 177"/>
                <a:gd name="T20" fmla="*/ 1 w 94"/>
                <a:gd name="T21" fmla="*/ 0 h 177"/>
                <a:gd name="T22" fmla="*/ 0 w 94"/>
                <a:gd name="T23" fmla="*/ 0 h 177"/>
                <a:gd name="T24" fmla="*/ 0 w 94"/>
                <a:gd name="T25" fmla="*/ 0 h 177"/>
                <a:gd name="T26" fmla="*/ 0 w 94"/>
                <a:gd name="T27" fmla="*/ 1 h 177"/>
                <a:gd name="T28" fmla="*/ 0 w 94"/>
                <a:gd name="T29" fmla="*/ 1 h 177"/>
                <a:gd name="T30" fmla="*/ 0 w 94"/>
                <a:gd name="T31" fmla="*/ 1 h 177"/>
                <a:gd name="T32" fmla="*/ 0 w 94"/>
                <a:gd name="T33" fmla="*/ 1 h 177"/>
                <a:gd name="T34" fmla="*/ 0 w 94"/>
                <a:gd name="T35" fmla="*/ 1 h 177"/>
                <a:gd name="T36" fmla="*/ 0 w 94"/>
                <a:gd name="T37" fmla="*/ 2 h 177"/>
                <a:gd name="T38" fmla="*/ 0 w 94"/>
                <a:gd name="T39" fmla="*/ 2 h 177"/>
                <a:gd name="T40" fmla="*/ 0 w 94"/>
                <a:gd name="T41" fmla="*/ 2 h 177"/>
                <a:gd name="T42" fmla="*/ 0 w 94"/>
                <a:gd name="T43" fmla="*/ 2 h 177"/>
                <a:gd name="T44" fmla="*/ 1 w 94"/>
                <a:gd name="T45" fmla="*/ 2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177"/>
                <a:gd name="T71" fmla="*/ 94 w 94"/>
                <a:gd name="T72" fmla="*/ 177 h 1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177">
                  <a:moveTo>
                    <a:pt x="94" y="177"/>
                  </a:moveTo>
                  <a:lnTo>
                    <a:pt x="94" y="171"/>
                  </a:lnTo>
                  <a:lnTo>
                    <a:pt x="94" y="153"/>
                  </a:lnTo>
                  <a:lnTo>
                    <a:pt x="94" y="136"/>
                  </a:lnTo>
                  <a:lnTo>
                    <a:pt x="93" y="118"/>
                  </a:lnTo>
                  <a:lnTo>
                    <a:pt x="93" y="101"/>
                  </a:lnTo>
                  <a:lnTo>
                    <a:pt x="91" y="83"/>
                  </a:lnTo>
                  <a:lnTo>
                    <a:pt x="91" y="65"/>
                  </a:lnTo>
                  <a:lnTo>
                    <a:pt x="90" y="47"/>
                  </a:lnTo>
                  <a:lnTo>
                    <a:pt x="89" y="28"/>
                  </a:lnTo>
                  <a:lnTo>
                    <a:pt x="87" y="0"/>
                  </a:lnTo>
                  <a:lnTo>
                    <a:pt x="0" y="7"/>
                  </a:lnTo>
                  <a:lnTo>
                    <a:pt x="2" y="34"/>
                  </a:lnTo>
                  <a:lnTo>
                    <a:pt x="3" y="51"/>
                  </a:lnTo>
                  <a:lnTo>
                    <a:pt x="4" y="70"/>
                  </a:lnTo>
                  <a:lnTo>
                    <a:pt x="5" y="87"/>
                  </a:lnTo>
                  <a:lnTo>
                    <a:pt x="5" y="104"/>
                  </a:lnTo>
                  <a:lnTo>
                    <a:pt x="6" y="120"/>
                  </a:lnTo>
                  <a:lnTo>
                    <a:pt x="6" y="137"/>
                  </a:lnTo>
                  <a:lnTo>
                    <a:pt x="6" y="154"/>
                  </a:lnTo>
                  <a:lnTo>
                    <a:pt x="6" y="171"/>
                  </a:lnTo>
                  <a:lnTo>
                    <a:pt x="6" y="177"/>
                  </a:lnTo>
                  <a:lnTo>
                    <a:pt x="94" y="1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8" name="Freeform 110"/>
            <p:cNvSpPr>
              <a:spLocks/>
            </p:cNvSpPr>
            <p:nvPr/>
          </p:nvSpPr>
          <p:spPr bwMode="auto">
            <a:xfrm>
              <a:off x="4549" y="3593"/>
              <a:ext cx="26" cy="42"/>
            </a:xfrm>
            <a:custGeom>
              <a:avLst/>
              <a:gdLst>
                <a:gd name="T0" fmla="*/ 1 w 116"/>
                <a:gd name="T1" fmla="*/ 2 h 187"/>
                <a:gd name="T2" fmla="*/ 1 w 116"/>
                <a:gd name="T3" fmla="*/ 2 h 187"/>
                <a:gd name="T4" fmla="*/ 1 w 116"/>
                <a:gd name="T5" fmla="*/ 2 h 187"/>
                <a:gd name="T6" fmla="*/ 1 w 116"/>
                <a:gd name="T7" fmla="*/ 2 h 187"/>
                <a:gd name="T8" fmla="*/ 1 w 116"/>
                <a:gd name="T9" fmla="*/ 2 h 187"/>
                <a:gd name="T10" fmla="*/ 1 w 116"/>
                <a:gd name="T11" fmla="*/ 1 h 187"/>
                <a:gd name="T12" fmla="*/ 1 w 116"/>
                <a:gd name="T13" fmla="*/ 1 h 187"/>
                <a:gd name="T14" fmla="*/ 1 w 116"/>
                <a:gd name="T15" fmla="*/ 1 h 187"/>
                <a:gd name="T16" fmla="*/ 1 w 116"/>
                <a:gd name="T17" fmla="*/ 1 h 187"/>
                <a:gd name="T18" fmla="*/ 1 w 116"/>
                <a:gd name="T19" fmla="*/ 1 h 187"/>
                <a:gd name="T20" fmla="*/ 1 w 116"/>
                <a:gd name="T21" fmla="*/ 0 h 187"/>
                <a:gd name="T22" fmla="*/ 1 w 116"/>
                <a:gd name="T23" fmla="*/ 0 h 187"/>
                <a:gd name="T24" fmla="*/ 1 w 116"/>
                <a:gd name="T25" fmla="*/ 0 h 187"/>
                <a:gd name="T26" fmla="*/ 1 w 116"/>
                <a:gd name="T27" fmla="*/ 0 h 187"/>
                <a:gd name="T28" fmla="*/ 0 w 116"/>
                <a:gd name="T29" fmla="*/ 0 h 187"/>
                <a:gd name="T30" fmla="*/ 0 w 116"/>
                <a:gd name="T31" fmla="*/ 0 h 187"/>
                <a:gd name="T32" fmla="*/ 0 w 116"/>
                <a:gd name="T33" fmla="*/ 0 h 187"/>
                <a:gd name="T34" fmla="*/ 0 w 116"/>
                <a:gd name="T35" fmla="*/ 0 h 187"/>
                <a:gd name="T36" fmla="*/ 0 w 116"/>
                <a:gd name="T37" fmla="*/ 0 h 187"/>
                <a:gd name="T38" fmla="*/ 0 w 116"/>
                <a:gd name="T39" fmla="*/ 1 h 187"/>
                <a:gd name="T40" fmla="*/ 0 w 116"/>
                <a:gd name="T41" fmla="*/ 1 h 187"/>
                <a:gd name="T42" fmla="*/ 0 w 116"/>
                <a:gd name="T43" fmla="*/ 1 h 187"/>
                <a:gd name="T44" fmla="*/ 0 w 116"/>
                <a:gd name="T45" fmla="*/ 1 h 187"/>
                <a:gd name="T46" fmla="*/ 0 w 116"/>
                <a:gd name="T47" fmla="*/ 1 h 187"/>
                <a:gd name="T48" fmla="*/ 0 w 116"/>
                <a:gd name="T49" fmla="*/ 2 h 187"/>
                <a:gd name="T50" fmla="*/ 0 w 116"/>
                <a:gd name="T51" fmla="*/ 2 h 187"/>
                <a:gd name="T52" fmla="*/ 0 w 116"/>
                <a:gd name="T53" fmla="*/ 2 h 187"/>
                <a:gd name="T54" fmla="*/ 0 w 116"/>
                <a:gd name="T55" fmla="*/ 2 h 187"/>
                <a:gd name="T56" fmla="*/ 1 w 116"/>
                <a:gd name="T57" fmla="*/ 2 h 1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87"/>
                <a:gd name="T89" fmla="*/ 116 w 116"/>
                <a:gd name="T90" fmla="*/ 187 h 1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87">
                  <a:moveTo>
                    <a:pt x="84" y="187"/>
                  </a:moveTo>
                  <a:lnTo>
                    <a:pt x="85" y="181"/>
                  </a:lnTo>
                  <a:lnTo>
                    <a:pt x="90" y="166"/>
                  </a:lnTo>
                  <a:lnTo>
                    <a:pt x="93" y="151"/>
                  </a:lnTo>
                  <a:lnTo>
                    <a:pt x="97" y="136"/>
                  </a:lnTo>
                  <a:lnTo>
                    <a:pt x="101" y="120"/>
                  </a:lnTo>
                  <a:lnTo>
                    <a:pt x="103" y="106"/>
                  </a:lnTo>
                  <a:lnTo>
                    <a:pt x="107" y="90"/>
                  </a:lnTo>
                  <a:lnTo>
                    <a:pt x="109" y="74"/>
                  </a:lnTo>
                  <a:lnTo>
                    <a:pt x="112" y="59"/>
                  </a:lnTo>
                  <a:lnTo>
                    <a:pt x="113" y="43"/>
                  </a:lnTo>
                  <a:lnTo>
                    <a:pt x="114" y="26"/>
                  </a:lnTo>
                  <a:lnTo>
                    <a:pt x="115" y="10"/>
                  </a:lnTo>
                  <a:lnTo>
                    <a:pt x="116" y="5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8" y="19"/>
                  </a:lnTo>
                  <a:lnTo>
                    <a:pt x="27" y="33"/>
                  </a:lnTo>
                  <a:lnTo>
                    <a:pt x="24" y="48"/>
                  </a:lnTo>
                  <a:lnTo>
                    <a:pt x="23" y="62"/>
                  </a:lnTo>
                  <a:lnTo>
                    <a:pt x="20" y="77"/>
                  </a:lnTo>
                  <a:lnTo>
                    <a:pt x="18" y="90"/>
                  </a:lnTo>
                  <a:lnTo>
                    <a:pt x="16" y="103"/>
                  </a:lnTo>
                  <a:lnTo>
                    <a:pt x="12" y="117"/>
                  </a:lnTo>
                  <a:lnTo>
                    <a:pt x="10" y="130"/>
                  </a:lnTo>
                  <a:lnTo>
                    <a:pt x="6" y="142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84" y="1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9" name="Freeform 111"/>
            <p:cNvSpPr>
              <a:spLocks/>
            </p:cNvSpPr>
            <p:nvPr/>
          </p:nvSpPr>
          <p:spPr bwMode="auto">
            <a:xfrm>
              <a:off x="4518" y="3645"/>
              <a:ext cx="41" cy="42"/>
            </a:xfrm>
            <a:custGeom>
              <a:avLst/>
              <a:gdLst>
                <a:gd name="T0" fmla="*/ 1 w 180"/>
                <a:gd name="T1" fmla="*/ 2 h 183"/>
                <a:gd name="T2" fmla="*/ 1 w 180"/>
                <a:gd name="T3" fmla="*/ 2 h 183"/>
                <a:gd name="T4" fmla="*/ 1 w 180"/>
                <a:gd name="T5" fmla="*/ 2 h 183"/>
                <a:gd name="T6" fmla="*/ 1 w 180"/>
                <a:gd name="T7" fmla="*/ 2 h 183"/>
                <a:gd name="T8" fmla="*/ 1 w 180"/>
                <a:gd name="T9" fmla="*/ 2 h 183"/>
                <a:gd name="T10" fmla="*/ 1 w 180"/>
                <a:gd name="T11" fmla="*/ 2 h 183"/>
                <a:gd name="T12" fmla="*/ 1 w 180"/>
                <a:gd name="T13" fmla="*/ 2 h 183"/>
                <a:gd name="T14" fmla="*/ 1 w 180"/>
                <a:gd name="T15" fmla="*/ 2 h 183"/>
                <a:gd name="T16" fmla="*/ 1 w 180"/>
                <a:gd name="T17" fmla="*/ 2 h 183"/>
                <a:gd name="T18" fmla="*/ 1 w 180"/>
                <a:gd name="T19" fmla="*/ 2 h 183"/>
                <a:gd name="T20" fmla="*/ 1 w 180"/>
                <a:gd name="T21" fmla="*/ 2 h 183"/>
                <a:gd name="T22" fmla="*/ 1 w 180"/>
                <a:gd name="T23" fmla="*/ 2 h 183"/>
                <a:gd name="T24" fmla="*/ 1 w 180"/>
                <a:gd name="T25" fmla="*/ 2 h 183"/>
                <a:gd name="T26" fmla="*/ 1 w 180"/>
                <a:gd name="T27" fmla="*/ 1 h 183"/>
                <a:gd name="T28" fmla="*/ 1 w 180"/>
                <a:gd name="T29" fmla="*/ 1 h 183"/>
                <a:gd name="T30" fmla="*/ 2 w 180"/>
                <a:gd name="T31" fmla="*/ 1 h 183"/>
                <a:gd name="T32" fmla="*/ 2 w 180"/>
                <a:gd name="T33" fmla="*/ 1 h 183"/>
                <a:gd name="T34" fmla="*/ 2 w 180"/>
                <a:gd name="T35" fmla="*/ 1 h 183"/>
                <a:gd name="T36" fmla="*/ 2 w 180"/>
                <a:gd name="T37" fmla="*/ 1 h 183"/>
                <a:gd name="T38" fmla="*/ 2 w 180"/>
                <a:gd name="T39" fmla="*/ 1 h 183"/>
                <a:gd name="T40" fmla="*/ 2 w 180"/>
                <a:gd name="T41" fmla="*/ 1 h 183"/>
                <a:gd name="T42" fmla="*/ 2 w 180"/>
                <a:gd name="T43" fmla="*/ 1 h 183"/>
                <a:gd name="T44" fmla="*/ 2 w 180"/>
                <a:gd name="T45" fmla="*/ 1 h 183"/>
                <a:gd name="T46" fmla="*/ 2 w 180"/>
                <a:gd name="T47" fmla="*/ 1 h 183"/>
                <a:gd name="T48" fmla="*/ 2 w 180"/>
                <a:gd name="T49" fmla="*/ 1 h 183"/>
                <a:gd name="T50" fmla="*/ 2 w 180"/>
                <a:gd name="T51" fmla="*/ 1 h 183"/>
                <a:gd name="T52" fmla="*/ 2 w 180"/>
                <a:gd name="T53" fmla="*/ 0 h 183"/>
                <a:gd name="T54" fmla="*/ 2 w 180"/>
                <a:gd name="T55" fmla="*/ 0 h 183"/>
                <a:gd name="T56" fmla="*/ 1 w 180"/>
                <a:gd name="T57" fmla="*/ 0 h 183"/>
                <a:gd name="T58" fmla="*/ 1 w 180"/>
                <a:gd name="T59" fmla="*/ 0 h 183"/>
                <a:gd name="T60" fmla="*/ 1 w 180"/>
                <a:gd name="T61" fmla="*/ 0 h 183"/>
                <a:gd name="T62" fmla="*/ 1 w 180"/>
                <a:gd name="T63" fmla="*/ 0 h 183"/>
                <a:gd name="T64" fmla="*/ 1 w 180"/>
                <a:gd name="T65" fmla="*/ 0 h 183"/>
                <a:gd name="T66" fmla="*/ 1 w 180"/>
                <a:gd name="T67" fmla="*/ 0 h 183"/>
                <a:gd name="T68" fmla="*/ 1 w 180"/>
                <a:gd name="T69" fmla="*/ 0 h 183"/>
                <a:gd name="T70" fmla="*/ 1 w 180"/>
                <a:gd name="T71" fmla="*/ 0 h 183"/>
                <a:gd name="T72" fmla="*/ 1 w 180"/>
                <a:gd name="T73" fmla="*/ 0 h 183"/>
                <a:gd name="T74" fmla="*/ 1 w 180"/>
                <a:gd name="T75" fmla="*/ 0 h 183"/>
                <a:gd name="T76" fmla="*/ 1 w 180"/>
                <a:gd name="T77" fmla="*/ 0 h 183"/>
                <a:gd name="T78" fmla="*/ 1 w 180"/>
                <a:gd name="T79" fmla="*/ 1 h 183"/>
                <a:gd name="T80" fmla="*/ 1 w 180"/>
                <a:gd name="T81" fmla="*/ 1 h 183"/>
                <a:gd name="T82" fmla="*/ 1 w 180"/>
                <a:gd name="T83" fmla="*/ 1 h 183"/>
                <a:gd name="T84" fmla="*/ 1 w 180"/>
                <a:gd name="T85" fmla="*/ 1 h 183"/>
                <a:gd name="T86" fmla="*/ 1 w 180"/>
                <a:gd name="T87" fmla="*/ 1 h 183"/>
                <a:gd name="T88" fmla="*/ 1 w 180"/>
                <a:gd name="T89" fmla="*/ 1 h 183"/>
                <a:gd name="T90" fmla="*/ 0 w 180"/>
                <a:gd name="T91" fmla="*/ 1 h 183"/>
                <a:gd name="T92" fmla="*/ 0 w 180"/>
                <a:gd name="T93" fmla="*/ 1 h 183"/>
                <a:gd name="T94" fmla="*/ 0 w 180"/>
                <a:gd name="T95" fmla="*/ 1 h 183"/>
                <a:gd name="T96" fmla="*/ 0 w 180"/>
                <a:gd name="T97" fmla="*/ 1 h 183"/>
                <a:gd name="T98" fmla="*/ 0 w 180"/>
                <a:gd name="T99" fmla="*/ 1 h 183"/>
                <a:gd name="T100" fmla="*/ 0 w 180"/>
                <a:gd name="T101" fmla="*/ 1 h 183"/>
                <a:gd name="T102" fmla="*/ 0 w 180"/>
                <a:gd name="T103" fmla="*/ 1 h 183"/>
                <a:gd name="T104" fmla="*/ 0 w 180"/>
                <a:gd name="T105" fmla="*/ 1 h 183"/>
                <a:gd name="T106" fmla="*/ 0 w 180"/>
                <a:gd name="T107" fmla="*/ 1 h 183"/>
                <a:gd name="T108" fmla="*/ 0 w 180"/>
                <a:gd name="T109" fmla="*/ 1 h 183"/>
                <a:gd name="T110" fmla="*/ 0 w 180"/>
                <a:gd name="T111" fmla="*/ 1 h 183"/>
                <a:gd name="T112" fmla="*/ 1 w 180"/>
                <a:gd name="T113" fmla="*/ 2 h 1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83"/>
                <a:gd name="T173" fmla="*/ 180 w 180"/>
                <a:gd name="T174" fmla="*/ 183 h 1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83">
                  <a:moveTo>
                    <a:pt x="47" y="183"/>
                  </a:moveTo>
                  <a:lnTo>
                    <a:pt x="47" y="182"/>
                  </a:lnTo>
                  <a:lnTo>
                    <a:pt x="55" y="178"/>
                  </a:lnTo>
                  <a:lnTo>
                    <a:pt x="61" y="174"/>
                  </a:lnTo>
                  <a:lnTo>
                    <a:pt x="68" y="169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6" y="154"/>
                  </a:lnTo>
                  <a:lnTo>
                    <a:pt x="92" y="149"/>
                  </a:lnTo>
                  <a:lnTo>
                    <a:pt x="98" y="144"/>
                  </a:lnTo>
                  <a:lnTo>
                    <a:pt x="103" y="138"/>
                  </a:lnTo>
                  <a:lnTo>
                    <a:pt x="109" y="134"/>
                  </a:lnTo>
                  <a:lnTo>
                    <a:pt x="114" y="129"/>
                  </a:lnTo>
                  <a:lnTo>
                    <a:pt x="120" y="123"/>
                  </a:lnTo>
                  <a:lnTo>
                    <a:pt x="125" y="117"/>
                  </a:lnTo>
                  <a:lnTo>
                    <a:pt x="130" y="112"/>
                  </a:lnTo>
                  <a:lnTo>
                    <a:pt x="135" y="106"/>
                  </a:lnTo>
                  <a:lnTo>
                    <a:pt x="141" y="100"/>
                  </a:lnTo>
                  <a:lnTo>
                    <a:pt x="145" y="94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8" y="75"/>
                  </a:lnTo>
                  <a:lnTo>
                    <a:pt x="163" y="69"/>
                  </a:lnTo>
                  <a:lnTo>
                    <a:pt x="166" y="63"/>
                  </a:lnTo>
                  <a:lnTo>
                    <a:pt x="171" y="57"/>
                  </a:lnTo>
                  <a:lnTo>
                    <a:pt x="175" y="51"/>
                  </a:lnTo>
                  <a:lnTo>
                    <a:pt x="179" y="44"/>
                  </a:lnTo>
                  <a:lnTo>
                    <a:pt x="180" y="41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0" y="6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90" y="21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80" y="35"/>
                  </a:lnTo>
                  <a:lnTo>
                    <a:pt x="77" y="40"/>
                  </a:lnTo>
                  <a:lnTo>
                    <a:pt x="73" y="45"/>
                  </a:lnTo>
                  <a:lnTo>
                    <a:pt x="69" y="50"/>
                  </a:lnTo>
                  <a:lnTo>
                    <a:pt x="66" y="54"/>
                  </a:lnTo>
                  <a:lnTo>
                    <a:pt x="61" y="58"/>
                  </a:lnTo>
                  <a:lnTo>
                    <a:pt x="57" y="63"/>
                  </a:lnTo>
                  <a:lnTo>
                    <a:pt x="54" y="67"/>
                  </a:lnTo>
                  <a:lnTo>
                    <a:pt x="49" y="70"/>
                  </a:lnTo>
                  <a:lnTo>
                    <a:pt x="45" y="75"/>
                  </a:lnTo>
                  <a:lnTo>
                    <a:pt x="40" y="79"/>
                  </a:lnTo>
                  <a:lnTo>
                    <a:pt x="35" y="84"/>
                  </a:lnTo>
                  <a:lnTo>
                    <a:pt x="31" y="87"/>
                  </a:lnTo>
                  <a:lnTo>
                    <a:pt x="26" y="91"/>
                  </a:lnTo>
                  <a:lnTo>
                    <a:pt x="21" y="95"/>
                  </a:lnTo>
                  <a:lnTo>
                    <a:pt x="16" y="98"/>
                  </a:lnTo>
                  <a:lnTo>
                    <a:pt x="11" y="103"/>
                  </a:lnTo>
                  <a:lnTo>
                    <a:pt x="5" y="107"/>
                  </a:lnTo>
                  <a:lnTo>
                    <a:pt x="0" y="110"/>
                  </a:lnTo>
                  <a:lnTo>
                    <a:pt x="47" y="1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0" name="Freeform 112"/>
            <p:cNvSpPr>
              <a:spLocks/>
            </p:cNvSpPr>
            <p:nvPr/>
          </p:nvSpPr>
          <p:spPr bwMode="auto">
            <a:xfrm>
              <a:off x="4482" y="3679"/>
              <a:ext cx="28" cy="26"/>
            </a:xfrm>
            <a:custGeom>
              <a:avLst/>
              <a:gdLst>
                <a:gd name="T0" fmla="*/ 0 w 124"/>
                <a:gd name="T1" fmla="*/ 1 h 114"/>
                <a:gd name="T2" fmla="*/ 0 w 124"/>
                <a:gd name="T3" fmla="*/ 1 h 114"/>
                <a:gd name="T4" fmla="*/ 0 w 124"/>
                <a:gd name="T5" fmla="*/ 1 h 114"/>
                <a:gd name="T6" fmla="*/ 0 w 124"/>
                <a:gd name="T7" fmla="*/ 1 h 114"/>
                <a:gd name="T8" fmla="*/ 0 w 124"/>
                <a:gd name="T9" fmla="*/ 1 h 114"/>
                <a:gd name="T10" fmla="*/ 1 w 124"/>
                <a:gd name="T11" fmla="*/ 1 h 114"/>
                <a:gd name="T12" fmla="*/ 1 w 124"/>
                <a:gd name="T13" fmla="*/ 1 h 114"/>
                <a:gd name="T14" fmla="*/ 1 w 124"/>
                <a:gd name="T15" fmla="*/ 1 h 114"/>
                <a:gd name="T16" fmla="*/ 1 w 124"/>
                <a:gd name="T17" fmla="*/ 1 h 114"/>
                <a:gd name="T18" fmla="*/ 1 w 124"/>
                <a:gd name="T19" fmla="*/ 1 h 114"/>
                <a:gd name="T20" fmla="*/ 1 w 124"/>
                <a:gd name="T21" fmla="*/ 1 h 114"/>
                <a:gd name="T22" fmla="*/ 1 w 124"/>
                <a:gd name="T23" fmla="*/ 1 h 114"/>
                <a:gd name="T24" fmla="*/ 1 w 124"/>
                <a:gd name="T25" fmla="*/ 1 h 114"/>
                <a:gd name="T26" fmla="*/ 1 w 124"/>
                <a:gd name="T27" fmla="*/ 1 h 114"/>
                <a:gd name="T28" fmla="*/ 1 w 124"/>
                <a:gd name="T29" fmla="*/ 0 h 114"/>
                <a:gd name="T30" fmla="*/ 1 w 124"/>
                <a:gd name="T31" fmla="*/ 0 h 114"/>
                <a:gd name="T32" fmla="*/ 1 w 124"/>
                <a:gd name="T33" fmla="*/ 0 h 114"/>
                <a:gd name="T34" fmla="*/ 1 w 124"/>
                <a:gd name="T35" fmla="*/ 0 h 114"/>
                <a:gd name="T36" fmla="*/ 1 w 124"/>
                <a:gd name="T37" fmla="*/ 0 h 114"/>
                <a:gd name="T38" fmla="*/ 1 w 124"/>
                <a:gd name="T39" fmla="*/ 0 h 114"/>
                <a:gd name="T40" fmla="*/ 0 w 124"/>
                <a:gd name="T41" fmla="*/ 0 h 114"/>
                <a:gd name="T42" fmla="*/ 0 w 124"/>
                <a:gd name="T43" fmla="*/ 0 h 114"/>
                <a:gd name="T44" fmla="*/ 0 w 124"/>
                <a:gd name="T45" fmla="*/ 0 h 114"/>
                <a:gd name="T46" fmla="*/ 0 w 124"/>
                <a:gd name="T47" fmla="*/ 0 h 114"/>
                <a:gd name="T48" fmla="*/ 0 w 124"/>
                <a:gd name="T49" fmla="*/ 0 h 114"/>
                <a:gd name="T50" fmla="*/ 0 w 124"/>
                <a:gd name="T51" fmla="*/ 0 h 114"/>
                <a:gd name="T52" fmla="*/ 0 w 124"/>
                <a:gd name="T53" fmla="*/ 0 h 114"/>
                <a:gd name="T54" fmla="*/ 0 w 124"/>
                <a:gd name="T55" fmla="*/ 0 h 114"/>
                <a:gd name="T56" fmla="*/ 0 w 124"/>
                <a:gd name="T57" fmla="*/ 1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4"/>
                <a:gd name="T88" fmla="*/ 0 h 114"/>
                <a:gd name="T89" fmla="*/ 124 w 12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4" h="114">
                  <a:moveTo>
                    <a:pt x="9" y="114"/>
                  </a:moveTo>
                  <a:lnTo>
                    <a:pt x="19" y="113"/>
                  </a:lnTo>
                  <a:lnTo>
                    <a:pt x="29" y="110"/>
                  </a:lnTo>
                  <a:lnTo>
                    <a:pt x="37" y="108"/>
                  </a:lnTo>
                  <a:lnTo>
                    <a:pt x="47" y="105"/>
                  </a:lnTo>
                  <a:lnTo>
                    <a:pt x="57" y="103"/>
                  </a:lnTo>
                  <a:lnTo>
                    <a:pt x="65" y="101"/>
                  </a:lnTo>
                  <a:lnTo>
                    <a:pt x="75" y="97"/>
                  </a:lnTo>
                  <a:lnTo>
                    <a:pt x="84" y="94"/>
                  </a:lnTo>
                  <a:lnTo>
                    <a:pt x="93" y="92"/>
                  </a:lnTo>
                  <a:lnTo>
                    <a:pt x="102" y="88"/>
                  </a:lnTo>
                  <a:lnTo>
                    <a:pt x="110" y="86"/>
                  </a:lnTo>
                  <a:lnTo>
                    <a:pt x="119" y="82"/>
                  </a:lnTo>
                  <a:lnTo>
                    <a:pt x="124" y="8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79" y="4"/>
                  </a:lnTo>
                  <a:lnTo>
                    <a:pt x="71" y="7"/>
                  </a:lnTo>
                  <a:lnTo>
                    <a:pt x="64" y="10"/>
                  </a:lnTo>
                  <a:lnTo>
                    <a:pt x="57" y="12"/>
                  </a:lnTo>
                  <a:lnTo>
                    <a:pt x="50" y="14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25" y="22"/>
                  </a:lnTo>
                  <a:lnTo>
                    <a:pt x="17" y="23"/>
                  </a:lnTo>
                  <a:lnTo>
                    <a:pt x="8" y="25"/>
                  </a:lnTo>
                  <a:lnTo>
                    <a:pt x="0" y="28"/>
                  </a:lnTo>
                  <a:lnTo>
                    <a:pt x="9" y="27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1" name="Freeform 113"/>
            <p:cNvSpPr>
              <a:spLocks/>
            </p:cNvSpPr>
            <p:nvPr/>
          </p:nvSpPr>
          <p:spPr bwMode="auto">
            <a:xfrm>
              <a:off x="4483" y="3705"/>
              <a:ext cx="3" cy="0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"/>
                <a:gd name="T14" fmla="*/ 10 w 10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">
                  <a:moveTo>
                    <a:pt x="10" y="0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2" name="Rectangle 114"/>
            <p:cNvSpPr>
              <a:spLocks noChangeArrowheads="1"/>
            </p:cNvSpPr>
            <p:nvPr/>
          </p:nvSpPr>
          <p:spPr bwMode="auto">
            <a:xfrm>
              <a:off x="4467" y="3684"/>
              <a:ext cx="16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Rectangle 115"/>
            <p:cNvSpPr>
              <a:spLocks noChangeArrowheads="1"/>
            </p:cNvSpPr>
            <p:nvPr/>
          </p:nvSpPr>
          <p:spPr bwMode="auto">
            <a:xfrm>
              <a:off x="4408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Rectangle 116"/>
            <p:cNvSpPr>
              <a:spLocks noChangeArrowheads="1"/>
            </p:cNvSpPr>
            <p:nvPr/>
          </p:nvSpPr>
          <p:spPr bwMode="auto">
            <a:xfrm>
              <a:off x="4349" y="3684"/>
              <a:ext cx="39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Rectangle 117"/>
            <p:cNvSpPr>
              <a:spLocks noChangeArrowheads="1"/>
            </p:cNvSpPr>
            <p:nvPr/>
          </p:nvSpPr>
          <p:spPr bwMode="auto">
            <a:xfrm>
              <a:off x="428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Rectangle 118"/>
            <p:cNvSpPr>
              <a:spLocks noChangeArrowheads="1"/>
            </p:cNvSpPr>
            <p:nvPr/>
          </p:nvSpPr>
          <p:spPr bwMode="auto">
            <a:xfrm>
              <a:off x="422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Rectangle 119"/>
            <p:cNvSpPr>
              <a:spLocks noChangeArrowheads="1"/>
            </p:cNvSpPr>
            <p:nvPr/>
          </p:nvSpPr>
          <p:spPr bwMode="auto">
            <a:xfrm>
              <a:off x="416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Rectangle 120"/>
            <p:cNvSpPr>
              <a:spLocks noChangeArrowheads="1"/>
            </p:cNvSpPr>
            <p:nvPr/>
          </p:nvSpPr>
          <p:spPr bwMode="auto">
            <a:xfrm>
              <a:off x="4110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Rectangle 121"/>
            <p:cNvSpPr>
              <a:spLocks noChangeArrowheads="1"/>
            </p:cNvSpPr>
            <p:nvPr/>
          </p:nvSpPr>
          <p:spPr bwMode="auto">
            <a:xfrm>
              <a:off x="4050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Rectangle 122"/>
            <p:cNvSpPr>
              <a:spLocks noChangeArrowheads="1"/>
            </p:cNvSpPr>
            <p:nvPr/>
          </p:nvSpPr>
          <p:spPr bwMode="auto">
            <a:xfrm>
              <a:off x="3991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Rectangle 123"/>
            <p:cNvSpPr>
              <a:spLocks noChangeArrowheads="1"/>
            </p:cNvSpPr>
            <p:nvPr/>
          </p:nvSpPr>
          <p:spPr bwMode="auto">
            <a:xfrm>
              <a:off x="3932" y="3684"/>
              <a:ext cx="39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Rectangle 124"/>
            <p:cNvSpPr>
              <a:spLocks noChangeArrowheads="1"/>
            </p:cNvSpPr>
            <p:nvPr/>
          </p:nvSpPr>
          <p:spPr bwMode="auto">
            <a:xfrm>
              <a:off x="3872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Rectangle 125"/>
            <p:cNvSpPr>
              <a:spLocks noChangeArrowheads="1"/>
            </p:cNvSpPr>
            <p:nvPr/>
          </p:nvSpPr>
          <p:spPr bwMode="auto">
            <a:xfrm>
              <a:off x="3817" y="3684"/>
              <a:ext cx="35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6"/>
            <p:cNvSpPr>
              <a:spLocks/>
            </p:cNvSpPr>
            <p:nvPr/>
          </p:nvSpPr>
          <p:spPr bwMode="auto">
            <a:xfrm>
              <a:off x="2121" y="2520"/>
              <a:ext cx="36" cy="44"/>
            </a:xfrm>
            <a:custGeom>
              <a:avLst/>
              <a:gdLst>
                <a:gd name="T0" fmla="*/ 0 w 156"/>
                <a:gd name="T1" fmla="*/ 1 h 194"/>
                <a:gd name="T2" fmla="*/ 0 w 156"/>
                <a:gd name="T3" fmla="*/ 1 h 194"/>
                <a:gd name="T4" fmla="*/ 0 w 156"/>
                <a:gd name="T5" fmla="*/ 1 h 194"/>
                <a:gd name="T6" fmla="*/ 0 w 156"/>
                <a:gd name="T7" fmla="*/ 1 h 194"/>
                <a:gd name="T8" fmla="*/ 0 w 156"/>
                <a:gd name="T9" fmla="*/ 1 h 194"/>
                <a:gd name="T10" fmla="*/ 0 w 156"/>
                <a:gd name="T11" fmla="*/ 1 h 194"/>
                <a:gd name="T12" fmla="*/ 0 w 156"/>
                <a:gd name="T13" fmla="*/ 1 h 194"/>
                <a:gd name="T14" fmla="*/ 0 w 156"/>
                <a:gd name="T15" fmla="*/ 1 h 194"/>
                <a:gd name="T16" fmla="*/ 0 w 156"/>
                <a:gd name="T17" fmla="*/ 1 h 194"/>
                <a:gd name="T18" fmla="*/ 0 w 156"/>
                <a:gd name="T19" fmla="*/ 1 h 194"/>
                <a:gd name="T20" fmla="*/ 1 w 156"/>
                <a:gd name="T21" fmla="*/ 2 h 194"/>
                <a:gd name="T22" fmla="*/ 1 w 156"/>
                <a:gd name="T23" fmla="*/ 2 h 194"/>
                <a:gd name="T24" fmla="*/ 1 w 156"/>
                <a:gd name="T25" fmla="*/ 2 h 194"/>
                <a:gd name="T26" fmla="*/ 1 w 156"/>
                <a:gd name="T27" fmla="*/ 2 h 194"/>
                <a:gd name="T28" fmla="*/ 1 w 156"/>
                <a:gd name="T29" fmla="*/ 2 h 194"/>
                <a:gd name="T30" fmla="*/ 1 w 156"/>
                <a:gd name="T31" fmla="*/ 2 h 194"/>
                <a:gd name="T32" fmla="*/ 1 w 156"/>
                <a:gd name="T33" fmla="*/ 2 h 194"/>
                <a:gd name="T34" fmla="*/ 2 w 156"/>
                <a:gd name="T35" fmla="*/ 2 h 194"/>
                <a:gd name="T36" fmla="*/ 2 w 156"/>
                <a:gd name="T37" fmla="*/ 2 h 194"/>
                <a:gd name="T38" fmla="*/ 2 w 156"/>
                <a:gd name="T39" fmla="*/ 2 h 194"/>
                <a:gd name="T40" fmla="*/ 2 w 156"/>
                <a:gd name="T41" fmla="*/ 2 h 194"/>
                <a:gd name="T42" fmla="*/ 2 w 156"/>
                <a:gd name="T43" fmla="*/ 1 h 194"/>
                <a:gd name="T44" fmla="*/ 2 w 156"/>
                <a:gd name="T45" fmla="*/ 1 h 194"/>
                <a:gd name="T46" fmla="*/ 2 w 156"/>
                <a:gd name="T47" fmla="*/ 1 h 194"/>
                <a:gd name="T48" fmla="*/ 1 w 156"/>
                <a:gd name="T49" fmla="*/ 1 h 194"/>
                <a:gd name="T50" fmla="*/ 1 w 156"/>
                <a:gd name="T51" fmla="*/ 1 h 194"/>
                <a:gd name="T52" fmla="*/ 1 w 156"/>
                <a:gd name="T53" fmla="*/ 1 h 194"/>
                <a:gd name="T54" fmla="*/ 1 w 156"/>
                <a:gd name="T55" fmla="*/ 1 h 194"/>
                <a:gd name="T56" fmla="*/ 1 w 156"/>
                <a:gd name="T57" fmla="*/ 0 h 194"/>
                <a:gd name="T58" fmla="*/ 1 w 156"/>
                <a:gd name="T59" fmla="*/ 0 h 194"/>
                <a:gd name="T60" fmla="*/ 1 w 156"/>
                <a:gd name="T61" fmla="*/ 0 h 194"/>
                <a:gd name="T62" fmla="*/ 1 w 156"/>
                <a:gd name="T63" fmla="*/ 0 h 194"/>
                <a:gd name="T64" fmla="*/ 1 w 156"/>
                <a:gd name="T65" fmla="*/ 0 h 194"/>
                <a:gd name="T66" fmla="*/ 1 w 156"/>
                <a:gd name="T67" fmla="*/ 0 h 194"/>
                <a:gd name="T68" fmla="*/ 0 w 156"/>
                <a:gd name="T69" fmla="*/ 1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6"/>
                <a:gd name="T106" fmla="*/ 0 h 194"/>
                <a:gd name="T107" fmla="*/ 156 w 156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6" h="194">
                  <a:moveTo>
                    <a:pt x="0" y="55"/>
                  </a:moveTo>
                  <a:lnTo>
                    <a:pt x="3" y="60"/>
                  </a:lnTo>
                  <a:lnTo>
                    <a:pt x="9" y="67"/>
                  </a:lnTo>
                  <a:lnTo>
                    <a:pt x="14" y="74"/>
                  </a:lnTo>
                  <a:lnTo>
                    <a:pt x="20" y="82"/>
                  </a:lnTo>
                  <a:lnTo>
                    <a:pt x="25" y="90"/>
                  </a:lnTo>
                  <a:lnTo>
                    <a:pt x="30" y="99"/>
                  </a:lnTo>
                  <a:lnTo>
                    <a:pt x="35" y="107"/>
                  </a:lnTo>
                  <a:lnTo>
                    <a:pt x="40" y="116"/>
                  </a:lnTo>
                  <a:lnTo>
                    <a:pt x="45" y="124"/>
                  </a:lnTo>
                  <a:lnTo>
                    <a:pt x="50" y="133"/>
                  </a:lnTo>
                  <a:lnTo>
                    <a:pt x="53" y="142"/>
                  </a:lnTo>
                  <a:lnTo>
                    <a:pt x="58" y="152"/>
                  </a:lnTo>
                  <a:lnTo>
                    <a:pt x="62" y="163"/>
                  </a:lnTo>
                  <a:lnTo>
                    <a:pt x="67" y="173"/>
                  </a:lnTo>
                  <a:lnTo>
                    <a:pt x="70" y="184"/>
                  </a:lnTo>
                  <a:lnTo>
                    <a:pt x="74" y="194"/>
                  </a:lnTo>
                  <a:lnTo>
                    <a:pt x="156" y="168"/>
                  </a:lnTo>
                  <a:lnTo>
                    <a:pt x="153" y="154"/>
                  </a:lnTo>
                  <a:lnTo>
                    <a:pt x="148" y="142"/>
                  </a:lnTo>
                  <a:lnTo>
                    <a:pt x="143" y="130"/>
                  </a:lnTo>
                  <a:lnTo>
                    <a:pt x="138" y="118"/>
                  </a:lnTo>
                  <a:lnTo>
                    <a:pt x="133" y="107"/>
                  </a:lnTo>
                  <a:lnTo>
                    <a:pt x="127" y="95"/>
                  </a:lnTo>
                  <a:lnTo>
                    <a:pt x="122" y="84"/>
                  </a:lnTo>
                  <a:lnTo>
                    <a:pt x="116" y="73"/>
                  </a:lnTo>
                  <a:lnTo>
                    <a:pt x="110" y="64"/>
                  </a:lnTo>
                  <a:lnTo>
                    <a:pt x="104" y="53"/>
                  </a:lnTo>
                  <a:lnTo>
                    <a:pt x="98" y="43"/>
                  </a:lnTo>
                  <a:lnTo>
                    <a:pt x="92" y="33"/>
                  </a:lnTo>
                  <a:lnTo>
                    <a:pt x="85" y="24"/>
                  </a:lnTo>
                  <a:lnTo>
                    <a:pt x="79" y="15"/>
                  </a:lnTo>
                  <a:lnTo>
                    <a:pt x="71" y="5"/>
                  </a:lnTo>
                  <a:lnTo>
                    <a:pt x="6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5" name="Freeform 127"/>
            <p:cNvSpPr>
              <a:spLocks/>
            </p:cNvSpPr>
            <p:nvPr/>
          </p:nvSpPr>
          <p:spPr bwMode="auto">
            <a:xfrm>
              <a:off x="2076" y="2486"/>
              <a:ext cx="45" cy="34"/>
            </a:xfrm>
            <a:custGeom>
              <a:avLst/>
              <a:gdLst>
                <a:gd name="T0" fmla="*/ 0 w 195"/>
                <a:gd name="T1" fmla="*/ 1 h 149"/>
                <a:gd name="T2" fmla="*/ 0 w 195"/>
                <a:gd name="T3" fmla="*/ 1 h 149"/>
                <a:gd name="T4" fmla="*/ 0 w 195"/>
                <a:gd name="T5" fmla="*/ 1 h 149"/>
                <a:gd name="T6" fmla="*/ 0 w 195"/>
                <a:gd name="T7" fmla="*/ 1 h 149"/>
                <a:gd name="T8" fmla="*/ 0 w 195"/>
                <a:gd name="T9" fmla="*/ 1 h 149"/>
                <a:gd name="T10" fmla="*/ 0 w 195"/>
                <a:gd name="T11" fmla="*/ 1 h 149"/>
                <a:gd name="T12" fmla="*/ 1 w 195"/>
                <a:gd name="T13" fmla="*/ 1 h 149"/>
                <a:gd name="T14" fmla="*/ 1 w 195"/>
                <a:gd name="T15" fmla="*/ 1 h 149"/>
                <a:gd name="T16" fmla="*/ 1 w 195"/>
                <a:gd name="T17" fmla="*/ 1 h 149"/>
                <a:gd name="T18" fmla="*/ 1 w 195"/>
                <a:gd name="T19" fmla="*/ 1 h 149"/>
                <a:gd name="T20" fmla="*/ 1 w 195"/>
                <a:gd name="T21" fmla="*/ 1 h 149"/>
                <a:gd name="T22" fmla="*/ 1 w 195"/>
                <a:gd name="T23" fmla="*/ 1 h 149"/>
                <a:gd name="T24" fmla="*/ 1 w 195"/>
                <a:gd name="T25" fmla="*/ 1 h 149"/>
                <a:gd name="T26" fmla="*/ 1 w 195"/>
                <a:gd name="T27" fmla="*/ 1 h 149"/>
                <a:gd name="T28" fmla="*/ 1 w 195"/>
                <a:gd name="T29" fmla="*/ 2 h 149"/>
                <a:gd name="T30" fmla="*/ 1 w 195"/>
                <a:gd name="T31" fmla="*/ 2 h 149"/>
                <a:gd name="T32" fmla="*/ 2 w 195"/>
                <a:gd name="T33" fmla="*/ 2 h 149"/>
                <a:gd name="T34" fmla="*/ 2 w 195"/>
                <a:gd name="T35" fmla="*/ 2 h 149"/>
                <a:gd name="T36" fmla="*/ 2 w 195"/>
                <a:gd name="T37" fmla="*/ 2 h 149"/>
                <a:gd name="T38" fmla="*/ 2 w 195"/>
                <a:gd name="T39" fmla="*/ 2 h 149"/>
                <a:gd name="T40" fmla="*/ 2 w 195"/>
                <a:gd name="T41" fmla="*/ 1 h 149"/>
                <a:gd name="T42" fmla="*/ 2 w 195"/>
                <a:gd name="T43" fmla="*/ 1 h 149"/>
                <a:gd name="T44" fmla="*/ 2 w 195"/>
                <a:gd name="T45" fmla="*/ 1 h 149"/>
                <a:gd name="T46" fmla="*/ 2 w 195"/>
                <a:gd name="T47" fmla="*/ 1 h 149"/>
                <a:gd name="T48" fmla="*/ 2 w 195"/>
                <a:gd name="T49" fmla="*/ 1 h 149"/>
                <a:gd name="T50" fmla="*/ 2 w 195"/>
                <a:gd name="T51" fmla="*/ 1 h 149"/>
                <a:gd name="T52" fmla="*/ 2 w 195"/>
                <a:gd name="T53" fmla="*/ 1 h 149"/>
                <a:gd name="T54" fmla="*/ 2 w 195"/>
                <a:gd name="T55" fmla="*/ 0 h 149"/>
                <a:gd name="T56" fmla="*/ 2 w 195"/>
                <a:gd name="T57" fmla="*/ 0 h 149"/>
                <a:gd name="T58" fmla="*/ 1 w 195"/>
                <a:gd name="T59" fmla="*/ 0 h 149"/>
                <a:gd name="T60" fmla="*/ 1 w 195"/>
                <a:gd name="T61" fmla="*/ 0 h 149"/>
                <a:gd name="T62" fmla="*/ 1 w 195"/>
                <a:gd name="T63" fmla="*/ 0 h 149"/>
                <a:gd name="T64" fmla="*/ 1 w 195"/>
                <a:gd name="T65" fmla="*/ 0 h 149"/>
                <a:gd name="T66" fmla="*/ 1 w 195"/>
                <a:gd name="T67" fmla="*/ 0 h 149"/>
                <a:gd name="T68" fmla="*/ 1 w 195"/>
                <a:gd name="T69" fmla="*/ 0 h 149"/>
                <a:gd name="T70" fmla="*/ 1 w 195"/>
                <a:gd name="T71" fmla="*/ 0 h 149"/>
                <a:gd name="T72" fmla="*/ 1 w 195"/>
                <a:gd name="T73" fmla="*/ 0 h 149"/>
                <a:gd name="T74" fmla="*/ 0 w 195"/>
                <a:gd name="T75" fmla="*/ 0 h 149"/>
                <a:gd name="T76" fmla="*/ 0 w 195"/>
                <a:gd name="T77" fmla="*/ 0 h 149"/>
                <a:gd name="T78" fmla="*/ 0 w 195"/>
                <a:gd name="T79" fmla="*/ 0 h 149"/>
                <a:gd name="T80" fmla="*/ 0 w 195"/>
                <a:gd name="T81" fmla="*/ 1 h 1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49"/>
                <a:gd name="T125" fmla="*/ 195 w 195"/>
                <a:gd name="T126" fmla="*/ 149 h 1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49">
                  <a:moveTo>
                    <a:pt x="0" y="83"/>
                  </a:moveTo>
                  <a:lnTo>
                    <a:pt x="6" y="86"/>
                  </a:lnTo>
                  <a:lnTo>
                    <a:pt x="16" y="88"/>
                  </a:lnTo>
                  <a:lnTo>
                    <a:pt x="24" y="91"/>
                  </a:lnTo>
                  <a:lnTo>
                    <a:pt x="33" y="93"/>
                  </a:lnTo>
                  <a:lnTo>
                    <a:pt x="41" y="96"/>
                  </a:lnTo>
                  <a:lnTo>
                    <a:pt x="49" y="99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3" y="109"/>
                  </a:lnTo>
                  <a:lnTo>
                    <a:pt x="81" y="111"/>
                  </a:lnTo>
                  <a:lnTo>
                    <a:pt x="89" y="116"/>
                  </a:lnTo>
                  <a:lnTo>
                    <a:pt x="96" y="120"/>
                  </a:lnTo>
                  <a:lnTo>
                    <a:pt x="103" y="123"/>
                  </a:lnTo>
                  <a:lnTo>
                    <a:pt x="110" y="128"/>
                  </a:lnTo>
                  <a:lnTo>
                    <a:pt x="118" y="132"/>
                  </a:lnTo>
                  <a:lnTo>
                    <a:pt x="125" y="137"/>
                  </a:lnTo>
                  <a:lnTo>
                    <a:pt x="132" y="142"/>
                  </a:lnTo>
                  <a:lnTo>
                    <a:pt x="140" y="146"/>
                  </a:lnTo>
                  <a:lnTo>
                    <a:pt x="142" y="149"/>
                  </a:lnTo>
                  <a:lnTo>
                    <a:pt x="195" y="80"/>
                  </a:lnTo>
                  <a:lnTo>
                    <a:pt x="190" y="76"/>
                  </a:lnTo>
                  <a:lnTo>
                    <a:pt x="182" y="70"/>
                  </a:lnTo>
                  <a:lnTo>
                    <a:pt x="172" y="64"/>
                  </a:lnTo>
                  <a:lnTo>
                    <a:pt x="164" y="58"/>
                  </a:lnTo>
                  <a:lnTo>
                    <a:pt x="155" y="53"/>
                  </a:lnTo>
                  <a:lnTo>
                    <a:pt x="146" y="47"/>
                  </a:lnTo>
                  <a:lnTo>
                    <a:pt x="137" y="42"/>
                  </a:lnTo>
                  <a:lnTo>
                    <a:pt x="127" y="37"/>
                  </a:lnTo>
                  <a:lnTo>
                    <a:pt x="118" y="34"/>
                  </a:lnTo>
                  <a:lnTo>
                    <a:pt x="108" y="29"/>
                  </a:lnTo>
                  <a:lnTo>
                    <a:pt x="98" y="25"/>
                  </a:lnTo>
                  <a:lnTo>
                    <a:pt x="89" y="20"/>
                  </a:lnTo>
                  <a:lnTo>
                    <a:pt x="79" y="17"/>
                  </a:lnTo>
                  <a:lnTo>
                    <a:pt x="69" y="13"/>
                  </a:lnTo>
                  <a:lnTo>
                    <a:pt x="59" y="11"/>
                  </a:lnTo>
                  <a:lnTo>
                    <a:pt x="49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6" name="Freeform 128"/>
            <p:cNvSpPr>
              <a:spLocks/>
            </p:cNvSpPr>
            <p:nvPr/>
          </p:nvSpPr>
          <p:spPr bwMode="auto">
            <a:xfrm>
              <a:off x="2029" y="2482"/>
              <a:ext cx="31" cy="21"/>
            </a:xfrm>
            <a:custGeom>
              <a:avLst/>
              <a:gdLst>
                <a:gd name="T0" fmla="*/ 0 w 136"/>
                <a:gd name="T1" fmla="*/ 1 h 92"/>
                <a:gd name="T2" fmla="*/ 0 w 136"/>
                <a:gd name="T3" fmla="*/ 1 h 92"/>
                <a:gd name="T4" fmla="*/ 0 w 136"/>
                <a:gd name="T5" fmla="*/ 1 h 92"/>
                <a:gd name="T6" fmla="*/ 0 w 136"/>
                <a:gd name="T7" fmla="*/ 1 h 92"/>
                <a:gd name="T8" fmla="*/ 1 w 136"/>
                <a:gd name="T9" fmla="*/ 1 h 92"/>
                <a:gd name="T10" fmla="*/ 1 w 136"/>
                <a:gd name="T11" fmla="*/ 1 h 92"/>
                <a:gd name="T12" fmla="*/ 1 w 136"/>
                <a:gd name="T13" fmla="*/ 1 h 92"/>
                <a:gd name="T14" fmla="*/ 1 w 136"/>
                <a:gd name="T15" fmla="*/ 1 h 92"/>
                <a:gd name="T16" fmla="*/ 1 w 136"/>
                <a:gd name="T17" fmla="*/ 1 h 92"/>
                <a:gd name="T18" fmla="*/ 1 w 136"/>
                <a:gd name="T19" fmla="*/ 1 h 92"/>
                <a:gd name="T20" fmla="*/ 1 w 136"/>
                <a:gd name="T21" fmla="*/ 1 h 92"/>
                <a:gd name="T22" fmla="*/ 1 w 136"/>
                <a:gd name="T23" fmla="*/ 1 h 92"/>
                <a:gd name="T24" fmla="*/ 2 w 136"/>
                <a:gd name="T25" fmla="*/ 1 h 92"/>
                <a:gd name="T26" fmla="*/ 2 w 136"/>
                <a:gd name="T27" fmla="*/ 0 h 92"/>
                <a:gd name="T28" fmla="*/ 2 w 136"/>
                <a:gd name="T29" fmla="*/ 0 h 92"/>
                <a:gd name="T30" fmla="*/ 1 w 136"/>
                <a:gd name="T31" fmla="*/ 0 h 92"/>
                <a:gd name="T32" fmla="*/ 1 w 136"/>
                <a:gd name="T33" fmla="*/ 0 h 92"/>
                <a:gd name="T34" fmla="*/ 1 w 136"/>
                <a:gd name="T35" fmla="*/ 0 h 92"/>
                <a:gd name="T36" fmla="*/ 1 w 136"/>
                <a:gd name="T37" fmla="*/ 0 h 92"/>
                <a:gd name="T38" fmla="*/ 1 w 136"/>
                <a:gd name="T39" fmla="*/ 0 h 92"/>
                <a:gd name="T40" fmla="*/ 1 w 136"/>
                <a:gd name="T41" fmla="*/ 0 h 92"/>
                <a:gd name="T42" fmla="*/ 1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92"/>
                <a:gd name="T83" fmla="*/ 136 w 136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92">
                  <a:moveTo>
                    <a:pt x="1" y="87"/>
                  </a:moveTo>
                  <a:lnTo>
                    <a:pt x="2" y="87"/>
                  </a:lnTo>
                  <a:lnTo>
                    <a:pt x="23" y="87"/>
                  </a:lnTo>
                  <a:lnTo>
                    <a:pt x="43" y="87"/>
                  </a:lnTo>
                  <a:lnTo>
                    <a:pt x="53" y="87"/>
                  </a:lnTo>
                  <a:lnTo>
                    <a:pt x="63" y="87"/>
                  </a:lnTo>
                  <a:lnTo>
                    <a:pt x="72" y="87"/>
                  </a:lnTo>
                  <a:lnTo>
                    <a:pt x="82" y="88"/>
                  </a:lnTo>
                  <a:lnTo>
                    <a:pt x="92" y="88"/>
                  </a:lnTo>
                  <a:lnTo>
                    <a:pt x="102" y="90"/>
                  </a:lnTo>
                  <a:lnTo>
                    <a:pt x="111" y="90"/>
                  </a:lnTo>
                  <a:lnTo>
                    <a:pt x="121" y="91"/>
                  </a:lnTo>
                  <a:lnTo>
                    <a:pt x="126" y="92"/>
                  </a:lnTo>
                  <a:lnTo>
                    <a:pt x="136" y="5"/>
                  </a:lnTo>
                  <a:lnTo>
                    <a:pt x="130" y="5"/>
                  </a:lnTo>
                  <a:lnTo>
                    <a:pt x="120" y="4"/>
                  </a:lnTo>
                  <a:lnTo>
                    <a:pt x="109" y="2"/>
                  </a:lnTo>
                  <a:lnTo>
                    <a:pt x="98" y="2"/>
                  </a:lnTo>
                  <a:lnTo>
                    <a:pt x="87" y="1"/>
                  </a:lnTo>
                  <a:lnTo>
                    <a:pt x="76" y="1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7" name="Freeform 129"/>
            <p:cNvSpPr>
              <a:spLocks/>
            </p:cNvSpPr>
            <p:nvPr/>
          </p:nvSpPr>
          <p:spPr bwMode="auto">
            <a:xfrm>
              <a:off x="2029" y="25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8" name="Rectangle 130"/>
            <p:cNvSpPr>
              <a:spLocks noChangeArrowheads="1"/>
            </p:cNvSpPr>
            <p:nvPr/>
          </p:nvSpPr>
          <p:spPr bwMode="auto">
            <a:xfrm>
              <a:off x="2019" y="2482"/>
              <a:ext cx="1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Rectangle 131"/>
            <p:cNvSpPr>
              <a:spLocks noChangeArrowheads="1"/>
            </p:cNvSpPr>
            <p:nvPr/>
          </p:nvSpPr>
          <p:spPr bwMode="auto">
            <a:xfrm>
              <a:off x="1960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Rectangle 132"/>
            <p:cNvSpPr>
              <a:spLocks noChangeArrowheads="1"/>
            </p:cNvSpPr>
            <p:nvPr/>
          </p:nvSpPr>
          <p:spPr bwMode="auto">
            <a:xfrm>
              <a:off x="1900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Rectangle 133"/>
            <p:cNvSpPr>
              <a:spLocks noChangeArrowheads="1"/>
            </p:cNvSpPr>
            <p:nvPr/>
          </p:nvSpPr>
          <p:spPr bwMode="auto">
            <a:xfrm>
              <a:off x="1841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Rectangle 134"/>
            <p:cNvSpPr>
              <a:spLocks noChangeArrowheads="1"/>
            </p:cNvSpPr>
            <p:nvPr/>
          </p:nvSpPr>
          <p:spPr bwMode="auto">
            <a:xfrm>
              <a:off x="1781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Rectangle 135"/>
            <p:cNvSpPr>
              <a:spLocks noChangeArrowheads="1"/>
            </p:cNvSpPr>
            <p:nvPr/>
          </p:nvSpPr>
          <p:spPr bwMode="auto">
            <a:xfrm>
              <a:off x="1722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Rectangle 136"/>
            <p:cNvSpPr>
              <a:spLocks noChangeArrowheads="1"/>
            </p:cNvSpPr>
            <p:nvPr/>
          </p:nvSpPr>
          <p:spPr bwMode="auto">
            <a:xfrm>
              <a:off x="1662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137"/>
            <p:cNvSpPr>
              <a:spLocks noChangeArrowheads="1"/>
            </p:cNvSpPr>
            <p:nvPr/>
          </p:nvSpPr>
          <p:spPr bwMode="auto">
            <a:xfrm>
              <a:off x="1603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Rectangle 138"/>
            <p:cNvSpPr>
              <a:spLocks noChangeArrowheads="1"/>
            </p:cNvSpPr>
            <p:nvPr/>
          </p:nvSpPr>
          <p:spPr bwMode="auto">
            <a:xfrm>
              <a:off x="1543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Rectangle 139"/>
            <p:cNvSpPr>
              <a:spLocks noChangeArrowheads="1"/>
            </p:cNvSpPr>
            <p:nvPr/>
          </p:nvSpPr>
          <p:spPr bwMode="auto">
            <a:xfrm>
              <a:off x="1490" y="2482"/>
              <a:ext cx="33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Rectangle 140"/>
            <p:cNvSpPr>
              <a:spLocks noChangeArrowheads="1"/>
            </p:cNvSpPr>
            <p:nvPr/>
          </p:nvSpPr>
          <p:spPr bwMode="auto">
            <a:xfrm>
              <a:off x="3507" y="2994"/>
              <a:ext cx="77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Rectangle 141"/>
            <p:cNvSpPr>
              <a:spLocks noChangeArrowheads="1"/>
            </p:cNvSpPr>
            <p:nvPr/>
          </p:nvSpPr>
          <p:spPr bwMode="auto">
            <a:xfrm>
              <a:off x="3507" y="2994"/>
              <a:ext cx="770" cy="179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Rectangle 142"/>
            <p:cNvSpPr>
              <a:spLocks noChangeArrowheads="1"/>
            </p:cNvSpPr>
            <p:nvPr/>
          </p:nvSpPr>
          <p:spPr bwMode="auto">
            <a:xfrm>
              <a:off x="3744" y="3418"/>
              <a:ext cx="287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Rectangle 143"/>
            <p:cNvSpPr>
              <a:spLocks noChangeArrowheads="1"/>
            </p:cNvSpPr>
            <p:nvPr/>
          </p:nvSpPr>
          <p:spPr bwMode="auto">
            <a:xfrm>
              <a:off x="3744" y="3418"/>
              <a:ext cx="287" cy="31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792" name="Picture 1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3004"/>
              <a:ext cx="9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93" name="Freeform 145"/>
            <p:cNvSpPr>
              <a:spLocks/>
            </p:cNvSpPr>
            <p:nvPr/>
          </p:nvSpPr>
          <p:spPr bwMode="auto">
            <a:xfrm>
              <a:off x="3084" y="3004"/>
              <a:ext cx="94" cy="217"/>
            </a:xfrm>
            <a:custGeom>
              <a:avLst/>
              <a:gdLst>
                <a:gd name="T0" fmla="*/ 3 w 411"/>
                <a:gd name="T1" fmla="*/ 0 h 952"/>
                <a:gd name="T2" fmla="*/ 3 w 411"/>
                <a:gd name="T3" fmla="*/ 0 h 952"/>
                <a:gd name="T4" fmla="*/ 4 w 411"/>
                <a:gd name="T5" fmla="*/ 0 h 952"/>
                <a:gd name="T6" fmla="*/ 4 w 411"/>
                <a:gd name="T7" fmla="*/ 0 h 952"/>
                <a:gd name="T8" fmla="*/ 4 w 411"/>
                <a:gd name="T9" fmla="*/ 0 h 952"/>
                <a:gd name="T10" fmla="*/ 5 w 411"/>
                <a:gd name="T11" fmla="*/ 1 h 952"/>
                <a:gd name="T12" fmla="*/ 5 w 411"/>
                <a:gd name="T13" fmla="*/ 1 h 952"/>
                <a:gd name="T14" fmla="*/ 5 w 411"/>
                <a:gd name="T15" fmla="*/ 1 h 952"/>
                <a:gd name="T16" fmla="*/ 5 w 411"/>
                <a:gd name="T17" fmla="*/ 10 h 952"/>
                <a:gd name="T18" fmla="*/ 5 w 411"/>
                <a:gd name="T19" fmla="*/ 10 h 952"/>
                <a:gd name="T20" fmla="*/ 5 w 411"/>
                <a:gd name="T21" fmla="*/ 11 h 952"/>
                <a:gd name="T22" fmla="*/ 5 w 411"/>
                <a:gd name="T23" fmla="*/ 11 h 952"/>
                <a:gd name="T24" fmla="*/ 4 w 411"/>
                <a:gd name="T25" fmla="*/ 11 h 952"/>
                <a:gd name="T26" fmla="*/ 4 w 411"/>
                <a:gd name="T27" fmla="*/ 11 h 952"/>
                <a:gd name="T28" fmla="*/ 3 w 411"/>
                <a:gd name="T29" fmla="*/ 11 h 952"/>
                <a:gd name="T30" fmla="*/ 3 w 411"/>
                <a:gd name="T31" fmla="*/ 11 h 952"/>
                <a:gd name="T32" fmla="*/ 3 w 411"/>
                <a:gd name="T33" fmla="*/ 11 h 952"/>
                <a:gd name="T34" fmla="*/ 2 w 411"/>
                <a:gd name="T35" fmla="*/ 11 h 952"/>
                <a:gd name="T36" fmla="*/ 2 w 411"/>
                <a:gd name="T37" fmla="*/ 11 h 952"/>
                <a:gd name="T38" fmla="*/ 1 w 411"/>
                <a:gd name="T39" fmla="*/ 11 h 952"/>
                <a:gd name="T40" fmla="*/ 1 w 411"/>
                <a:gd name="T41" fmla="*/ 11 h 952"/>
                <a:gd name="T42" fmla="*/ 0 w 411"/>
                <a:gd name="T43" fmla="*/ 11 h 952"/>
                <a:gd name="T44" fmla="*/ 0 w 411"/>
                <a:gd name="T45" fmla="*/ 11 h 952"/>
                <a:gd name="T46" fmla="*/ 0 w 411"/>
                <a:gd name="T47" fmla="*/ 10 h 952"/>
                <a:gd name="T48" fmla="*/ 0 w 411"/>
                <a:gd name="T49" fmla="*/ 10 h 952"/>
                <a:gd name="T50" fmla="*/ 0 w 411"/>
                <a:gd name="T51" fmla="*/ 1 h 952"/>
                <a:gd name="T52" fmla="*/ 0 w 411"/>
                <a:gd name="T53" fmla="*/ 1 h 952"/>
                <a:gd name="T54" fmla="*/ 0 w 411"/>
                <a:gd name="T55" fmla="*/ 1 h 952"/>
                <a:gd name="T56" fmla="*/ 1 w 411"/>
                <a:gd name="T57" fmla="*/ 0 h 952"/>
                <a:gd name="T58" fmla="*/ 1 w 411"/>
                <a:gd name="T59" fmla="*/ 0 h 952"/>
                <a:gd name="T60" fmla="*/ 1 w 411"/>
                <a:gd name="T61" fmla="*/ 0 h 952"/>
                <a:gd name="T62" fmla="*/ 2 w 411"/>
                <a:gd name="T63" fmla="*/ 0 h 952"/>
                <a:gd name="T64" fmla="*/ 2 w 411"/>
                <a:gd name="T65" fmla="*/ 0 h 9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952"/>
                <a:gd name="T101" fmla="*/ 411 w 411"/>
                <a:gd name="T102" fmla="*/ 952 h 9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952">
                  <a:moveTo>
                    <a:pt x="206" y="0"/>
                  </a:moveTo>
                  <a:lnTo>
                    <a:pt x="227" y="0"/>
                  </a:lnTo>
                  <a:lnTo>
                    <a:pt x="247" y="1"/>
                  </a:lnTo>
                  <a:lnTo>
                    <a:pt x="267" y="4"/>
                  </a:lnTo>
                  <a:lnTo>
                    <a:pt x="286" y="7"/>
                  </a:lnTo>
                  <a:lnTo>
                    <a:pt x="304" y="11"/>
                  </a:lnTo>
                  <a:lnTo>
                    <a:pt x="321" y="16"/>
                  </a:lnTo>
                  <a:lnTo>
                    <a:pt x="337" y="20"/>
                  </a:lnTo>
                  <a:lnTo>
                    <a:pt x="352" y="27"/>
                  </a:lnTo>
                  <a:lnTo>
                    <a:pt x="365" y="33"/>
                  </a:lnTo>
                  <a:lnTo>
                    <a:pt x="376" y="40"/>
                  </a:lnTo>
                  <a:lnTo>
                    <a:pt x="387" y="47"/>
                  </a:lnTo>
                  <a:lnTo>
                    <a:pt x="395" y="54"/>
                  </a:lnTo>
                  <a:lnTo>
                    <a:pt x="403" y="63"/>
                  </a:lnTo>
                  <a:lnTo>
                    <a:pt x="407" y="71"/>
                  </a:lnTo>
                  <a:lnTo>
                    <a:pt x="411" y="81"/>
                  </a:lnTo>
                  <a:lnTo>
                    <a:pt x="411" y="90"/>
                  </a:lnTo>
                  <a:lnTo>
                    <a:pt x="411" y="862"/>
                  </a:lnTo>
                  <a:lnTo>
                    <a:pt x="411" y="870"/>
                  </a:lnTo>
                  <a:lnTo>
                    <a:pt x="407" y="880"/>
                  </a:lnTo>
                  <a:lnTo>
                    <a:pt x="403" y="889"/>
                  </a:lnTo>
                  <a:lnTo>
                    <a:pt x="395" y="897"/>
                  </a:lnTo>
                  <a:lnTo>
                    <a:pt x="387" y="904"/>
                  </a:lnTo>
                  <a:lnTo>
                    <a:pt x="376" y="912"/>
                  </a:lnTo>
                  <a:lnTo>
                    <a:pt x="365" y="919"/>
                  </a:lnTo>
                  <a:lnTo>
                    <a:pt x="352" y="925"/>
                  </a:lnTo>
                  <a:lnTo>
                    <a:pt x="337" y="931"/>
                  </a:lnTo>
                  <a:lnTo>
                    <a:pt x="321" y="936"/>
                  </a:lnTo>
                  <a:lnTo>
                    <a:pt x="304" y="941"/>
                  </a:lnTo>
                  <a:lnTo>
                    <a:pt x="286" y="944"/>
                  </a:lnTo>
                  <a:lnTo>
                    <a:pt x="267" y="948"/>
                  </a:lnTo>
                  <a:lnTo>
                    <a:pt x="247" y="950"/>
                  </a:lnTo>
                  <a:lnTo>
                    <a:pt x="227" y="952"/>
                  </a:lnTo>
                  <a:lnTo>
                    <a:pt x="206" y="952"/>
                  </a:lnTo>
                  <a:lnTo>
                    <a:pt x="184" y="952"/>
                  </a:lnTo>
                  <a:lnTo>
                    <a:pt x="163" y="950"/>
                  </a:lnTo>
                  <a:lnTo>
                    <a:pt x="144" y="948"/>
                  </a:lnTo>
                  <a:lnTo>
                    <a:pt x="125" y="944"/>
                  </a:lnTo>
                  <a:lnTo>
                    <a:pt x="108" y="941"/>
                  </a:lnTo>
                  <a:lnTo>
                    <a:pt x="91" y="936"/>
                  </a:lnTo>
                  <a:lnTo>
                    <a:pt x="75" y="931"/>
                  </a:lnTo>
                  <a:lnTo>
                    <a:pt x="60" y="925"/>
                  </a:lnTo>
                  <a:lnTo>
                    <a:pt x="47" y="919"/>
                  </a:lnTo>
                  <a:lnTo>
                    <a:pt x="35" y="912"/>
                  </a:lnTo>
                  <a:lnTo>
                    <a:pt x="24" y="904"/>
                  </a:lnTo>
                  <a:lnTo>
                    <a:pt x="15" y="897"/>
                  </a:lnTo>
                  <a:lnTo>
                    <a:pt x="8" y="889"/>
                  </a:lnTo>
                  <a:lnTo>
                    <a:pt x="3" y="880"/>
                  </a:lnTo>
                  <a:lnTo>
                    <a:pt x="1" y="870"/>
                  </a:lnTo>
                  <a:lnTo>
                    <a:pt x="0" y="862"/>
                  </a:lnTo>
                  <a:lnTo>
                    <a:pt x="0" y="90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8" y="63"/>
                  </a:lnTo>
                  <a:lnTo>
                    <a:pt x="15" y="54"/>
                  </a:lnTo>
                  <a:lnTo>
                    <a:pt x="24" y="47"/>
                  </a:lnTo>
                  <a:lnTo>
                    <a:pt x="35" y="40"/>
                  </a:lnTo>
                  <a:lnTo>
                    <a:pt x="47" y="33"/>
                  </a:lnTo>
                  <a:lnTo>
                    <a:pt x="60" y="27"/>
                  </a:lnTo>
                  <a:lnTo>
                    <a:pt x="75" y="20"/>
                  </a:lnTo>
                  <a:lnTo>
                    <a:pt x="91" y="16"/>
                  </a:lnTo>
                  <a:lnTo>
                    <a:pt x="108" y="11"/>
                  </a:lnTo>
                  <a:lnTo>
                    <a:pt x="125" y="7"/>
                  </a:lnTo>
                  <a:lnTo>
                    <a:pt x="144" y="4"/>
                  </a:lnTo>
                  <a:lnTo>
                    <a:pt x="163" y="1"/>
                  </a:lnTo>
                  <a:lnTo>
                    <a:pt x="184" y="0"/>
                  </a:lnTo>
                  <a:lnTo>
                    <a:pt x="20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794" name="Picture 1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004"/>
              <a:ext cx="9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95" name="Freeform 147"/>
            <p:cNvSpPr>
              <a:spLocks/>
            </p:cNvSpPr>
            <p:nvPr/>
          </p:nvSpPr>
          <p:spPr bwMode="auto">
            <a:xfrm>
              <a:off x="3185" y="3004"/>
              <a:ext cx="93" cy="217"/>
            </a:xfrm>
            <a:custGeom>
              <a:avLst/>
              <a:gdLst>
                <a:gd name="T0" fmla="*/ 3 w 411"/>
                <a:gd name="T1" fmla="*/ 0 h 952"/>
                <a:gd name="T2" fmla="*/ 3 w 411"/>
                <a:gd name="T3" fmla="*/ 0 h 952"/>
                <a:gd name="T4" fmla="*/ 4 w 411"/>
                <a:gd name="T5" fmla="*/ 0 h 952"/>
                <a:gd name="T6" fmla="*/ 4 w 411"/>
                <a:gd name="T7" fmla="*/ 0 h 952"/>
                <a:gd name="T8" fmla="*/ 4 w 411"/>
                <a:gd name="T9" fmla="*/ 0 h 952"/>
                <a:gd name="T10" fmla="*/ 5 w 411"/>
                <a:gd name="T11" fmla="*/ 1 h 952"/>
                <a:gd name="T12" fmla="*/ 5 w 411"/>
                <a:gd name="T13" fmla="*/ 1 h 952"/>
                <a:gd name="T14" fmla="*/ 5 w 411"/>
                <a:gd name="T15" fmla="*/ 1 h 952"/>
                <a:gd name="T16" fmla="*/ 5 w 411"/>
                <a:gd name="T17" fmla="*/ 10 h 952"/>
                <a:gd name="T18" fmla="*/ 5 w 411"/>
                <a:gd name="T19" fmla="*/ 10 h 952"/>
                <a:gd name="T20" fmla="*/ 5 w 411"/>
                <a:gd name="T21" fmla="*/ 11 h 952"/>
                <a:gd name="T22" fmla="*/ 4 w 411"/>
                <a:gd name="T23" fmla="*/ 11 h 952"/>
                <a:gd name="T24" fmla="*/ 4 w 411"/>
                <a:gd name="T25" fmla="*/ 11 h 952"/>
                <a:gd name="T26" fmla="*/ 4 w 411"/>
                <a:gd name="T27" fmla="*/ 11 h 952"/>
                <a:gd name="T28" fmla="*/ 3 w 411"/>
                <a:gd name="T29" fmla="*/ 11 h 952"/>
                <a:gd name="T30" fmla="*/ 3 w 411"/>
                <a:gd name="T31" fmla="*/ 11 h 952"/>
                <a:gd name="T32" fmla="*/ 2 w 411"/>
                <a:gd name="T33" fmla="*/ 11 h 952"/>
                <a:gd name="T34" fmla="*/ 2 w 411"/>
                <a:gd name="T35" fmla="*/ 11 h 952"/>
                <a:gd name="T36" fmla="*/ 1 w 411"/>
                <a:gd name="T37" fmla="*/ 11 h 952"/>
                <a:gd name="T38" fmla="*/ 1 w 411"/>
                <a:gd name="T39" fmla="*/ 11 h 952"/>
                <a:gd name="T40" fmla="*/ 1 w 411"/>
                <a:gd name="T41" fmla="*/ 11 h 952"/>
                <a:gd name="T42" fmla="*/ 0 w 411"/>
                <a:gd name="T43" fmla="*/ 11 h 952"/>
                <a:gd name="T44" fmla="*/ 0 w 411"/>
                <a:gd name="T45" fmla="*/ 11 h 952"/>
                <a:gd name="T46" fmla="*/ 0 w 411"/>
                <a:gd name="T47" fmla="*/ 10 h 952"/>
                <a:gd name="T48" fmla="*/ 0 w 411"/>
                <a:gd name="T49" fmla="*/ 10 h 952"/>
                <a:gd name="T50" fmla="*/ 0 w 411"/>
                <a:gd name="T51" fmla="*/ 1 h 952"/>
                <a:gd name="T52" fmla="*/ 0 w 411"/>
                <a:gd name="T53" fmla="*/ 1 h 952"/>
                <a:gd name="T54" fmla="*/ 0 w 411"/>
                <a:gd name="T55" fmla="*/ 1 h 952"/>
                <a:gd name="T56" fmla="*/ 0 w 411"/>
                <a:gd name="T57" fmla="*/ 0 h 952"/>
                <a:gd name="T58" fmla="*/ 1 w 411"/>
                <a:gd name="T59" fmla="*/ 0 h 952"/>
                <a:gd name="T60" fmla="*/ 1 w 411"/>
                <a:gd name="T61" fmla="*/ 0 h 952"/>
                <a:gd name="T62" fmla="*/ 2 w 411"/>
                <a:gd name="T63" fmla="*/ 0 h 952"/>
                <a:gd name="T64" fmla="*/ 2 w 411"/>
                <a:gd name="T65" fmla="*/ 0 h 9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952"/>
                <a:gd name="T101" fmla="*/ 411 w 411"/>
                <a:gd name="T102" fmla="*/ 952 h 9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952">
                  <a:moveTo>
                    <a:pt x="205" y="0"/>
                  </a:moveTo>
                  <a:lnTo>
                    <a:pt x="227" y="0"/>
                  </a:lnTo>
                  <a:lnTo>
                    <a:pt x="248" y="1"/>
                  </a:lnTo>
                  <a:lnTo>
                    <a:pt x="267" y="4"/>
                  </a:lnTo>
                  <a:lnTo>
                    <a:pt x="286" y="7"/>
                  </a:lnTo>
                  <a:lnTo>
                    <a:pt x="303" y="11"/>
                  </a:lnTo>
                  <a:lnTo>
                    <a:pt x="320" y="16"/>
                  </a:lnTo>
                  <a:lnTo>
                    <a:pt x="336" y="20"/>
                  </a:lnTo>
                  <a:lnTo>
                    <a:pt x="352" y="27"/>
                  </a:lnTo>
                  <a:lnTo>
                    <a:pt x="365" y="33"/>
                  </a:lnTo>
                  <a:lnTo>
                    <a:pt x="376" y="40"/>
                  </a:lnTo>
                  <a:lnTo>
                    <a:pt x="387" y="47"/>
                  </a:lnTo>
                  <a:lnTo>
                    <a:pt x="396" y="54"/>
                  </a:lnTo>
                  <a:lnTo>
                    <a:pt x="403" y="63"/>
                  </a:lnTo>
                  <a:lnTo>
                    <a:pt x="408" y="71"/>
                  </a:lnTo>
                  <a:lnTo>
                    <a:pt x="410" y="81"/>
                  </a:lnTo>
                  <a:lnTo>
                    <a:pt x="411" y="90"/>
                  </a:lnTo>
                  <a:lnTo>
                    <a:pt x="411" y="862"/>
                  </a:lnTo>
                  <a:lnTo>
                    <a:pt x="410" y="870"/>
                  </a:lnTo>
                  <a:lnTo>
                    <a:pt x="408" y="880"/>
                  </a:lnTo>
                  <a:lnTo>
                    <a:pt x="403" y="889"/>
                  </a:lnTo>
                  <a:lnTo>
                    <a:pt x="396" y="897"/>
                  </a:lnTo>
                  <a:lnTo>
                    <a:pt x="387" y="904"/>
                  </a:lnTo>
                  <a:lnTo>
                    <a:pt x="376" y="912"/>
                  </a:lnTo>
                  <a:lnTo>
                    <a:pt x="365" y="919"/>
                  </a:lnTo>
                  <a:lnTo>
                    <a:pt x="352" y="925"/>
                  </a:lnTo>
                  <a:lnTo>
                    <a:pt x="336" y="931"/>
                  </a:lnTo>
                  <a:lnTo>
                    <a:pt x="320" y="936"/>
                  </a:lnTo>
                  <a:lnTo>
                    <a:pt x="303" y="941"/>
                  </a:lnTo>
                  <a:lnTo>
                    <a:pt x="286" y="944"/>
                  </a:lnTo>
                  <a:lnTo>
                    <a:pt x="267" y="948"/>
                  </a:lnTo>
                  <a:lnTo>
                    <a:pt x="248" y="950"/>
                  </a:lnTo>
                  <a:lnTo>
                    <a:pt x="227" y="952"/>
                  </a:lnTo>
                  <a:lnTo>
                    <a:pt x="205" y="952"/>
                  </a:lnTo>
                  <a:lnTo>
                    <a:pt x="184" y="952"/>
                  </a:lnTo>
                  <a:lnTo>
                    <a:pt x="164" y="950"/>
                  </a:lnTo>
                  <a:lnTo>
                    <a:pt x="144" y="948"/>
                  </a:lnTo>
                  <a:lnTo>
                    <a:pt x="125" y="944"/>
                  </a:lnTo>
                  <a:lnTo>
                    <a:pt x="107" y="941"/>
                  </a:lnTo>
                  <a:lnTo>
                    <a:pt x="91" y="936"/>
                  </a:lnTo>
                  <a:lnTo>
                    <a:pt x="74" y="931"/>
                  </a:lnTo>
                  <a:lnTo>
                    <a:pt x="59" y="925"/>
                  </a:lnTo>
                  <a:lnTo>
                    <a:pt x="46" y="919"/>
                  </a:lnTo>
                  <a:lnTo>
                    <a:pt x="35" y="912"/>
                  </a:lnTo>
                  <a:lnTo>
                    <a:pt x="24" y="904"/>
                  </a:lnTo>
                  <a:lnTo>
                    <a:pt x="16" y="897"/>
                  </a:lnTo>
                  <a:lnTo>
                    <a:pt x="8" y="889"/>
                  </a:lnTo>
                  <a:lnTo>
                    <a:pt x="4" y="880"/>
                  </a:lnTo>
                  <a:lnTo>
                    <a:pt x="1" y="870"/>
                  </a:lnTo>
                  <a:lnTo>
                    <a:pt x="0" y="862"/>
                  </a:lnTo>
                  <a:lnTo>
                    <a:pt x="0" y="90"/>
                  </a:lnTo>
                  <a:lnTo>
                    <a:pt x="1" y="81"/>
                  </a:lnTo>
                  <a:lnTo>
                    <a:pt x="4" y="71"/>
                  </a:lnTo>
                  <a:lnTo>
                    <a:pt x="8" y="63"/>
                  </a:lnTo>
                  <a:lnTo>
                    <a:pt x="16" y="54"/>
                  </a:lnTo>
                  <a:lnTo>
                    <a:pt x="24" y="47"/>
                  </a:lnTo>
                  <a:lnTo>
                    <a:pt x="35" y="40"/>
                  </a:lnTo>
                  <a:lnTo>
                    <a:pt x="46" y="33"/>
                  </a:lnTo>
                  <a:lnTo>
                    <a:pt x="59" y="27"/>
                  </a:lnTo>
                  <a:lnTo>
                    <a:pt x="74" y="20"/>
                  </a:lnTo>
                  <a:lnTo>
                    <a:pt x="91" y="16"/>
                  </a:lnTo>
                  <a:lnTo>
                    <a:pt x="107" y="11"/>
                  </a:lnTo>
                  <a:lnTo>
                    <a:pt x="125" y="7"/>
                  </a:lnTo>
                  <a:lnTo>
                    <a:pt x="144" y="4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6" name="Freeform 148"/>
            <p:cNvSpPr>
              <a:spLocks/>
            </p:cNvSpPr>
            <p:nvPr/>
          </p:nvSpPr>
          <p:spPr bwMode="auto">
            <a:xfrm>
              <a:off x="31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3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2" y="0"/>
                  </a:moveTo>
                  <a:lnTo>
                    <a:pt x="163" y="0"/>
                  </a:lnTo>
                  <a:lnTo>
                    <a:pt x="196" y="318"/>
                  </a:lnTo>
                  <a:lnTo>
                    <a:pt x="205" y="322"/>
                  </a:lnTo>
                  <a:lnTo>
                    <a:pt x="215" y="328"/>
                  </a:lnTo>
                  <a:lnTo>
                    <a:pt x="224" y="334"/>
                  </a:lnTo>
                  <a:lnTo>
                    <a:pt x="231" y="343"/>
                  </a:lnTo>
                  <a:lnTo>
                    <a:pt x="237" y="351"/>
                  </a:lnTo>
                  <a:lnTo>
                    <a:pt x="241" y="362"/>
                  </a:lnTo>
                  <a:lnTo>
                    <a:pt x="244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3" y="696"/>
                  </a:lnTo>
                  <a:lnTo>
                    <a:pt x="242" y="703"/>
                  </a:lnTo>
                  <a:lnTo>
                    <a:pt x="239" y="709"/>
                  </a:lnTo>
                  <a:lnTo>
                    <a:pt x="237" y="715"/>
                  </a:lnTo>
                  <a:lnTo>
                    <a:pt x="233" y="720"/>
                  </a:lnTo>
                  <a:lnTo>
                    <a:pt x="230" y="726"/>
                  </a:lnTo>
                  <a:lnTo>
                    <a:pt x="225" y="731"/>
                  </a:lnTo>
                  <a:lnTo>
                    <a:pt x="220" y="734"/>
                  </a:lnTo>
                  <a:lnTo>
                    <a:pt x="215" y="738"/>
                  </a:lnTo>
                  <a:lnTo>
                    <a:pt x="209" y="742"/>
                  </a:lnTo>
                  <a:lnTo>
                    <a:pt x="203" y="745"/>
                  </a:lnTo>
                  <a:lnTo>
                    <a:pt x="197" y="746"/>
                  </a:lnTo>
                  <a:lnTo>
                    <a:pt x="191" y="749"/>
                  </a:lnTo>
                  <a:lnTo>
                    <a:pt x="184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1" y="750"/>
                  </a:lnTo>
                  <a:lnTo>
                    <a:pt x="55" y="749"/>
                  </a:lnTo>
                  <a:lnTo>
                    <a:pt x="48" y="746"/>
                  </a:lnTo>
                  <a:lnTo>
                    <a:pt x="42" y="745"/>
                  </a:lnTo>
                  <a:lnTo>
                    <a:pt x="36" y="742"/>
                  </a:lnTo>
                  <a:lnTo>
                    <a:pt x="31" y="738"/>
                  </a:lnTo>
                  <a:lnTo>
                    <a:pt x="25" y="734"/>
                  </a:lnTo>
                  <a:lnTo>
                    <a:pt x="20" y="731"/>
                  </a:lnTo>
                  <a:lnTo>
                    <a:pt x="16" y="726"/>
                  </a:lnTo>
                  <a:lnTo>
                    <a:pt x="11" y="720"/>
                  </a:lnTo>
                  <a:lnTo>
                    <a:pt x="9" y="715"/>
                  </a:lnTo>
                  <a:lnTo>
                    <a:pt x="5" y="709"/>
                  </a:lnTo>
                  <a:lnTo>
                    <a:pt x="3" y="703"/>
                  </a:lnTo>
                  <a:lnTo>
                    <a:pt x="2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2" y="371"/>
                  </a:lnTo>
                  <a:lnTo>
                    <a:pt x="4" y="364"/>
                  </a:lnTo>
                  <a:lnTo>
                    <a:pt x="6" y="358"/>
                  </a:lnTo>
                  <a:lnTo>
                    <a:pt x="14" y="348"/>
                  </a:lnTo>
                  <a:lnTo>
                    <a:pt x="22" y="338"/>
                  </a:lnTo>
                  <a:lnTo>
                    <a:pt x="36" y="323"/>
                  </a:lnTo>
                  <a:lnTo>
                    <a:pt x="40" y="31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7" name="Freeform 149"/>
            <p:cNvSpPr>
              <a:spLocks/>
            </p:cNvSpPr>
            <p:nvPr/>
          </p:nvSpPr>
          <p:spPr bwMode="auto">
            <a:xfrm>
              <a:off x="31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3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2" y="0"/>
                  </a:moveTo>
                  <a:lnTo>
                    <a:pt x="163" y="0"/>
                  </a:lnTo>
                  <a:lnTo>
                    <a:pt x="196" y="318"/>
                  </a:lnTo>
                  <a:lnTo>
                    <a:pt x="205" y="322"/>
                  </a:lnTo>
                  <a:lnTo>
                    <a:pt x="215" y="328"/>
                  </a:lnTo>
                  <a:lnTo>
                    <a:pt x="224" y="334"/>
                  </a:lnTo>
                  <a:lnTo>
                    <a:pt x="231" y="343"/>
                  </a:lnTo>
                  <a:lnTo>
                    <a:pt x="237" y="351"/>
                  </a:lnTo>
                  <a:lnTo>
                    <a:pt x="241" y="362"/>
                  </a:lnTo>
                  <a:lnTo>
                    <a:pt x="244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3" y="696"/>
                  </a:lnTo>
                  <a:lnTo>
                    <a:pt x="242" y="703"/>
                  </a:lnTo>
                  <a:lnTo>
                    <a:pt x="239" y="709"/>
                  </a:lnTo>
                  <a:lnTo>
                    <a:pt x="237" y="715"/>
                  </a:lnTo>
                  <a:lnTo>
                    <a:pt x="233" y="720"/>
                  </a:lnTo>
                  <a:lnTo>
                    <a:pt x="230" y="726"/>
                  </a:lnTo>
                  <a:lnTo>
                    <a:pt x="225" y="731"/>
                  </a:lnTo>
                  <a:lnTo>
                    <a:pt x="220" y="734"/>
                  </a:lnTo>
                  <a:lnTo>
                    <a:pt x="215" y="738"/>
                  </a:lnTo>
                  <a:lnTo>
                    <a:pt x="209" y="742"/>
                  </a:lnTo>
                  <a:lnTo>
                    <a:pt x="203" y="745"/>
                  </a:lnTo>
                  <a:lnTo>
                    <a:pt x="197" y="746"/>
                  </a:lnTo>
                  <a:lnTo>
                    <a:pt x="191" y="749"/>
                  </a:lnTo>
                  <a:lnTo>
                    <a:pt x="184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1" y="750"/>
                  </a:lnTo>
                  <a:lnTo>
                    <a:pt x="55" y="749"/>
                  </a:lnTo>
                  <a:lnTo>
                    <a:pt x="48" y="746"/>
                  </a:lnTo>
                  <a:lnTo>
                    <a:pt x="42" y="745"/>
                  </a:lnTo>
                  <a:lnTo>
                    <a:pt x="36" y="742"/>
                  </a:lnTo>
                  <a:lnTo>
                    <a:pt x="31" y="738"/>
                  </a:lnTo>
                  <a:lnTo>
                    <a:pt x="25" y="734"/>
                  </a:lnTo>
                  <a:lnTo>
                    <a:pt x="20" y="731"/>
                  </a:lnTo>
                  <a:lnTo>
                    <a:pt x="16" y="726"/>
                  </a:lnTo>
                  <a:lnTo>
                    <a:pt x="11" y="720"/>
                  </a:lnTo>
                  <a:lnTo>
                    <a:pt x="9" y="715"/>
                  </a:lnTo>
                  <a:lnTo>
                    <a:pt x="5" y="709"/>
                  </a:lnTo>
                  <a:lnTo>
                    <a:pt x="3" y="703"/>
                  </a:lnTo>
                  <a:lnTo>
                    <a:pt x="2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2" y="371"/>
                  </a:lnTo>
                  <a:lnTo>
                    <a:pt x="4" y="364"/>
                  </a:lnTo>
                  <a:lnTo>
                    <a:pt x="6" y="358"/>
                  </a:lnTo>
                  <a:lnTo>
                    <a:pt x="14" y="348"/>
                  </a:lnTo>
                  <a:lnTo>
                    <a:pt x="22" y="338"/>
                  </a:lnTo>
                  <a:lnTo>
                    <a:pt x="36" y="323"/>
                  </a:lnTo>
                  <a:lnTo>
                    <a:pt x="40" y="318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8" name="Freeform 150"/>
            <p:cNvSpPr>
              <a:spLocks/>
            </p:cNvSpPr>
            <p:nvPr/>
          </p:nvSpPr>
          <p:spPr bwMode="auto">
            <a:xfrm>
              <a:off x="32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2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1" y="0"/>
                  </a:moveTo>
                  <a:lnTo>
                    <a:pt x="162" y="0"/>
                  </a:lnTo>
                  <a:lnTo>
                    <a:pt x="195" y="318"/>
                  </a:lnTo>
                  <a:lnTo>
                    <a:pt x="205" y="322"/>
                  </a:lnTo>
                  <a:lnTo>
                    <a:pt x="214" y="328"/>
                  </a:lnTo>
                  <a:lnTo>
                    <a:pt x="223" y="334"/>
                  </a:lnTo>
                  <a:lnTo>
                    <a:pt x="230" y="343"/>
                  </a:lnTo>
                  <a:lnTo>
                    <a:pt x="236" y="351"/>
                  </a:lnTo>
                  <a:lnTo>
                    <a:pt x="240" y="362"/>
                  </a:lnTo>
                  <a:lnTo>
                    <a:pt x="242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2" y="696"/>
                  </a:lnTo>
                  <a:lnTo>
                    <a:pt x="241" y="703"/>
                  </a:lnTo>
                  <a:lnTo>
                    <a:pt x="239" y="709"/>
                  </a:lnTo>
                  <a:lnTo>
                    <a:pt x="235" y="715"/>
                  </a:lnTo>
                  <a:lnTo>
                    <a:pt x="233" y="720"/>
                  </a:lnTo>
                  <a:lnTo>
                    <a:pt x="228" y="726"/>
                  </a:lnTo>
                  <a:lnTo>
                    <a:pt x="224" y="731"/>
                  </a:lnTo>
                  <a:lnTo>
                    <a:pt x="219" y="734"/>
                  </a:lnTo>
                  <a:lnTo>
                    <a:pt x="213" y="738"/>
                  </a:lnTo>
                  <a:lnTo>
                    <a:pt x="208" y="742"/>
                  </a:lnTo>
                  <a:lnTo>
                    <a:pt x="202" y="745"/>
                  </a:lnTo>
                  <a:lnTo>
                    <a:pt x="196" y="746"/>
                  </a:lnTo>
                  <a:lnTo>
                    <a:pt x="189" y="749"/>
                  </a:lnTo>
                  <a:lnTo>
                    <a:pt x="183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0" y="750"/>
                  </a:lnTo>
                  <a:lnTo>
                    <a:pt x="53" y="749"/>
                  </a:lnTo>
                  <a:lnTo>
                    <a:pt x="47" y="746"/>
                  </a:lnTo>
                  <a:lnTo>
                    <a:pt x="41" y="745"/>
                  </a:lnTo>
                  <a:lnTo>
                    <a:pt x="35" y="742"/>
                  </a:lnTo>
                  <a:lnTo>
                    <a:pt x="29" y="738"/>
                  </a:lnTo>
                  <a:lnTo>
                    <a:pt x="24" y="734"/>
                  </a:lnTo>
                  <a:lnTo>
                    <a:pt x="19" y="731"/>
                  </a:lnTo>
                  <a:lnTo>
                    <a:pt x="15" y="726"/>
                  </a:lnTo>
                  <a:lnTo>
                    <a:pt x="11" y="720"/>
                  </a:lnTo>
                  <a:lnTo>
                    <a:pt x="7" y="715"/>
                  </a:lnTo>
                  <a:lnTo>
                    <a:pt x="5" y="709"/>
                  </a:lnTo>
                  <a:lnTo>
                    <a:pt x="2" y="703"/>
                  </a:lnTo>
                  <a:lnTo>
                    <a:pt x="1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" y="371"/>
                  </a:lnTo>
                  <a:lnTo>
                    <a:pt x="3" y="364"/>
                  </a:lnTo>
                  <a:lnTo>
                    <a:pt x="6" y="358"/>
                  </a:lnTo>
                  <a:lnTo>
                    <a:pt x="13" y="348"/>
                  </a:lnTo>
                  <a:lnTo>
                    <a:pt x="22" y="338"/>
                  </a:lnTo>
                  <a:lnTo>
                    <a:pt x="35" y="323"/>
                  </a:lnTo>
                  <a:lnTo>
                    <a:pt x="40" y="31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9" name="Freeform 151"/>
            <p:cNvSpPr>
              <a:spLocks/>
            </p:cNvSpPr>
            <p:nvPr/>
          </p:nvSpPr>
          <p:spPr bwMode="auto">
            <a:xfrm>
              <a:off x="32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2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1" y="0"/>
                  </a:moveTo>
                  <a:lnTo>
                    <a:pt x="162" y="0"/>
                  </a:lnTo>
                  <a:lnTo>
                    <a:pt x="195" y="318"/>
                  </a:lnTo>
                  <a:lnTo>
                    <a:pt x="205" y="322"/>
                  </a:lnTo>
                  <a:lnTo>
                    <a:pt x="214" y="328"/>
                  </a:lnTo>
                  <a:lnTo>
                    <a:pt x="223" y="334"/>
                  </a:lnTo>
                  <a:lnTo>
                    <a:pt x="230" y="343"/>
                  </a:lnTo>
                  <a:lnTo>
                    <a:pt x="236" y="351"/>
                  </a:lnTo>
                  <a:lnTo>
                    <a:pt x="240" y="362"/>
                  </a:lnTo>
                  <a:lnTo>
                    <a:pt x="242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2" y="696"/>
                  </a:lnTo>
                  <a:lnTo>
                    <a:pt x="241" y="703"/>
                  </a:lnTo>
                  <a:lnTo>
                    <a:pt x="239" y="709"/>
                  </a:lnTo>
                  <a:lnTo>
                    <a:pt x="235" y="715"/>
                  </a:lnTo>
                  <a:lnTo>
                    <a:pt x="233" y="720"/>
                  </a:lnTo>
                  <a:lnTo>
                    <a:pt x="228" y="726"/>
                  </a:lnTo>
                  <a:lnTo>
                    <a:pt x="224" y="731"/>
                  </a:lnTo>
                  <a:lnTo>
                    <a:pt x="219" y="734"/>
                  </a:lnTo>
                  <a:lnTo>
                    <a:pt x="213" y="738"/>
                  </a:lnTo>
                  <a:lnTo>
                    <a:pt x="208" y="742"/>
                  </a:lnTo>
                  <a:lnTo>
                    <a:pt x="202" y="745"/>
                  </a:lnTo>
                  <a:lnTo>
                    <a:pt x="196" y="746"/>
                  </a:lnTo>
                  <a:lnTo>
                    <a:pt x="189" y="749"/>
                  </a:lnTo>
                  <a:lnTo>
                    <a:pt x="183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0" y="750"/>
                  </a:lnTo>
                  <a:lnTo>
                    <a:pt x="53" y="749"/>
                  </a:lnTo>
                  <a:lnTo>
                    <a:pt x="47" y="746"/>
                  </a:lnTo>
                  <a:lnTo>
                    <a:pt x="41" y="745"/>
                  </a:lnTo>
                  <a:lnTo>
                    <a:pt x="35" y="742"/>
                  </a:lnTo>
                  <a:lnTo>
                    <a:pt x="29" y="738"/>
                  </a:lnTo>
                  <a:lnTo>
                    <a:pt x="24" y="734"/>
                  </a:lnTo>
                  <a:lnTo>
                    <a:pt x="19" y="731"/>
                  </a:lnTo>
                  <a:lnTo>
                    <a:pt x="15" y="726"/>
                  </a:lnTo>
                  <a:lnTo>
                    <a:pt x="11" y="720"/>
                  </a:lnTo>
                  <a:lnTo>
                    <a:pt x="7" y="715"/>
                  </a:lnTo>
                  <a:lnTo>
                    <a:pt x="5" y="709"/>
                  </a:lnTo>
                  <a:lnTo>
                    <a:pt x="2" y="703"/>
                  </a:lnTo>
                  <a:lnTo>
                    <a:pt x="1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" y="371"/>
                  </a:lnTo>
                  <a:lnTo>
                    <a:pt x="3" y="364"/>
                  </a:lnTo>
                  <a:lnTo>
                    <a:pt x="6" y="358"/>
                  </a:lnTo>
                  <a:lnTo>
                    <a:pt x="13" y="348"/>
                  </a:lnTo>
                  <a:lnTo>
                    <a:pt x="22" y="338"/>
                  </a:lnTo>
                  <a:lnTo>
                    <a:pt x="35" y="323"/>
                  </a:lnTo>
                  <a:lnTo>
                    <a:pt x="40" y="318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0" name="Freeform 152"/>
            <p:cNvSpPr>
              <a:spLocks/>
            </p:cNvSpPr>
            <p:nvPr/>
          </p:nvSpPr>
          <p:spPr bwMode="auto">
            <a:xfrm>
              <a:off x="31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0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24"/>
                <a:gd name="T59" fmla="*/ 137 w 137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24">
                  <a:moveTo>
                    <a:pt x="13" y="0"/>
                  </a:moveTo>
                  <a:lnTo>
                    <a:pt x="125" y="0"/>
                  </a:lnTo>
                  <a:lnTo>
                    <a:pt x="130" y="1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1" name="Freeform 153"/>
            <p:cNvSpPr>
              <a:spLocks/>
            </p:cNvSpPr>
            <p:nvPr/>
          </p:nvSpPr>
          <p:spPr bwMode="auto">
            <a:xfrm>
              <a:off x="31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2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w 137"/>
                <a:gd name="T39" fmla="*/ 0 h 24"/>
                <a:gd name="T40" fmla="*/ 0 w 13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24"/>
                <a:gd name="T65" fmla="*/ 137 w 13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24">
                  <a:moveTo>
                    <a:pt x="13" y="0"/>
                  </a:moveTo>
                  <a:lnTo>
                    <a:pt x="125" y="0"/>
                  </a:lnTo>
                  <a:lnTo>
                    <a:pt x="130" y="1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2" name="Freeform 154"/>
            <p:cNvSpPr>
              <a:spLocks/>
            </p:cNvSpPr>
            <p:nvPr/>
          </p:nvSpPr>
          <p:spPr bwMode="auto">
            <a:xfrm>
              <a:off x="32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0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24"/>
                <a:gd name="T59" fmla="*/ 137 w 137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24">
                  <a:moveTo>
                    <a:pt x="13" y="0"/>
                  </a:moveTo>
                  <a:lnTo>
                    <a:pt x="124" y="0"/>
                  </a:lnTo>
                  <a:lnTo>
                    <a:pt x="129" y="1"/>
                  </a:lnTo>
                  <a:lnTo>
                    <a:pt x="134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4" y="20"/>
                  </a:lnTo>
                  <a:lnTo>
                    <a:pt x="129" y="24"/>
                  </a:lnTo>
                  <a:lnTo>
                    <a:pt x="124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3" name="Freeform 155"/>
            <p:cNvSpPr>
              <a:spLocks/>
            </p:cNvSpPr>
            <p:nvPr/>
          </p:nvSpPr>
          <p:spPr bwMode="auto">
            <a:xfrm>
              <a:off x="32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2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w 137"/>
                <a:gd name="T39" fmla="*/ 0 h 24"/>
                <a:gd name="T40" fmla="*/ 0 w 13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24"/>
                <a:gd name="T65" fmla="*/ 137 w 13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24">
                  <a:moveTo>
                    <a:pt x="13" y="0"/>
                  </a:moveTo>
                  <a:lnTo>
                    <a:pt x="124" y="0"/>
                  </a:lnTo>
                  <a:lnTo>
                    <a:pt x="129" y="1"/>
                  </a:lnTo>
                  <a:lnTo>
                    <a:pt x="134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4" y="20"/>
                  </a:lnTo>
                  <a:lnTo>
                    <a:pt x="129" y="24"/>
                  </a:lnTo>
                  <a:lnTo>
                    <a:pt x="124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4" name="Freeform 156"/>
            <p:cNvSpPr>
              <a:spLocks/>
            </p:cNvSpPr>
            <p:nvPr/>
          </p:nvSpPr>
          <p:spPr bwMode="auto">
            <a:xfrm>
              <a:off x="3810" y="3630"/>
              <a:ext cx="24" cy="76"/>
            </a:xfrm>
            <a:custGeom>
              <a:avLst/>
              <a:gdLst>
                <a:gd name="T0" fmla="*/ 0 w 111"/>
                <a:gd name="T1" fmla="*/ 0 h 335"/>
                <a:gd name="T2" fmla="*/ 1 w 111"/>
                <a:gd name="T3" fmla="*/ 0 h 335"/>
                <a:gd name="T4" fmla="*/ 1 w 111"/>
                <a:gd name="T5" fmla="*/ 2 h 335"/>
                <a:gd name="T6" fmla="*/ 1 w 111"/>
                <a:gd name="T7" fmla="*/ 2 h 335"/>
                <a:gd name="T8" fmla="*/ 1 w 111"/>
                <a:gd name="T9" fmla="*/ 2 h 335"/>
                <a:gd name="T10" fmla="*/ 1 w 111"/>
                <a:gd name="T11" fmla="*/ 2 h 335"/>
                <a:gd name="T12" fmla="*/ 1 w 111"/>
                <a:gd name="T13" fmla="*/ 2 h 335"/>
                <a:gd name="T14" fmla="*/ 1 w 111"/>
                <a:gd name="T15" fmla="*/ 2 h 335"/>
                <a:gd name="T16" fmla="*/ 1 w 111"/>
                <a:gd name="T17" fmla="*/ 2 h 335"/>
                <a:gd name="T18" fmla="*/ 1 w 111"/>
                <a:gd name="T19" fmla="*/ 2 h 335"/>
                <a:gd name="T20" fmla="*/ 1 w 111"/>
                <a:gd name="T21" fmla="*/ 2 h 335"/>
                <a:gd name="T22" fmla="*/ 1 w 111"/>
                <a:gd name="T23" fmla="*/ 4 h 335"/>
                <a:gd name="T24" fmla="*/ 1 w 111"/>
                <a:gd name="T25" fmla="*/ 4 h 335"/>
                <a:gd name="T26" fmla="*/ 1 w 111"/>
                <a:gd name="T27" fmla="*/ 4 h 335"/>
                <a:gd name="T28" fmla="*/ 1 w 111"/>
                <a:gd name="T29" fmla="*/ 4 h 335"/>
                <a:gd name="T30" fmla="*/ 1 w 111"/>
                <a:gd name="T31" fmla="*/ 4 h 335"/>
                <a:gd name="T32" fmla="*/ 1 w 111"/>
                <a:gd name="T33" fmla="*/ 4 h 335"/>
                <a:gd name="T34" fmla="*/ 1 w 111"/>
                <a:gd name="T35" fmla="*/ 4 h 335"/>
                <a:gd name="T36" fmla="*/ 1 w 111"/>
                <a:gd name="T37" fmla="*/ 4 h 335"/>
                <a:gd name="T38" fmla="*/ 1 w 111"/>
                <a:gd name="T39" fmla="*/ 4 h 335"/>
                <a:gd name="T40" fmla="*/ 0 w 111"/>
                <a:gd name="T41" fmla="*/ 4 h 335"/>
                <a:gd name="T42" fmla="*/ 0 w 111"/>
                <a:gd name="T43" fmla="*/ 4 h 335"/>
                <a:gd name="T44" fmla="*/ 0 w 111"/>
                <a:gd name="T45" fmla="*/ 4 h 335"/>
                <a:gd name="T46" fmla="*/ 0 w 111"/>
                <a:gd name="T47" fmla="*/ 4 h 335"/>
                <a:gd name="T48" fmla="*/ 0 w 111"/>
                <a:gd name="T49" fmla="*/ 4 h 335"/>
                <a:gd name="T50" fmla="*/ 0 w 111"/>
                <a:gd name="T51" fmla="*/ 4 h 335"/>
                <a:gd name="T52" fmla="*/ 0 w 111"/>
                <a:gd name="T53" fmla="*/ 4 h 335"/>
                <a:gd name="T54" fmla="*/ 0 w 111"/>
                <a:gd name="T55" fmla="*/ 4 h 335"/>
                <a:gd name="T56" fmla="*/ 0 w 111"/>
                <a:gd name="T57" fmla="*/ 4 h 335"/>
                <a:gd name="T58" fmla="*/ 0 w 111"/>
                <a:gd name="T59" fmla="*/ 2 h 335"/>
                <a:gd name="T60" fmla="*/ 0 w 111"/>
                <a:gd name="T61" fmla="*/ 2 h 335"/>
                <a:gd name="T62" fmla="*/ 0 w 111"/>
                <a:gd name="T63" fmla="*/ 2 h 335"/>
                <a:gd name="T64" fmla="*/ 0 w 111"/>
                <a:gd name="T65" fmla="*/ 2 h 335"/>
                <a:gd name="T66" fmla="*/ 0 w 111"/>
                <a:gd name="T67" fmla="*/ 2 h 335"/>
                <a:gd name="T68" fmla="*/ 0 w 111"/>
                <a:gd name="T69" fmla="*/ 2 h 335"/>
                <a:gd name="T70" fmla="*/ 0 w 111"/>
                <a:gd name="T71" fmla="*/ 2 h 335"/>
                <a:gd name="T72" fmla="*/ 0 w 111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5"/>
                <a:gd name="T113" fmla="*/ 111 w 11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5">
                  <a:moveTo>
                    <a:pt x="37" y="0"/>
                  </a:moveTo>
                  <a:lnTo>
                    <a:pt x="73" y="0"/>
                  </a:lnTo>
                  <a:lnTo>
                    <a:pt x="89" y="142"/>
                  </a:lnTo>
                  <a:lnTo>
                    <a:pt x="93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7" y="158"/>
                  </a:lnTo>
                  <a:lnTo>
                    <a:pt x="108" y="162"/>
                  </a:lnTo>
                  <a:lnTo>
                    <a:pt x="110" y="166"/>
                  </a:lnTo>
                  <a:lnTo>
                    <a:pt x="111" y="171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80" y="335"/>
                  </a:lnTo>
                  <a:lnTo>
                    <a:pt x="31" y="335"/>
                  </a:lnTo>
                  <a:lnTo>
                    <a:pt x="25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7" y="145"/>
                  </a:lnTo>
                  <a:lnTo>
                    <a:pt x="19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5" name="Freeform 157"/>
            <p:cNvSpPr>
              <a:spLocks/>
            </p:cNvSpPr>
            <p:nvPr/>
          </p:nvSpPr>
          <p:spPr bwMode="auto">
            <a:xfrm>
              <a:off x="3810" y="3630"/>
              <a:ext cx="24" cy="76"/>
            </a:xfrm>
            <a:custGeom>
              <a:avLst/>
              <a:gdLst>
                <a:gd name="T0" fmla="*/ 0 w 111"/>
                <a:gd name="T1" fmla="*/ 0 h 335"/>
                <a:gd name="T2" fmla="*/ 1 w 111"/>
                <a:gd name="T3" fmla="*/ 0 h 335"/>
                <a:gd name="T4" fmla="*/ 1 w 111"/>
                <a:gd name="T5" fmla="*/ 2 h 335"/>
                <a:gd name="T6" fmla="*/ 1 w 111"/>
                <a:gd name="T7" fmla="*/ 2 h 335"/>
                <a:gd name="T8" fmla="*/ 1 w 111"/>
                <a:gd name="T9" fmla="*/ 2 h 335"/>
                <a:gd name="T10" fmla="*/ 1 w 111"/>
                <a:gd name="T11" fmla="*/ 2 h 335"/>
                <a:gd name="T12" fmla="*/ 1 w 111"/>
                <a:gd name="T13" fmla="*/ 2 h 335"/>
                <a:gd name="T14" fmla="*/ 1 w 111"/>
                <a:gd name="T15" fmla="*/ 2 h 335"/>
                <a:gd name="T16" fmla="*/ 1 w 111"/>
                <a:gd name="T17" fmla="*/ 2 h 335"/>
                <a:gd name="T18" fmla="*/ 1 w 111"/>
                <a:gd name="T19" fmla="*/ 2 h 335"/>
                <a:gd name="T20" fmla="*/ 1 w 111"/>
                <a:gd name="T21" fmla="*/ 2 h 335"/>
                <a:gd name="T22" fmla="*/ 1 w 111"/>
                <a:gd name="T23" fmla="*/ 4 h 335"/>
                <a:gd name="T24" fmla="*/ 1 w 111"/>
                <a:gd name="T25" fmla="*/ 4 h 335"/>
                <a:gd name="T26" fmla="*/ 1 w 111"/>
                <a:gd name="T27" fmla="*/ 4 h 335"/>
                <a:gd name="T28" fmla="*/ 1 w 111"/>
                <a:gd name="T29" fmla="*/ 4 h 335"/>
                <a:gd name="T30" fmla="*/ 1 w 111"/>
                <a:gd name="T31" fmla="*/ 4 h 335"/>
                <a:gd name="T32" fmla="*/ 1 w 111"/>
                <a:gd name="T33" fmla="*/ 4 h 335"/>
                <a:gd name="T34" fmla="*/ 1 w 111"/>
                <a:gd name="T35" fmla="*/ 4 h 335"/>
                <a:gd name="T36" fmla="*/ 1 w 111"/>
                <a:gd name="T37" fmla="*/ 4 h 335"/>
                <a:gd name="T38" fmla="*/ 1 w 111"/>
                <a:gd name="T39" fmla="*/ 4 h 335"/>
                <a:gd name="T40" fmla="*/ 0 w 111"/>
                <a:gd name="T41" fmla="*/ 4 h 335"/>
                <a:gd name="T42" fmla="*/ 0 w 111"/>
                <a:gd name="T43" fmla="*/ 4 h 335"/>
                <a:gd name="T44" fmla="*/ 0 w 111"/>
                <a:gd name="T45" fmla="*/ 4 h 335"/>
                <a:gd name="T46" fmla="*/ 0 w 111"/>
                <a:gd name="T47" fmla="*/ 4 h 335"/>
                <a:gd name="T48" fmla="*/ 0 w 111"/>
                <a:gd name="T49" fmla="*/ 4 h 335"/>
                <a:gd name="T50" fmla="*/ 0 w 111"/>
                <a:gd name="T51" fmla="*/ 4 h 335"/>
                <a:gd name="T52" fmla="*/ 0 w 111"/>
                <a:gd name="T53" fmla="*/ 4 h 335"/>
                <a:gd name="T54" fmla="*/ 0 w 111"/>
                <a:gd name="T55" fmla="*/ 4 h 335"/>
                <a:gd name="T56" fmla="*/ 0 w 111"/>
                <a:gd name="T57" fmla="*/ 4 h 335"/>
                <a:gd name="T58" fmla="*/ 0 w 111"/>
                <a:gd name="T59" fmla="*/ 2 h 335"/>
                <a:gd name="T60" fmla="*/ 0 w 111"/>
                <a:gd name="T61" fmla="*/ 2 h 335"/>
                <a:gd name="T62" fmla="*/ 0 w 111"/>
                <a:gd name="T63" fmla="*/ 2 h 335"/>
                <a:gd name="T64" fmla="*/ 0 w 111"/>
                <a:gd name="T65" fmla="*/ 2 h 335"/>
                <a:gd name="T66" fmla="*/ 0 w 111"/>
                <a:gd name="T67" fmla="*/ 2 h 335"/>
                <a:gd name="T68" fmla="*/ 0 w 111"/>
                <a:gd name="T69" fmla="*/ 2 h 335"/>
                <a:gd name="T70" fmla="*/ 0 w 111"/>
                <a:gd name="T71" fmla="*/ 2 h 335"/>
                <a:gd name="T72" fmla="*/ 0 w 111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5"/>
                <a:gd name="T113" fmla="*/ 111 w 11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5">
                  <a:moveTo>
                    <a:pt x="37" y="0"/>
                  </a:moveTo>
                  <a:lnTo>
                    <a:pt x="73" y="0"/>
                  </a:lnTo>
                  <a:lnTo>
                    <a:pt x="89" y="142"/>
                  </a:lnTo>
                  <a:lnTo>
                    <a:pt x="93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7" y="158"/>
                  </a:lnTo>
                  <a:lnTo>
                    <a:pt x="108" y="162"/>
                  </a:lnTo>
                  <a:lnTo>
                    <a:pt x="110" y="166"/>
                  </a:lnTo>
                  <a:lnTo>
                    <a:pt x="111" y="171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80" y="335"/>
                  </a:lnTo>
                  <a:lnTo>
                    <a:pt x="31" y="335"/>
                  </a:lnTo>
                  <a:lnTo>
                    <a:pt x="25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7" y="145"/>
                  </a:lnTo>
                  <a:lnTo>
                    <a:pt x="19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6" name="Freeform 158"/>
            <p:cNvSpPr>
              <a:spLocks/>
            </p:cNvSpPr>
            <p:nvPr/>
          </p:nvSpPr>
          <p:spPr bwMode="auto">
            <a:xfrm>
              <a:off x="3815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7" name="Freeform 159"/>
            <p:cNvSpPr>
              <a:spLocks/>
            </p:cNvSpPr>
            <p:nvPr/>
          </p:nvSpPr>
          <p:spPr bwMode="auto">
            <a:xfrm>
              <a:off x="3815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8" name="Freeform 160"/>
            <p:cNvSpPr>
              <a:spLocks/>
            </p:cNvSpPr>
            <p:nvPr/>
          </p:nvSpPr>
          <p:spPr bwMode="auto">
            <a:xfrm>
              <a:off x="3810" y="3546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9" name="Freeform 161"/>
            <p:cNvSpPr>
              <a:spLocks/>
            </p:cNvSpPr>
            <p:nvPr/>
          </p:nvSpPr>
          <p:spPr bwMode="auto">
            <a:xfrm>
              <a:off x="3810" y="3546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0" name="Freeform 162"/>
            <p:cNvSpPr>
              <a:spLocks/>
            </p:cNvSpPr>
            <p:nvPr/>
          </p:nvSpPr>
          <p:spPr bwMode="auto">
            <a:xfrm>
              <a:off x="3815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1" name="Freeform 163"/>
            <p:cNvSpPr>
              <a:spLocks/>
            </p:cNvSpPr>
            <p:nvPr/>
          </p:nvSpPr>
          <p:spPr bwMode="auto">
            <a:xfrm>
              <a:off x="3815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2" name="Freeform 164"/>
            <p:cNvSpPr>
              <a:spLocks/>
            </p:cNvSpPr>
            <p:nvPr/>
          </p:nvSpPr>
          <p:spPr bwMode="auto">
            <a:xfrm>
              <a:off x="3810" y="3463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3" name="Freeform 165"/>
            <p:cNvSpPr>
              <a:spLocks/>
            </p:cNvSpPr>
            <p:nvPr/>
          </p:nvSpPr>
          <p:spPr bwMode="auto">
            <a:xfrm>
              <a:off x="3810" y="3463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4" name="Freeform 166"/>
            <p:cNvSpPr>
              <a:spLocks/>
            </p:cNvSpPr>
            <p:nvPr/>
          </p:nvSpPr>
          <p:spPr bwMode="auto">
            <a:xfrm>
              <a:off x="3815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5" name="Freeform 167"/>
            <p:cNvSpPr>
              <a:spLocks/>
            </p:cNvSpPr>
            <p:nvPr/>
          </p:nvSpPr>
          <p:spPr bwMode="auto">
            <a:xfrm>
              <a:off x="3815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6" name="Freeform 168"/>
            <p:cNvSpPr>
              <a:spLocks/>
            </p:cNvSpPr>
            <p:nvPr/>
          </p:nvSpPr>
          <p:spPr bwMode="auto">
            <a:xfrm>
              <a:off x="3838" y="3630"/>
              <a:ext cx="25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9" y="326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7" name="Freeform 169"/>
            <p:cNvSpPr>
              <a:spLocks/>
            </p:cNvSpPr>
            <p:nvPr/>
          </p:nvSpPr>
          <p:spPr bwMode="auto">
            <a:xfrm>
              <a:off x="3838" y="3630"/>
              <a:ext cx="25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9" y="326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8" name="Freeform 170"/>
            <p:cNvSpPr>
              <a:spLocks/>
            </p:cNvSpPr>
            <p:nvPr/>
          </p:nvSpPr>
          <p:spPr bwMode="auto">
            <a:xfrm>
              <a:off x="3843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9" name="Freeform 171"/>
            <p:cNvSpPr>
              <a:spLocks/>
            </p:cNvSpPr>
            <p:nvPr/>
          </p:nvSpPr>
          <p:spPr bwMode="auto">
            <a:xfrm>
              <a:off x="3843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0" name="Freeform 172"/>
            <p:cNvSpPr>
              <a:spLocks/>
            </p:cNvSpPr>
            <p:nvPr/>
          </p:nvSpPr>
          <p:spPr bwMode="auto">
            <a:xfrm>
              <a:off x="3838" y="3546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1" name="Freeform 173"/>
            <p:cNvSpPr>
              <a:spLocks/>
            </p:cNvSpPr>
            <p:nvPr/>
          </p:nvSpPr>
          <p:spPr bwMode="auto">
            <a:xfrm>
              <a:off x="3838" y="3546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2" name="Freeform 174"/>
            <p:cNvSpPr>
              <a:spLocks/>
            </p:cNvSpPr>
            <p:nvPr/>
          </p:nvSpPr>
          <p:spPr bwMode="auto">
            <a:xfrm>
              <a:off x="3843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3" name="Freeform 175"/>
            <p:cNvSpPr>
              <a:spLocks/>
            </p:cNvSpPr>
            <p:nvPr/>
          </p:nvSpPr>
          <p:spPr bwMode="auto">
            <a:xfrm>
              <a:off x="3843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4" name="Freeform 176"/>
            <p:cNvSpPr>
              <a:spLocks/>
            </p:cNvSpPr>
            <p:nvPr/>
          </p:nvSpPr>
          <p:spPr bwMode="auto">
            <a:xfrm>
              <a:off x="3838" y="3463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5" name="Freeform 177"/>
            <p:cNvSpPr>
              <a:spLocks/>
            </p:cNvSpPr>
            <p:nvPr/>
          </p:nvSpPr>
          <p:spPr bwMode="auto">
            <a:xfrm>
              <a:off x="3838" y="3463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6" name="Freeform 178"/>
            <p:cNvSpPr>
              <a:spLocks/>
            </p:cNvSpPr>
            <p:nvPr/>
          </p:nvSpPr>
          <p:spPr bwMode="auto">
            <a:xfrm>
              <a:off x="3843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7" name="Freeform 179"/>
            <p:cNvSpPr>
              <a:spLocks/>
            </p:cNvSpPr>
            <p:nvPr/>
          </p:nvSpPr>
          <p:spPr bwMode="auto">
            <a:xfrm>
              <a:off x="3843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8" name="Freeform 180"/>
            <p:cNvSpPr>
              <a:spLocks/>
            </p:cNvSpPr>
            <p:nvPr/>
          </p:nvSpPr>
          <p:spPr bwMode="auto">
            <a:xfrm>
              <a:off x="3865" y="3630"/>
              <a:ext cx="26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2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99" y="149"/>
                  </a:lnTo>
                  <a:lnTo>
                    <a:pt x="103" y="153"/>
                  </a:lnTo>
                  <a:lnTo>
                    <a:pt x="105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9" y="152"/>
                  </a:lnTo>
                  <a:lnTo>
                    <a:pt x="15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9" name="Freeform 181"/>
            <p:cNvSpPr>
              <a:spLocks/>
            </p:cNvSpPr>
            <p:nvPr/>
          </p:nvSpPr>
          <p:spPr bwMode="auto">
            <a:xfrm>
              <a:off x="3865" y="3630"/>
              <a:ext cx="26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2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99" y="149"/>
                  </a:lnTo>
                  <a:lnTo>
                    <a:pt x="103" y="153"/>
                  </a:lnTo>
                  <a:lnTo>
                    <a:pt x="105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9" y="152"/>
                  </a:lnTo>
                  <a:lnTo>
                    <a:pt x="15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0" name="Freeform 182"/>
            <p:cNvSpPr>
              <a:spLocks/>
            </p:cNvSpPr>
            <p:nvPr/>
          </p:nvSpPr>
          <p:spPr bwMode="auto">
            <a:xfrm>
              <a:off x="3871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1" name="Freeform 183"/>
            <p:cNvSpPr>
              <a:spLocks/>
            </p:cNvSpPr>
            <p:nvPr/>
          </p:nvSpPr>
          <p:spPr bwMode="auto">
            <a:xfrm>
              <a:off x="3871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2" name="Freeform 184"/>
            <p:cNvSpPr>
              <a:spLocks/>
            </p:cNvSpPr>
            <p:nvPr/>
          </p:nvSpPr>
          <p:spPr bwMode="auto">
            <a:xfrm>
              <a:off x="3865" y="3546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8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3" name="Freeform 185"/>
            <p:cNvSpPr>
              <a:spLocks/>
            </p:cNvSpPr>
            <p:nvPr/>
          </p:nvSpPr>
          <p:spPr bwMode="auto">
            <a:xfrm>
              <a:off x="3865" y="3546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8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4" name="Freeform 186"/>
            <p:cNvSpPr>
              <a:spLocks/>
            </p:cNvSpPr>
            <p:nvPr/>
          </p:nvSpPr>
          <p:spPr bwMode="auto">
            <a:xfrm>
              <a:off x="3871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5" name="Freeform 187"/>
            <p:cNvSpPr>
              <a:spLocks/>
            </p:cNvSpPr>
            <p:nvPr/>
          </p:nvSpPr>
          <p:spPr bwMode="auto">
            <a:xfrm>
              <a:off x="3871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6" name="Freeform 188"/>
            <p:cNvSpPr>
              <a:spLocks/>
            </p:cNvSpPr>
            <p:nvPr/>
          </p:nvSpPr>
          <p:spPr bwMode="auto">
            <a:xfrm>
              <a:off x="3865" y="3463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7" name="Freeform 189"/>
            <p:cNvSpPr>
              <a:spLocks/>
            </p:cNvSpPr>
            <p:nvPr/>
          </p:nvSpPr>
          <p:spPr bwMode="auto">
            <a:xfrm>
              <a:off x="3865" y="3463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8" name="Freeform 190"/>
            <p:cNvSpPr>
              <a:spLocks/>
            </p:cNvSpPr>
            <p:nvPr/>
          </p:nvSpPr>
          <p:spPr bwMode="auto">
            <a:xfrm>
              <a:off x="3871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9" name="Freeform 191"/>
            <p:cNvSpPr>
              <a:spLocks/>
            </p:cNvSpPr>
            <p:nvPr/>
          </p:nvSpPr>
          <p:spPr bwMode="auto">
            <a:xfrm>
              <a:off x="3871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0" name="Freeform 192"/>
            <p:cNvSpPr>
              <a:spLocks/>
            </p:cNvSpPr>
            <p:nvPr/>
          </p:nvSpPr>
          <p:spPr bwMode="auto">
            <a:xfrm>
              <a:off x="3894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8" y="142"/>
                  </a:lnTo>
                  <a:lnTo>
                    <a:pt x="92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1" y="335"/>
                  </a:lnTo>
                  <a:lnTo>
                    <a:pt x="24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1" name="Freeform 193"/>
            <p:cNvSpPr>
              <a:spLocks/>
            </p:cNvSpPr>
            <p:nvPr/>
          </p:nvSpPr>
          <p:spPr bwMode="auto">
            <a:xfrm>
              <a:off x="3894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8" y="142"/>
                  </a:lnTo>
                  <a:lnTo>
                    <a:pt x="92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1" y="335"/>
                  </a:lnTo>
                  <a:lnTo>
                    <a:pt x="24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2" name="Freeform 194"/>
            <p:cNvSpPr>
              <a:spLocks/>
            </p:cNvSpPr>
            <p:nvPr/>
          </p:nvSpPr>
          <p:spPr bwMode="auto">
            <a:xfrm>
              <a:off x="3899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3" name="Freeform 195"/>
            <p:cNvSpPr>
              <a:spLocks/>
            </p:cNvSpPr>
            <p:nvPr/>
          </p:nvSpPr>
          <p:spPr bwMode="auto">
            <a:xfrm>
              <a:off x="3899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4" name="Freeform 196"/>
            <p:cNvSpPr>
              <a:spLocks/>
            </p:cNvSpPr>
            <p:nvPr/>
          </p:nvSpPr>
          <p:spPr bwMode="auto">
            <a:xfrm>
              <a:off x="3894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5" name="Freeform 197"/>
            <p:cNvSpPr>
              <a:spLocks/>
            </p:cNvSpPr>
            <p:nvPr/>
          </p:nvSpPr>
          <p:spPr bwMode="auto">
            <a:xfrm>
              <a:off x="3894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6" name="Freeform 198"/>
            <p:cNvSpPr>
              <a:spLocks/>
            </p:cNvSpPr>
            <p:nvPr/>
          </p:nvSpPr>
          <p:spPr bwMode="auto">
            <a:xfrm>
              <a:off x="3899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7" name="Freeform 199"/>
            <p:cNvSpPr>
              <a:spLocks/>
            </p:cNvSpPr>
            <p:nvPr/>
          </p:nvSpPr>
          <p:spPr bwMode="auto">
            <a:xfrm>
              <a:off x="3899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8" name="Freeform 200"/>
            <p:cNvSpPr>
              <a:spLocks/>
            </p:cNvSpPr>
            <p:nvPr/>
          </p:nvSpPr>
          <p:spPr bwMode="auto">
            <a:xfrm>
              <a:off x="3894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9" name="Freeform 201"/>
            <p:cNvSpPr>
              <a:spLocks/>
            </p:cNvSpPr>
            <p:nvPr/>
          </p:nvSpPr>
          <p:spPr bwMode="auto">
            <a:xfrm>
              <a:off x="3894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0" name="Freeform 202"/>
            <p:cNvSpPr>
              <a:spLocks/>
            </p:cNvSpPr>
            <p:nvPr/>
          </p:nvSpPr>
          <p:spPr bwMode="auto">
            <a:xfrm>
              <a:off x="3899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1" name="Freeform 203"/>
            <p:cNvSpPr>
              <a:spLocks/>
            </p:cNvSpPr>
            <p:nvPr/>
          </p:nvSpPr>
          <p:spPr bwMode="auto">
            <a:xfrm>
              <a:off x="3899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2" name="Freeform 204"/>
            <p:cNvSpPr>
              <a:spLocks/>
            </p:cNvSpPr>
            <p:nvPr/>
          </p:nvSpPr>
          <p:spPr bwMode="auto">
            <a:xfrm>
              <a:off x="3922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1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" name="Freeform 205"/>
            <p:cNvSpPr>
              <a:spLocks/>
            </p:cNvSpPr>
            <p:nvPr/>
          </p:nvSpPr>
          <p:spPr bwMode="auto">
            <a:xfrm>
              <a:off x="3922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1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" name="Freeform 206"/>
            <p:cNvSpPr>
              <a:spLocks/>
            </p:cNvSpPr>
            <p:nvPr/>
          </p:nvSpPr>
          <p:spPr bwMode="auto">
            <a:xfrm>
              <a:off x="3927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5" name="Freeform 207"/>
            <p:cNvSpPr>
              <a:spLocks/>
            </p:cNvSpPr>
            <p:nvPr/>
          </p:nvSpPr>
          <p:spPr bwMode="auto">
            <a:xfrm>
              <a:off x="3927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6" name="Freeform 208"/>
            <p:cNvSpPr>
              <a:spLocks/>
            </p:cNvSpPr>
            <p:nvPr/>
          </p:nvSpPr>
          <p:spPr bwMode="auto">
            <a:xfrm>
              <a:off x="3922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7" name="Freeform 209"/>
            <p:cNvSpPr>
              <a:spLocks/>
            </p:cNvSpPr>
            <p:nvPr/>
          </p:nvSpPr>
          <p:spPr bwMode="auto">
            <a:xfrm>
              <a:off x="3922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8" name="Freeform 210"/>
            <p:cNvSpPr>
              <a:spLocks/>
            </p:cNvSpPr>
            <p:nvPr/>
          </p:nvSpPr>
          <p:spPr bwMode="auto">
            <a:xfrm>
              <a:off x="3927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9" name="Freeform 211"/>
            <p:cNvSpPr>
              <a:spLocks/>
            </p:cNvSpPr>
            <p:nvPr/>
          </p:nvSpPr>
          <p:spPr bwMode="auto">
            <a:xfrm>
              <a:off x="3927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0" name="Freeform 212"/>
            <p:cNvSpPr>
              <a:spLocks/>
            </p:cNvSpPr>
            <p:nvPr/>
          </p:nvSpPr>
          <p:spPr bwMode="auto">
            <a:xfrm>
              <a:off x="3922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1" name="Freeform 213"/>
            <p:cNvSpPr>
              <a:spLocks/>
            </p:cNvSpPr>
            <p:nvPr/>
          </p:nvSpPr>
          <p:spPr bwMode="auto">
            <a:xfrm>
              <a:off x="3922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2" name="Freeform 214"/>
            <p:cNvSpPr>
              <a:spLocks/>
            </p:cNvSpPr>
            <p:nvPr/>
          </p:nvSpPr>
          <p:spPr bwMode="auto">
            <a:xfrm>
              <a:off x="3927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3" name="Freeform 215"/>
            <p:cNvSpPr>
              <a:spLocks/>
            </p:cNvSpPr>
            <p:nvPr/>
          </p:nvSpPr>
          <p:spPr bwMode="auto">
            <a:xfrm>
              <a:off x="3927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4" name="Rectangle 216"/>
            <p:cNvSpPr>
              <a:spLocks noChangeArrowheads="1"/>
            </p:cNvSpPr>
            <p:nvPr/>
          </p:nvSpPr>
          <p:spPr bwMode="auto">
            <a:xfrm>
              <a:off x="2005" y="2982"/>
              <a:ext cx="15" cy="823"/>
            </a:xfrm>
            <a:prstGeom prst="rect">
              <a:avLst/>
            </a:prstGeom>
            <a:noFill/>
            <a:ln w="7938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Rectangle 217"/>
            <p:cNvSpPr>
              <a:spLocks noChangeArrowheads="1"/>
            </p:cNvSpPr>
            <p:nvPr/>
          </p:nvSpPr>
          <p:spPr bwMode="auto">
            <a:xfrm>
              <a:off x="1791" y="1525"/>
              <a:ext cx="20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качество сырья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66" name="Rectangle 218"/>
            <p:cNvSpPr>
              <a:spLocks noChangeArrowheads="1"/>
            </p:cNvSpPr>
            <p:nvPr/>
          </p:nvSpPr>
          <p:spPr bwMode="auto">
            <a:xfrm>
              <a:off x="378" y="3865"/>
              <a:ext cx="94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утилизация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7" name="Rectangle 219"/>
            <p:cNvSpPr>
              <a:spLocks noChangeArrowheads="1"/>
            </p:cNvSpPr>
            <p:nvPr/>
          </p:nvSpPr>
          <p:spPr bwMode="auto">
            <a:xfrm>
              <a:off x="378" y="4042"/>
              <a:ext cx="47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тепла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8" name="Rectangle 220"/>
            <p:cNvSpPr>
              <a:spLocks noChangeArrowheads="1"/>
            </p:cNvSpPr>
            <p:nvPr/>
          </p:nvSpPr>
          <p:spPr bwMode="auto">
            <a:xfrm>
              <a:off x="1898" y="3302"/>
              <a:ext cx="110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оптимальные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9" name="Rectangle 221"/>
            <p:cNvSpPr>
              <a:spLocks noChangeArrowheads="1"/>
            </p:cNvSpPr>
            <p:nvPr/>
          </p:nvSpPr>
          <p:spPr bwMode="auto">
            <a:xfrm>
              <a:off x="1898" y="3480"/>
              <a:ext cx="1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конструкции и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70" name="Rectangle 222"/>
            <p:cNvSpPr>
              <a:spLocks noChangeArrowheads="1"/>
            </p:cNvSpPr>
            <p:nvPr/>
          </p:nvSpPr>
          <p:spPr bwMode="auto">
            <a:xfrm>
              <a:off x="1898" y="3657"/>
              <a:ext cx="11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 smtClean="0">
                  <a:solidFill>
                    <a:srgbClr val="663300"/>
                  </a:solidFill>
                </a:rPr>
                <a:t>Режимы (ООС)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71" name="Rectangle 223"/>
            <p:cNvSpPr>
              <a:spLocks noChangeArrowheads="1"/>
            </p:cNvSpPr>
            <p:nvPr/>
          </p:nvSpPr>
          <p:spPr bwMode="auto">
            <a:xfrm>
              <a:off x="2123" y="3879"/>
              <a:ext cx="111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стабильность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2" name="Rectangle 224"/>
            <p:cNvSpPr>
              <a:spLocks noChangeArrowheads="1"/>
            </p:cNvSpPr>
            <p:nvPr/>
          </p:nvSpPr>
          <p:spPr bwMode="auto">
            <a:xfrm>
              <a:off x="2123" y="4057"/>
              <a:ext cx="8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процессов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73" name="Rectangle 225"/>
            <p:cNvSpPr>
              <a:spLocks noChangeArrowheads="1"/>
            </p:cNvSpPr>
            <p:nvPr/>
          </p:nvSpPr>
          <p:spPr bwMode="auto">
            <a:xfrm>
              <a:off x="3322" y="2743"/>
              <a:ext cx="35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КИС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4" name="Rectangle 226"/>
            <p:cNvSpPr>
              <a:spLocks noChangeArrowheads="1"/>
            </p:cNvSpPr>
            <p:nvPr/>
          </p:nvSpPr>
          <p:spPr bwMode="auto">
            <a:xfrm>
              <a:off x="3435" y="3748"/>
              <a:ext cx="90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продукция,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75" name="Rectangle 227"/>
            <p:cNvSpPr>
              <a:spLocks noChangeArrowheads="1"/>
            </p:cNvSpPr>
            <p:nvPr/>
          </p:nvSpPr>
          <p:spPr bwMode="auto">
            <a:xfrm>
              <a:off x="3435" y="3927"/>
              <a:ext cx="12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затребованная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6" name="Rectangle 228"/>
            <p:cNvSpPr>
              <a:spLocks noChangeArrowheads="1"/>
            </p:cNvSpPr>
            <p:nvPr/>
          </p:nvSpPr>
          <p:spPr bwMode="auto">
            <a:xfrm>
              <a:off x="3435" y="4103"/>
              <a:ext cx="6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рынком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7" name="Rectangle 229"/>
            <p:cNvSpPr>
              <a:spLocks noChangeArrowheads="1"/>
            </p:cNvSpPr>
            <p:nvPr/>
          </p:nvSpPr>
          <p:spPr bwMode="auto">
            <a:xfrm>
              <a:off x="1785" y="1783"/>
              <a:ext cx="14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подготовка шихты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78" name="Rectangle 230"/>
            <p:cNvSpPr>
              <a:spLocks noChangeArrowheads="1"/>
            </p:cNvSpPr>
            <p:nvPr/>
          </p:nvSpPr>
          <p:spPr bwMode="auto">
            <a:xfrm>
              <a:off x="1785" y="2065"/>
              <a:ext cx="17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использование с/боя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9" name="Rectangle 231"/>
            <p:cNvSpPr>
              <a:spLocks noChangeArrowheads="1"/>
            </p:cNvSpPr>
            <p:nvPr/>
          </p:nvSpPr>
          <p:spPr bwMode="auto">
            <a:xfrm>
              <a:off x="1785" y="2242"/>
              <a:ext cx="17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 dirty="0">
                  <a:solidFill>
                    <a:srgbClr val="663300"/>
                  </a:solidFill>
                </a:rPr>
                <a:t>(собств. и покупного)</a:t>
              </a:r>
              <a:endParaRPr lang="ru-RU" dirty="0">
                <a:solidFill>
                  <a:srgbClr val="663300"/>
                </a:solidFill>
              </a:endParaRPr>
            </a:p>
          </p:txBody>
        </p:sp>
        <p:sp>
          <p:nvSpPr>
            <p:cNvPr id="27880" name="Freeform 232"/>
            <p:cNvSpPr>
              <a:spLocks/>
            </p:cNvSpPr>
            <p:nvPr/>
          </p:nvSpPr>
          <p:spPr bwMode="auto">
            <a:xfrm>
              <a:off x="160" y="1851"/>
              <a:ext cx="239" cy="2013"/>
            </a:xfrm>
            <a:custGeom>
              <a:avLst/>
              <a:gdLst>
                <a:gd name="T0" fmla="*/ 3 w 1048"/>
                <a:gd name="T1" fmla="*/ 0 h 8843"/>
                <a:gd name="T2" fmla="*/ 9 w 1048"/>
                <a:gd name="T3" fmla="*/ 0 h 8843"/>
                <a:gd name="T4" fmla="*/ 13 w 1048"/>
                <a:gd name="T5" fmla="*/ 104 h 8843"/>
                <a:gd name="T6" fmla="*/ 0 w 1048"/>
                <a:gd name="T7" fmla="*/ 104 h 8843"/>
                <a:gd name="T8" fmla="*/ 3 w 1048"/>
                <a:gd name="T9" fmla="*/ 0 h 88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8"/>
                <a:gd name="T16" fmla="*/ 0 h 8843"/>
                <a:gd name="T17" fmla="*/ 1048 w 1048"/>
                <a:gd name="T18" fmla="*/ 8843 h 88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8" h="8843">
                  <a:moveTo>
                    <a:pt x="262" y="0"/>
                  </a:moveTo>
                  <a:lnTo>
                    <a:pt x="786" y="0"/>
                  </a:lnTo>
                  <a:lnTo>
                    <a:pt x="1048" y="8843"/>
                  </a:lnTo>
                  <a:lnTo>
                    <a:pt x="0" y="8843"/>
                  </a:lnTo>
                  <a:lnTo>
                    <a:pt x="262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1" name="Freeform 233"/>
            <p:cNvSpPr>
              <a:spLocks/>
            </p:cNvSpPr>
            <p:nvPr/>
          </p:nvSpPr>
          <p:spPr bwMode="auto">
            <a:xfrm>
              <a:off x="1328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2" name="Freeform 234"/>
            <p:cNvSpPr>
              <a:spLocks/>
            </p:cNvSpPr>
            <p:nvPr/>
          </p:nvSpPr>
          <p:spPr bwMode="auto">
            <a:xfrm>
              <a:off x="1328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3" name="Freeform 235"/>
            <p:cNvSpPr>
              <a:spLocks/>
            </p:cNvSpPr>
            <p:nvPr/>
          </p:nvSpPr>
          <p:spPr bwMode="auto">
            <a:xfrm>
              <a:off x="1384" y="1747"/>
              <a:ext cx="270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4" name="Freeform 236"/>
            <p:cNvSpPr>
              <a:spLocks/>
            </p:cNvSpPr>
            <p:nvPr/>
          </p:nvSpPr>
          <p:spPr bwMode="auto">
            <a:xfrm>
              <a:off x="1384" y="1747"/>
              <a:ext cx="270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5" name="Freeform 237"/>
            <p:cNvSpPr>
              <a:spLocks/>
            </p:cNvSpPr>
            <p:nvPr/>
          </p:nvSpPr>
          <p:spPr bwMode="auto">
            <a:xfrm>
              <a:off x="2088" y="2590"/>
              <a:ext cx="128" cy="347"/>
            </a:xfrm>
            <a:custGeom>
              <a:avLst/>
              <a:gdLst>
                <a:gd name="T0" fmla="*/ 3 w 565"/>
                <a:gd name="T1" fmla="*/ 18 h 1523"/>
                <a:gd name="T2" fmla="*/ 4 w 565"/>
                <a:gd name="T3" fmla="*/ 18 h 1523"/>
                <a:gd name="T4" fmla="*/ 7 w 565"/>
                <a:gd name="T5" fmla="*/ 11 h 1523"/>
                <a:gd name="T6" fmla="*/ 7 w 565"/>
                <a:gd name="T7" fmla="*/ 0 h 1523"/>
                <a:gd name="T8" fmla="*/ 0 w 565"/>
                <a:gd name="T9" fmla="*/ 0 h 1523"/>
                <a:gd name="T10" fmla="*/ 0 w 565"/>
                <a:gd name="T11" fmla="*/ 11 h 1523"/>
                <a:gd name="T12" fmla="*/ 0 w 565"/>
                <a:gd name="T13" fmla="*/ 11 h 1523"/>
                <a:gd name="T14" fmla="*/ 3 w 565"/>
                <a:gd name="T15" fmla="*/ 18 h 15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5"/>
                <a:gd name="T25" fmla="*/ 0 h 1523"/>
                <a:gd name="T26" fmla="*/ 565 w 565"/>
                <a:gd name="T27" fmla="*/ 1523 h 15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5" h="1523">
                  <a:moveTo>
                    <a:pt x="247" y="1523"/>
                  </a:moveTo>
                  <a:lnTo>
                    <a:pt x="319" y="1523"/>
                  </a:lnTo>
                  <a:lnTo>
                    <a:pt x="565" y="966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247" y="1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6" name="Freeform 238"/>
            <p:cNvSpPr>
              <a:spLocks/>
            </p:cNvSpPr>
            <p:nvPr/>
          </p:nvSpPr>
          <p:spPr bwMode="auto">
            <a:xfrm>
              <a:off x="2088" y="2590"/>
              <a:ext cx="128" cy="347"/>
            </a:xfrm>
            <a:custGeom>
              <a:avLst/>
              <a:gdLst>
                <a:gd name="T0" fmla="*/ 3 w 565"/>
                <a:gd name="T1" fmla="*/ 18 h 1523"/>
                <a:gd name="T2" fmla="*/ 4 w 565"/>
                <a:gd name="T3" fmla="*/ 18 h 1523"/>
                <a:gd name="T4" fmla="*/ 7 w 565"/>
                <a:gd name="T5" fmla="*/ 11 h 1523"/>
                <a:gd name="T6" fmla="*/ 7 w 565"/>
                <a:gd name="T7" fmla="*/ 0 h 1523"/>
                <a:gd name="T8" fmla="*/ 0 w 565"/>
                <a:gd name="T9" fmla="*/ 0 h 1523"/>
                <a:gd name="T10" fmla="*/ 0 w 565"/>
                <a:gd name="T11" fmla="*/ 11 h 1523"/>
                <a:gd name="T12" fmla="*/ 0 w 565"/>
                <a:gd name="T13" fmla="*/ 11 h 1523"/>
                <a:gd name="T14" fmla="*/ 3 w 565"/>
                <a:gd name="T15" fmla="*/ 18 h 15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5"/>
                <a:gd name="T25" fmla="*/ 0 h 1523"/>
                <a:gd name="T26" fmla="*/ 565 w 565"/>
                <a:gd name="T27" fmla="*/ 1523 h 15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5" h="1523">
                  <a:moveTo>
                    <a:pt x="247" y="1523"/>
                  </a:moveTo>
                  <a:lnTo>
                    <a:pt x="319" y="1523"/>
                  </a:lnTo>
                  <a:lnTo>
                    <a:pt x="565" y="966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247" y="152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7" name="Freeform 239"/>
            <p:cNvSpPr>
              <a:spLocks/>
            </p:cNvSpPr>
            <p:nvPr/>
          </p:nvSpPr>
          <p:spPr bwMode="auto">
            <a:xfrm>
              <a:off x="1441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8" name="Freeform 240"/>
            <p:cNvSpPr>
              <a:spLocks/>
            </p:cNvSpPr>
            <p:nvPr/>
          </p:nvSpPr>
          <p:spPr bwMode="auto">
            <a:xfrm>
              <a:off x="1441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60" name="Rectangle 241"/>
          <p:cNvSpPr>
            <a:spLocks noChangeArrowheads="1"/>
          </p:cNvSpPr>
          <p:nvPr/>
        </p:nvSpPr>
        <p:spPr bwMode="auto">
          <a:xfrm>
            <a:off x="3340100" y="4657725"/>
            <a:ext cx="158750" cy="8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Rectangle 242"/>
          <p:cNvSpPr>
            <a:spLocks noChangeArrowheads="1"/>
          </p:cNvSpPr>
          <p:nvPr/>
        </p:nvSpPr>
        <p:spPr bwMode="auto">
          <a:xfrm>
            <a:off x="3340100" y="4657725"/>
            <a:ext cx="158750" cy="84138"/>
          </a:xfrm>
          <a:prstGeom prst="rect">
            <a:avLst/>
          </a:prstGeom>
          <a:noFill/>
          <a:ln w="7938">
            <a:solidFill>
              <a:srgbClr val="1F1A1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Freeform 243"/>
          <p:cNvSpPr>
            <a:spLocks/>
          </p:cNvSpPr>
          <p:nvPr/>
        </p:nvSpPr>
        <p:spPr bwMode="auto">
          <a:xfrm>
            <a:off x="3076575" y="5121275"/>
            <a:ext cx="171450" cy="173038"/>
          </a:xfrm>
          <a:custGeom>
            <a:avLst/>
            <a:gdLst>
              <a:gd name="T0" fmla="*/ 2147483647 w 476"/>
              <a:gd name="T1" fmla="*/ 48305663 h 475"/>
              <a:gd name="T2" fmla="*/ 2147483647 w 476"/>
              <a:gd name="T3" fmla="*/ 193354888 h 475"/>
              <a:gd name="T4" fmla="*/ 2147483647 w 476"/>
              <a:gd name="T5" fmla="*/ 531759298 h 475"/>
              <a:gd name="T6" fmla="*/ 2147483647 w 476"/>
              <a:gd name="T7" fmla="*/ 1401923280 h 475"/>
              <a:gd name="T8" fmla="*/ 2147483647 w 476"/>
              <a:gd name="T9" fmla="*/ 2147483647 h 475"/>
              <a:gd name="T10" fmla="*/ 2147483647 w 476"/>
              <a:gd name="T11" fmla="*/ 2147483647 h 475"/>
              <a:gd name="T12" fmla="*/ 2147483647 w 476"/>
              <a:gd name="T13" fmla="*/ 2147483647 h 475"/>
              <a:gd name="T14" fmla="*/ 2147483647 w 476"/>
              <a:gd name="T15" fmla="*/ 2147483647 h 475"/>
              <a:gd name="T16" fmla="*/ 2147483647 w 476"/>
              <a:gd name="T17" fmla="*/ 2147483647 h 475"/>
              <a:gd name="T18" fmla="*/ 2147483647 w 476"/>
              <a:gd name="T19" fmla="*/ 2147483647 h 475"/>
              <a:gd name="T20" fmla="*/ 2147483647 w 476"/>
              <a:gd name="T21" fmla="*/ 2147483647 h 475"/>
              <a:gd name="T22" fmla="*/ 2147483647 w 476"/>
              <a:gd name="T23" fmla="*/ 2147483647 h 475"/>
              <a:gd name="T24" fmla="*/ 2147483647 w 476"/>
              <a:gd name="T25" fmla="*/ 2147483647 h 475"/>
              <a:gd name="T26" fmla="*/ 2147483647 w 476"/>
              <a:gd name="T27" fmla="*/ 2147483647 h 475"/>
              <a:gd name="T28" fmla="*/ 2147483647 w 476"/>
              <a:gd name="T29" fmla="*/ 2147483647 h 475"/>
              <a:gd name="T30" fmla="*/ 2147483647 w 476"/>
              <a:gd name="T31" fmla="*/ 2147483647 h 475"/>
              <a:gd name="T32" fmla="*/ 2147483647 w 476"/>
              <a:gd name="T33" fmla="*/ 2147483647 h 475"/>
              <a:gd name="T34" fmla="*/ 2147483647 w 476"/>
              <a:gd name="T35" fmla="*/ 2147483647 h 475"/>
              <a:gd name="T36" fmla="*/ 2147483647 w 476"/>
              <a:gd name="T37" fmla="*/ 2147483647 h 475"/>
              <a:gd name="T38" fmla="*/ 2147483647 w 476"/>
              <a:gd name="T39" fmla="*/ 2147483647 h 475"/>
              <a:gd name="T40" fmla="*/ 2147483647 w 476"/>
              <a:gd name="T41" fmla="*/ 2147483647 h 475"/>
              <a:gd name="T42" fmla="*/ 2147483647 w 476"/>
              <a:gd name="T43" fmla="*/ 2147483647 h 475"/>
              <a:gd name="T44" fmla="*/ 2147483647 w 476"/>
              <a:gd name="T45" fmla="*/ 2147483647 h 475"/>
              <a:gd name="T46" fmla="*/ 2147483647 w 476"/>
              <a:gd name="T47" fmla="*/ 2147483647 h 475"/>
              <a:gd name="T48" fmla="*/ 2147483647 w 476"/>
              <a:gd name="T49" fmla="*/ 2147483647 h 475"/>
              <a:gd name="T50" fmla="*/ 2147483647 w 476"/>
              <a:gd name="T51" fmla="*/ 2147483647 h 475"/>
              <a:gd name="T52" fmla="*/ 1355093988 w 476"/>
              <a:gd name="T53" fmla="*/ 2147483647 h 475"/>
              <a:gd name="T54" fmla="*/ 514014712 w 476"/>
              <a:gd name="T55" fmla="*/ 2147483647 h 475"/>
              <a:gd name="T56" fmla="*/ 140244668 w 476"/>
              <a:gd name="T57" fmla="*/ 2147483647 h 475"/>
              <a:gd name="T58" fmla="*/ 0 w 476"/>
              <a:gd name="T59" fmla="*/ 2147483647 h 475"/>
              <a:gd name="T60" fmla="*/ 0 w 476"/>
              <a:gd name="T61" fmla="*/ 2147483647 h 475"/>
              <a:gd name="T62" fmla="*/ 140244668 w 476"/>
              <a:gd name="T63" fmla="*/ 2147483647 h 475"/>
              <a:gd name="T64" fmla="*/ 514014712 w 476"/>
              <a:gd name="T65" fmla="*/ 2147483647 h 475"/>
              <a:gd name="T66" fmla="*/ 1355093988 w 476"/>
              <a:gd name="T67" fmla="*/ 2147483647 h 475"/>
              <a:gd name="T68" fmla="*/ 2147483647 w 476"/>
              <a:gd name="T69" fmla="*/ 2147483647 h 475"/>
              <a:gd name="T70" fmla="*/ 2147483647 w 476"/>
              <a:gd name="T71" fmla="*/ 2147483647 h 475"/>
              <a:gd name="T72" fmla="*/ 2147483647 w 476"/>
              <a:gd name="T73" fmla="*/ 1401923280 h 475"/>
              <a:gd name="T74" fmla="*/ 2147483647 w 476"/>
              <a:gd name="T75" fmla="*/ 531759298 h 475"/>
              <a:gd name="T76" fmla="*/ 2147483647 w 476"/>
              <a:gd name="T77" fmla="*/ 193354888 h 475"/>
              <a:gd name="T78" fmla="*/ 2147483647 w 476"/>
              <a:gd name="T79" fmla="*/ 48305663 h 4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5"/>
              <a:gd name="T122" fmla="*/ 476 w 476"/>
              <a:gd name="T123" fmla="*/ 475 h 4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5">
                <a:moveTo>
                  <a:pt x="238" y="0"/>
                </a:moveTo>
                <a:lnTo>
                  <a:pt x="250" y="1"/>
                </a:lnTo>
                <a:lnTo>
                  <a:pt x="262" y="1"/>
                </a:lnTo>
                <a:lnTo>
                  <a:pt x="274" y="4"/>
                </a:lnTo>
                <a:lnTo>
                  <a:pt x="285" y="5"/>
                </a:lnTo>
                <a:lnTo>
                  <a:pt x="308" y="11"/>
                </a:lnTo>
                <a:lnTo>
                  <a:pt x="330" y="19"/>
                </a:lnTo>
                <a:lnTo>
                  <a:pt x="351" y="29"/>
                </a:lnTo>
                <a:lnTo>
                  <a:pt x="370" y="41"/>
                </a:lnTo>
                <a:lnTo>
                  <a:pt x="389" y="55"/>
                </a:lnTo>
                <a:lnTo>
                  <a:pt x="406" y="70"/>
                </a:lnTo>
                <a:lnTo>
                  <a:pt x="421" y="87"/>
                </a:lnTo>
                <a:lnTo>
                  <a:pt x="435" y="105"/>
                </a:lnTo>
                <a:lnTo>
                  <a:pt x="447" y="125"/>
                </a:lnTo>
                <a:lnTo>
                  <a:pt x="456" y="145"/>
                </a:lnTo>
                <a:lnTo>
                  <a:pt x="465" y="167"/>
                </a:lnTo>
                <a:lnTo>
                  <a:pt x="471" y="190"/>
                </a:lnTo>
                <a:lnTo>
                  <a:pt x="472" y="201"/>
                </a:lnTo>
                <a:lnTo>
                  <a:pt x="473" y="213"/>
                </a:lnTo>
                <a:lnTo>
                  <a:pt x="475" y="225"/>
                </a:lnTo>
                <a:lnTo>
                  <a:pt x="476" y="238"/>
                </a:lnTo>
                <a:lnTo>
                  <a:pt x="475" y="250"/>
                </a:lnTo>
                <a:lnTo>
                  <a:pt x="473" y="262"/>
                </a:lnTo>
                <a:lnTo>
                  <a:pt x="472" y="274"/>
                </a:lnTo>
                <a:lnTo>
                  <a:pt x="471" y="286"/>
                </a:lnTo>
                <a:lnTo>
                  <a:pt x="465" y="308"/>
                </a:lnTo>
                <a:lnTo>
                  <a:pt x="456" y="330"/>
                </a:lnTo>
                <a:lnTo>
                  <a:pt x="447" y="350"/>
                </a:lnTo>
                <a:lnTo>
                  <a:pt x="435" y="371"/>
                </a:lnTo>
                <a:lnTo>
                  <a:pt x="421" y="389"/>
                </a:lnTo>
                <a:lnTo>
                  <a:pt x="406" y="405"/>
                </a:lnTo>
                <a:lnTo>
                  <a:pt x="389" y="421"/>
                </a:lnTo>
                <a:lnTo>
                  <a:pt x="370" y="434"/>
                </a:lnTo>
                <a:lnTo>
                  <a:pt x="351" y="446"/>
                </a:lnTo>
                <a:lnTo>
                  <a:pt x="330" y="456"/>
                </a:lnTo>
                <a:lnTo>
                  <a:pt x="308" y="464"/>
                </a:lnTo>
                <a:lnTo>
                  <a:pt x="285" y="470"/>
                </a:lnTo>
                <a:lnTo>
                  <a:pt x="274" y="473"/>
                </a:lnTo>
                <a:lnTo>
                  <a:pt x="262" y="474"/>
                </a:lnTo>
                <a:lnTo>
                  <a:pt x="250" y="475"/>
                </a:lnTo>
                <a:lnTo>
                  <a:pt x="238" y="475"/>
                </a:lnTo>
                <a:lnTo>
                  <a:pt x="226" y="475"/>
                </a:lnTo>
                <a:lnTo>
                  <a:pt x="214" y="474"/>
                </a:lnTo>
                <a:lnTo>
                  <a:pt x="202" y="473"/>
                </a:lnTo>
                <a:lnTo>
                  <a:pt x="190" y="470"/>
                </a:lnTo>
                <a:lnTo>
                  <a:pt x="168" y="464"/>
                </a:lnTo>
                <a:lnTo>
                  <a:pt x="146" y="456"/>
                </a:lnTo>
                <a:lnTo>
                  <a:pt x="125" y="446"/>
                </a:lnTo>
                <a:lnTo>
                  <a:pt x="105" y="434"/>
                </a:lnTo>
                <a:lnTo>
                  <a:pt x="86" y="421"/>
                </a:lnTo>
                <a:lnTo>
                  <a:pt x="69" y="405"/>
                </a:lnTo>
                <a:lnTo>
                  <a:pt x="55" y="389"/>
                </a:lnTo>
                <a:lnTo>
                  <a:pt x="41" y="371"/>
                </a:lnTo>
                <a:lnTo>
                  <a:pt x="29" y="350"/>
                </a:lnTo>
                <a:lnTo>
                  <a:pt x="20" y="330"/>
                </a:lnTo>
                <a:lnTo>
                  <a:pt x="11" y="308"/>
                </a:lnTo>
                <a:lnTo>
                  <a:pt x="5" y="286"/>
                </a:lnTo>
                <a:lnTo>
                  <a:pt x="3" y="274"/>
                </a:lnTo>
                <a:lnTo>
                  <a:pt x="1" y="262"/>
                </a:lnTo>
                <a:lnTo>
                  <a:pt x="0" y="250"/>
                </a:lnTo>
                <a:lnTo>
                  <a:pt x="0" y="238"/>
                </a:lnTo>
                <a:lnTo>
                  <a:pt x="0" y="225"/>
                </a:lnTo>
                <a:lnTo>
                  <a:pt x="1" y="213"/>
                </a:lnTo>
                <a:lnTo>
                  <a:pt x="3" y="201"/>
                </a:lnTo>
                <a:lnTo>
                  <a:pt x="5" y="190"/>
                </a:lnTo>
                <a:lnTo>
                  <a:pt x="11" y="167"/>
                </a:lnTo>
                <a:lnTo>
                  <a:pt x="20" y="145"/>
                </a:lnTo>
                <a:lnTo>
                  <a:pt x="29" y="125"/>
                </a:lnTo>
                <a:lnTo>
                  <a:pt x="41" y="105"/>
                </a:lnTo>
                <a:lnTo>
                  <a:pt x="55" y="87"/>
                </a:lnTo>
                <a:lnTo>
                  <a:pt x="69" y="70"/>
                </a:lnTo>
                <a:lnTo>
                  <a:pt x="86" y="55"/>
                </a:lnTo>
                <a:lnTo>
                  <a:pt x="105" y="41"/>
                </a:lnTo>
                <a:lnTo>
                  <a:pt x="125" y="29"/>
                </a:lnTo>
                <a:lnTo>
                  <a:pt x="146" y="19"/>
                </a:lnTo>
                <a:lnTo>
                  <a:pt x="168" y="11"/>
                </a:lnTo>
                <a:lnTo>
                  <a:pt x="190" y="5"/>
                </a:lnTo>
                <a:lnTo>
                  <a:pt x="202" y="4"/>
                </a:lnTo>
                <a:lnTo>
                  <a:pt x="214" y="1"/>
                </a:lnTo>
                <a:lnTo>
                  <a:pt x="226" y="1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3" name="Freeform 244"/>
          <p:cNvSpPr>
            <a:spLocks/>
          </p:cNvSpPr>
          <p:nvPr/>
        </p:nvSpPr>
        <p:spPr bwMode="auto">
          <a:xfrm>
            <a:off x="3076575" y="5121275"/>
            <a:ext cx="171450" cy="173038"/>
          </a:xfrm>
          <a:custGeom>
            <a:avLst/>
            <a:gdLst>
              <a:gd name="T0" fmla="*/ 2147483647 w 476"/>
              <a:gd name="T1" fmla="*/ 48305663 h 475"/>
              <a:gd name="T2" fmla="*/ 2147483647 w 476"/>
              <a:gd name="T3" fmla="*/ 193354888 h 475"/>
              <a:gd name="T4" fmla="*/ 2147483647 w 476"/>
              <a:gd name="T5" fmla="*/ 531759298 h 475"/>
              <a:gd name="T6" fmla="*/ 2147483647 w 476"/>
              <a:gd name="T7" fmla="*/ 1401923280 h 475"/>
              <a:gd name="T8" fmla="*/ 2147483647 w 476"/>
              <a:gd name="T9" fmla="*/ 2147483647 h 475"/>
              <a:gd name="T10" fmla="*/ 2147483647 w 476"/>
              <a:gd name="T11" fmla="*/ 2147483647 h 475"/>
              <a:gd name="T12" fmla="*/ 2147483647 w 476"/>
              <a:gd name="T13" fmla="*/ 2147483647 h 475"/>
              <a:gd name="T14" fmla="*/ 2147483647 w 476"/>
              <a:gd name="T15" fmla="*/ 2147483647 h 475"/>
              <a:gd name="T16" fmla="*/ 2147483647 w 476"/>
              <a:gd name="T17" fmla="*/ 2147483647 h 475"/>
              <a:gd name="T18" fmla="*/ 2147483647 w 476"/>
              <a:gd name="T19" fmla="*/ 2147483647 h 475"/>
              <a:gd name="T20" fmla="*/ 2147483647 w 476"/>
              <a:gd name="T21" fmla="*/ 2147483647 h 475"/>
              <a:gd name="T22" fmla="*/ 2147483647 w 476"/>
              <a:gd name="T23" fmla="*/ 2147483647 h 475"/>
              <a:gd name="T24" fmla="*/ 2147483647 w 476"/>
              <a:gd name="T25" fmla="*/ 2147483647 h 475"/>
              <a:gd name="T26" fmla="*/ 2147483647 w 476"/>
              <a:gd name="T27" fmla="*/ 2147483647 h 475"/>
              <a:gd name="T28" fmla="*/ 2147483647 w 476"/>
              <a:gd name="T29" fmla="*/ 2147483647 h 475"/>
              <a:gd name="T30" fmla="*/ 2147483647 w 476"/>
              <a:gd name="T31" fmla="*/ 2147483647 h 475"/>
              <a:gd name="T32" fmla="*/ 2147483647 w 476"/>
              <a:gd name="T33" fmla="*/ 2147483647 h 475"/>
              <a:gd name="T34" fmla="*/ 2147483647 w 476"/>
              <a:gd name="T35" fmla="*/ 2147483647 h 475"/>
              <a:gd name="T36" fmla="*/ 2147483647 w 476"/>
              <a:gd name="T37" fmla="*/ 2147483647 h 475"/>
              <a:gd name="T38" fmla="*/ 2147483647 w 476"/>
              <a:gd name="T39" fmla="*/ 2147483647 h 475"/>
              <a:gd name="T40" fmla="*/ 2147483647 w 476"/>
              <a:gd name="T41" fmla="*/ 2147483647 h 475"/>
              <a:gd name="T42" fmla="*/ 2147483647 w 476"/>
              <a:gd name="T43" fmla="*/ 2147483647 h 475"/>
              <a:gd name="T44" fmla="*/ 2147483647 w 476"/>
              <a:gd name="T45" fmla="*/ 2147483647 h 475"/>
              <a:gd name="T46" fmla="*/ 2147483647 w 476"/>
              <a:gd name="T47" fmla="*/ 2147483647 h 475"/>
              <a:gd name="T48" fmla="*/ 2147483647 w 476"/>
              <a:gd name="T49" fmla="*/ 2147483647 h 475"/>
              <a:gd name="T50" fmla="*/ 2147483647 w 476"/>
              <a:gd name="T51" fmla="*/ 2147483647 h 475"/>
              <a:gd name="T52" fmla="*/ 1355093988 w 476"/>
              <a:gd name="T53" fmla="*/ 2147483647 h 475"/>
              <a:gd name="T54" fmla="*/ 514014712 w 476"/>
              <a:gd name="T55" fmla="*/ 2147483647 h 475"/>
              <a:gd name="T56" fmla="*/ 140244668 w 476"/>
              <a:gd name="T57" fmla="*/ 2147483647 h 475"/>
              <a:gd name="T58" fmla="*/ 0 w 476"/>
              <a:gd name="T59" fmla="*/ 2147483647 h 475"/>
              <a:gd name="T60" fmla="*/ 0 w 476"/>
              <a:gd name="T61" fmla="*/ 2147483647 h 475"/>
              <a:gd name="T62" fmla="*/ 140244668 w 476"/>
              <a:gd name="T63" fmla="*/ 2147483647 h 475"/>
              <a:gd name="T64" fmla="*/ 514014712 w 476"/>
              <a:gd name="T65" fmla="*/ 2147483647 h 475"/>
              <a:gd name="T66" fmla="*/ 1355093988 w 476"/>
              <a:gd name="T67" fmla="*/ 2147483647 h 475"/>
              <a:gd name="T68" fmla="*/ 2147483647 w 476"/>
              <a:gd name="T69" fmla="*/ 2147483647 h 475"/>
              <a:gd name="T70" fmla="*/ 2147483647 w 476"/>
              <a:gd name="T71" fmla="*/ 2147483647 h 475"/>
              <a:gd name="T72" fmla="*/ 2147483647 w 476"/>
              <a:gd name="T73" fmla="*/ 1401923280 h 475"/>
              <a:gd name="T74" fmla="*/ 2147483647 w 476"/>
              <a:gd name="T75" fmla="*/ 531759298 h 475"/>
              <a:gd name="T76" fmla="*/ 2147483647 w 476"/>
              <a:gd name="T77" fmla="*/ 193354888 h 475"/>
              <a:gd name="T78" fmla="*/ 2147483647 w 476"/>
              <a:gd name="T79" fmla="*/ 48305663 h 4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5"/>
              <a:gd name="T122" fmla="*/ 476 w 476"/>
              <a:gd name="T123" fmla="*/ 475 h 4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5">
                <a:moveTo>
                  <a:pt x="238" y="0"/>
                </a:moveTo>
                <a:lnTo>
                  <a:pt x="250" y="1"/>
                </a:lnTo>
                <a:lnTo>
                  <a:pt x="262" y="1"/>
                </a:lnTo>
                <a:lnTo>
                  <a:pt x="274" y="4"/>
                </a:lnTo>
                <a:lnTo>
                  <a:pt x="285" y="5"/>
                </a:lnTo>
                <a:lnTo>
                  <a:pt x="308" y="11"/>
                </a:lnTo>
                <a:lnTo>
                  <a:pt x="330" y="19"/>
                </a:lnTo>
                <a:lnTo>
                  <a:pt x="351" y="29"/>
                </a:lnTo>
                <a:lnTo>
                  <a:pt x="370" y="41"/>
                </a:lnTo>
                <a:lnTo>
                  <a:pt x="389" y="55"/>
                </a:lnTo>
                <a:lnTo>
                  <a:pt x="406" y="70"/>
                </a:lnTo>
                <a:lnTo>
                  <a:pt x="421" y="87"/>
                </a:lnTo>
                <a:lnTo>
                  <a:pt x="435" y="105"/>
                </a:lnTo>
                <a:lnTo>
                  <a:pt x="447" y="125"/>
                </a:lnTo>
                <a:lnTo>
                  <a:pt x="456" y="145"/>
                </a:lnTo>
                <a:lnTo>
                  <a:pt x="465" y="167"/>
                </a:lnTo>
                <a:lnTo>
                  <a:pt x="471" y="190"/>
                </a:lnTo>
                <a:lnTo>
                  <a:pt x="472" y="201"/>
                </a:lnTo>
                <a:lnTo>
                  <a:pt x="473" y="213"/>
                </a:lnTo>
                <a:lnTo>
                  <a:pt x="475" y="225"/>
                </a:lnTo>
                <a:lnTo>
                  <a:pt x="476" y="238"/>
                </a:lnTo>
                <a:lnTo>
                  <a:pt x="475" y="250"/>
                </a:lnTo>
                <a:lnTo>
                  <a:pt x="473" y="262"/>
                </a:lnTo>
                <a:lnTo>
                  <a:pt x="472" y="274"/>
                </a:lnTo>
                <a:lnTo>
                  <a:pt x="471" y="286"/>
                </a:lnTo>
                <a:lnTo>
                  <a:pt x="465" y="308"/>
                </a:lnTo>
                <a:lnTo>
                  <a:pt x="456" y="330"/>
                </a:lnTo>
                <a:lnTo>
                  <a:pt x="447" y="350"/>
                </a:lnTo>
                <a:lnTo>
                  <a:pt x="435" y="371"/>
                </a:lnTo>
                <a:lnTo>
                  <a:pt x="421" y="389"/>
                </a:lnTo>
                <a:lnTo>
                  <a:pt x="406" y="405"/>
                </a:lnTo>
                <a:lnTo>
                  <a:pt x="389" y="421"/>
                </a:lnTo>
                <a:lnTo>
                  <a:pt x="370" y="434"/>
                </a:lnTo>
                <a:lnTo>
                  <a:pt x="351" y="446"/>
                </a:lnTo>
                <a:lnTo>
                  <a:pt x="330" y="456"/>
                </a:lnTo>
                <a:lnTo>
                  <a:pt x="308" y="464"/>
                </a:lnTo>
                <a:lnTo>
                  <a:pt x="285" y="470"/>
                </a:lnTo>
                <a:lnTo>
                  <a:pt x="274" y="473"/>
                </a:lnTo>
                <a:lnTo>
                  <a:pt x="262" y="474"/>
                </a:lnTo>
                <a:lnTo>
                  <a:pt x="250" y="475"/>
                </a:lnTo>
                <a:lnTo>
                  <a:pt x="238" y="475"/>
                </a:lnTo>
                <a:lnTo>
                  <a:pt x="226" y="475"/>
                </a:lnTo>
                <a:lnTo>
                  <a:pt x="214" y="474"/>
                </a:lnTo>
                <a:lnTo>
                  <a:pt x="202" y="473"/>
                </a:lnTo>
                <a:lnTo>
                  <a:pt x="190" y="470"/>
                </a:lnTo>
                <a:lnTo>
                  <a:pt x="168" y="464"/>
                </a:lnTo>
                <a:lnTo>
                  <a:pt x="146" y="456"/>
                </a:lnTo>
                <a:lnTo>
                  <a:pt x="125" y="446"/>
                </a:lnTo>
                <a:lnTo>
                  <a:pt x="105" y="434"/>
                </a:lnTo>
                <a:lnTo>
                  <a:pt x="86" y="421"/>
                </a:lnTo>
                <a:lnTo>
                  <a:pt x="69" y="405"/>
                </a:lnTo>
                <a:lnTo>
                  <a:pt x="55" y="389"/>
                </a:lnTo>
                <a:lnTo>
                  <a:pt x="41" y="371"/>
                </a:lnTo>
                <a:lnTo>
                  <a:pt x="29" y="350"/>
                </a:lnTo>
                <a:lnTo>
                  <a:pt x="20" y="330"/>
                </a:lnTo>
                <a:lnTo>
                  <a:pt x="11" y="308"/>
                </a:lnTo>
                <a:lnTo>
                  <a:pt x="5" y="286"/>
                </a:lnTo>
                <a:lnTo>
                  <a:pt x="3" y="274"/>
                </a:lnTo>
                <a:lnTo>
                  <a:pt x="1" y="262"/>
                </a:lnTo>
                <a:lnTo>
                  <a:pt x="0" y="250"/>
                </a:lnTo>
                <a:lnTo>
                  <a:pt x="0" y="238"/>
                </a:lnTo>
                <a:lnTo>
                  <a:pt x="0" y="225"/>
                </a:lnTo>
                <a:lnTo>
                  <a:pt x="1" y="213"/>
                </a:lnTo>
                <a:lnTo>
                  <a:pt x="3" y="201"/>
                </a:lnTo>
                <a:lnTo>
                  <a:pt x="5" y="190"/>
                </a:lnTo>
                <a:lnTo>
                  <a:pt x="11" y="167"/>
                </a:lnTo>
                <a:lnTo>
                  <a:pt x="20" y="145"/>
                </a:lnTo>
                <a:lnTo>
                  <a:pt x="29" y="125"/>
                </a:lnTo>
                <a:lnTo>
                  <a:pt x="41" y="105"/>
                </a:lnTo>
                <a:lnTo>
                  <a:pt x="55" y="87"/>
                </a:lnTo>
                <a:lnTo>
                  <a:pt x="69" y="70"/>
                </a:lnTo>
                <a:lnTo>
                  <a:pt x="86" y="55"/>
                </a:lnTo>
                <a:lnTo>
                  <a:pt x="105" y="41"/>
                </a:lnTo>
                <a:lnTo>
                  <a:pt x="125" y="29"/>
                </a:lnTo>
                <a:lnTo>
                  <a:pt x="146" y="19"/>
                </a:lnTo>
                <a:lnTo>
                  <a:pt x="168" y="11"/>
                </a:lnTo>
                <a:lnTo>
                  <a:pt x="190" y="5"/>
                </a:lnTo>
                <a:lnTo>
                  <a:pt x="202" y="4"/>
                </a:lnTo>
                <a:lnTo>
                  <a:pt x="214" y="1"/>
                </a:lnTo>
                <a:lnTo>
                  <a:pt x="226" y="1"/>
                </a:lnTo>
                <a:lnTo>
                  <a:pt x="238" y="0"/>
                </a:lnTo>
                <a:close/>
              </a:path>
            </a:pathLst>
          </a:custGeom>
          <a:noFill/>
          <a:ln w="7938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4" name="Line 245"/>
          <p:cNvSpPr>
            <a:spLocks noChangeShapeType="1"/>
          </p:cNvSpPr>
          <p:nvPr/>
        </p:nvSpPr>
        <p:spPr bwMode="auto">
          <a:xfrm flipV="1">
            <a:off x="3162300" y="5175250"/>
            <a:ext cx="60325" cy="33338"/>
          </a:xfrm>
          <a:prstGeom prst="line">
            <a:avLst/>
          </a:prstGeom>
          <a:noFill/>
          <a:ln w="793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5" name="Freeform 246"/>
          <p:cNvSpPr>
            <a:spLocks/>
          </p:cNvSpPr>
          <p:nvPr/>
        </p:nvSpPr>
        <p:spPr bwMode="auto">
          <a:xfrm>
            <a:off x="3649663" y="5195888"/>
            <a:ext cx="812800" cy="122237"/>
          </a:xfrm>
          <a:custGeom>
            <a:avLst/>
            <a:gdLst>
              <a:gd name="T0" fmla="*/ 2147483647 w 2255"/>
              <a:gd name="T1" fmla="*/ 2147483647 h 342"/>
              <a:gd name="T2" fmla="*/ 2147483647 w 2255"/>
              <a:gd name="T3" fmla="*/ 2147483647 h 342"/>
              <a:gd name="T4" fmla="*/ 2147483647 w 2255"/>
              <a:gd name="T5" fmla="*/ 2147483647 h 342"/>
              <a:gd name="T6" fmla="*/ 2147483647 w 2255"/>
              <a:gd name="T7" fmla="*/ 2147483647 h 342"/>
              <a:gd name="T8" fmla="*/ 2147483647 w 2255"/>
              <a:gd name="T9" fmla="*/ 2147483647 h 342"/>
              <a:gd name="T10" fmla="*/ 2147483647 w 2255"/>
              <a:gd name="T11" fmla="*/ 2147483647 h 342"/>
              <a:gd name="T12" fmla="*/ 2147483647 w 2255"/>
              <a:gd name="T13" fmla="*/ 2147483647 h 342"/>
              <a:gd name="T14" fmla="*/ 2147483647 w 2255"/>
              <a:gd name="T15" fmla="*/ 2147483647 h 342"/>
              <a:gd name="T16" fmla="*/ 2147483647 w 2255"/>
              <a:gd name="T17" fmla="*/ 2147483647 h 342"/>
              <a:gd name="T18" fmla="*/ 2147483647 w 2255"/>
              <a:gd name="T19" fmla="*/ 2147483647 h 342"/>
              <a:gd name="T20" fmla="*/ 2147483647 w 2255"/>
              <a:gd name="T21" fmla="*/ 0 h 342"/>
              <a:gd name="T22" fmla="*/ 0 w 2255"/>
              <a:gd name="T23" fmla="*/ 0 h 342"/>
              <a:gd name="T24" fmla="*/ 0 w 2255"/>
              <a:gd name="T25" fmla="*/ 2147483647 h 342"/>
              <a:gd name="T26" fmla="*/ 46771134 w 2255"/>
              <a:gd name="T27" fmla="*/ 2147483647 h 342"/>
              <a:gd name="T28" fmla="*/ 187343696 w 2255"/>
              <a:gd name="T29" fmla="*/ 2147483647 h 342"/>
              <a:gd name="T30" fmla="*/ 281015746 w 2255"/>
              <a:gd name="T31" fmla="*/ 2147483647 h 342"/>
              <a:gd name="T32" fmla="*/ 561901733 w 2255"/>
              <a:gd name="T33" fmla="*/ 2147483647 h 342"/>
              <a:gd name="T34" fmla="*/ 842917209 w 2255"/>
              <a:gd name="T35" fmla="*/ 2147483647 h 342"/>
              <a:gd name="T36" fmla="*/ 1123933226 w 2255"/>
              <a:gd name="T37" fmla="*/ 2147483647 h 342"/>
              <a:gd name="T38" fmla="*/ 1545391290 w 2255"/>
              <a:gd name="T39" fmla="*/ 2147483647 h 342"/>
              <a:gd name="T40" fmla="*/ 2013621558 w 2255"/>
              <a:gd name="T41" fmla="*/ 2147483647 h 342"/>
              <a:gd name="T42" fmla="*/ 2147483647 w 2255"/>
              <a:gd name="T43" fmla="*/ 2147483647 h 342"/>
              <a:gd name="T44" fmla="*/ 2147483647 w 2255"/>
              <a:gd name="T45" fmla="*/ 2147483647 h 342"/>
              <a:gd name="T46" fmla="*/ 2147483647 w 2255"/>
              <a:gd name="T47" fmla="*/ 2147483647 h 342"/>
              <a:gd name="T48" fmla="*/ 2147483647 w 2255"/>
              <a:gd name="T49" fmla="*/ 2147483647 h 342"/>
              <a:gd name="T50" fmla="*/ 2147483647 w 2255"/>
              <a:gd name="T51" fmla="*/ 2147483647 h 342"/>
              <a:gd name="T52" fmla="*/ 2147483647 w 2255"/>
              <a:gd name="T53" fmla="*/ 2147483647 h 342"/>
              <a:gd name="T54" fmla="*/ 2147483647 w 2255"/>
              <a:gd name="T55" fmla="*/ 2147483647 h 342"/>
              <a:gd name="T56" fmla="*/ 2147483647 w 2255"/>
              <a:gd name="T57" fmla="*/ 2147483647 h 342"/>
              <a:gd name="T58" fmla="*/ 2147483647 w 2255"/>
              <a:gd name="T59" fmla="*/ 2147483647 h 342"/>
              <a:gd name="T60" fmla="*/ 2147483647 w 2255"/>
              <a:gd name="T61" fmla="*/ 2147483647 h 34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55"/>
              <a:gd name="T94" fmla="*/ 0 h 342"/>
              <a:gd name="T95" fmla="*/ 2255 w 2255"/>
              <a:gd name="T96" fmla="*/ 342 h 34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55" h="342">
                <a:moveTo>
                  <a:pt x="2252" y="251"/>
                </a:moveTo>
                <a:lnTo>
                  <a:pt x="144" y="251"/>
                </a:lnTo>
                <a:lnTo>
                  <a:pt x="134" y="250"/>
                </a:lnTo>
                <a:lnTo>
                  <a:pt x="124" y="248"/>
                </a:lnTo>
                <a:lnTo>
                  <a:pt x="115" y="243"/>
                </a:lnTo>
                <a:lnTo>
                  <a:pt x="107" y="235"/>
                </a:lnTo>
                <a:lnTo>
                  <a:pt x="101" y="228"/>
                </a:lnTo>
                <a:lnTo>
                  <a:pt x="96" y="220"/>
                </a:lnTo>
                <a:lnTo>
                  <a:pt x="92" y="209"/>
                </a:lnTo>
                <a:lnTo>
                  <a:pt x="91" y="199"/>
                </a:lnTo>
                <a:lnTo>
                  <a:pt x="91" y="0"/>
                </a:lnTo>
                <a:lnTo>
                  <a:pt x="0" y="0"/>
                </a:lnTo>
                <a:lnTo>
                  <a:pt x="0" y="199"/>
                </a:lnTo>
                <a:lnTo>
                  <a:pt x="1" y="214"/>
                </a:lnTo>
                <a:lnTo>
                  <a:pt x="4" y="227"/>
                </a:lnTo>
                <a:lnTo>
                  <a:pt x="6" y="242"/>
                </a:lnTo>
                <a:lnTo>
                  <a:pt x="12" y="255"/>
                </a:lnTo>
                <a:lnTo>
                  <a:pt x="18" y="267"/>
                </a:lnTo>
                <a:lnTo>
                  <a:pt x="24" y="279"/>
                </a:lnTo>
                <a:lnTo>
                  <a:pt x="33" y="290"/>
                </a:lnTo>
                <a:lnTo>
                  <a:pt x="43" y="300"/>
                </a:lnTo>
                <a:lnTo>
                  <a:pt x="52" y="309"/>
                </a:lnTo>
                <a:lnTo>
                  <a:pt x="64" y="318"/>
                </a:lnTo>
                <a:lnTo>
                  <a:pt x="75" y="325"/>
                </a:lnTo>
                <a:lnTo>
                  <a:pt x="89" y="331"/>
                </a:lnTo>
                <a:lnTo>
                  <a:pt x="102" y="336"/>
                </a:lnTo>
                <a:lnTo>
                  <a:pt x="115" y="340"/>
                </a:lnTo>
                <a:lnTo>
                  <a:pt x="130" y="342"/>
                </a:lnTo>
                <a:lnTo>
                  <a:pt x="144" y="342"/>
                </a:lnTo>
                <a:lnTo>
                  <a:pt x="2255" y="342"/>
                </a:lnTo>
                <a:lnTo>
                  <a:pt x="2252" y="251"/>
                </a:lnTo>
                <a:close/>
              </a:path>
            </a:pathLst>
          </a:custGeom>
          <a:noFill/>
          <a:ln w="7938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6" name="Freeform 247"/>
          <p:cNvSpPr>
            <a:spLocks/>
          </p:cNvSpPr>
          <p:nvPr/>
        </p:nvSpPr>
        <p:spPr bwMode="auto">
          <a:xfrm>
            <a:off x="3540125" y="5108575"/>
            <a:ext cx="171450" cy="173038"/>
          </a:xfrm>
          <a:custGeom>
            <a:avLst/>
            <a:gdLst>
              <a:gd name="T0" fmla="*/ 2147483647 w 476"/>
              <a:gd name="T1" fmla="*/ 0 h 474"/>
              <a:gd name="T2" fmla="*/ 2147483647 w 476"/>
              <a:gd name="T3" fmla="*/ 97285708 h 474"/>
              <a:gd name="T4" fmla="*/ 2147483647 w 476"/>
              <a:gd name="T5" fmla="*/ 486562105 h 474"/>
              <a:gd name="T6" fmla="*/ 2147483647 w 476"/>
              <a:gd name="T7" fmla="*/ 1410909507 h 474"/>
              <a:gd name="T8" fmla="*/ 2147483647 w 476"/>
              <a:gd name="T9" fmla="*/ 2147483647 h 474"/>
              <a:gd name="T10" fmla="*/ 2147483647 w 476"/>
              <a:gd name="T11" fmla="*/ 2147483647 h 474"/>
              <a:gd name="T12" fmla="*/ 2147483647 w 476"/>
              <a:gd name="T13" fmla="*/ 2147483647 h 474"/>
              <a:gd name="T14" fmla="*/ 2147483647 w 476"/>
              <a:gd name="T15" fmla="*/ 2147483647 h 474"/>
              <a:gd name="T16" fmla="*/ 2147483647 w 476"/>
              <a:gd name="T17" fmla="*/ 2147483647 h 474"/>
              <a:gd name="T18" fmla="*/ 2147483647 w 476"/>
              <a:gd name="T19" fmla="*/ 2147483647 h 474"/>
              <a:gd name="T20" fmla="*/ 2147483647 w 476"/>
              <a:gd name="T21" fmla="*/ 2147483647 h 474"/>
              <a:gd name="T22" fmla="*/ 2147483647 w 476"/>
              <a:gd name="T23" fmla="*/ 2147483647 h 474"/>
              <a:gd name="T24" fmla="*/ 2147483647 w 476"/>
              <a:gd name="T25" fmla="*/ 2147483647 h 474"/>
              <a:gd name="T26" fmla="*/ 2147483647 w 476"/>
              <a:gd name="T27" fmla="*/ 2147483647 h 474"/>
              <a:gd name="T28" fmla="*/ 2147483647 w 476"/>
              <a:gd name="T29" fmla="*/ 2147483647 h 474"/>
              <a:gd name="T30" fmla="*/ 2147483647 w 476"/>
              <a:gd name="T31" fmla="*/ 2147483647 h 474"/>
              <a:gd name="T32" fmla="*/ 2147483647 w 476"/>
              <a:gd name="T33" fmla="*/ 2147483647 h 474"/>
              <a:gd name="T34" fmla="*/ 2147483647 w 476"/>
              <a:gd name="T35" fmla="*/ 2147483647 h 474"/>
              <a:gd name="T36" fmla="*/ 2147483647 w 476"/>
              <a:gd name="T37" fmla="*/ 2147483647 h 474"/>
              <a:gd name="T38" fmla="*/ 2147483647 w 476"/>
              <a:gd name="T39" fmla="*/ 2147483647 h 474"/>
              <a:gd name="T40" fmla="*/ 2147483647 w 476"/>
              <a:gd name="T41" fmla="*/ 2147483647 h 474"/>
              <a:gd name="T42" fmla="*/ 2147483647 w 476"/>
              <a:gd name="T43" fmla="*/ 2147483647 h 474"/>
              <a:gd name="T44" fmla="*/ 2147483647 w 476"/>
              <a:gd name="T45" fmla="*/ 2147483647 h 474"/>
              <a:gd name="T46" fmla="*/ 2147483647 w 476"/>
              <a:gd name="T47" fmla="*/ 2147483647 h 474"/>
              <a:gd name="T48" fmla="*/ 2147483647 w 476"/>
              <a:gd name="T49" fmla="*/ 2147483647 h 474"/>
              <a:gd name="T50" fmla="*/ 2147483647 w 476"/>
              <a:gd name="T51" fmla="*/ 2147483647 h 474"/>
              <a:gd name="T52" fmla="*/ 1401929362 w 476"/>
              <a:gd name="T53" fmla="*/ 2147483647 h 474"/>
              <a:gd name="T54" fmla="*/ 514014712 w 476"/>
              <a:gd name="T55" fmla="*/ 2147483647 h 474"/>
              <a:gd name="T56" fmla="*/ 140244668 w 476"/>
              <a:gd name="T57" fmla="*/ 2147483647 h 474"/>
              <a:gd name="T58" fmla="*/ 93409993 w 476"/>
              <a:gd name="T59" fmla="*/ 2147483647 h 474"/>
              <a:gd name="T60" fmla="*/ 93409993 w 476"/>
              <a:gd name="T61" fmla="*/ 2147483647 h 474"/>
              <a:gd name="T62" fmla="*/ 140244668 w 476"/>
              <a:gd name="T63" fmla="*/ 2147483647 h 474"/>
              <a:gd name="T64" fmla="*/ 514014712 w 476"/>
              <a:gd name="T65" fmla="*/ 2147483647 h 474"/>
              <a:gd name="T66" fmla="*/ 1401929362 w 476"/>
              <a:gd name="T67" fmla="*/ 2147483647 h 474"/>
              <a:gd name="T68" fmla="*/ 2147483647 w 476"/>
              <a:gd name="T69" fmla="*/ 2147483647 h 474"/>
              <a:gd name="T70" fmla="*/ 2147483647 w 476"/>
              <a:gd name="T71" fmla="*/ 2147483647 h 474"/>
              <a:gd name="T72" fmla="*/ 2147483647 w 476"/>
              <a:gd name="T73" fmla="*/ 1410909507 h 474"/>
              <a:gd name="T74" fmla="*/ 2147483647 w 476"/>
              <a:gd name="T75" fmla="*/ 486562105 h 474"/>
              <a:gd name="T76" fmla="*/ 2147483647 w 476"/>
              <a:gd name="T77" fmla="*/ 97285708 h 474"/>
              <a:gd name="T78" fmla="*/ 2147483647 w 476"/>
              <a:gd name="T79" fmla="*/ 0 h 4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4"/>
              <a:gd name="T122" fmla="*/ 476 w 476"/>
              <a:gd name="T123" fmla="*/ 474 h 4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4">
                <a:moveTo>
                  <a:pt x="238" y="0"/>
                </a:moveTo>
                <a:lnTo>
                  <a:pt x="250" y="0"/>
                </a:lnTo>
                <a:lnTo>
                  <a:pt x="263" y="1"/>
                </a:lnTo>
                <a:lnTo>
                  <a:pt x="275" y="2"/>
                </a:lnTo>
                <a:lnTo>
                  <a:pt x="286" y="4"/>
                </a:lnTo>
                <a:lnTo>
                  <a:pt x="309" y="10"/>
                </a:lnTo>
                <a:lnTo>
                  <a:pt x="331" y="18"/>
                </a:lnTo>
                <a:lnTo>
                  <a:pt x="351" y="29"/>
                </a:lnTo>
                <a:lnTo>
                  <a:pt x="371" y="40"/>
                </a:lnTo>
                <a:lnTo>
                  <a:pt x="389" y="54"/>
                </a:lnTo>
                <a:lnTo>
                  <a:pt x="406" y="69"/>
                </a:lnTo>
                <a:lnTo>
                  <a:pt x="422" y="86"/>
                </a:lnTo>
                <a:lnTo>
                  <a:pt x="435" y="104"/>
                </a:lnTo>
                <a:lnTo>
                  <a:pt x="447" y="123"/>
                </a:lnTo>
                <a:lnTo>
                  <a:pt x="457" y="144"/>
                </a:lnTo>
                <a:lnTo>
                  <a:pt x="465" y="166"/>
                </a:lnTo>
                <a:lnTo>
                  <a:pt x="471" y="189"/>
                </a:lnTo>
                <a:lnTo>
                  <a:pt x="473" y="201"/>
                </a:lnTo>
                <a:lnTo>
                  <a:pt x="475" y="213"/>
                </a:lnTo>
                <a:lnTo>
                  <a:pt x="475" y="225"/>
                </a:lnTo>
                <a:lnTo>
                  <a:pt x="476" y="237"/>
                </a:lnTo>
                <a:lnTo>
                  <a:pt x="475" y="249"/>
                </a:lnTo>
                <a:lnTo>
                  <a:pt x="475" y="261"/>
                </a:lnTo>
                <a:lnTo>
                  <a:pt x="473" y="272"/>
                </a:lnTo>
                <a:lnTo>
                  <a:pt x="471" y="285"/>
                </a:lnTo>
                <a:lnTo>
                  <a:pt x="465" y="308"/>
                </a:lnTo>
                <a:lnTo>
                  <a:pt x="457" y="329"/>
                </a:lnTo>
                <a:lnTo>
                  <a:pt x="447" y="350"/>
                </a:lnTo>
                <a:lnTo>
                  <a:pt x="435" y="369"/>
                </a:lnTo>
                <a:lnTo>
                  <a:pt x="422" y="388"/>
                </a:lnTo>
                <a:lnTo>
                  <a:pt x="406" y="405"/>
                </a:lnTo>
                <a:lnTo>
                  <a:pt x="389" y="420"/>
                </a:lnTo>
                <a:lnTo>
                  <a:pt x="371" y="434"/>
                </a:lnTo>
                <a:lnTo>
                  <a:pt x="351" y="446"/>
                </a:lnTo>
                <a:lnTo>
                  <a:pt x="331" y="455"/>
                </a:lnTo>
                <a:lnTo>
                  <a:pt x="309" y="464"/>
                </a:lnTo>
                <a:lnTo>
                  <a:pt x="286" y="469"/>
                </a:lnTo>
                <a:lnTo>
                  <a:pt x="275" y="471"/>
                </a:lnTo>
                <a:lnTo>
                  <a:pt x="263" y="472"/>
                </a:lnTo>
                <a:lnTo>
                  <a:pt x="250" y="474"/>
                </a:lnTo>
                <a:lnTo>
                  <a:pt x="238" y="474"/>
                </a:lnTo>
                <a:lnTo>
                  <a:pt x="226" y="474"/>
                </a:lnTo>
                <a:lnTo>
                  <a:pt x="214" y="472"/>
                </a:lnTo>
                <a:lnTo>
                  <a:pt x="202" y="471"/>
                </a:lnTo>
                <a:lnTo>
                  <a:pt x="190" y="469"/>
                </a:lnTo>
                <a:lnTo>
                  <a:pt x="168" y="464"/>
                </a:lnTo>
                <a:lnTo>
                  <a:pt x="146" y="455"/>
                </a:lnTo>
                <a:lnTo>
                  <a:pt x="125" y="446"/>
                </a:lnTo>
                <a:lnTo>
                  <a:pt x="106" y="434"/>
                </a:lnTo>
                <a:lnTo>
                  <a:pt x="87" y="420"/>
                </a:lnTo>
                <a:lnTo>
                  <a:pt x="71" y="405"/>
                </a:lnTo>
                <a:lnTo>
                  <a:pt x="55" y="388"/>
                </a:lnTo>
                <a:lnTo>
                  <a:pt x="42" y="369"/>
                </a:lnTo>
                <a:lnTo>
                  <a:pt x="30" y="350"/>
                </a:lnTo>
                <a:lnTo>
                  <a:pt x="20" y="329"/>
                </a:lnTo>
                <a:lnTo>
                  <a:pt x="11" y="308"/>
                </a:lnTo>
                <a:lnTo>
                  <a:pt x="5" y="285"/>
                </a:lnTo>
                <a:lnTo>
                  <a:pt x="3" y="272"/>
                </a:lnTo>
                <a:lnTo>
                  <a:pt x="2" y="261"/>
                </a:lnTo>
                <a:lnTo>
                  <a:pt x="2" y="249"/>
                </a:lnTo>
                <a:lnTo>
                  <a:pt x="0" y="237"/>
                </a:lnTo>
                <a:lnTo>
                  <a:pt x="2" y="225"/>
                </a:lnTo>
                <a:lnTo>
                  <a:pt x="2" y="213"/>
                </a:lnTo>
                <a:lnTo>
                  <a:pt x="3" y="201"/>
                </a:lnTo>
                <a:lnTo>
                  <a:pt x="5" y="189"/>
                </a:lnTo>
                <a:lnTo>
                  <a:pt x="11" y="166"/>
                </a:lnTo>
                <a:lnTo>
                  <a:pt x="20" y="144"/>
                </a:lnTo>
                <a:lnTo>
                  <a:pt x="30" y="123"/>
                </a:lnTo>
                <a:lnTo>
                  <a:pt x="42" y="104"/>
                </a:lnTo>
                <a:lnTo>
                  <a:pt x="55" y="86"/>
                </a:lnTo>
                <a:lnTo>
                  <a:pt x="71" y="69"/>
                </a:lnTo>
                <a:lnTo>
                  <a:pt x="87" y="54"/>
                </a:lnTo>
                <a:lnTo>
                  <a:pt x="106" y="40"/>
                </a:lnTo>
                <a:lnTo>
                  <a:pt x="125" y="29"/>
                </a:lnTo>
                <a:lnTo>
                  <a:pt x="146" y="18"/>
                </a:lnTo>
                <a:lnTo>
                  <a:pt x="168" y="10"/>
                </a:lnTo>
                <a:lnTo>
                  <a:pt x="190" y="4"/>
                </a:lnTo>
                <a:lnTo>
                  <a:pt x="202" y="2"/>
                </a:lnTo>
                <a:lnTo>
                  <a:pt x="214" y="1"/>
                </a:lnTo>
                <a:lnTo>
                  <a:pt x="226" y="0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7" name="Freeform 248"/>
          <p:cNvSpPr>
            <a:spLocks/>
          </p:cNvSpPr>
          <p:nvPr/>
        </p:nvSpPr>
        <p:spPr bwMode="auto">
          <a:xfrm>
            <a:off x="3540125" y="5108575"/>
            <a:ext cx="171450" cy="173038"/>
          </a:xfrm>
          <a:custGeom>
            <a:avLst/>
            <a:gdLst>
              <a:gd name="T0" fmla="*/ 2147483647 w 476"/>
              <a:gd name="T1" fmla="*/ 0 h 474"/>
              <a:gd name="T2" fmla="*/ 2147483647 w 476"/>
              <a:gd name="T3" fmla="*/ 97285708 h 474"/>
              <a:gd name="T4" fmla="*/ 2147483647 w 476"/>
              <a:gd name="T5" fmla="*/ 486562105 h 474"/>
              <a:gd name="T6" fmla="*/ 2147483647 w 476"/>
              <a:gd name="T7" fmla="*/ 1410909507 h 474"/>
              <a:gd name="T8" fmla="*/ 2147483647 w 476"/>
              <a:gd name="T9" fmla="*/ 2147483647 h 474"/>
              <a:gd name="T10" fmla="*/ 2147483647 w 476"/>
              <a:gd name="T11" fmla="*/ 2147483647 h 474"/>
              <a:gd name="T12" fmla="*/ 2147483647 w 476"/>
              <a:gd name="T13" fmla="*/ 2147483647 h 474"/>
              <a:gd name="T14" fmla="*/ 2147483647 w 476"/>
              <a:gd name="T15" fmla="*/ 2147483647 h 474"/>
              <a:gd name="T16" fmla="*/ 2147483647 w 476"/>
              <a:gd name="T17" fmla="*/ 2147483647 h 474"/>
              <a:gd name="T18" fmla="*/ 2147483647 w 476"/>
              <a:gd name="T19" fmla="*/ 2147483647 h 474"/>
              <a:gd name="T20" fmla="*/ 2147483647 w 476"/>
              <a:gd name="T21" fmla="*/ 2147483647 h 474"/>
              <a:gd name="T22" fmla="*/ 2147483647 w 476"/>
              <a:gd name="T23" fmla="*/ 2147483647 h 474"/>
              <a:gd name="T24" fmla="*/ 2147483647 w 476"/>
              <a:gd name="T25" fmla="*/ 2147483647 h 474"/>
              <a:gd name="T26" fmla="*/ 2147483647 w 476"/>
              <a:gd name="T27" fmla="*/ 2147483647 h 474"/>
              <a:gd name="T28" fmla="*/ 2147483647 w 476"/>
              <a:gd name="T29" fmla="*/ 2147483647 h 474"/>
              <a:gd name="T30" fmla="*/ 2147483647 w 476"/>
              <a:gd name="T31" fmla="*/ 2147483647 h 474"/>
              <a:gd name="T32" fmla="*/ 2147483647 w 476"/>
              <a:gd name="T33" fmla="*/ 2147483647 h 474"/>
              <a:gd name="T34" fmla="*/ 2147483647 w 476"/>
              <a:gd name="T35" fmla="*/ 2147483647 h 474"/>
              <a:gd name="T36" fmla="*/ 2147483647 w 476"/>
              <a:gd name="T37" fmla="*/ 2147483647 h 474"/>
              <a:gd name="T38" fmla="*/ 2147483647 w 476"/>
              <a:gd name="T39" fmla="*/ 2147483647 h 474"/>
              <a:gd name="T40" fmla="*/ 2147483647 w 476"/>
              <a:gd name="T41" fmla="*/ 2147483647 h 474"/>
              <a:gd name="T42" fmla="*/ 2147483647 w 476"/>
              <a:gd name="T43" fmla="*/ 2147483647 h 474"/>
              <a:gd name="T44" fmla="*/ 2147483647 w 476"/>
              <a:gd name="T45" fmla="*/ 2147483647 h 474"/>
              <a:gd name="T46" fmla="*/ 2147483647 w 476"/>
              <a:gd name="T47" fmla="*/ 2147483647 h 474"/>
              <a:gd name="T48" fmla="*/ 2147483647 w 476"/>
              <a:gd name="T49" fmla="*/ 2147483647 h 474"/>
              <a:gd name="T50" fmla="*/ 2147483647 w 476"/>
              <a:gd name="T51" fmla="*/ 2147483647 h 474"/>
              <a:gd name="T52" fmla="*/ 1401929362 w 476"/>
              <a:gd name="T53" fmla="*/ 2147483647 h 474"/>
              <a:gd name="T54" fmla="*/ 514014712 w 476"/>
              <a:gd name="T55" fmla="*/ 2147483647 h 474"/>
              <a:gd name="T56" fmla="*/ 140244668 w 476"/>
              <a:gd name="T57" fmla="*/ 2147483647 h 474"/>
              <a:gd name="T58" fmla="*/ 93409993 w 476"/>
              <a:gd name="T59" fmla="*/ 2147483647 h 474"/>
              <a:gd name="T60" fmla="*/ 93409993 w 476"/>
              <a:gd name="T61" fmla="*/ 2147483647 h 474"/>
              <a:gd name="T62" fmla="*/ 140244668 w 476"/>
              <a:gd name="T63" fmla="*/ 2147483647 h 474"/>
              <a:gd name="T64" fmla="*/ 514014712 w 476"/>
              <a:gd name="T65" fmla="*/ 2147483647 h 474"/>
              <a:gd name="T66" fmla="*/ 1401929362 w 476"/>
              <a:gd name="T67" fmla="*/ 2147483647 h 474"/>
              <a:gd name="T68" fmla="*/ 2147483647 w 476"/>
              <a:gd name="T69" fmla="*/ 2147483647 h 474"/>
              <a:gd name="T70" fmla="*/ 2147483647 w 476"/>
              <a:gd name="T71" fmla="*/ 2147483647 h 474"/>
              <a:gd name="T72" fmla="*/ 2147483647 w 476"/>
              <a:gd name="T73" fmla="*/ 1410909507 h 474"/>
              <a:gd name="T74" fmla="*/ 2147483647 w 476"/>
              <a:gd name="T75" fmla="*/ 486562105 h 474"/>
              <a:gd name="T76" fmla="*/ 2147483647 w 476"/>
              <a:gd name="T77" fmla="*/ 97285708 h 474"/>
              <a:gd name="T78" fmla="*/ 2147483647 w 476"/>
              <a:gd name="T79" fmla="*/ 0 h 4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4"/>
              <a:gd name="T122" fmla="*/ 476 w 476"/>
              <a:gd name="T123" fmla="*/ 474 h 4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4">
                <a:moveTo>
                  <a:pt x="238" y="0"/>
                </a:moveTo>
                <a:lnTo>
                  <a:pt x="250" y="0"/>
                </a:lnTo>
                <a:lnTo>
                  <a:pt x="263" y="1"/>
                </a:lnTo>
                <a:lnTo>
                  <a:pt x="275" y="2"/>
                </a:lnTo>
                <a:lnTo>
                  <a:pt x="286" y="4"/>
                </a:lnTo>
                <a:lnTo>
                  <a:pt x="309" y="10"/>
                </a:lnTo>
                <a:lnTo>
                  <a:pt x="331" y="18"/>
                </a:lnTo>
                <a:lnTo>
                  <a:pt x="351" y="29"/>
                </a:lnTo>
                <a:lnTo>
                  <a:pt x="371" y="40"/>
                </a:lnTo>
                <a:lnTo>
                  <a:pt x="389" y="54"/>
                </a:lnTo>
                <a:lnTo>
                  <a:pt x="406" y="69"/>
                </a:lnTo>
                <a:lnTo>
                  <a:pt x="422" y="86"/>
                </a:lnTo>
                <a:lnTo>
                  <a:pt x="435" y="104"/>
                </a:lnTo>
                <a:lnTo>
                  <a:pt x="447" y="123"/>
                </a:lnTo>
                <a:lnTo>
                  <a:pt x="457" y="144"/>
                </a:lnTo>
                <a:lnTo>
                  <a:pt x="465" y="166"/>
                </a:lnTo>
                <a:lnTo>
                  <a:pt x="471" y="189"/>
                </a:lnTo>
                <a:lnTo>
                  <a:pt x="473" y="201"/>
                </a:lnTo>
                <a:lnTo>
                  <a:pt x="475" y="213"/>
                </a:lnTo>
                <a:lnTo>
                  <a:pt x="475" y="225"/>
                </a:lnTo>
                <a:lnTo>
                  <a:pt x="476" y="237"/>
                </a:lnTo>
                <a:lnTo>
                  <a:pt x="475" y="249"/>
                </a:lnTo>
                <a:lnTo>
                  <a:pt x="475" y="261"/>
                </a:lnTo>
                <a:lnTo>
                  <a:pt x="473" y="272"/>
                </a:lnTo>
                <a:lnTo>
                  <a:pt x="471" y="285"/>
                </a:lnTo>
                <a:lnTo>
                  <a:pt x="465" y="308"/>
                </a:lnTo>
                <a:lnTo>
                  <a:pt x="457" y="329"/>
                </a:lnTo>
                <a:lnTo>
                  <a:pt x="447" y="350"/>
                </a:lnTo>
                <a:lnTo>
                  <a:pt x="435" y="369"/>
                </a:lnTo>
                <a:lnTo>
                  <a:pt x="422" y="388"/>
                </a:lnTo>
                <a:lnTo>
                  <a:pt x="406" y="405"/>
                </a:lnTo>
                <a:lnTo>
                  <a:pt x="389" y="420"/>
                </a:lnTo>
                <a:lnTo>
                  <a:pt x="371" y="434"/>
                </a:lnTo>
                <a:lnTo>
                  <a:pt x="351" y="446"/>
                </a:lnTo>
                <a:lnTo>
                  <a:pt x="331" y="455"/>
                </a:lnTo>
                <a:lnTo>
                  <a:pt x="309" y="464"/>
                </a:lnTo>
                <a:lnTo>
                  <a:pt x="286" y="469"/>
                </a:lnTo>
                <a:lnTo>
                  <a:pt x="275" y="471"/>
                </a:lnTo>
                <a:lnTo>
                  <a:pt x="263" y="472"/>
                </a:lnTo>
                <a:lnTo>
                  <a:pt x="250" y="474"/>
                </a:lnTo>
                <a:lnTo>
                  <a:pt x="238" y="474"/>
                </a:lnTo>
                <a:lnTo>
                  <a:pt x="226" y="474"/>
                </a:lnTo>
                <a:lnTo>
                  <a:pt x="214" y="472"/>
                </a:lnTo>
                <a:lnTo>
                  <a:pt x="202" y="471"/>
                </a:lnTo>
                <a:lnTo>
                  <a:pt x="190" y="469"/>
                </a:lnTo>
                <a:lnTo>
                  <a:pt x="168" y="464"/>
                </a:lnTo>
                <a:lnTo>
                  <a:pt x="146" y="455"/>
                </a:lnTo>
                <a:lnTo>
                  <a:pt x="125" y="446"/>
                </a:lnTo>
                <a:lnTo>
                  <a:pt x="106" y="434"/>
                </a:lnTo>
                <a:lnTo>
                  <a:pt x="87" y="420"/>
                </a:lnTo>
                <a:lnTo>
                  <a:pt x="71" y="405"/>
                </a:lnTo>
                <a:lnTo>
                  <a:pt x="55" y="388"/>
                </a:lnTo>
                <a:lnTo>
                  <a:pt x="42" y="369"/>
                </a:lnTo>
                <a:lnTo>
                  <a:pt x="30" y="350"/>
                </a:lnTo>
                <a:lnTo>
                  <a:pt x="20" y="329"/>
                </a:lnTo>
                <a:lnTo>
                  <a:pt x="11" y="308"/>
                </a:lnTo>
                <a:lnTo>
                  <a:pt x="5" y="285"/>
                </a:lnTo>
                <a:lnTo>
                  <a:pt x="3" y="272"/>
                </a:lnTo>
                <a:lnTo>
                  <a:pt x="2" y="261"/>
                </a:lnTo>
                <a:lnTo>
                  <a:pt x="2" y="249"/>
                </a:lnTo>
                <a:lnTo>
                  <a:pt x="0" y="237"/>
                </a:lnTo>
                <a:lnTo>
                  <a:pt x="2" y="225"/>
                </a:lnTo>
                <a:lnTo>
                  <a:pt x="2" y="213"/>
                </a:lnTo>
                <a:lnTo>
                  <a:pt x="3" y="201"/>
                </a:lnTo>
                <a:lnTo>
                  <a:pt x="5" y="189"/>
                </a:lnTo>
                <a:lnTo>
                  <a:pt x="11" y="166"/>
                </a:lnTo>
                <a:lnTo>
                  <a:pt x="20" y="144"/>
                </a:lnTo>
                <a:lnTo>
                  <a:pt x="30" y="123"/>
                </a:lnTo>
                <a:lnTo>
                  <a:pt x="42" y="104"/>
                </a:lnTo>
                <a:lnTo>
                  <a:pt x="55" y="86"/>
                </a:lnTo>
                <a:lnTo>
                  <a:pt x="71" y="69"/>
                </a:lnTo>
                <a:lnTo>
                  <a:pt x="87" y="54"/>
                </a:lnTo>
                <a:lnTo>
                  <a:pt x="106" y="40"/>
                </a:lnTo>
                <a:lnTo>
                  <a:pt x="125" y="29"/>
                </a:lnTo>
                <a:lnTo>
                  <a:pt x="146" y="18"/>
                </a:lnTo>
                <a:lnTo>
                  <a:pt x="168" y="10"/>
                </a:lnTo>
                <a:lnTo>
                  <a:pt x="190" y="4"/>
                </a:lnTo>
                <a:lnTo>
                  <a:pt x="202" y="2"/>
                </a:lnTo>
                <a:lnTo>
                  <a:pt x="214" y="1"/>
                </a:lnTo>
                <a:lnTo>
                  <a:pt x="226" y="0"/>
                </a:lnTo>
                <a:lnTo>
                  <a:pt x="238" y="0"/>
                </a:lnTo>
                <a:close/>
              </a:path>
            </a:pathLst>
          </a:custGeom>
          <a:noFill/>
          <a:ln w="7938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8" name="Line 249"/>
          <p:cNvSpPr>
            <a:spLocks noChangeShapeType="1"/>
          </p:cNvSpPr>
          <p:nvPr/>
        </p:nvSpPr>
        <p:spPr bwMode="auto">
          <a:xfrm flipV="1">
            <a:off x="3624263" y="5138738"/>
            <a:ext cx="39687" cy="57150"/>
          </a:xfrm>
          <a:prstGeom prst="line">
            <a:avLst/>
          </a:prstGeom>
          <a:noFill/>
          <a:ln w="793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9" name="Freeform 250"/>
          <p:cNvSpPr>
            <a:spLocks/>
          </p:cNvSpPr>
          <p:nvPr/>
        </p:nvSpPr>
        <p:spPr bwMode="auto">
          <a:xfrm>
            <a:off x="7812088" y="2994025"/>
            <a:ext cx="808037" cy="1082675"/>
          </a:xfrm>
          <a:custGeom>
            <a:avLst/>
            <a:gdLst>
              <a:gd name="T0" fmla="*/ 0 w 509"/>
              <a:gd name="T1" fmla="*/ 2147483647 h 682"/>
              <a:gd name="T2" fmla="*/ 0 w 509"/>
              <a:gd name="T3" fmla="*/ 2147483647 h 682"/>
              <a:gd name="T4" fmla="*/ 2147483647 w 509"/>
              <a:gd name="T5" fmla="*/ 2147483647 h 682"/>
              <a:gd name="T6" fmla="*/ 2147483647 w 509"/>
              <a:gd name="T7" fmla="*/ 2147483647 h 682"/>
              <a:gd name="T8" fmla="*/ 2147483647 w 509"/>
              <a:gd name="T9" fmla="*/ 2147483647 h 682"/>
              <a:gd name="T10" fmla="*/ 2147483647 w 509"/>
              <a:gd name="T11" fmla="*/ 0 h 682"/>
              <a:gd name="T12" fmla="*/ 2147483647 w 509"/>
              <a:gd name="T13" fmla="*/ 0 h 682"/>
              <a:gd name="T14" fmla="*/ 2147483647 w 509"/>
              <a:gd name="T15" fmla="*/ 2147483647 h 682"/>
              <a:gd name="T16" fmla="*/ 2147483647 w 509"/>
              <a:gd name="T17" fmla="*/ 2147483647 h 682"/>
              <a:gd name="T18" fmla="*/ 2147483647 w 509"/>
              <a:gd name="T19" fmla="*/ 2147483647 h 682"/>
              <a:gd name="T20" fmla="*/ 2147483647 w 509"/>
              <a:gd name="T21" fmla="*/ 2147483647 h 682"/>
              <a:gd name="T22" fmla="*/ 2147483647 w 509"/>
              <a:gd name="T23" fmla="*/ 2147483647 h 682"/>
              <a:gd name="T24" fmla="*/ 2147483647 w 509"/>
              <a:gd name="T25" fmla="*/ 2147483647 h 682"/>
              <a:gd name="T26" fmla="*/ 0 w 509"/>
              <a:gd name="T27" fmla="*/ 2147483647 h 6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9"/>
              <a:gd name="T43" fmla="*/ 0 h 682"/>
              <a:gd name="T44" fmla="*/ 509 w 509"/>
              <a:gd name="T45" fmla="*/ 682 h 6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9" h="682">
                <a:moveTo>
                  <a:pt x="0" y="567"/>
                </a:moveTo>
                <a:lnTo>
                  <a:pt x="0" y="90"/>
                </a:lnTo>
                <a:lnTo>
                  <a:pt x="39" y="90"/>
                </a:lnTo>
                <a:lnTo>
                  <a:pt x="39" y="47"/>
                </a:lnTo>
                <a:lnTo>
                  <a:pt x="82" y="47"/>
                </a:lnTo>
                <a:lnTo>
                  <a:pt x="82" y="0"/>
                </a:lnTo>
                <a:lnTo>
                  <a:pt x="509" y="0"/>
                </a:lnTo>
                <a:lnTo>
                  <a:pt x="509" y="596"/>
                </a:lnTo>
                <a:lnTo>
                  <a:pt x="469" y="596"/>
                </a:lnTo>
                <a:lnTo>
                  <a:pt x="469" y="639"/>
                </a:lnTo>
                <a:lnTo>
                  <a:pt x="430" y="639"/>
                </a:lnTo>
                <a:lnTo>
                  <a:pt x="430" y="682"/>
                </a:lnTo>
                <a:lnTo>
                  <a:pt x="104" y="682"/>
                </a:lnTo>
                <a:lnTo>
                  <a:pt x="0" y="567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0" name="Freeform 251"/>
          <p:cNvSpPr>
            <a:spLocks/>
          </p:cNvSpPr>
          <p:nvPr/>
        </p:nvSpPr>
        <p:spPr bwMode="auto">
          <a:xfrm>
            <a:off x="7874000" y="3068638"/>
            <a:ext cx="682625" cy="939800"/>
          </a:xfrm>
          <a:custGeom>
            <a:avLst/>
            <a:gdLst>
              <a:gd name="T0" fmla="*/ 2147483647 w 430"/>
              <a:gd name="T1" fmla="*/ 0 h 592"/>
              <a:gd name="T2" fmla="*/ 2147483647 w 430"/>
              <a:gd name="T3" fmla="*/ 0 h 592"/>
              <a:gd name="T4" fmla="*/ 2147483647 w 430"/>
              <a:gd name="T5" fmla="*/ 2147483647 h 592"/>
              <a:gd name="T6" fmla="*/ 2147483647 w 430"/>
              <a:gd name="T7" fmla="*/ 2147483647 h 592"/>
              <a:gd name="T8" fmla="*/ 2147483647 w 430"/>
              <a:gd name="T9" fmla="*/ 2147483647 h 592"/>
              <a:gd name="T10" fmla="*/ 0 w 430"/>
              <a:gd name="T11" fmla="*/ 2147483647 h 592"/>
              <a:gd name="T12" fmla="*/ 0 w 430"/>
              <a:gd name="T13" fmla="*/ 0 h 592"/>
              <a:gd name="T14" fmla="*/ 2147483647 w 430"/>
              <a:gd name="T15" fmla="*/ 0 h 5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0"/>
              <a:gd name="T25" fmla="*/ 0 h 592"/>
              <a:gd name="T26" fmla="*/ 430 w 430"/>
              <a:gd name="T27" fmla="*/ 592 h 5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0" h="592">
                <a:moveTo>
                  <a:pt x="43" y="0"/>
                </a:moveTo>
                <a:lnTo>
                  <a:pt x="430" y="0"/>
                </a:lnTo>
                <a:lnTo>
                  <a:pt x="430" y="592"/>
                </a:lnTo>
                <a:lnTo>
                  <a:pt x="391" y="592"/>
                </a:lnTo>
                <a:lnTo>
                  <a:pt x="391" y="43"/>
                </a:lnTo>
                <a:lnTo>
                  <a:pt x="0" y="43"/>
                </a:lnTo>
                <a:lnTo>
                  <a:pt x="0" y="0"/>
                </a:lnTo>
                <a:lnTo>
                  <a:pt x="43" y="0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1" name="Freeform 252"/>
          <p:cNvSpPr>
            <a:spLocks/>
          </p:cNvSpPr>
          <p:nvPr/>
        </p:nvSpPr>
        <p:spPr bwMode="auto">
          <a:xfrm>
            <a:off x="7812088" y="3894138"/>
            <a:ext cx="165100" cy="182562"/>
          </a:xfrm>
          <a:custGeom>
            <a:avLst/>
            <a:gdLst>
              <a:gd name="T0" fmla="*/ 0 w 104"/>
              <a:gd name="T1" fmla="*/ 0 h 115"/>
              <a:gd name="T2" fmla="*/ 2147483647 w 104"/>
              <a:gd name="T3" fmla="*/ 0 h 115"/>
              <a:gd name="T4" fmla="*/ 2147483647 w 104"/>
              <a:gd name="T5" fmla="*/ 2147483647 h 115"/>
              <a:gd name="T6" fmla="*/ 0 w 104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15"/>
              <a:gd name="T14" fmla="*/ 104 w 104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15">
                <a:moveTo>
                  <a:pt x="0" y="0"/>
                </a:moveTo>
                <a:lnTo>
                  <a:pt x="104" y="0"/>
                </a:lnTo>
                <a:lnTo>
                  <a:pt x="104" y="115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2" name="Freeform 253"/>
          <p:cNvSpPr>
            <a:spLocks/>
          </p:cNvSpPr>
          <p:nvPr/>
        </p:nvSpPr>
        <p:spPr bwMode="auto">
          <a:xfrm>
            <a:off x="6011863" y="2276475"/>
            <a:ext cx="1365250" cy="1365250"/>
          </a:xfrm>
          <a:custGeom>
            <a:avLst/>
            <a:gdLst>
              <a:gd name="T0" fmla="*/ 2147483647 w 2579"/>
              <a:gd name="T1" fmla="*/ 2147483647 h 2579"/>
              <a:gd name="T2" fmla="*/ 2147483647 w 2579"/>
              <a:gd name="T3" fmla="*/ 2147483647 h 2579"/>
              <a:gd name="T4" fmla="*/ 2147483647 w 2579"/>
              <a:gd name="T5" fmla="*/ 2147483647 h 2579"/>
              <a:gd name="T6" fmla="*/ 2147483647 w 2579"/>
              <a:gd name="T7" fmla="*/ 2147483647 h 2579"/>
              <a:gd name="T8" fmla="*/ 2147483647 w 2579"/>
              <a:gd name="T9" fmla="*/ 2147483647 h 2579"/>
              <a:gd name="T10" fmla="*/ 2147483647 w 2579"/>
              <a:gd name="T11" fmla="*/ 2147483647 h 2579"/>
              <a:gd name="T12" fmla="*/ 2147483647 w 2579"/>
              <a:gd name="T13" fmla="*/ 2147483647 h 2579"/>
              <a:gd name="T14" fmla="*/ 2147483647 w 2579"/>
              <a:gd name="T15" fmla="*/ 2147483647 h 2579"/>
              <a:gd name="T16" fmla="*/ 2147483647 w 2579"/>
              <a:gd name="T17" fmla="*/ 2147483647 h 2579"/>
              <a:gd name="T18" fmla="*/ 2147483647 w 2579"/>
              <a:gd name="T19" fmla="*/ 2147483647 h 2579"/>
              <a:gd name="T20" fmla="*/ 2147483647 w 2579"/>
              <a:gd name="T21" fmla="*/ 2147483647 h 2579"/>
              <a:gd name="T22" fmla="*/ 2147483647 w 2579"/>
              <a:gd name="T23" fmla="*/ 2147483647 h 2579"/>
              <a:gd name="T24" fmla="*/ 2147483647 w 2579"/>
              <a:gd name="T25" fmla="*/ 2147483647 h 2579"/>
              <a:gd name="T26" fmla="*/ 2147483647 w 2579"/>
              <a:gd name="T27" fmla="*/ 2147483647 h 2579"/>
              <a:gd name="T28" fmla="*/ 2147483647 w 2579"/>
              <a:gd name="T29" fmla="*/ 2147483647 h 2579"/>
              <a:gd name="T30" fmla="*/ 2147483647 w 2579"/>
              <a:gd name="T31" fmla="*/ 2147483647 h 2579"/>
              <a:gd name="T32" fmla="*/ 2147483647 w 2579"/>
              <a:gd name="T33" fmla="*/ 2147483647 h 2579"/>
              <a:gd name="T34" fmla="*/ 2147483647 w 2579"/>
              <a:gd name="T35" fmla="*/ 2147483647 h 2579"/>
              <a:gd name="T36" fmla="*/ 2147483647 w 2579"/>
              <a:gd name="T37" fmla="*/ 2147483647 h 2579"/>
              <a:gd name="T38" fmla="*/ 2147483647 w 2579"/>
              <a:gd name="T39" fmla="*/ 2147483647 h 2579"/>
              <a:gd name="T40" fmla="*/ 2147483647 w 2579"/>
              <a:gd name="T41" fmla="*/ 2147483647 h 2579"/>
              <a:gd name="T42" fmla="*/ 2147483647 w 2579"/>
              <a:gd name="T43" fmla="*/ 2147483647 h 2579"/>
              <a:gd name="T44" fmla="*/ 2147483647 w 2579"/>
              <a:gd name="T45" fmla="*/ 2147483647 h 2579"/>
              <a:gd name="T46" fmla="*/ 2147483647 w 2579"/>
              <a:gd name="T47" fmla="*/ 2147483647 h 2579"/>
              <a:gd name="T48" fmla="*/ 2147483647 w 2579"/>
              <a:gd name="T49" fmla="*/ 2147483647 h 2579"/>
              <a:gd name="T50" fmla="*/ 2147483647 w 2579"/>
              <a:gd name="T51" fmla="*/ 2147483647 h 2579"/>
              <a:gd name="T52" fmla="*/ 2147483647 w 2579"/>
              <a:gd name="T53" fmla="*/ 2147483647 h 2579"/>
              <a:gd name="T54" fmla="*/ 2147483647 w 2579"/>
              <a:gd name="T55" fmla="*/ 2147483647 h 2579"/>
              <a:gd name="T56" fmla="*/ 2147483647 w 2579"/>
              <a:gd name="T57" fmla="*/ 2147483647 h 2579"/>
              <a:gd name="T58" fmla="*/ 2147483647 w 2579"/>
              <a:gd name="T59" fmla="*/ 2147483647 h 2579"/>
              <a:gd name="T60" fmla="*/ 2147483647 w 2579"/>
              <a:gd name="T61" fmla="*/ 2147483647 h 2579"/>
              <a:gd name="T62" fmla="*/ 2147483647 w 2579"/>
              <a:gd name="T63" fmla="*/ 2147483647 h 2579"/>
              <a:gd name="T64" fmla="*/ 2147483647 w 2579"/>
              <a:gd name="T65" fmla="*/ 2147483647 h 2579"/>
              <a:gd name="T66" fmla="*/ 2147483647 w 2579"/>
              <a:gd name="T67" fmla="*/ 2147483647 h 2579"/>
              <a:gd name="T68" fmla="*/ 2147483647 w 2579"/>
              <a:gd name="T69" fmla="*/ 148244244 h 2579"/>
              <a:gd name="T70" fmla="*/ 2147483647 w 2579"/>
              <a:gd name="T71" fmla="*/ 2147483647 h 2579"/>
              <a:gd name="T72" fmla="*/ 2147483647 w 2579"/>
              <a:gd name="T73" fmla="*/ 2147483647 h 2579"/>
              <a:gd name="T74" fmla="*/ 2147483647 w 2579"/>
              <a:gd name="T75" fmla="*/ 2147483647 h 2579"/>
              <a:gd name="T76" fmla="*/ 2147483647 w 2579"/>
              <a:gd name="T77" fmla="*/ 2147483647 h 2579"/>
              <a:gd name="T78" fmla="*/ 2147483647 w 2579"/>
              <a:gd name="T79" fmla="*/ 2147483647 h 2579"/>
              <a:gd name="T80" fmla="*/ 2147483647 w 2579"/>
              <a:gd name="T81" fmla="*/ 2147483647 h 2579"/>
              <a:gd name="T82" fmla="*/ 2147483647 w 2579"/>
              <a:gd name="T83" fmla="*/ 2147483647 h 2579"/>
              <a:gd name="T84" fmla="*/ 2147483647 w 2579"/>
              <a:gd name="T85" fmla="*/ 2147483647 h 2579"/>
              <a:gd name="T86" fmla="*/ 2147483647 w 2579"/>
              <a:gd name="T87" fmla="*/ 2147483647 h 2579"/>
              <a:gd name="T88" fmla="*/ 2147483647 w 2579"/>
              <a:gd name="T89" fmla="*/ 2147483647 h 2579"/>
              <a:gd name="T90" fmla="*/ 2147483647 w 2579"/>
              <a:gd name="T91" fmla="*/ 2147483647 h 2579"/>
              <a:gd name="T92" fmla="*/ 2147483647 w 2579"/>
              <a:gd name="T93" fmla="*/ 2147483647 h 2579"/>
              <a:gd name="T94" fmla="*/ 2147483647 w 2579"/>
              <a:gd name="T95" fmla="*/ 2147483647 h 2579"/>
              <a:gd name="T96" fmla="*/ 2147483647 w 2579"/>
              <a:gd name="T97" fmla="*/ 2147483647 h 2579"/>
              <a:gd name="T98" fmla="*/ 2147483647 w 2579"/>
              <a:gd name="T99" fmla="*/ 2147483647 h 2579"/>
              <a:gd name="T100" fmla="*/ 2147483647 w 2579"/>
              <a:gd name="T101" fmla="*/ 2147483647 h 2579"/>
              <a:gd name="T102" fmla="*/ 2147483647 w 2579"/>
              <a:gd name="T103" fmla="*/ 2147483647 h 2579"/>
              <a:gd name="T104" fmla="*/ 2147483647 w 2579"/>
              <a:gd name="T105" fmla="*/ 2147483647 h 2579"/>
              <a:gd name="T106" fmla="*/ 2147483647 w 2579"/>
              <a:gd name="T107" fmla="*/ 2147483647 h 2579"/>
              <a:gd name="T108" fmla="*/ 2147483647 w 2579"/>
              <a:gd name="T109" fmla="*/ 2147483647 h 2579"/>
              <a:gd name="T110" fmla="*/ 2147483647 w 2579"/>
              <a:gd name="T111" fmla="*/ 2147483647 h 2579"/>
              <a:gd name="T112" fmla="*/ 2147483647 w 2579"/>
              <a:gd name="T113" fmla="*/ 2147483647 h 2579"/>
              <a:gd name="T114" fmla="*/ 2147483647 w 2579"/>
              <a:gd name="T115" fmla="*/ 2147483647 h 2579"/>
              <a:gd name="T116" fmla="*/ 2147483647 w 2579"/>
              <a:gd name="T117" fmla="*/ 2147483647 h 2579"/>
              <a:gd name="T118" fmla="*/ 2147483647 w 2579"/>
              <a:gd name="T119" fmla="*/ 2147483647 h 2579"/>
              <a:gd name="T120" fmla="*/ 2147483647 w 2579"/>
              <a:gd name="T121" fmla="*/ 2147483647 h 25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79"/>
              <a:gd name="T184" fmla="*/ 0 h 2579"/>
              <a:gd name="T185" fmla="*/ 2579 w 2579"/>
              <a:gd name="T186" fmla="*/ 2579 h 25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79" h="2579">
                <a:moveTo>
                  <a:pt x="2174" y="2521"/>
                </a:moveTo>
                <a:lnTo>
                  <a:pt x="2157" y="2527"/>
                </a:lnTo>
                <a:lnTo>
                  <a:pt x="2141" y="2534"/>
                </a:lnTo>
                <a:lnTo>
                  <a:pt x="2124" y="2541"/>
                </a:lnTo>
                <a:lnTo>
                  <a:pt x="2107" y="2546"/>
                </a:lnTo>
                <a:lnTo>
                  <a:pt x="2092" y="2551"/>
                </a:lnTo>
                <a:lnTo>
                  <a:pt x="2075" y="2555"/>
                </a:lnTo>
                <a:lnTo>
                  <a:pt x="2057" y="2559"/>
                </a:lnTo>
                <a:lnTo>
                  <a:pt x="2042" y="2563"/>
                </a:lnTo>
                <a:lnTo>
                  <a:pt x="2025" y="2567"/>
                </a:lnTo>
                <a:lnTo>
                  <a:pt x="2008" y="2569"/>
                </a:lnTo>
                <a:lnTo>
                  <a:pt x="1992" y="2572"/>
                </a:lnTo>
                <a:lnTo>
                  <a:pt x="1975" y="2573"/>
                </a:lnTo>
                <a:lnTo>
                  <a:pt x="1959" y="2576"/>
                </a:lnTo>
                <a:lnTo>
                  <a:pt x="1943" y="2577"/>
                </a:lnTo>
                <a:lnTo>
                  <a:pt x="1926" y="2577"/>
                </a:lnTo>
                <a:lnTo>
                  <a:pt x="1910" y="2579"/>
                </a:lnTo>
                <a:lnTo>
                  <a:pt x="1897" y="2579"/>
                </a:lnTo>
                <a:lnTo>
                  <a:pt x="1885" y="2579"/>
                </a:lnTo>
                <a:lnTo>
                  <a:pt x="1872" y="2579"/>
                </a:lnTo>
                <a:lnTo>
                  <a:pt x="1860" y="2579"/>
                </a:lnTo>
                <a:lnTo>
                  <a:pt x="1847" y="2579"/>
                </a:lnTo>
                <a:lnTo>
                  <a:pt x="1836" y="2577"/>
                </a:lnTo>
                <a:lnTo>
                  <a:pt x="1824" y="2577"/>
                </a:lnTo>
                <a:lnTo>
                  <a:pt x="1812" y="2576"/>
                </a:lnTo>
                <a:lnTo>
                  <a:pt x="1794" y="2575"/>
                </a:lnTo>
                <a:lnTo>
                  <a:pt x="1776" y="2572"/>
                </a:lnTo>
                <a:lnTo>
                  <a:pt x="1759" y="2569"/>
                </a:lnTo>
                <a:lnTo>
                  <a:pt x="1742" y="2567"/>
                </a:lnTo>
                <a:lnTo>
                  <a:pt x="1727" y="2563"/>
                </a:lnTo>
                <a:lnTo>
                  <a:pt x="1711" y="2560"/>
                </a:lnTo>
                <a:lnTo>
                  <a:pt x="1695" y="2556"/>
                </a:lnTo>
                <a:lnTo>
                  <a:pt x="1681" y="2552"/>
                </a:lnTo>
                <a:lnTo>
                  <a:pt x="1666" y="2548"/>
                </a:lnTo>
                <a:lnTo>
                  <a:pt x="1653" y="2545"/>
                </a:lnTo>
                <a:lnTo>
                  <a:pt x="1640" y="2541"/>
                </a:lnTo>
                <a:lnTo>
                  <a:pt x="1627" y="2535"/>
                </a:lnTo>
                <a:lnTo>
                  <a:pt x="1615" y="2530"/>
                </a:lnTo>
                <a:lnTo>
                  <a:pt x="1603" y="2526"/>
                </a:lnTo>
                <a:lnTo>
                  <a:pt x="1593" y="2521"/>
                </a:lnTo>
                <a:lnTo>
                  <a:pt x="1582" y="2516"/>
                </a:lnTo>
                <a:lnTo>
                  <a:pt x="1576" y="2513"/>
                </a:lnTo>
                <a:lnTo>
                  <a:pt x="1569" y="2509"/>
                </a:lnTo>
                <a:lnTo>
                  <a:pt x="1562" y="2506"/>
                </a:lnTo>
                <a:lnTo>
                  <a:pt x="1557" y="2503"/>
                </a:lnTo>
                <a:lnTo>
                  <a:pt x="1551" y="2500"/>
                </a:lnTo>
                <a:lnTo>
                  <a:pt x="1544" y="2496"/>
                </a:lnTo>
                <a:lnTo>
                  <a:pt x="1537" y="2493"/>
                </a:lnTo>
                <a:lnTo>
                  <a:pt x="1531" y="2489"/>
                </a:lnTo>
                <a:lnTo>
                  <a:pt x="1502" y="2472"/>
                </a:lnTo>
                <a:lnTo>
                  <a:pt x="1473" y="2453"/>
                </a:lnTo>
                <a:lnTo>
                  <a:pt x="1446" y="2433"/>
                </a:lnTo>
                <a:lnTo>
                  <a:pt x="1419" y="2411"/>
                </a:lnTo>
                <a:lnTo>
                  <a:pt x="1394" y="2388"/>
                </a:lnTo>
                <a:lnTo>
                  <a:pt x="1369" y="2363"/>
                </a:lnTo>
                <a:lnTo>
                  <a:pt x="1346" y="2338"/>
                </a:lnTo>
                <a:lnTo>
                  <a:pt x="1323" y="2311"/>
                </a:lnTo>
                <a:lnTo>
                  <a:pt x="1322" y="2311"/>
                </a:lnTo>
                <a:lnTo>
                  <a:pt x="1278" y="2248"/>
                </a:lnTo>
                <a:lnTo>
                  <a:pt x="1279" y="2247"/>
                </a:lnTo>
                <a:lnTo>
                  <a:pt x="1254" y="2204"/>
                </a:lnTo>
                <a:lnTo>
                  <a:pt x="1233" y="2161"/>
                </a:lnTo>
                <a:lnTo>
                  <a:pt x="1215" y="2117"/>
                </a:lnTo>
                <a:lnTo>
                  <a:pt x="1200" y="2071"/>
                </a:lnTo>
                <a:lnTo>
                  <a:pt x="1188" y="2025"/>
                </a:lnTo>
                <a:lnTo>
                  <a:pt x="1179" y="1977"/>
                </a:lnTo>
                <a:lnTo>
                  <a:pt x="1174" y="1930"/>
                </a:lnTo>
                <a:lnTo>
                  <a:pt x="1172" y="1881"/>
                </a:lnTo>
                <a:lnTo>
                  <a:pt x="1015" y="1881"/>
                </a:lnTo>
                <a:lnTo>
                  <a:pt x="1015" y="1820"/>
                </a:lnTo>
                <a:lnTo>
                  <a:pt x="1175" y="1820"/>
                </a:lnTo>
                <a:lnTo>
                  <a:pt x="1176" y="1803"/>
                </a:lnTo>
                <a:lnTo>
                  <a:pt x="1178" y="1787"/>
                </a:lnTo>
                <a:lnTo>
                  <a:pt x="1180" y="1770"/>
                </a:lnTo>
                <a:lnTo>
                  <a:pt x="1183" y="1754"/>
                </a:lnTo>
                <a:lnTo>
                  <a:pt x="1184" y="1745"/>
                </a:lnTo>
                <a:lnTo>
                  <a:pt x="1187" y="1737"/>
                </a:lnTo>
                <a:lnTo>
                  <a:pt x="1188" y="1729"/>
                </a:lnTo>
                <a:lnTo>
                  <a:pt x="1190" y="1720"/>
                </a:lnTo>
                <a:lnTo>
                  <a:pt x="653" y="1720"/>
                </a:lnTo>
                <a:lnTo>
                  <a:pt x="236" y="1720"/>
                </a:lnTo>
                <a:lnTo>
                  <a:pt x="0" y="1720"/>
                </a:lnTo>
                <a:lnTo>
                  <a:pt x="24" y="1656"/>
                </a:lnTo>
                <a:lnTo>
                  <a:pt x="248" y="1656"/>
                </a:lnTo>
                <a:lnTo>
                  <a:pt x="249" y="576"/>
                </a:lnTo>
                <a:lnTo>
                  <a:pt x="428" y="576"/>
                </a:lnTo>
                <a:lnTo>
                  <a:pt x="428" y="1656"/>
                </a:lnTo>
                <a:lnTo>
                  <a:pt x="634" y="1656"/>
                </a:lnTo>
                <a:lnTo>
                  <a:pt x="634" y="505"/>
                </a:lnTo>
                <a:lnTo>
                  <a:pt x="814" y="505"/>
                </a:lnTo>
                <a:lnTo>
                  <a:pt x="814" y="1656"/>
                </a:lnTo>
                <a:lnTo>
                  <a:pt x="1020" y="1656"/>
                </a:lnTo>
                <a:lnTo>
                  <a:pt x="1020" y="1120"/>
                </a:lnTo>
                <a:lnTo>
                  <a:pt x="1200" y="1120"/>
                </a:lnTo>
                <a:lnTo>
                  <a:pt x="1200" y="1656"/>
                </a:lnTo>
                <a:lnTo>
                  <a:pt x="1208" y="1656"/>
                </a:lnTo>
                <a:lnTo>
                  <a:pt x="1224" y="1612"/>
                </a:lnTo>
                <a:lnTo>
                  <a:pt x="1242" y="1570"/>
                </a:lnTo>
                <a:lnTo>
                  <a:pt x="1263" y="1530"/>
                </a:lnTo>
                <a:lnTo>
                  <a:pt x="1287" y="1492"/>
                </a:lnTo>
                <a:lnTo>
                  <a:pt x="1313" y="1455"/>
                </a:lnTo>
                <a:lnTo>
                  <a:pt x="1342" y="1419"/>
                </a:lnTo>
                <a:lnTo>
                  <a:pt x="1372" y="1385"/>
                </a:lnTo>
                <a:lnTo>
                  <a:pt x="1405" y="1354"/>
                </a:lnTo>
                <a:lnTo>
                  <a:pt x="1405" y="1"/>
                </a:lnTo>
                <a:lnTo>
                  <a:pt x="1583" y="0"/>
                </a:lnTo>
                <a:lnTo>
                  <a:pt x="1583" y="1237"/>
                </a:lnTo>
                <a:lnTo>
                  <a:pt x="1598" y="1230"/>
                </a:lnTo>
                <a:lnTo>
                  <a:pt x="1614" y="1224"/>
                </a:lnTo>
                <a:lnTo>
                  <a:pt x="1629" y="1218"/>
                </a:lnTo>
                <a:lnTo>
                  <a:pt x="1644" y="1212"/>
                </a:lnTo>
                <a:lnTo>
                  <a:pt x="1660" y="1207"/>
                </a:lnTo>
                <a:lnTo>
                  <a:pt x="1675" y="1203"/>
                </a:lnTo>
                <a:lnTo>
                  <a:pt x="1691" y="1197"/>
                </a:lnTo>
                <a:lnTo>
                  <a:pt x="1707" y="1193"/>
                </a:lnTo>
                <a:lnTo>
                  <a:pt x="1723" y="1190"/>
                </a:lnTo>
                <a:lnTo>
                  <a:pt x="1738" y="1187"/>
                </a:lnTo>
                <a:lnTo>
                  <a:pt x="1754" y="1184"/>
                </a:lnTo>
                <a:lnTo>
                  <a:pt x="1770" y="1182"/>
                </a:lnTo>
                <a:lnTo>
                  <a:pt x="1787" y="1179"/>
                </a:lnTo>
                <a:lnTo>
                  <a:pt x="1803" y="1178"/>
                </a:lnTo>
                <a:lnTo>
                  <a:pt x="1818" y="1176"/>
                </a:lnTo>
                <a:lnTo>
                  <a:pt x="1836" y="1175"/>
                </a:lnTo>
                <a:lnTo>
                  <a:pt x="1836" y="1174"/>
                </a:lnTo>
                <a:lnTo>
                  <a:pt x="1914" y="1174"/>
                </a:lnTo>
                <a:lnTo>
                  <a:pt x="1914" y="1175"/>
                </a:lnTo>
                <a:lnTo>
                  <a:pt x="1947" y="1178"/>
                </a:lnTo>
                <a:lnTo>
                  <a:pt x="1980" y="1180"/>
                </a:lnTo>
                <a:lnTo>
                  <a:pt x="2011" y="1186"/>
                </a:lnTo>
                <a:lnTo>
                  <a:pt x="2043" y="1192"/>
                </a:lnTo>
                <a:lnTo>
                  <a:pt x="2073" y="1200"/>
                </a:lnTo>
                <a:lnTo>
                  <a:pt x="2103" y="1209"/>
                </a:lnTo>
                <a:lnTo>
                  <a:pt x="2134" y="1220"/>
                </a:lnTo>
                <a:lnTo>
                  <a:pt x="2162" y="1232"/>
                </a:lnTo>
                <a:lnTo>
                  <a:pt x="2190" y="1245"/>
                </a:lnTo>
                <a:lnTo>
                  <a:pt x="2218" y="1260"/>
                </a:lnTo>
                <a:lnTo>
                  <a:pt x="2245" y="1276"/>
                </a:lnTo>
                <a:lnTo>
                  <a:pt x="2271" y="1293"/>
                </a:lnTo>
                <a:lnTo>
                  <a:pt x="2298" y="1313"/>
                </a:lnTo>
                <a:lnTo>
                  <a:pt x="2323" y="1333"/>
                </a:lnTo>
                <a:lnTo>
                  <a:pt x="2348" y="1355"/>
                </a:lnTo>
                <a:lnTo>
                  <a:pt x="2371" y="1377"/>
                </a:lnTo>
                <a:lnTo>
                  <a:pt x="2371" y="1376"/>
                </a:lnTo>
                <a:lnTo>
                  <a:pt x="2424" y="1434"/>
                </a:lnTo>
                <a:lnTo>
                  <a:pt x="2422" y="1435"/>
                </a:lnTo>
                <a:lnTo>
                  <a:pt x="2449" y="1468"/>
                </a:lnTo>
                <a:lnTo>
                  <a:pt x="2471" y="1502"/>
                </a:lnTo>
                <a:lnTo>
                  <a:pt x="2492" y="1537"/>
                </a:lnTo>
                <a:lnTo>
                  <a:pt x="2510" y="1573"/>
                </a:lnTo>
                <a:lnTo>
                  <a:pt x="2527" y="1610"/>
                </a:lnTo>
                <a:lnTo>
                  <a:pt x="2541" y="1648"/>
                </a:lnTo>
                <a:lnTo>
                  <a:pt x="2552" y="1687"/>
                </a:lnTo>
                <a:lnTo>
                  <a:pt x="2563" y="1728"/>
                </a:lnTo>
                <a:lnTo>
                  <a:pt x="2564" y="1728"/>
                </a:lnTo>
                <a:lnTo>
                  <a:pt x="2576" y="1804"/>
                </a:lnTo>
                <a:lnTo>
                  <a:pt x="2575" y="1804"/>
                </a:lnTo>
                <a:lnTo>
                  <a:pt x="2577" y="1837"/>
                </a:lnTo>
                <a:lnTo>
                  <a:pt x="2579" y="1870"/>
                </a:lnTo>
                <a:lnTo>
                  <a:pt x="2579" y="1903"/>
                </a:lnTo>
                <a:lnTo>
                  <a:pt x="2577" y="1934"/>
                </a:lnTo>
                <a:lnTo>
                  <a:pt x="2576" y="1934"/>
                </a:lnTo>
                <a:lnTo>
                  <a:pt x="2569" y="1987"/>
                </a:lnTo>
                <a:lnTo>
                  <a:pt x="2560" y="2036"/>
                </a:lnTo>
                <a:lnTo>
                  <a:pt x="2547" y="2084"/>
                </a:lnTo>
                <a:lnTo>
                  <a:pt x="2533" y="2128"/>
                </a:lnTo>
                <a:lnTo>
                  <a:pt x="2517" y="2169"/>
                </a:lnTo>
                <a:lnTo>
                  <a:pt x="2499" y="2207"/>
                </a:lnTo>
                <a:lnTo>
                  <a:pt x="2480" y="2243"/>
                </a:lnTo>
                <a:lnTo>
                  <a:pt x="2461" y="2274"/>
                </a:lnTo>
                <a:lnTo>
                  <a:pt x="2442" y="2302"/>
                </a:lnTo>
                <a:lnTo>
                  <a:pt x="2424" y="2327"/>
                </a:lnTo>
                <a:lnTo>
                  <a:pt x="2408" y="2348"/>
                </a:lnTo>
                <a:lnTo>
                  <a:pt x="2394" y="2365"/>
                </a:lnTo>
                <a:lnTo>
                  <a:pt x="2380" y="2378"/>
                </a:lnTo>
                <a:lnTo>
                  <a:pt x="2371" y="2388"/>
                </a:lnTo>
                <a:lnTo>
                  <a:pt x="2366" y="2394"/>
                </a:lnTo>
                <a:lnTo>
                  <a:pt x="2363" y="2396"/>
                </a:lnTo>
                <a:lnTo>
                  <a:pt x="2341" y="2417"/>
                </a:lnTo>
                <a:lnTo>
                  <a:pt x="2319" y="2436"/>
                </a:lnTo>
                <a:lnTo>
                  <a:pt x="2295" y="2453"/>
                </a:lnTo>
                <a:lnTo>
                  <a:pt x="2271" y="2470"/>
                </a:lnTo>
                <a:lnTo>
                  <a:pt x="2248" y="2484"/>
                </a:lnTo>
                <a:lnTo>
                  <a:pt x="2223" y="2497"/>
                </a:lnTo>
                <a:lnTo>
                  <a:pt x="2199" y="2510"/>
                </a:lnTo>
                <a:lnTo>
                  <a:pt x="2174" y="25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3" name="Freeform 254"/>
          <p:cNvSpPr>
            <a:spLocks/>
          </p:cNvSpPr>
          <p:nvPr/>
        </p:nvSpPr>
        <p:spPr bwMode="auto">
          <a:xfrm>
            <a:off x="7040563" y="3238500"/>
            <a:ext cx="295275" cy="282575"/>
          </a:xfrm>
          <a:custGeom>
            <a:avLst/>
            <a:gdLst>
              <a:gd name="T0" fmla="*/ 2147483647 w 556"/>
              <a:gd name="T1" fmla="*/ 2147483647 h 535"/>
              <a:gd name="T2" fmla="*/ 0 w 556"/>
              <a:gd name="T3" fmla="*/ 2147483647 h 535"/>
              <a:gd name="T4" fmla="*/ 2147483647 w 556"/>
              <a:gd name="T5" fmla="*/ 0 h 535"/>
              <a:gd name="T6" fmla="*/ 2147483647 w 556"/>
              <a:gd name="T7" fmla="*/ 2147483647 h 535"/>
              <a:gd name="T8" fmla="*/ 2147483647 w 556"/>
              <a:gd name="T9" fmla="*/ 2147483647 h 535"/>
              <a:gd name="T10" fmla="*/ 2147483647 w 556"/>
              <a:gd name="T11" fmla="*/ 2147483647 h 535"/>
              <a:gd name="T12" fmla="*/ 2147483647 w 556"/>
              <a:gd name="T13" fmla="*/ 2147483647 h 535"/>
              <a:gd name="T14" fmla="*/ 2147483647 w 556"/>
              <a:gd name="T15" fmla="*/ 2147483647 h 535"/>
              <a:gd name="T16" fmla="*/ 2147483647 w 556"/>
              <a:gd name="T17" fmla="*/ 2147483647 h 535"/>
              <a:gd name="T18" fmla="*/ 2147483647 w 556"/>
              <a:gd name="T19" fmla="*/ 2147483647 h 535"/>
              <a:gd name="T20" fmla="*/ 2147483647 w 556"/>
              <a:gd name="T21" fmla="*/ 2147483647 h 535"/>
              <a:gd name="T22" fmla="*/ 2147483647 w 556"/>
              <a:gd name="T23" fmla="*/ 2147483647 h 535"/>
              <a:gd name="T24" fmla="*/ 2147483647 w 556"/>
              <a:gd name="T25" fmla="*/ 2147483647 h 535"/>
              <a:gd name="T26" fmla="*/ 2147483647 w 556"/>
              <a:gd name="T27" fmla="*/ 2147483647 h 535"/>
              <a:gd name="T28" fmla="*/ 2147483647 w 556"/>
              <a:gd name="T29" fmla="*/ 2147483647 h 535"/>
              <a:gd name="T30" fmla="*/ 2147483647 w 556"/>
              <a:gd name="T31" fmla="*/ 2147483647 h 535"/>
              <a:gd name="T32" fmla="*/ 2147483647 w 556"/>
              <a:gd name="T33" fmla="*/ 2147483647 h 535"/>
              <a:gd name="T34" fmla="*/ 2147483647 w 556"/>
              <a:gd name="T35" fmla="*/ 2147483647 h 535"/>
              <a:gd name="T36" fmla="*/ 2147483647 w 556"/>
              <a:gd name="T37" fmla="*/ 2147483647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6"/>
              <a:gd name="T58" fmla="*/ 0 h 535"/>
              <a:gd name="T59" fmla="*/ 556 w 556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6" h="535">
                <a:moveTo>
                  <a:pt x="337" y="535"/>
                </a:moveTo>
                <a:lnTo>
                  <a:pt x="0" y="87"/>
                </a:lnTo>
                <a:lnTo>
                  <a:pt x="552" y="0"/>
                </a:lnTo>
                <a:lnTo>
                  <a:pt x="555" y="38"/>
                </a:lnTo>
                <a:lnTo>
                  <a:pt x="556" y="78"/>
                </a:lnTo>
                <a:lnTo>
                  <a:pt x="554" y="114"/>
                </a:lnTo>
                <a:lnTo>
                  <a:pt x="550" y="152"/>
                </a:lnTo>
                <a:lnTo>
                  <a:pt x="543" y="189"/>
                </a:lnTo>
                <a:lnTo>
                  <a:pt x="535" y="225"/>
                </a:lnTo>
                <a:lnTo>
                  <a:pt x="525" y="260"/>
                </a:lnTo>
                <a:lnTo>
                  <a:pt x="512" y="294"/>
                </a:lnTo>
                <a:lnTo>
                  <a:pt x="497" y="328"/>
                </a:lnTo>
                <a:lnTo>
                  <a:pt x="480" y="361"/>
                </a:lnTo>
                <a:lnTo>
                  <a:pt x="462" y="393"/>
                </a:lnTo>
                <a:lnTo>
                  <a:pt x="441" y="423"/>
                </a:lnTo>
                <a:lnTo>
                  <a:pt x="417" y="453"/>
                </a:lnTo>
                <a:lnTo>
                  <a:pt x="392" y="481"/>
                </a:lnTo>
                <a:lnTo>
                  <a:pt x="366" y="508"/>
                </a:lnTo>
                <a:lnTo>
                  <a:pt x="337" y="535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4" name="Freeform 255"/>
          <p:cNvSpPr>
            <a:spLocks/>
          </p:cNvSpPr>
          <p:nvPr/>
        </p:nvSpPr>
        <p:spPr bwMode="auto">
          <a:xfrm>
            <a:off x="7024688" y="2940050"/>
            <a:ext cx="211137" cy="282575"/>
          </a:xfrm>
          <a:custGeom>
            <a:avLst/>
            <a:gdLst>
              <a:gd name="T0" fmla="*/ 0 w 399"/>
              <a:gd name="T1" fmla="*/ 0 h 535"/>
              <a:gd name="T2" fmla="*/ 2147483647 w 399"/>
              <a:gd name="T3" fmla="*/ 294594206 h 535"/>
              <a:gd name="T4" fmla="*/ 2147483647 w 399"/>
              <a:gd name="T5" fmla="*/ 736763799 h 535"/>
              <a:gd name="T6" fmla="*/ 2147483647 w 399"/>
              <a:gd name="T7" fmla="*/ 1473527599 h 535"/>
              <a:gd name="T8" fmla="*/ 2147483647 w 399"/>
              <a:gd name="T9" fmla="*/ 2147483647 h 535"/>
              <a:gd name="T10" fmla="*/ 2147483647 w 399"/>
              <a:gd name="T11" fmla="*/ 2147483647 h 535"/>
              <a:gd name="T12" fmla="*/ 2147483647 w 399"/>
              <a:gd name="T13" fmla="*/ 2147483647 h 535"/>
              <a:gd name="T14" fmla="*/ 2147483647 w 399"/>
              <a:gd name="T15" fmla="*/ 2147483647 h 535"/>
              <a:gd name="T16" fmla="*/ 2147483647 w 399"/>
              <a:gd name="T17" fmla="*/ 2147483647 h 535"/>
              <a:gd name="T18" fmla="*/ 2147483647 w 399"/>
              <a:gd name="T19" fmla="*/ 2147483647 h 535"/>
              <a:gd name="T20" fmla="*/ 2147483647 w 399"/>
              <a:gd name="T21" fmla="*/ 2147483647 h 535"/>
              <a:gd name="T22" fmla="*/ 2147483647 w 399"/>
              <a:gd name="T23" fmla="*/ 2147483647 h 535"/>
              <a:gd name="T24" fmla="*/ 2147483647 w 399"/>
              <a:gd name="T25" fmla="*/ 2147483647 h 535"/>
              <a:gd name="T26" fmla="*/ 2147483647 w 399"/>
              <a:gd name="T27" fmla="*/ 2147483647 h 535"/>
              <a:gd name="T28" fmla="*/ 2147483647 w 399"/>
              <a:gd name="T29" fmla="*/ 2147483647 h 535"/>
              <a:gd name="T30" fmla="*/ 2147483647 w 399"/>
              <a:gd name="T31" fmla="*/ 2147483647 h 535"/>
              <a:gd name="T32" fmla="*/ 2147483647 w 399"/>
              <a:gd name="T33" fmla="*/ 2147483647 h 535"/>
              <a:gd name="T34" fmla="*/ 0 w 399"/>
              <a:gd name="T35" fmla="*/ 2147483647 h 535"/>
              <a:gd name="T36" fmla="*/ 0 w 399"/>
              <a:gd name="T37" fmla="*/ 0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99"/>
              <a:gd name="T58" fmla="*/ 0 h 535"/>
              <a:gd name="T59" fmla="*/ 399 w 399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99" h="535">
                <a:moveTo>
                  <a:pt x="0" y="0"/>
                </a:moveTo>
                <a:lnTo>
                  <a:pt x="29" y="2"/>
                </a:lnTo>
                <a:lnTo>
                  <a:pt x="57" y="5"/>
                </a:lnTo>
                <a:lnTo>
                  <a:pt x="86" y="10"/>
                </a:lnTo>
                <a:lnTo>
                  <a:pt x="112" y="15"/>
                </a:lnTo>
                <a:lnTo>
                  <a:pt x="139" y="23"/>
                </a:lnTo>
                <a:lnTo>
                  <a:pt x="166" y="31"/>
                </a:lnTo>
                <a:lnTo>
                  <a:pt x="192" y="40"/>
                </a:lnTo>
                <a:lnTo>
                  <a:pt x="217" y="51"/>
                </a:lnTo>
                <a:lnTo>
                  <a:pt x="242" y="63"/>
                </a:lnTo>
                <a:lnTo>
                  <a:pt x="266" y="74"/>
                </a:lnTo>
                <a:lnTo>
                  <a:pt x="289" y="89"/>
                </a:lnTo>
                <a:lnTo>
                  <a:pt x="313" y="103"/>
                </a:lnTo>
                <a:lnTo>
                  <a:pt x="335" y="120"/>
                </a:lnTo>
                <a:lnTo>
                  <a:pt x="357" y="137"/>
                </a:lnTo>
                <a:lnTo>
                  <a:pt x="378" y="156"/>
                </a:lnTo>
                <a:lnTo>
                  <a:pt x="399" y="176"/>
                </a:lnTo>
                <a:lnTo>
                  <a:pt x="0" y="535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5" name="Freeform 256"/>
          <p:cNvSpPr>
            <a:spLocks/>
          </p:cNvSpPr>
          <p:nvPr/>
        </p:nvSpPr>
        <p:spPr bwMode="auto">
          <a:xfrm>
            <a:off x="7069138" y="3063875"/>
            <a:ext cx="257175" cy="174625"/>
          </a:xfrm>
          <a:custGeom>
            <a:avLst/>
            <a:gdLst>
              <a:gd name="T0" fmla="*/ 2147483647 w 487"/>
              <a:gd name="T1" fmla="*/ 0 h 329"/>
              <a:gd name="T2" fmla="*/ 2147483647 w 487"/>
              <a:gd name="T3" fmla="*/ 2147483647 h 329"/>
              <a:gd name="T4" fmla="*/ 2147483647 w 487"/>
              <a:gd name="T5" fmla="*/ 2147483647 h 329"/>
              <a:gd name="T6" fmla="*/ 2147483647 w 487"/>
              <a:gd name="T7" fmla="*/ 2147483647 h 329"/>
              <a:gd name="T8" fmla="*/ 2147483647 w 487"/>
              <a:gd name="T9" fmla="*/ 2147483647 h 329"/>
              <a:gd name="T10" fmla="*/ 2147483647 w 487"/>
              <a:gd name="T11" fmla="*/ 2147483647 h 329"/>
              <a:gd name="T12" fmla="*/ 2147483647 w 487"/>
              <a:gd name="T13" fmla="*/ 2147483647 h 329"/>
              <a:gd name="T14" fmla="*/ 2147483647 w 487"/>
              <a:gd name="T15" fmla="*/ 2147483647 h 329"/>
              <a:gd name="T16" fmla="*/ 2147483647 w 487"/>
              <a:gd name="T17" fmla="*/ 2147483647 h 329"/>
              <a:gd name="T18" fmla="*/ 0 w 487"/>
              <a:gd name="T19" fmla="*/ 2147483647 h 329"/>
              <a:gd name="T20" fmla="*/ 2147483647 w 487"/>
              <a:gd name="T21" fmla="*/ 0 h 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329"/>
              <a:gd name="T35" fmla="*/ 487 w 487"/>
              <a:gd name="T36" fmla="*/ 329 h 3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329">
                <a:moveTo>
                  <a:pt x="367" y="0"/>
                </a:moveTo>
                <a:lnTo>
                  <a:pt x="389" y="28"/>
                </a:lnTo>
                <a:lnTo>
                  <a:pt x="409" y="57"/>
                </a:lnTo>
                <a:lnTo>
                  <a:pt x="427" y="88"/>
                </a:lnTo>
                <a:lnTo>
                  <a:pt x="443" y="118"/>
                </a:lnTo>
                <a:lnTo>
                  <a:pt x="456" y="151"/>
                </a:lnTo>
                <a:lnTo>
                  <a:pt x="468" y="183"/>
                </a:lnTo>
                <a:lnTo>
                  <a:pt x="478" y="216"/>
                </a:lnTo>
                <a:lnTo>
                  <a:pt x="487" y="252"/>
                </a:lnTo>
                <a:lnTo>
                  <a:pt x="0" y="329"/>
                </a:lnTo>
                <a:lnTo>
                  <a:pt x="367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6" name="Freeform 257"/>
          <p:cNvSpPr>
            <a:spLocks/>
          </p:cNvSpPr>
          <p:nvPr/>
        </p:nvSpPr>
        <p:spPr bwMode="auto">
          <a:xfrm>
            <a:off x="6673850" y="2940050"/>
            <a:ext cx="312738" cy="501650"/>
          </a:xfrm>
          <a:custGeom>
            <a:avLst/>
            <a:gdLst>
              <a:gd name="T0" fmla="*/ 1481856278 w 591"/>
              <a:gd name="T1" fmla="*/ 2147483647 h 949"/>
              <a:gd name="T2" fmla="*/ 2147483647 w 591"/>
              <a:gd name="T3" fmla="*/ 2147483647 h 949"/>
              <a:gd name="T4" fmla="*/ 2147483647 w 591"/>
              <a:gd name="T5" fmla="*/ 2147483647 h 949"/>
              <a:gd name="T6" fmla="*/ 2147483647 w 591"/>
              <a:gd name="T7" fmla="*/ 2147483647 h 949"/>
              <a:gd name="T8" fmla="*/ 2147483647 w 591"/>
              <a:gd name="T9" fmla="*/ 2147483647 h 949"/>
              <a:gd name="T10" fmla="*/ 2147483647 w 591"/>
              <a:gd name="T11" fmla="*/ 2147483647 h 949"/>
              <a:gd name="T12" fmla="*/ 2147483647 w 591"/>
              <a:gd name="T13" fmla="*/ 2147483647 h 949"/>
              <a:gd name="T14" fmla="*/ 2147483647 w 591"/>
              <a:gd name="T15" fmla="*/ 2147483647 h 949"/>
              <a:gd name="T16" fmla="*/ 2147483647 w 591"/>
              <a:gd name="T17" fmla="*/ 2147483647 h 949"/>
              <a:gd name="T18" fmla="*/ 2147483647 w 591"/>
              <a:gd name="T19" fmla="*/ 2147483647 h 949"/>
              <a:gd name="T20" fmla="*/ 2147483647 w 591"/>
              <a:gd name="T21" fmla="*/ 2147483647 h 949"/>
              <a:gd name="T22" fmla="*/ 2147483647 w 591"/>
              <a:gd name="T23" fmla="*/ 2147483647 h 949"/>
              <a:gd name="T24" fmla="*/ 2147483647 w 591"/>
              <a:gd name="T25" fmla="*/ 2147483647 h 949"/>
              <a:gd name="T26" fmla="*/ 2147483647 w 591"/>
              <a:gd name="T27" fmla="*/ 2147483647 h 949"/>
              <a:gd name="T28" fmla="*/ 2147483647 w 591"/>
              <a:gd name="T29" fmla="*/ 2147483647 h 949"/>
              <a:gd name="T30" fmla="*/ 2147483647 w 591"/>
              <a:gd name="T31" fmla="*/ 2147483647 h 949"/>
              <a:gd name="T32" fmla="*/ 2147483647 w 591"/>
              <a:gd name="T33" fmla="*/ 2147483647 h 949"/>
              <a:gd name="T34" fmla="*/ 2147483647 w 591"/>
              <a:gd name="T35" fmla="*/ 2147483647 h 949"/>
              <a:gd name="T36" fmla="*/ 2147483647 w 591"/>
              <a:gd name="T37" fmla="*/ 2147483647 h 949"/>
              <a:gd name="T38" fmla="*/ 2147483647 w 591"/>
              <a:gd name="T39" fmla="*/ 2147483647 h 949"/>
              <a:gd name="T40" fmla="*/ 2147483647 w 591"/>
              <a:gd name="T41" fmla="*/ 2147483647 h 949"/>
              <a:gd name="T42" fmla="*/ 2147483647 w 591"/>
              <a:gd name="T43" fmla="*/ 2147483647 h 949"/>
              <a:gd name="T44" fmla="*/ 2147483647 w 591"/>
              <a:gd name="T45" fmla="*/ 2147483647 h 949"/>
              <a:gd name="T46" fmla="*/ 2147483647 w 591"/>
              <a:gd name="T47" fmla="*/ 2147483647 h 949"/>
              <a:gd name="T48" fmla="*/ 2147483647 w 591"/>
              <a:gd name="T49" fmla="*/ 2147483647 h 949"/>
              <a:gd name="T50" fmla="*/ 2147483647 w 591"/>
              <a:gd name="T51" fmla="*/ 2147483647 h 949"/>
              <a:gd name="T52" fmla="*/ 2147483647 w 591"/>
              <a:gd name="T53" fmla="*/ 2147483647 h 949"/>
              <a:gd name="T54" fmla="*/ 2147483647 w 591"/>
              <a:gd name="T55" fmla="*/ 2147483647 h 949"/>
              <a:gd name="T56" fmla="*/ 2147483647 w 591"/>
              <a:gd name="T57" fmla="*/ 1624871420 h 949"/>
              <a:gd name="T58" fmla="*/ 2147483647 w 591"/>
              <a:gd name="T59" fmla="*/ 1033882147 h 949"/>
              <a:gd name="T60" fmla="*/ 2147483647 w 591"/>
              <a:gd name="T61" fmla="*/ 590710167 h 949"/>
              <a:gd name="T62" fmla="*/ 2147483647 w 591"/>
              <a:gd name="T63" fmla="*/ 147817095 h 949"/>
              <a:gd name="T64" fmla="*/ 2147483647 w 591"/>
              <a:gd name="T65" fmla="*/ 0 h 949"/>
              <a:gd name="T66" fmla="*/ 2147483647 w 591"/>
              <a:gd name="T67" fmla="*/ 2147483647 h 949"/>
              <a:gd name="T68" fmla="*/ 2147483647 w 591"/>
              <a:gd name="T69" fmla="*/ 2147483647 h 949"/>
              <a:gd name="T70" fmla="*/ 2147483647 w 591"/>
              <a:gd name="T71" fmla="*/ 2147483647 h 949"/>
              <a:gd name="T72" fmla="*/ 2147483647 w 591"/>
              <a:gd name="T73" fmla="*/ 2147483647 h 949"/>
              <a:gd name="T74" fmla="*/ 2147483647 w 591"/>
              <a:gd name="T75" fmla="*/ 2147483647 h 949"/>
              <a:gd name="T76" fmla="*/ 1778114821 w 591"/>
              <a:gd name="T77" fmla="*/ 2147483647 h 949"/>
              <a:gd name="T78" fmla="*/ 592798867 w 591"/>
              <a:gd name="T79" fmla="*/ 2147483647 h 949"/>
              <a:gd name="T80" fmla="*/ 0 w 591"/>
              <a:gd name="T81" fmla="*/ 2147483647 h 949"/>
              <a:gd name="T82" fmla="*/ 444668935 w 591"/>
              <a:gd name="T83" fmla="*/ 2147483647 h 949"/>
              <a:gd name="T84" fmla="*/ 1481856278 w 591"/>
              <a:gd name="T85" fmla="*/ 2147483647 h 9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91"/>
              <a:gd name="T130" fmla="*/ 0 h 949"/>
              <a:gd name="T131" fmla="*/ 591 w 591"/>
              <a:gd name="T132" fmla="*/ 949 h 9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91" h="949">
                <a:moveTo>
                  <a:pt x="10" y="514"/>
                </a:moveTo>
                <a:lnTo>
                  <a:pt x="17" y="484"/>
                </a:lnTo>
                <a:lnTo>
                  <a:pt x="24" y="454"/>
                </a:lnTo>
                <a:lnTo>
                  <a:pt x="33" y="424"/>
                </a:lnTo>
                <a:lnTo>
                  <a:pt x="43" y="395"/>
                </a:lnTo>
                <a:lnTo>
                  <a:pt x="55" y="367"/>
                </a:lnTo>
                <a:lnTo>
                  <a:pt x="68" y="340"/>
                </a:lnTo>
                <a:lnTo>
                  <a:pt x="83" y="312"/>
                </a:lnTo>
                <a:lnTo>
                  <a:pt x="98" y="286"/>
                </a:lnTo>
                <a:lnTo>
                  <a:pt x="115" y="261"/>
                </a:lnTo>
                <a:lnTo>
                  <a:pt x="134" y="237"/>
                </a:lnTo>
                <a:lnTo>
                  <a:pt x="152" y="214"/>
                </a:lnTo>
                <a:lnTo>
                  <a:pt x="173" y="190"/>
                </a:lnTo>
                <a:lnTo>
                  <a:pt x="196" y="169"/>
                </a:lnTo>
                <a:lnTo>
                  <a:pt x="218" y="148"/>
                </a:lnTo>
                <a:lnTo>
                  <a:pt x="243" y="128"/>
                </a:lnTo>
                <a:lnTo>
                  <a:pt x="268" y="110"/>
                </a:lnTo>
                <a:lnTo>
                  <a:pt x="286" y="98"/>
                </a:lnTo>
                <a:lnTo>
                  <a:pt x="303" y="86"/>
                </a:lnTo>
                <a:lnTo>
                  <a:pt x="323" y="76"/>
                </a:lnTo>
                <a:lnTo>
                  <a:pt x="341" y="67"/>
                </a:lnTo>
                <a:lnTo>
                  <a:pt x="360" y="57"/>
                </a:lnTo>
                <a:lnTo>
                  <a:pt x="379" y="48"/>
                </a:lnTo>
                <a:lnTo>
                  <a:pt x="399" y="40"/>
                </a:lnTo>
                <a:lnTo>
                  <a:pt x="419" y="32"/>
                </a:lnTo>
                <a:lnTo>
                  <a:pt x="438" y="27"/>
                </a:lnTo>
                <a:lnTo>
                  <a:pt x="459" y="21"/>
                </a:lnTo>
                <a:lnTo>
                  <a:pt x="479" y="15"/>
                </a:lnTo>
                <a:lnTo>
                  <a:pt x="500" y="11"/>
                </a:lnTo>
                <a:lnTo>
                  <a:pt x="521" y="7"/>
                </a:lnTo>
                <a:lnTo>
                  <a:pt x="542" y="4"/>
                </a:lnTo>
                <a:lnTo>
                  <a:pt x="565" y="1"/>
                </a:lnTo>
                <a:lnTo>
                  <a:pt x="586" y="0"/>
                </a:lnTo>
                <a:lnTo>
                  <a:pt x="591" y="590"/>
                </a:lnTo>
                <a:lnTo>
                  <a:pt x="92" y="949"/>
                </a:lnTo>
                <a:lnTo>
                  <a:pt x="64" y="899"/>
                </a:lnTo>
                <a:lnTo>
                  <a:pt x="42" y="848"/>
                </a:lnTo>
                <a:lnTo>
                  <a:pt x="24" y="794"/>
                </a:lnTo>
                <a:lnTo>
                  <a:pt x="12" y="740"/>
                </a:lnTo>
                <a:lnTo>
                  <a:pt x="4" y="685"/>
                </a:lnTo>
                <a:lnTo>
                  <a:pt x="0" y="628"/>
                </a:lnTo>
                <a:lnTo>
                  <a:pt x="3" y="571"/>
                </a:lnTo>
                <a:lnTo>
                  <a:pt x="10" y="51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7" name="Freeform 258"/>
          <p:cNvSpPr>
            <a:spLocks/>
          </p:cNvSpPr>
          <p:nvPr/>
        </p:nvSpPr>
        <p:spPr bwMode="auto">
          <a:xfrm>
            <a:off x="6745288" y="3292475"/>
            <a:ext cx="441325" cy="307975"/>
          </a:xfrm>
          <a:custGeom>
            <a:avLst/>
            <a:gdLst>
              <a:gd name="T0" fmla="*/ 2147483647 w 832"/>
              <a:gd name="T1" fmla="*/ 2147483647 h 581"/>
              <a:gd name="T2" fmla="*/ 2147483647 w 832"/>
              <a:gd name="T3" fmla="*/ 2147483647 h 581"/>
              <a:gd name="T4" fmla="*/ 2147483647 w 832"/>
              <a:gd name="T5" fmla="*/ 2147483647 h 581"/>
              <a:gd name="T6" fmla="*/ 2147483647 w 832"/>
              <a:gd name="T7" fmla="*/ 2147483647 h 581"/>
              <a:gd name="T8" fmla="*/ 2147483647 w 832"/>
              <a:gd name="T9" fmla="*/ 2147483647 h 581"/>
              <a:gd name="T10" fmla="*/ 2147483647 w 832"/>
              <a:gd name="T11" fmla="*/ 2147483647 h 581"/>
              <a:gd name="T12" fmla="*/ 2147483647 w 832"/>
              <a:gd name="T13" fmla="*/ 2147483647 h 581"/>
              <a:gd name="T14" fmla="*/ 2147483647 w 832"/>
              <a:gd name="T15" fmla="*/ 2147483647 h 581"/>
              <a:gd name="T16" fmla="*/ 2147483647 w 832"/>
              <a:gd name="T17" fmla="*/ 2147483647 h 581"/>
              <a:gd name="T18" fmla="*/ 2147483647 w 832"/>
              <a:gd name="T19" fmla="*/ 2147483647 h 581"/>
              <a:gd name="T20" fmla="*/ 2147483647 w 832"/>
              <a:gd name="T21" fmla="*/ 2147483647 h 581"/>
              <a:gd name="T22" fmla="*/ 2147483647 w 832"/>
              <a:gd name="T23" fmla="*/ 2147483647 h 581"/>
              <a:gd name="T24" fmla="*/ 2147483647 w 832"/>
              <a:gd name="T25" fmla="*/ 2147483647 h 581"/>
              <a:gd name="T26" fmla="*/ 2147483647 w 832"/>
              <a:gd name="T27" fmla="*/ 2147483647 h 581"/>
              <a:gd name="T28" fmla="*/ 2147483647 w 832"/>
              <a:gd name="T29" fmla="*/ 2147483647 h 581"/>
              <a:gd name="T30" fmla="*/ 2147483647 w 832"/>
              <a:gd name="T31" fmla="*/ 2147483647 h 581"/>
              <a:gd name="T32" fmla="*/ 2147483647 w 832"/>
              <a:gd name="T33" fmla="*/ 2147483647 h 581"/>
              <a:gd name="T34" fmla="*/ 2147483647 w 832"/>
              <a:gd name="T35" fmla="*/ 2147483647 h 581"/>
              <a:gd name="T36" fmla="*/ 2147483647 w 832"/>
              <a:gd name="T37" fmla="*/ 2147483647 h 581"/>
              <a:gd name="T38" fmla="*/ 2147483647 w 832"/>
              <a:gd name="T39" fmla="*/ 2147483647 h 581"/>
              <a:gd name="T40" fmla="*/ 2147483647 w 832"/>
              <a:gd name="T41" fmla="*/ 2147483647 h 581"/>
              <a:gd name="T42" fmla="*/ 2147483647 w 832"/>
              <a:gd name="T43" fmla="*/ 2147483647 h 581"/>
              <a:gd name="T44" fmla="*/ 2147483647 w 832"/>
              <a:gd name="T45" fmla="*/ 2147483647 h 581"/>
              <a:gd name="T46" fmla="*/ 2147483647 w 832"/>
              <a:gd name="T47" fmla="*/ 2147483647 h 581"/>
              <a:gd name="T48" fmla="*/ 2147483647 w 832"/>
              <a:gd name="T49" fmla="*/ 2147483647 h 581"/>
              <a:gd name="T50" fmla="*/ 2147483647 w 832"/>
              <a:gd name="T51" fmla="*/ 2147483647 h 581"/>
              <a:gd name="T52" fmla="*/ 2147483647 w 832"/>
              <a:gd name="T53" fmla="*/ 2147483647 h 581"/>
              <a:gd name="T54" fmla="*/ 2147483647 w 832"/>
              <a:gd name="T55" fmla="*/ 2147483647 h 581"/>
              <a:gd name="T56" fmla="*/ 2147483647 w 832"/>
              <a:gd name="T57" fmla="*/ 2147483647 h 581"/>
              <a:gd name="T58" fmla="*/ 2147483647 w 832"/>
              <a:gd name="T59" fmla="*/ 2147483647 h 581"/>
              <a:gd name="T60" fmla="*/ 2147483647 w 832"/>
              <a:gd name="T61" fmla="*/ 2147483647 h 581"/>
              <a:gd name="T62" fmla="*/ 2147483647 w 832"/>
              <a:gd name="T63" fmla="*/ 2147483647 h 581"/>
              <a:gd name="T64" fmla="*/ 0 w 832"/>
              <a:gd name="T65" fmla="*/ 2147483647 h 581"/>
              <a:gd name="T66" fmla="*/ 2147483647 w 832"/>
              <a:gd name="T67" fmla="*/ 0 h 581"/>
              <a:gd name="T68" fmla="*/ 2147483647 w 832"/>
              <a:gd name="T69" fmla="*/ 2147483647 h 581"/>
              <a:gd name="T70" fmla="*/ 2147483647 w 832"/>
              <a:gd name="T71" fmla="*/ 2147483647 h 581"/>
              <a:gd name="T72" fmla="*/ 2147483647 w 832"/>
              <a:gd name="T73" fmla="*/ 2147483647 h 581"/>
              <a:gd name="T74" fmla="*/ 2147483647 w 832"/>
              <a:gd name="T75" fmla="*/ 2147483647 h 581"/>
              <a:gd name="T76" fmla="*/ 2147483647 w 832"/>
              <a:gd name="T77" fmla="*/ 2147483647 h 581"/>
              <a:gd name="T78" fmla="*/ 2147483647 w 832"/>
              <a:gd name="T79" fmla="*/ 2147483647 h 581"/>
              <a:gd name="T80" fmla="*/ 2147483647 w 832"/>
              <a:gd name="T81" fmla="*/ 2147483647 h 581"/>
              <a:gd name="T82" fmla="*/ 2147483647 w 832"/>
              <a:gd name="T83" fmla="*/ 2147483647 h 581"/>
              <a:gd name="T84" fmla="*/ 2147483647 w 832"/>
              <a:gd name="T85" fmla="*/ 2147483647 h 5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32"/>
              <a:gd name="T130" fmla="*/ 0 h 581"/>
              <a:gd name="T131" fmla="*/ 832 w 832"/>
              <a:gd name="T132" fmla="*/ 581 h 58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32" h="581">
                <a:moveTo>
                  <a:pt x="686" y="550"/>
                </a:moveTo>
                <a:lnTo>
                  <a:pt x="664" y="556"/>
                </a:lnTo>
                <a:lnTo>
                  <a:pt x="643" y="562"/>
                </a:lnTo>
                <a:lnTo>
                  <a:pt x="621" y="567"/>
                </a:lnTo>
                <a:lnTo>
                  <a:pt x="600" y="571"/>
                </a:lnTo>
                <a:lnTo>
                  <a:pt x="577" y="575"/>
                </a:lnTo>
                <a:lnTo>
                  <a:pt x="556" y="577"/>
                </a:lnTo>
                <a:lnTo>
                  <a:pt x="534" y="580"/>
                </a:lnTo>
                <a:lnTo>
                  <a:pt x="512" y="581"/>
                </a:lnTo>
                <a:lnTo>
                  <a:pt x="501" y="581"/>
                </a:lnTo>
                <a:lnTo>
                  <a:pt x="492" y="581"/>
                </a:lnTo>
                <a:lnTo>
                  <a:pt x="481" y="581"/>
                </a:lnTo>
                <a:lnTo>
                  <a:pt x="472" y="581"/>
                </a:lnTo>
                <a:lnTo>
                  <a:pt x="462" y="581"/>
                </a:lnTo>
                <a:lnTo>
                  <a:pt x="452" y="580"/>
                </a:lnTo>
                <a:lnTo>
                  <a:pt x="442" y="580"/>
                </a:lnTo>
                <a:lnTo>
                  <a:pt x="431" y="579"/>
                </a:lnTo>
                <a:lnTo>
                  <a:pt x="401" y="575"/>
                </a:lnTo>
                <a:lnTo>
                  <a:pt x="370" y="571"/>
                </a:lnTo>
                <a:lnTo>
                  <a:pt x="340" y="564"/>
                </a:lnTo>
                <a:lnTo>
                  <a:pt x="311" y="555"/>
                </a:lnTo>
                <a:lnTo>
                  <a:pt x="280" y="546"/>
                </a:lnTo>
                <a:lnTo>
                  <a:pt x="252" y="535"/>
                </a:lnTo>
                <a:lnTo>
                  <a:pt x="223" y="522"/>
                </a:lnTo>
                <a:lnTo>
                  <a:pt x="195" y="509"/>
                </a:lnTo>
                <a:lnTo>
                  <a:pt x="168" y="493"/>
                </a:lnTo>
                <a:lnTo>
                  <a:pt x="141" y="476"/>
                </a:lnTo>
                <a:lnTo>
                  <a:pt x="115" y="458"/>
                </a:lnTo>
                <a:lnTo>
                  <a:pt x="90" y="438"/>
                </a:lnTo>
                <a:lnTo>
                  <a:pt x="66" y="417"/>
                </a:lnTo>
                <a:lnTo>
                  <a:pt x="43" y="395"/>
                </a:lnTo>
                <a:lnTo>
                  <a:pt x="21" y="371"/>
                </a:lnTo>
                <a:lnTo>
                  <a:pt x="0" y="346"/>
                </a:lnTo>
                <a:lnTo>
                  <a:pt x="476" y="0"/>
                </a:lnTo>
                <a:lnTo>
                  <a:pt x="832" y="477"/>
                </a:lnTo>
                <a:lnTo>
                  <a:pt x="815" y="489"/>
                </a:lnTo>
                <a:lnTo>
                  <a:pt x="796" y="500"/>
                </a:lnTo>
                <a:lnTo>
                  <a:pt x="779" y="510"/>
                </a:lnTo>
                <a:lnTo>
                  <a:pt x="761" y="520"/>
                </a:lnTo>
                <a:lnTo>
                  <a:pt x="743" y="527"/>
                </a:lnTo>
                <a:lnTo>
                  <a:pt x="723" y="535"/>
                </a:lnTo>
                <a:lnTo>
                  <a:pt x="705" y="543"/>
                </a:lnTo>
                <a:lnTo>
                  <a:pt x="686" y="55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8" name="Rectangle 259"/>
          <p:cNvSpPr>
            <a:spLocks noChangeArrowheads="1"/>
          </p:cNvSpPr>
          <p:nvPr/>
        </p:nvSpPr>
        <p:spPr bwMode="auto">
          <a:xfrm>
            <a:off x="6019800" y="2851150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Rectangle 260"/>
          <p:cNvSpPr>
            <a:spLocks noChangeArrowheads="1"/>
          </p:cNvSpPr>
          <p:nvPr/>
        </p:nvSpPr>
        <p:spPr bwMode="auto">
          <a:xfrm>
            <a:off x="6019800" y="3006725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Rectangle 261"/>
          <p:cNvSpPr>
            <a:spLocks noChangeArrowheads="1"/>
          </p:cNvSpPr>
          <p:nvPr/>
        </p:nvSpPr>
        <p:spPr bwMode="auto">
          <a:xfrm>
            <a:off x="6019800" y="2684463"/>
            <a:ext cx="68263" cy="2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Rectangle 262"/>
          <p:cNvSpPr>
            <a:spLocks noChangeArrowheads="1"/>
          </p:cNvSpPr>
          <p:nvPr/>
        </p:nvSpPr>
        <p:spPr bwMode="auto">
          <a:xfrm>
            <a:off x="6019800" y="2519363"/>
            <a:ext cx="68263" cy="238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Rectangle 263"/>
          <p:cNvSpPr>
            <a:spLocks noChangeArrowheads="1"/>
          </p:cNvSpPr>
          <p:nvPr/>
        </p:nvSpPr>
        <p:spPr bwMode="auto">
          <a:xfrm>
            <a:off x="6019800" y="2352675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Freeform 264"/>
          <p:cNvSpPr>
            <a:spLocks/>
          </p:cNvSpPr>
          <p:nvPr/>
        </p:nvSpPr>
        <p:spPr bwMode="auto">
          <a:xfrm>
            <a:off x="6143625" y="3240088"/>
            <a:ext cx="95250" cy="31750"/>
          </a:xfrm>
          <a:custGeom>
            <a:avLst/>
            <a:gdLst>
              <a:gd name="T0" fmla="*/ 2147483647 w 180"/>
              <a:gd name="T1" fmla="*/ 2147483647 h 61"/>
              <a:gd name="T2" fmla="*/ 0 w 180"/>
              <a:gd name="T3" fmla="*/ 2147483647 h 61"/>
              <a:gd name="T4" fmla="*/ 0 w 180"/>
              <a:gd name="T5" fmla="*/ 0 h 61"/>
              <a:gd name="T6" fmla="*/ 2147483647 w 180"/>
              <a:gd name="T7" fmla="*/ 0 h 61"/>
              <a:gd name="T8" fmla="*/ 2147483647 w 180"/>
              <a:gd name="T9" fmla="*/ 0 h 61"/>
              <a:gd name="T10" fmla="*/ 2147483647 w 180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61"/>
              <a:gd name="T20" fmla="*/ 180 w 180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61">
                <a:moveTo>
                  <a:pt x="180" y="61"/>
                </a:moveTo>
                <a:lnTo>
                  <a:pt x="0" y="61"/>
                </a:lnTo>
                <a:lnTo>
                  <a:pt x="0" y="0"/>
                </a:lnTo>
                <a:lnTo>
                  <a:pt x="87" y="0"/>
                </a:lnTo>
                <a:lnTo>
                  <a:pt x="180" y="0"/>
                </a:lnTo>
                <a:lnTo>
                  <a:pt x="180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4" name="Freeform 265"/>
          <p:cNvSpPr>
            <a:spLocks/>
          </p:cNvSpPr>
          <p:nvPr/>
        </p:nvSpPr>
        <p:spPr bwMode="auto">
          <a:xfrm>
            <a:off x="6346825" y="3240088"/>
            <a:ext cx="93663" cy="31750"/>
          </a:xfrm>
          <a:custGeom>
            <a:avLst/>
            <a:gdLst>
              <a:gd name="T0" fmla="*/ 2147483647 w 179"/>
              <a:gd name="T1" fmla="*/ 2147483647 h 61"/>
              <a:gd name="T2" fmla="*/ 0 w 179"/>
              <a:gd name="T3" fmla="*/ 2147483647 h 61"/>
              <a:gd name="T4" fmla="*/ 0 w 179"/>
              <a:gd name="T5" fmla="*/ 0 h 61"/>
              <a:gd name="T6" fmla="*/ 2147483647 w 179"/>
              <a:gd name="T7" fmla="*/ 0 h 61"/>
              <a:gd name="T8" fmla="*/ 2147483647 w 179"/>
              <a:gd name="T9" fmla="*/ 0 h 61"/>
              <a:gd name="T10" fmla="*/ 2147483647 w 179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"/>
              <a:gd name="T19" fmla="*/ 0 h 61"/>
              <a:gd name="T20" fmla="*/ 179 w 179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" h="61">
                <a:moveTo>
                  <a:pt x="179" y="61"/>
                </a:moveTo>
                <a:lnTo>
                  <a:pt x="0" y="61"/>
                </a:lnTo>
                <a:lnTo>
                  <a:pt x="0" y="0"/>
                </a:lnTo>
                <a:lnTo>
                  <a:pt x="88" y="0"/>
                </a:lnTo>
                <a:lnTo>
                  <a:pt x="179" y="0"/>
                </a:lnTo>
                <a:lnTo>
                  <a:pt x="179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6" name="Rectangle 266"/>
          <p:cNvSpPr>
            <a:spLocks noChangeArrowheads="1"/>
          </p:cNvSpPr>
          <p:nvPr/>
        </p:nvSpPr>
        <p:spPr bwMode="auto">
          <a:xfrm>
            <a:off x="34925" y="1341438"/>
            <a:ext cx="45053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663300"/>
                </a:solidFill>
              </a:rPr>
              <a:t>вспомогательные</a:t>
            </a:r>
            <a:br>
              <a:rPr lang="ru-RU" sz="2200" dirty="0">
                <a:solidFill>
                  <a:srgbClr val="663300"/>
                </a:solidFill>
              </a:rPr>
            </a:br>
            <a:r>
              <a:rPr lang="ru-RU" sz="2200" dirty="0">
                <a:solidFill>
                  <a:srgbClr val="663300"/>
                </a:solidFill>
              </a:rPr>
              <a:t>процессы 	обеспечение 			стабильности</a:t>
            </a:r>
          </a:p>
        </p:txBody>
      </p:sp>
      <p:sp>
        <p:nvSpPr>
          <p:cNvPr id="41227" name="Rectangle 267"/>
          <p:cNvSpPr>
            <a:spLocks noChangeArrowheads="1"/>
          </p:cNvSpPr>
          <p:nvPr/>
        </p:nvSpPr>
        <p:spPr bwMode="auto">
          <a:xfrm>
            <a:off x="6835775" y="3962400"/>
            <a:ext cx="228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663300"/>
                </a:solidFill>
              </a:rPr>
              <a:t>управленческие</a:t>
            </a:r>
            <a:br>
              <a:rPr lang="ru-RU" sz="2200">
                <a:solidFill>
                  <a:srgbClr val="663300"/>
                </a:solidFill>
              </a:rPr>
            </a:br>
            <a:r>
              <a:rPr lang="ru-RU" sz="2200">
                <a:solidFill>
                  <a:srgbClr val="663300"/>
                </a:solidFill>
              </a:rPr>
              <a:t>решения</a:t>
            </a:r>
          </a:p>
        </p:txBody>
      </p:sp>
      <p:sp>
        <p:nvSpPr>
          <p:cNvPr id="41228" name="Rectangle 268"/>
          <p:cNvSpPr>
            <a:spLocks noChangeArrowheads="1"/>
          </p:cNvSpPr>
          <p:nvPr/>
        </p:nvSpPr>
        <p:spPr bwMode="auto">
          <a:xfrm>
            <a:off x="5940425" y="1587500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663300"/>
                </a:solidFill>
              </a:rPr>
              <a:t>анализ</a:t>
            </a:r>
            <a:br>
              <a:rPr lang="ru-RU" sz="2200">
                <a:solidFill>
                  <a:srgbClr val="663300"/>
                </a:solidFill>
              </a:rPr>
            </a:br>
            <a:r>
              <a:rPr lang="ru-RU" sz="2200">
                <a:solidFill>
                  <a:srgbClr val="663300"/>
                </a:solidFill>
              </a:rPr>
              <a:t>данных</a:t>
            </a:r>
          </a:p>
        </p:txBody>
      </p:sp>
      <p:sp>
        <p:nvSpPr>
          <p:cNvPr id="41229" name="Rectangle 269"/>
          <p:cNvSpPr>
            <a:spLocks noChangeArrowheads="1"/>
          </p:cNvSpPr>
          <p:nvPr/>
        </p:nvSpPr>
        <p:spPr bwMode="auto">
          <a:xfrm>
            <a:off x="8243888" y="2565400"/>
            <a:ext cx="949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663300"/>
                </a:solidFill>
              </a:rPr>
              <a:t>люди</a:t>
            </a:r>
          </a:p>
        </p:txBody>
      </p:sp>
    </p:spTree>
    <p:extLst>
      <p:ext uri="{BB962C8B-B14F-4D97-AF65-F5344CB8AC3E}">
        <p14:creationId xmlns="" xmlns:p14="http://schemas.microsoft.com/office/powerpoint/2010/main" val="1126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Оценка воздействия на окружающую среду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0066"/>
                </a:solidFill>
              </a:rPr>
              <a:t>процесс систематического анализа и оценки </a:t>
            </a:r>
            <a:r>
              <a:rPr lang="ru-RU" dirty="0">
                <a:solidFill>
                  <a:srgbClr val="C00000"/>
                </a:solidFill>
              </a:rPr>
              <a:t>экологических последствий </a:t>
            </a:r>
            <a:r>
              <a:rPr lang="ru-RU" dirty="0">
                <a:solidFill>
                  <a:srgbClr val="000066"/>
                </a:solidFill>
              </a:rPr>
              <a:t>намечаемой деятельности, консультаций с заинтересованными сторонами, а также </a:t>
            </a:r>
            <a:r>
              <a:rPr lang="ru-RU" dirty="0">
                <a:solidFill>
                  <a:srgbClr val="D60093"/>
                </a:solidFill>
              </a:rPr>
              <a:t>учет </a:t>
            </a:r>
            <a:r>
              <a:rPr lang="ru-RU" dirty="0">
                <a:solidFill>
                  <a:srgbClr val="C00000"/>
                </a:solidFill>
              </a:rPr>
              <a:t>результатов</a:t>
            </a:r>
            <a:r>
              <a:rPr lang="ru-RU" dirty="0">
                <a:solidFill>
                  <a:srgbClr val="000066"/>
                </a:solidFill>
              </a:rPr>
              <a:t> этого анализа и консультаций в планировании, проектировании, утверждении и осуществлении данной деятельности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Цель оценки воздействия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000066"/>
                </a:solidFill>
              </a:rPr>
              <a:t>минимизация негативного воздействия намечаемой деятельности (человека) на окружающую среду.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2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dirty="0">
                <a:latin typeface="Eras Medium ITC" pitchFamily="34" charset="0"/>
              </a:rPr>
              <a:t>Международные </a:t>
            </a:r>
            <a:r>
              <a:rPr lang="ru-RU" sz="3600" b="1" i="0" dirty="0" smtClean="0">
                <a:latin typeface="Eras Medium ITC" pitchFamily="34" charset="0"/>
              </a:rPr>
              <a:t>принципы проведения экологической оценки / ОВОС</a:t>
            </a:r>
            <a:endParaRPr lang="en-US" sz="3600" b="1" i="0" dirty="0">
              <a:latin typeface="Eras Medium ITC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11188" y="1916832"/>
            <a:ext cx="8353425" cy="46808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rgbClr val="002060"/>
                </a:solidFill>
              </a:rPr>
              <a:t>превентивность</a:t>
            </a:r>
            <a:r>
              <a:rPr lang="ru-RU" sz="2300" b="1" dirty="0" smtClean="0">
                <a:solidFill>
                  <a:srgbClr val="000066"/>
                </a:solidFill>
              </a:rPr>
              <a:t>:</a:t>
            </a:r>
            <a:r>
              <a:rPr lang="ru-RU" sz="2300" dirty="0" smtClean="0">
                <a:solidFill>
                  <a:srgbClr val="000066"/>
                </a:solidFill>
              </a:rPr>
              <a:t> легче выявить и предотвратить негативные для ОС последствия деятельности на стадии планирования, чем обнаружить и исправлять их на стадии ее осуществления.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rgbClr val="002060"/>
                </a:solidFill>
              </a:rPr>
              <a:t>комплексность</a:t>
            </a:r>
            <a:r>
              <a:rPr lang="ru-RU" sz="2300" b="1" dirty="0" smtClean="0">
                <a:solidFill>
                  <a:srgbClr val="000066"/>
                </a:solidFill>
              </a:rPr>
              <a:t>:</a:t>
            </a:r>
            <a:r>
              <a:rPr lang="ru-RU" sz="2300" dirty="0" smtClean="0">
                <a:solidFill>
                  <a:srgbClr val="000066"/>
                </a:solidFill>
              </a:rPr>
              <a:t> ОВОС позволяет провести всесторонний анализ возможного воздействия планируемой деятельности на ОС.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rgbClr val="002060"/>
                </a:solidFill>
              </a:rPr>
              <a:t>демократичность</a:t>
            </a:r>
            <a:r>
              <a:rPr lang="ru-RU" sz="2300" b="1" dirty="0" smtClean="0">
                <a:solidFill>
                  <a:srgbClr val="000066"/>
                </a:solidFill>
              </a:rPr>
              <a:t>:</a:t>
            </a:r>
            <a:r>
              <a:rPr lang="ru-RU" sz="2300" dirty="0" smtClean="0">
                <a:solidFill>
                  <a:srgbClr val="000066"/>
                </a:solidFill>
              </a:rPr>
              <a:t> заинтересованные стороны имеют право на непосредственное участие в процессе принятия решений.</a:t>
            </a:r>
          </a:p>
          <a:p>
            <a:pPr>
              <a:lnSpc>
                <a:spcPct val="80000"/>
              </a:lnSpc>
            </a:pPr>
            <a:r>
              <a:rPr lang="ru-RU" sz="2300" b="1" dirty="0" smtClean="0">
                <a:solidFill>
                  <a:srgbClr val="002060"/>
                </a:solidFill>
              </a:rPr>
              <a:t>практическая направленность</a:t>
            </a:r>
            <a:r>
              <a:rPr lang="ru-RU" sz="2300" b="1" dirty="0" smtClean="0">
                <a:solidFill>
                  <a:srgbClr val="000066"/>
                </a:solidFill>
              </a:rPr>
              <a:t>:</a:t>
            </a:r>
            <a:r>
              <a:rPr lang="ru-RU" sz="2300" dirty="0" smtClean="0">
                <a:solidFill>
                  <a:srgbClr val="000066"/>
                </a:solidFill>
              </a:rPr>
              <a:t> ориентация на принятие решения, использование результатов анализа для предотвращения или ограничения/ смягчения экологического ущерба.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50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63272" cy="100806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3600" b="1" i="0" dirty="0">
                <a:latin typeface="Eras Medium ITC" pitchFamily="34" charset="0"/>
              </a:rPr>
              <a:t>Этапы процедуры </a:t>
            </a:r>
            <a:r>
              <a:rPr lang="ru-RU" sz="3600" b="1" i="0" dirty="0" smtClean="0">
                <a:latin typeface="Eras Medium ITC" pitchFamily="34" charset="0"/>
              </a:rPr>
              <a:t>ОВОС		</a:t>
            </a:r>
            <a:r>
              <a:rPr lang="ru-RU" sz="3600" b="1" i="0" dirty="0" smtClean="0">
                <a:solidFill>
                  <a:srgbClr val="C00000"/>
                </a:solidFill>
                <a:latin typeface="Eras Medium ITC" pitchFamily="34" charset="0"/>
              </a:rPr>
              <a:t>1</a:t>
            </a:r>
            <a:endParaRPr lang="ru-RU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579296" cy="583264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000066"/>
                </a:solidFill>
              </a:rPr>
              <a:t>Принятие решения о необходимости организации ОВОС</a:t>
            </a:r>
          </a:p>
          <a:p>
            <a:pPr lvl="1">
              <a:defRPr/>
            </a:pPr>
            <a:r>
              <a:rPr lang="ru-RU" dirty="0">
                <a:solidFill>
                  <a:srgbClr val="000066"/>
                </a:solidFill>
              </a:rPr>
              <a:t>Решение может приниматься инициатором деятельности, финансирующими организациями или государственными органами на основе списков деятельности, подлежащих ЭО или иных критериев, сформулированных в нормативно-правовых актах и (или) предварительной оценки воздействий намечаемой деятельности на окружающую среду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>
              <a:defRPr/>
            </a:pPr>
            <a:r>
              <a:rPr lang="ru-RU" sz="3200" b="1" dirty="0">
                <a:solidFill>
                  <a:srgbClr val="000066"/>
                </a:solidFill>
              </a:rPr>
              <a:t>Определение задач ОВОС</a:t>
            </a:r>
          </a:p>
          <a:p>
            <a:pPr lvl="1" eaLnBrk="0" hangingPunct="0">
              <a:buClr>
                <a:schemeClr val="tx1"/>
              </a:buClr>
              <a:buSzPct val="75000"/>
              <a:buFont typeface="Calibri" pitchFamily="34" charset="0"/>
              <a:buChar char="–"/>
              <a:defRPr/>
            </a:pPr>
            <a:r>
              <a:rPr lang="ru-RU" dirty="0">
                <a:solidFill>
                  <a:srgbClr val="000066"/>
                </a:solidFill>
              </a:rPr>
              <a:t>Выявляются потенциально важные воздействия.</a:t>
            </a:r>
          </a:p>
          <a:p>
            <a:pPr lvl="1" eaLnBrk="0" hangingPunct="0">
              <a:buClr>
                <a:schemeClr val="tx1"/>
              </a:buClr>
              <a:buSzPct val="75000"/>
              <a:buFont typeface="Calibri" pitchFamily="34" charset="0"/>
              <a:buChar char="–"/>
              <a:defRPr/>
            </a:pPr>
            <a:r>
              <a:rPr lang="ru-RU" dirty="0">
                <a:solidFill>
                  <a:srgbClr val="000066"/>
                </a:solidFill>
              </a:rPr>
              <a:t>Определяются принципиальные альтернативы намечаемой деятельности.</a:t>
            </a:r>
          </a:p>
          <a:p>
            <a:pPr lvl="1" eaLnBrk="0" hangingPunct="0">
              <a:buClr>
                <a:schemeClr val="tx1"/>
              </a:buClr>
              <a:buSzPct val="75000"/>
              <a:buFont typeface="Calibri" pitchFamily="34" charset="0"/>
              <a:buChar char="–"/>
              <a:defRPr/>
            </a:pPr>
            <a:r>
              <a:rPr lang="ru-RU" dirty="0">
                <a:solidFill>
                  <a:srgbClr val="000066"/>
                </a:solidFill>
              </a:rPr>
              <a:t>Готовится программа проведения ЭО (техническое задание), которая включает получение необходимых согласований, консультации с общественностью и другие этапы.</a:t>
            </a:r>
          </a:p>
          <a:p>
            <a:pPr lvl="1"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1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008112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latin typeface="Eras Medium ITC" pitchFamily="34" charset="0"/>
              </a:rPr>
              <a:t>Этапы процедуры ОВОС		</a:t>
            </a:r>
            <a:r>
              <a:rPr lang="ru-RU" sz="3600" b="1" i="0" dirty="0" smtClean="0">
                <a:solidFill>
                  <a:srgbClr val="C00000"/>
                </a:solidFill>
                <a:latin typeface="Eras Medium ITC" pitchFamily="34" charset="0"/>
              </a:rPr>
              <a:t>2</a:t>
            </a:r>
            <a:endParaRPr lang="en-US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4726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rgbClr val="000066"/>
                </a:solidFill>
              </a:rPr>
              <a:t>Прогноз, анализ и оценка значимости ожидаемых воздействий 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rgbClr val="C00000"/>
                </a:solidFill>
              </a:rPr>
              <a:t>Основная стадия </a:t>
            </a:r>
            <a:r>
              <a:rPr lang="ru-RU" sz="2200" dirty="0">
                <a:solidFill>
                  <a:srgbClr val="000066"/>
                </a:solidFill>
              </a:rPr>
              <a:t>процесса ОВОС</a:t>
            </a:r>
          </a:p>
          <a:p>
            <a:pPr lvl="1">
              <a:lnSpc>
                <a:spcPct val="80000"/>
              </a:lnSpc>
            </a:pPr>
            <a:r>
              <a:rPr lang="ru-RU" sz="2200" dirty="0">
                <a:solidFill>
                  <a:srgbClr val="000066"/>
                </a:solidFill>
              </a:rPr>
              <a:t>Последствия осуществления намечаемой деятельности оцениваются не только в терминах их величины, но и в терминах их значимости</a:t>
            </a:r>
          </a:p>
          <a:p>
            <a:pPr lvl="1">
              <a:lnSpc>
                <a:spcPct val="80000"/>
              </a:lnSpc>
            </a:pPr>
            <a:r>
              <a:rPr lang="ru-RU" sz="2200" dirty="0">
                <a:solidFill>
                  <a:srgbClr val="000066"/>
                </a:solidFill>
              </a:rPr>
              <a:t>Оцениваются ожидаемые изменения в различных компонентах ОС (воде, воздухе, почве, ландшафте, фауне и флоре), влияние на здоровье человека, историко-культурные ценности и социально-экономические условия, взаимосвязи между всеми этими </a:t>
            </a:r>
            <a:r>
              <a:rPr lang="ru-RU" sz="2200" dirty="0" smtClean="0">
                <a:solidFill>
                  <a:srgbClr val="000066"/>
                </a:solidFill>
              </a:rPr>
              <a:t>факторами</a:t>
            </a:r>
          </a:p>
          <a:p>
            <a:pPr lvl="1">
              <a:lnSpc>
                <a:spcPct val="80000"/>
              </a:lnSpc>
            </a:pPr>
            <a:r>
              <a:rPr lang="ru-RU" sz="2000" dirty="0">
                <a:solidFill>
                  <a:srgbClr val="000066"/>
                </a:solidFill>
              </a:rPr>
              <a:t>Потенциальные воздействия должны изучаться для всех </a:t>
            </a:r>
            <a:r>
              <a:rPr lang="ru-RU" sz="2200" dirty="0">
                <a:solidFill>
                  <a:srgbClr val="000066"/>
                </a:solidFill>
              </a:rPr>
              <a:t>альтернатив, чтобы обеспечить </a:t>
            </a:r>
            <a:r>
              <a:rPr lang="ru-RU" sz="2000" dirty="0">
                <a:solidFill>
                  <a:srgbClr val="000066"/>
                </a:solidFill>
              </a:rPr>
              <a:t>возможность их сравнения и выбора наиболее приемлемой.</a:t>
            </a:r>
          </a:p>
          <a:p>
            <a:pPr lvl="2">
              <a:lnSpc>
                <a:spcPct val="80000"/>
              </a:lnSpc>
            </a:pPr>
            <a:r>
              <a:rPr lang="ru-RU" sz="2200" dirty="0" smtClean="0">
                <a:solidFill>
                  <a:srgbClr val="000066"/>
                </a:solidFill>
              </a:rPr>
              <a:t>Весьма полезными являются </a:t>
            </a:r>
            <a:r>
              <a:rPr lang="ru-RU" sz="2200" b="1" dirty="0" smtClean="0">
                <a:solidFill>
                  <a:srgbClr val="C00000"/>
                </a:solidFill>
              </a:rPr>
              <a:t>источники информации об экологических характеристиках предприятий отрасли</a:t>
            </a:r>
            <a:r>
              <a:rPr lang="ru-RU" sz="2200" dirty="0" smtClean="0">
                <a:solidFill>
                  <a:srgbClr val="000066"/>
                </a:solidFill>
              </a:rPr>
              <a:t>, о воздействиях, характерных для отрасли в целом и для особых территорий (кислые почвы, аридный климат и пр.)</a:t>
            </a:r>
          </a:p>
          <a:p>
            <a:pPr lvl="1">
              <a:lnSpc>
                <a:spcPct val="80000"/>
              </a:lnSpc>
            </a:pPr>
            <a:endParaRPr lang="ru-RU" sz="22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06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0" dirty="0">
                <a:latin typeface="Eras Medium ITC" pitchFamily="34" charset="0"/>
              </a:rPr>
              <a:t>Этапы процедуры ОВОС		</a:t>
            </a:r>
            <a:r>
              <a:rPr lang="ru-RU" b="1" i="0" dirty="0" smtClean="0">
                <a:solidFill>
                  <a:srgbClr val="C00000"/>
                </a:solidFill>
                <a:latin typeface="Eras Medium ITC" pitchFamily="34" charset="0"/>
              </a:rPr>
              <a:t>3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602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300" b="1" dirty="0">
                <a:solidFill>
                  <a:srgbClr val="000066"/>
                </a:solidFill>
              </a:rPr>
              <a:t>Подготовка итогового документа (ЗВОС)</a:t>
            </a:r>
          </a:p>
          <a:p>
            <a:pPr lvl="1">
              <a:lnSpc>
                <a:spcPct val="80000"/>
              </a:lnSpc>
            </a:pPr>
            <a:r>
              <a:rPr lang="ru-RU" sz="2300" dirty="0" smtClean="0">
                <a:solidFill>
                  <a:srgbClr val="002060"/>
                </a:solidFill>
              </a:rPr>
              <a:t>В большинстве национальных систем ОВОС является обязанностью инициатора деятельности.</a:t>
            </a:r>
          </a:p>
          <a:p>
            <a:pPr lvl="1">
              <a:lnSpc>
                <a:spcPct val="80000"/>
              </a:lnSpc>
            </a:pPr>
            <a:r>
              <a:rPr lang="ru-RU" sz="2300" dirty="0" smtClean="0">
                <a:solidFill>
                  <a:srgbClr val="002060"/>
                </a:solidFill>
              </a:rPr>
              <a:t>Документация ОВОС должна в первую очередь способствовать принятию информированного решения по намечаемой деятельности, представить информацию о намечаемой деятельности и ее предполагаемых воздействиях для заинтересованных лиц и организаций. </a:t>
            </a:r>
          </a:p>
          <a:p>
            <a:pPr lvl="1">
              <a:lnSpc>
                <a:spcPct val="80000"/>
              </a:lnSpc>
            </a:pPr>
            <a:r>
              <a:rPr lang="ru-RU" sz="2300" dirty="0" smtClean="0">
                <a:solidFill>
                  <a:srgbClr val="002060"/>
                </a:solidFill>
              </a:rPr>
              <a:t>Документация должна в сжатой и понятной форме излагать основные выводы экологической оценки проекта. </a:t>
            </a:r>
          </a:p>
          <a:p>
            <a:pPr>
              <a:lnSpc>
                <a:spcPct val="80000"/>
              </a:lnSpc>
            </a:pPr>
            <a:r>
              <a:rPr lang="ru-RU" sz="2300" b="1" dirty="0">
                <a:solidFill>
                  <a:srgbClr val="000066"/>
                </a:solidFill>
              </a:rPr>
              <a:t>Оценка полноты и качества экологической оценки</a:t>
            </a:r>
          </a:p>
          <a:p>
            <a:pPr lvl="1">
              <a:lnSpc>
                <a:spcPct val="80000"/>
              </a:lnSpc>
            </a:pPr>
            <a:r>
              <a:rPr lang="ru-RU" sz="2300" dirty="0">
                <a:solidFill>
                  <a:srgbClr val="002060"/>
                </a:solidFill>
              </a:rPr>
              <a:t>Предварительная проверка качества документации ОВОС</a:t>
            </a:r>
          </a:p>
          <a:p>
            <a:pPr lvl="2">
              <a:lnSpc>
                <a:spcPct val="80000"/>
              </a:lnSpc>
              <a:spcAft>
                <a:spcPts val="100"/>
              </a:spcAft>
            </a:pPr>
            <a:r>
              <a:rPr lang="ru-RU" sz="2300" dirty="0">
                <a:solidFill>
                  <a:srgbClr val="002060"/>
                </a:solidFill>
              </a:rPr>
              <a:t>может проводиться постоянной независимой комиссией, специально создаваемой для этой цели,</a:t>
            </a:r>
          </a:p>
          <a:p>
            <a:pPr lvl="2">
              <a:lnSpc>
                <a:spcPct val="80000"/>
              </a:lnSpc>
              <a:spcAft>
                <a:spcPts val="100"/>
              </a:spcAft>
            </a:pPr>
            <a:r>
              <a:rPr lang="ru-RU" sz="2300" dirty="0">
                <a:solidFill>
                  <a:srgbClr val="002060"/>
                </a:solidFill>
              </a:rPr>
              <a:t>экспертами, назначаемыми специально уполномоченным органом в области ОВОС, </a:t>
            </a:r>
          </a:p>
          <a:p>
            <a:pPr lvl="2">
              <a:lnSpc>
                <a:spcPct val="80000"/>
              </a:lnSpc>
              <a:spcAft>
                <a:spcPts val="100"/>
              </a:spcAft>
            </a:pPr>
            <a:r>
              <a:rPr lang="ru-RU" sz="2300" dirty="0">
                <a:solidFill>
                  <a:srgbClr val="002060"/>
                </a:solidFill>
              </a:rPr>
              <a:t>непосредственно специалистами специально уполномоченного органа в области ОВОС.</a:t>
            </a:r>
          </a:p>
          <a:p>
            <a:pPr lvl="1">
              <a:lnSpc>
                <a:spcPct val="80000"/>
              </a:lnSpc>
            </a:pPr>
            <a:r>
              <a:rPr lang="ru-RU" sz="2300" dirty="0" smtClean="0">
                <a:solidFill>
                  <a:srgbClr val="002060"/>
                </a:solidFill>
              </a:rPr>
              <a:t>Участие </a:t>
            </a:r>
            <a:r>
              <a:rPr lang="ru-RU" sz="2300" dirty="0">
                <a:solidFill>
                  <a:srgbClr val="002060"/>
                </a:solidFill>
              </a:rPr>
              <a:t>заинтересованных сторон (в том числе, общественности) в такой </a:t>
            </a:r>
            <a:r>
              <a:rPr lang="ru-RU" sz="2300" dirty="0" smtClean="0">
                <a:solidFill>
                  <a:srgbClr val="002060"/>
                </a:solidFill>
              </a:rPr>
              <a:t>оценке должно быть обеспечено. </a:t>
            </a:r>
          </a:p>
          <a:p>
            <a:pPr lvl="1">
              <a:lnSpc>
                <a:spcPct val="80000"/>
              </a:lnSpc>
            </a:pPr>
            <a:r>
              <a:rPr lang="ru-RU" sz="2300" b="1" dirty="0">
                <a:solidFill>
                  <a:srgbClr val="C00000"/>
                </a:solidFill>
              </a:rPr>
              <a:t>Объективные критерии (характеристики технологических процессов, достижимые технологические показатели) необходимы как экспертам, так и общественности</a:t>
            </a:r>
          </a:p>
          <a:p>
            <a:pPr lvl="1"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ru-RU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1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Title 60"/>
          <p:cNvSpPr>
            <a:spLocks noGrp="1"/>
          </p:cNvSpPr>
          <p:nvPr>
            <p:ph type="title"/>
          </p:nvPr>
        </p:nvSpPr>
        <p:spPr>
          <a:xfrm>
            <a:off x="298463" y="332656"/>
            <a:ext cx="8070824" cy="579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Процедура ОВОС 	</a:t>
            </a:r>
            <a:r>
              <a:rPr lang="ru-RU" dirty="0" smtClean="0"/>
              <a:t>			</a:t>
            </a:r>
            <a:r>
              <a:rPr lang="ru-RU" i="0" dirty="0" smtClean="0">
                <a:solidFill>
                  <a:srgbClr val="C00000"/>
                </a:solidFill>
              </a:rPr>
              <a:t>1</a:t>
            </a:r>
            <a:endParaRPr lang="en-US" i="0" dirty="0" smtClean="0">
              <a:solidFill>
                <a:srgbClr val="C00000"/>
              </a:solidFill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6248400"/>
            <a:ext cx="2130425" cy="4746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EB4A5-D167-43B8-810C-76E42BB7E317}" type="slidenum">
              <a:rPr lang="de-DE" sz="1400" b="0" smtClean="0"/>
              <a:pPr algn="r" eaLnBrk="1" hangingPunct="1"/>
              <a:t>9</a:t>
            </a:fld>
            <a:endParaRPr lang="de-DE" sz="1400" b="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blackWhite">
          <a:xfrm>
            <a:off x="1824038" y="3598863"/>
            <a:ext cx="4511675" cy="83026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535238" y="3679825"/>
            <a:ext cx="2351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Определение задач ЭО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879975" y="3679825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/>
              <a:t> (scoping)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533650" y="3943350"/>
            <a:ext cx="27311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</a:rPr>
              <a:t>Выявление значимых воздействий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21038" y="4165600"/>
            <a:ext cx="1531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Планирование ЭО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blackWhite">
          <a:xfrm>
            <a:off x="2855913" y="1354138"/>
            <a:ext cx="3074987" cy="403225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3079750" y="1433513"/>
            <a:ext cx="266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 dirty="0"/>
              <a:t>Краткое описание проекта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blackWhite">
          <a:xfrm>
            <a:off x="2855913" y="1928813"/>
            <a:ext cx="3074987" cy="606425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3605213" y="2041525"/>
            <a:ext cx="162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 dirty="0"/>
              <a:t>Отбор проектов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3908425" y="2284413"/>
            <a:ext cx="885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(screening)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blackWhite">
          <a:xfrm>
            <a:off x="1824038" y="4630738"/>
            <a:ext cx="4511675" cy="83026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059113" y="4711700"/>
            <a:ext cx="2097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Оценка воздействий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2674938" y="4954588"/>
            <a:ext cx="2624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dirty="0"/>
              <a:t>Прогноз величины воздействий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2613025" y="5176838"/>
            <a:ext cx="2713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Оценка значимости воздействий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blackWhite">
          <a:xfrm>
            <a:off x="1824038" y="5662613"/>
            <a:ext cx="4511675" cy="911225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1892300" y="5764213"/>
            <a:ext cx="4435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b="1"/>
              <a:t>Разработка мер по смягчению воздействий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1925638" y="6046788"/>
            <a:ext cx="38216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</a:rPr>
              <a:t>Выбор вариантов. Внесение изменений в проект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2855913" y="6289675"/>
            <a:ext cx="2324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Планирование мониторинга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10" name="Line 21"/>
          <p:cNvSpPr>
            <a:spLocks noChangeShapeType="1"/>
          </p:cNvSpPr>
          <p:nvPr/>
        </p:nvSpPr>
        <p:spPr bwMode="auto">
          <a:xfrm>
            <a:off x="4394200" y="1757363"/>
            <a:ext cx="1588" cy="101600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1" name="Freeform 22"/>
          <p:cNvSpPr>
            <a:spLocks/>
          </p:cNvSpPr>
          <p:nvPr/>
        </p:nvSpPr>
        <p:spPr bwMode="auto">
          <a:xfrm>
            <a:off x="4333875" y="1858963"/>
            <a:ext cx="120650" cy="101600"/>
          </a:xfrm>
          <a:custGeom>
            <a:avLst/>
            <a:gdLst>
              <a:gd name="T0" fmla="*/ 2147483647 w 76"/>
              <a:gd name="T1" fmla="*/ 0 h 64"/>
              <a:gd name="T2" fmla="*/ 2147483647 w 76"/>
              <a:gd name="T3" fmla="*/ 2147483647 h 64"/>
              <a:gd name="T4" fmla="*/ 0 w 76"/>
              <a:gd name="T5" fmla="*/ 0 h 64"/>
              <a:gd name="T6" fmla="*/ 2147483647 w 76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4"/>
              <a:gd name="T14" fmla="*/ 76 w 76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4">
                <a:moveTo>
                  <a:pt x="76" y="0"/>
                </a:moveTo>
                <a:lnTo>
                  <a:pt x="38" y="64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 flipH="1">
            <a:off x="6437313" y="4024313"/>
            <a:ext cx="1152525" cy="1587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3" name="Freeform 24"/>
          <p:cNvSpPr>
            <a:spLocks/>
          </p:cNvSpPr>
          <p:nvPr/>
        </p:nvSpPr>
        <p:spPr bwMode="auto">
          <a:xfrm>
            <a:off x="6335713" y="3963988"/>
            <a:ext cx="122237" cy="120650"/>
          </a:xfrm>
          <a:custGeom>
            <a:avLst/>
            <a:gdLst>
              <a:gd name="T0" fmla="*/ 2147483647 w 77"/>
              <a:gd name="T1" fmla="*/ 2147483647 h 76"/>
              <a:gd name="T2" fmla="*/ 0 w 77"/>
              <a:gd name="T3" fmla="*/ 2147483647 h 76"/>
              <a:gd name="T4" fmla="*/ 2147483647 w 77"/>
              <a:gd name="T5" fmla="*/ 0 h 76"/>
              <a:gd name="T6" fmla="*/ 2147483647 w 77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76"/>
              <a:gd name="T14" fmla="*/ 77 w 7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76">
                <a:moveTo>
                  <a:pt x="77" y="76"/>
                </a:moveTo>
                <a:lnTo>
                  <a:pt x="0" y="38"/>
                </a:lnTo>
                <a:lnTo>
                  <a:pt x="77" y="0"/>
                </a:lnTo>
                <a:lnTo>
                  <a:pt x="77" y="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4" name="Line 25"/>
          <p:cNvSpPr>
            <a:spLocks noChangeShapeType="1"/>
          </p:cNvSpPr>
          <p:nvPr/>
        </p:nvSpPr>
        <p:spPr bwMode="auto">
          <a:xfrm flipV="1">
            <a:off x="4090988" y="6553200"/>
            <a:ext cx="0" cy="152400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5" name="Freeform 26"/>
          <p:cNvSpPr>
            <a:spLocks/>
          </p:cNvSpPr>
          <p:nvPr/>
        </p:nvSpPr>
        <p:spPr bwMode="auto">
          <a:xfrm>
            <a:off x="4030663" y="6673850"/>
            <a:ext cx="120650" cy="122238"/>
          </a:xfrm>
          <a:custGeom>
            <a:avLst/>
            <a:gdLst>
              <a:gd name="T0" fmla="*/ 2147483647 w 76"/>
              <a:gd name="T1" fmla="*/ 0 h 77"/>
              <a:gd name="T2" fmla="*/ 2147483647 w 76"/>
              <a:gd name="T3" fmla="*/ 2147483647 h 77"/>
              <a:gd name="T4" fmla="*/ 0 w 76"/>
              <a:gd name="T5" fmla="*/ 0 h 77"/>
              <a:gd name="T6" fmla="*/ 2147483647 w 76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77"/>
              <a:gd name="T14" fmla="*/ 76 w 76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77">
                <a:moveTo>
                  <a:pt x="76" y="0"/>
                </a:moveTo>
                <a:lnTo>
                  <a:pt x="38" y="77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6" name="Line 27"/>
          <p:cNvSpPr>
            <a:spLocks noChangeShapeType="1"/>
          </p:cNvSpPr>
          <p:nvPr/>
        </p:nvSpPr>
        <p:spPr bwMode="auto">
          <a:xfrm>
            <a:off x="2855913" y="3397250"/>
            <a:ext cx="1587" cy="100013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7" name="Freeform 28"/>
          <p:cNvSpPr>
            <a:spLocks/>
          </p:cNvSpPr>
          <p:nvPr/>
        </p:nvSpPr>
        <p:spPr bwMode="auto">
          <a:xfrm>
            <a:off x="2795588" y="3497263"/>
            <a:ext cx="122237" cy="101600"/>
          </a:xfrm>
          <a:custGeom>
            <a:avLst/>
            <a:gdLst>
              <a:gd name="T0" fmla="*/ 2147483647 w 77"/>
              <a:gd name="T1" fmla="*/ 0 h 64"/>
              <a:gd name="T2" fmla="*/ 2147483647 w 77"/>
              <a:gd name="T3" fmla="*/ 2147483647 h 64"/>
              <a:gd name="T4" fmla="*/ 0 w 77"/>
              <a:gd name="T5" fmla="*/ 0 h 64"/>
              <a:gd name="T6" fmla="*/ 2147483647 w 7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4"/>
              <a:gd name="T14" fmla="*/ 77 w 77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4">
                <a:moveTo>
                  <a:pt x="77" y="0"/>
                </a:moveTo>
                <a:lnTo>
                  <a:pt x="38" y="64"/>
                </a:lnTo>
                <a:lnTo>
                  <a:pt x="0" y="0"/>
                </a:lnTo>
                <a:lnTo>
                  <a:pt x="7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18" name="Freeform 29"/>
          <p:cNvSpPr>
            <a:spLocks/>
          </p:cNvSpPr>
          <p:nvPr/>
        </p:nvSpPr>
        <p:spPr bwMode="auto">
          <a:xfrm>
            <a:off x="1420813" y="5561013"/>
            <a:ext cx="403225" cy="566737"/>
          </a:xfrm>
          <a:custGeom>
            <a:avLst/>
            <a:gdLst>
              <a:gd name="T0" fmla="*/ 0 w 254"/>
              <a:gd name="T1" fmla="*/ 0 h 357"/>
              <a:gd name="T2" fmla="*/ 0 w 254"/>
              <a:gd name="T3" fmla="*/ 2147483647 h 357"/>
              <a:gd name="T4" fmla="*/ 2147483647 w 254"/>
              <a:gd name="T5" fmla="*/ 2147483647 h 357"/>
              <a:gd name="T6" fmla="*/ 0 60000 65536"/>
              <a:gd name="T7" fmla="*/ 0 60000 65536"/>
              <a:gd name="T8" fmla="*/ 0 60000 65536"/>
              <a:gd name="T9" fmla="*/ 0 w 254"/>
              <a:gd name="T10" fmla="*/ 0 h 357"/>
              <a:gd name="T11" fmla="*/ 254 w 254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357">
                <a:moveTo>
                  <a:pt x="0" y="0"/>
                </a:moveTo>
                <a:lnTo>
                  <a:pt x="0" y="357"/>
                </a:lnTo>
                <a:lnTo>
                  <a:pt x="254" y="357"/>
                </a:lnTo>
              </a:path>
            </a:pathLst>
          </a:custGeom>
          <a:noFill/>
          <a:ln w="20638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9" name="Freeform 30"/>
          <p:cNvSpPr>
            <a:spLocks/>
          </p:cNvSpPr>
          <p:nvPr/>
        </p:nvSpPr>
        <p:spPr bwMode="auto">
          <a:xfrm>
            <a:off x="1358900" y="5461000"/>
            <a:ext cx="122238" cy="100013"/>
          </a:xfrm>
          <a:custGeom>
            <a:avLst/>
            <a:gdLst>
              <a:gd name="T0" fmla="*/ 2147483647 w 77"/>
              <a:gd name="T1" fmla="*/ 2147483647 h 63"/>
              <a:gd name="T2" fmla="*/ 2147483647 w 77"/>
              <a:gd name="T3" fmla="*/ 0 h 63"/>
              <a:gd name="T4" fmla="*/ 0 w 77"/>
              <a:gd name="T5" fmla="*/ 2147483647 h 63"/>
              <a:gd name="T6" fmla="*/ 2147483647 w 77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77" y="63"/>
                </a:moveTo>
                <a:lnTo>
                  <a:pt x="39" y="0"/>
                </a:lnTo>
                <a:lnTo>
                  <a:pt x="0" y="63"/>
                </a:lnTo>
                <a:lnTo>
                  <a:pt x="77" y="6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0" name="Line 31"/>
          <p:cNvSpPr>
            <a:spLocks noChangeShapeType="1"/>
          </p:cNvSpPr>
          <p:nvPr/>
        </p:nvSpPr>
        <p:spPr bwMode="auto">
          <a:xfrm flipH="1">
            <a:off x="6437313" y="5035550"/>
            <a:ext cx="1152525" cy="1588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1" name="Freeform 32"/>
          <p:cNvSpPr>
            <a:spLocks/>
          </p:cNvSpPr>
          <p:nvPr/>
        </p:nvSpPr>
        <p:spPr bwMode="auto">
          <a:xfrm>
            <a:off x="6335713" y="4995863"/>
            <a:ext cx="122237" cy="100012"/>
          </a:xfrm>
          <a:custGeom>
            <a:avLst/>
            <a:gdLst>
              <a:gd name="T0" fmla="*/ 2147483647 w 77"/>
              <a:gd name="T1" fmla="*/ 2147483647 h 63"/>
              <a:gd name="T2" fmla="*/ 0 w 77"/>
              <a:gd name="T3" fmla="*/ 2147483647 h 63"/>
              <a:gd name="T4" fmla="*/ 2147483647 w 77"/>
              <a:gd name="T5" fmla="*/ 0 h 63"/>
              <a:gd name="T6" fmla="*/ 2147483647 w 77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77" y="63"/>
                </a:moveTo>
                <a:lnTo>
                  <a:pt x="0" y="25"/>
                </a:lnTo>
                <a:lnTo>
                  <a:pt x="77" y="0"/>
                </a:lnTo>
                <a:lnTo>
                  <a:pt x="77" y="6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2" name="Line 33"/>
          <p:cNvSpPr>
            <a:spLocks noChangeShapeType="1"/>
          </p:cNvSpPr>
          <p:nvPr/>
        </p:nvSpPr>
        <p:spPr bwMode="auto">
          <a:xfrm flipH="1">
            <a:off x="6437313" y="6127750"/>
            <a:ext cx="1173162" cy="1588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3" name="Freeform 34"/>
          <p:cNvSpPr>
            <a:spLocks/>
          </p:cNvSpPr>
          <p:nvPr/>
        </p:nvSpPr>
        <p:spPr bwMode="auto">
          <a:xfrm>
            <a:off x="6335713" y="6067425"/>
            <a:ext cx="122237" cy="120650"/>
          </a:xfrm>
          <a:custGeom>
            <a:avLst/>
            <a:gdLst>
              <a:gd name="T0" fmla="*/ 2147483647 w 77"/>
              <a:gd name="T1" fmla="*/ 2147483647 h 76"/>
              <a:gd name="T2" fmla="*/ 0 w 77"/>
              <a:gd name="T3" fmla="*/ 2147483647 h 76"/>
              <a:gd name="T4" fmla="*/ 2147483647 w 77"/>
              <a:gd name="T5" fmla="*/ 0 h 76"/>
              <a:gd name="T6" fmla="*/ 2147483647 w 77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76"/>
              <a:gd name="T14" fmla="*/ 77 w 7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76">
                <a:moveTo>
                  <a:pt x="77" y="76"/>
                </a:moveTo>
                <a:lnTo>
                  <a:pt x="0" y="38"/>
                </a:lnTo>
                <a:lnTo>
                  <a:pt x="77" y="0"/>
                </a:lnTo>
                <a:lnTo>
                  <a:pt x="77" y="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4" name="Line 35"/>
          <p:cNvSpPr>
            <a:spLocks noChangeShapeType="1"/>
          </p:cNvSpPr>
          <p:nvPr/>
        </p:nvSpPr>
        <p:spPr bwMode="auto">
          <a:xfrm>
            <a:off x="4090988" y="4429125"/>
            <a:ext cx="1587" cy="100013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5" name="Freeform 36"/>
          <p:cNvSpPr>
            <a:spLocks/>
          </p:cNvSpPr>
          <p:nvPr/>
        </p:nvSpPr>
        <p:spPr bwMode="auto">
          <a:xfrm>
            <a:off x="4030663" y="4510088"/>
            <a:ext cx="120650" cy="120650"/>
          </a:xfrm>
          <a:custGeom>
            <a:avLst/>
            <a:gdLst>
              <a:gd name="T0" fmla="*/ 2147483647 w 76"/>
              <a:gd name="T1" fmla="*/ 0 h 76"/>
              <a:gd name="T2" fmla="*/ 2147483647 w 76"/>
              <a:gd name="T3" fmla="*/ 2147483647 h 76"/>
              <a:gd name="T4" fmla="*/ 0 w 76"/>
              <a:gd name="T5" fmla="*/ 0 h 76"/>
              <a:gd name="T6" fmla="*/ 2147483647 w 76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76"/>
              <a:gd name="T14" fmla="*/ 76 w 76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76">
                <a:moveTo>
                  <a:pt x="76" y="0"/>
                </a:moveTo>
                <a:lnTo>
                  <a:pt x="38" y="76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26" name="Rectangle 37"/>
          <p:cNvSpPr>
            <a:spLocks noChangeArrowheads="1"/>
          </p:cNvSpPr>
          <p:nvPr/>
        </p:nvSpPr>
        <p:spPr bwMode="blackWhite">
          <a:xfrm>
            <a:off x="1824038" y="2789238"/>
            <a:ext cx="2063750" cy="60801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Rectangle 38"/>
          <p:cNvSpPr>
            <a:spLocks noChangeArrowheads="1"/>
          </p:cNvSpPr>
          <p:nvPr/>
        </p:nvSpPr>
        <p:spPr bwMode="auto">
          <a:xfrm>
            <a:off x="2209800" y="2870200"/>
            <a:ext cx="1223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Экологическая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28" name="Rectangle 39"/>
          <p:cNvSpPr>
            <a:spLocks noChangeArrowheads="1"/>
          </p:cNvSpPr>
          <p:nvPr/>
        </p:nvSpPr>
        <p:spPr bwMode="auto">
          <a:xfrm>
            <a:off x="2006600" y="3094038"/>
            <a:ext cx="16303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оценка необходима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29" name="Line 40"/>
          <p:cNvSpPr>
            <a:spLocks noChangeShapeType="1"/>
          </p:cNvSpPr>
          <p:nvPr/>
        </p:nvSpPr>
        <p:spPr bwMode="auto">
          <a:xfrm>
            <a:off x="4090988" y="5461000"/>
            <a:ext cx="1587" cy="100013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30" name="Freeform 41"/>
          <p:cNvSpPr>
            <a:spLocks/>
          </p:cNvSpPr>
          <p:nvPr/>
        </p:nvSpPr>
        <p:spPr bwMode="auto">
          <a:xfrm>
            <a:off x="4030663" y="5541963"/>
            <a:ext cx="120650" cy="120650"/>
          </a:xfrm>
          <a:custGeom>
            <a:avLst/>
            <a:gdLst>
              <a:gd name="T0" fmla="*/ 2147483647 w 76"/>
              <a:gd name="T1" fmla="*/ 0 h 76"/>
              <a:gd name="T2" fmla="*/ 2147483647 w 76"/>
              <a:gd name="T3" fmla="*/ 2147483647 h 76"/>
              <a:gd name="T4" fmla="*/ 0 w 76"/>
              <a:gd name="T5" fmla="*/ 0 h 76"/>
              <a:gd name="T6" fmla="*/ 2147483647 w 76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76"/>
              <a:gd name="T14" fmla="*/ 76 w 76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76">
                <a:moveTo>
                  <a:pt x="76" y="0"/>
                </a:moveTo>
                <a:lnTo>
                  <a:pt x="38" y="76"/>
                </a:lnTo>
                <a:lnTo>
                  <a:pt x="0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1" name="Rectangle 42"/>
          <p:cNvSpPr>
            <a:spLocks noChangeArrowheads="1"/>
          </p:cNvSpPr>
          <p:nvPr/>
        </p:nvSpPr>
        <p:spPr bwMode="blackWhite">
          <a:xfrm>
            <a:off x="4899025" y="2789238"/>
            <a:ext cx="2366963" cy="608012"/>
          </a:xfrm>
          <a:prstGeom prst="rect">
            <a:avLst/>
          </a:prstGeom>
          <a:solidFill>
            <a:schemeClr val="bg2"/>
          </a:solidFill>
          <a:ln w="206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Rectangle 43"/>
          <p:cNvSpPr>
            <a:spLocks noChangeArrowheads="1"/>
          </p:cNvSpPr>
          <p:nvPr/>
        </p:nvSpPr>
        <p:spPr bwMode="auto">
          <a:xfrm>
            <a:off x="5041900" y="2870200"/>
            <a:ext cx="19796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В экологической оценке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33" name="Rectangle 44"/>
          <p:cNvSpPr>
            <a:spLocks noChangeArrowheads="1"/>
          </p:cNvSpPr>
          <p:nvPr/>
        </p:nvSpPr>
        <p:spPr bwMode="auto">
          <a:xfrm>
            <a:off x="5222875" y="3094038"/>
            <a:ext cx="160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dirty="0"/>
              <a:t>нет необходимости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34" name="Rectangle 45"/>
          <p:cNvSpPr>
            <a:spLocks noChangeArrowheads="1"/>
          </p:cNvSpPr>
          <p:nvPr/>
        </p:nvSpPr>
        <p:spPr bwMode="blackWhite">
          <a:xfrm>
            <a:off x="7124700" y="3821113"/>
            <a:ext cx="971550" cy="2833687"/>
          </a:xfrm>
          <a:prstGeom prst="rect">
            <a:avLst/>
          </a:prstGeom>
          <a:solidFill>
            <a:schemeClr val="bg2"/>
          </a:solidFill>
          <a:ln w="101600">
            <a:solidFill>
              <a:srgbClr val="B3B3B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Rectangle 46"/>
          <p:cNvSpPr>
            <a:spLocks noChangeArrowheads="1"/>
          </p:cNvSpPr>
          <p:nvPr/>
        </p:nvSpPr>
        <p:spPr bwMode="auto">
          <a:xfrm rot="-5400000">
            <a:off x="6258720" y="5117306"/>
            <a:ext cx="2455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dirty="0"/>
              <a:t>Участие общественности,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2336" name="Rectangle 47"/>
          <p:cNvSpPr>
            <a:spLocks noChangeArrowheads="1"/>
          </p:cNvSpPr>
          <p:nvPr/>
        </p:nvSpPr>
        <p:spPr bwMode="auto">
          <a:xfrm rot="-5400000">
            <a:off x="7082632" y="5133181"/>
            <a:ext cx="1293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/>
              <a:t>консультации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37" name="Line 48"/>
          <p:cNvSpPr>
            <a:spLocks noChangeShapeType="1"/>
          </p:cNvSpPr>
          <p:nvPr/>
        </p:nvSpPr>
        <p:spPr bwMode="auto">
          <a:xfrm flipH="1" flipV="1">
            <a:off x="6019800" y="2286000"/>
            <a:ext cx="228600" cy="0"/>
          </a:xfrm>
          <a:prstGeom prst="line">
            <a:avLst/>
          </a:prstGeom>
          <a:noFill/>
          <a:ln w="206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38" name="Freeform 49"/>
          <p:cNvSpPr>
            <a:spLocks/>
          </p:cNvSpPr>
          <p:nvPr/>
        </p:nvSpPr>
        <p:spPr bwMode="auto">
          <a:xfrm>
            <a:off x="5943600" y="2219325"/>
            <a:ext cx="122238" cy="120650"/>
          </a:xfrm>
          <a:custGeom>
            <a:avLst/>
            <a:gdLst>
              <a:gd name="T0" fmla="*/ 2147483647 w 77"/>
              <a:gd name="T1" fmla="*/ 2147483647 h 76"/>
              <a:gd name="T2" fmla="*/ 0 w 77"/>
              <a:gd name="T3" fmla="*/ 2147483647 h 76"/>
              <a:gd name="T4" fmla="*/ 2147483647 w 77"/>
              <a:gd name="T5" fmla="*/ 0 h 76"/>
              <a:gd name="T6" fmla="*/ 2147483647 w 77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76"/>
              <a:gd name="T14" fmla="*/ 77 w 77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76">
                <a:moveTo>
                  <a:pt x="77" y="76"/>
                </a:moveTo>
                <a:lnTo>
                  <a:pt x="0" y="38"/>
                </a:lnTo>
                <a:lnTo>
                  <a:pt x="77" y="0"/>
                </a:lnTo>
                <a:lnTo>
                  <a:pt x="77" y="7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39" name="Rectangle 50"/>
          <p:cNvSpPr>
            <a:spLocks noChangeArrowheads="1"/>
          </p:cNvSpPr>
          <p:nvPr/>
        </p:nvSpPr>
        <p:spPr bwMode="blackWhite">
          <a:xfrm>
            <a:off x="6296025" y="1838325"/>
            <a:ext cx="1800225" cy="809625"/>
          </a:xfrm>
          <a:prstGeom prst="rect">
            <a:avLst/>
          </a:prstGeom>
          <a:solidFill>
            <a:schemeClr val="bg2"/>
          </a:solidFill>
          <a:ln w="101600">
            <a:solidFill>
              <a:srgbClr val="B3B3B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Rectangle 51"/>
          <p:cNvSpPr>
            <a:spLocks noChangeArrowheads="1"/>
          </p:cNvSpPr>
          <p:nvPr/>
        </p:nvSpPr>
        <p:spPr bwMode="auto">
          <a:xfrm>
            <a:off x="6821488" y="1919288"/>
            <a:ext cx="6715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Участие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41" name="Rectangle 52"/>
          <p:cNvSpPr>
            <a:spLocks noChangeArrowheads="1"/>
          </p:cNvSpPr>
          <p:nvPr/>
        </p:nvSpPr>
        <p:spPr bwMode="auto">
          <a:xfrm>
            <a:off x="6416675" y="2143125"/>
            <a:ext cx="142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общественности,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42" name="Rectangle 53"/>
          <p:cNvSpPr>
            <a:spLocks noChangeArrowheads="1"/>
          </p:cNvSpPr>
          <p:nvPr/>
        </p:nvSpPr>
        <p:spPr bwMode="auto">
          <a:xfrm>
            <a:off x="6578600" y="2365375"/>
            <a:ext cx="1128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/>
              <a:t>консультации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43" name="Rectangle 54"/>
          <p:cNvSpPr>
            <a:spLocks noChangeArrowheads="1"/>
          </p:cNvSpPr>
          <p:nvPr/>
        </p:nvSpPr>
        <p:spPr bwMode="auto">
          <a:xfrm rot="-5400000">
            <a:off x="-408781" y="4607719"/>
            <a:ext cx="2938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i="1"/>
              <a:t>По итогам этого этапа возможна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44" name="Rectangle 55"/>
          <p:cNvSpPr>
            <a:spLocks noChangeArrowheads="1"/>
          </p:cNvSpPr>
          <p:nvPr/>
        </p:nvSpPr>
        <p:spPr bwMode="auto">
          <a:xfrm rot="-5400000">
            <a:off x="-245268" y="4609306"/>
            <a:ext cx="3059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400" i="1"/>
              <a:t>корректировка проектных решений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345" name="Freeform 56"/>
          <p:cNvSpPr>
            <a:spLocks/>
          </p:cNvSpPr>
          <p:nvPr/>
        </p:nvSpPr>
        <p:spPr bwMode="auto">
          <a:xfrm>
            <a:off x="4394200" y="2566988"/>
            <a:ext cx="404813" cy="527050"/>
          </a:xfrm>
          <a:custGeom>
            <a:avLst/>
            <a:gdLst>
              <a:gd name="T0" fmla="*/ 0 w 255"/>
              <a:gd name="T1" fmla="*/ 0 h 332"/>
              <a:gd name="T2" fmla="*/ 0 w 255"/>
              <a:gd name="T3" fmla="*/ 2147483647 h 332"/>
              <a:gd name="T4" fmla="*/ 2147483647 w 255"/>
              <a:gd name="T5" fmla="*/ 2147483647 h 332"/>
              <a:gd name="T6" fmla="*/ 0 60000 65536"/>
              <a:gd name="T7" fmla="*/ 0 60000 65536"/>
              <a:gd name="T8" fmla="*/ 0 60000 65536"/>
              <a:gd name="T9" fmla="*/ 0 w 255"/>
              <a:gd name="T10" fmla="*/ 0 h 332"/>
              <a:gd name="T11" fmla="*/ 255 w 255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332">
                <a:moveTo>
                  <a:pt x="0" y="0"/>
                </a:moveTo>
                <a:lnTo>
                  <a:pt x="0" y="332"/>
                </a:lnTo>
                <a:lnTo>
                  <a:pt x="255" y="332"/>
                </a:lnTo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6" name="Freeform 57"/>
          <p:cNvSpPr>
            <a:spLocks/>
          </p:cNvSpPr>
          <p:nvPr/>
        </p:nvSpPr>
        <p:spPr bwMode="auto">
          <a:xfrm>
            <a:off x="4799013" y="3032125"/>
            <a:ext cx="100012" cy="122238"/>
          </a:xfrm>
          <a:custGeom>
            <a:avLst/>
            <a:gdLst>
              <a:gd name="T0" fmla="*/ 0 w 63"/>
              <a:gd name="T1" fmla="*/ 2147483647 h 77"/>
              <a:gd name="T2" fmla="*/ 2147483647 w 63"/>
              <a:gd name="T3" fmla="*/ 2147483647 h 77"/>
              <a:gd name="T4" fmla="*/ 0 w 63"/>
              <a:gd name="T5" fmla="*/ 0 h 77"/>
              <a:gd name="T6" fmla="*/ 0 w 63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7"/>
              <a:gd name="T14" fmla="*/ 63 w 63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7">
                <a:moveTo>
                  <a:pt x="0" y="77"/>
                </a:moveTo>
                <a:lnTo>
                  <a:pt x="63" y="39"/>
                </a:lnTo>
                <a:lnTo>
                  <a:pt x="0" y="0"/>
                </a:lnTo>
                <a:lnTo>
                  <a:pt x="0" y="7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347" name="Freeform 58"/>
          <p:cNvSpPr>
            <a:spLocks/>
          </p:cNvSpPr>
          <p:nvPr/>
        </p:nvSpPr>
        <p:spPr bwMode="auto">
          <a:xfrm>
            <a:off x="3989388" y="2566988"/>
            <a:ext cx="404812" cy="527050"/>
          </a:xfrm>
          <a:custGeom>
            <a:avLst/>
            <a:gdLst>
              <a:gd name="T0" fmla="*/ 2147483647 w 255"/>
              <a:gd name="T1" fmla="*/ 0 h 332"/>
              <a:gd name="T2" fmla="*/ 2147483647 w 255"/>
              <a:gd name="T3" fmla="*/ 2147483647 h 332"/>
              <a:gd name="T4" fmla="*/ 0 w 255"/>
              <a:gd name="T5" fmla="*/ 2147483647 h 332"/>
              <a:gd name="T6" fmla="*/ 0 60000 65536"/>
              <a:gd name="T7" fmla="*/ 0 60000 65536"/>
              <a:gd name="T8" fmla="*/ 0 60000 65536"/>
              <a:gd name="T9" fmla="*/ 0 w 255"/>
              <a:gd name="T10" fmla="*/ 0 h 332"/>
              <a:gd name="T11" fmla="*/ 255 w 255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332">
                <a:moveTo>
                  <a:pt x="255" y="0"/>
                </a:moveTo>
                <a:lnTo>
                  <a:pt x="255" y="332"/>
                </a:lnTo>
                <a:lnTo>
                  <a:pt x="0" y="332"/>
                </a:lnTo>
              </a:path>
            </a:pathLst>
          </a:custGeom>
          <a:noFill/>
          <a:ln w="2063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8" name="Freeform 59"/>
          <p:cNvSpPr>
            <a:spLocks/>
          </p:cNvSpPr>
          <p:nvPr/>
        </p:nvSpPr>
        <p:spPr bwMode="auto">
          <a:xfrm>
            <a:off x="3887788" y="3032125"/>
            <a:ext cx="101600" cy="122238"/>
          </a:xfrm>
          <a:custGeom>
            <a:avLst/>
            <a:gdLst>
              <a:gd name="T0" fmla="*/ 2147483647 w 64"/>
              <a:gd name="T1" fmla="*/ 2147483647 h 77"/>
              <a:gd name="T2" fmla="*/ 0 w 64"/>
              <a:gd name="T3" fmla="*/ 2147483647 h 77"/>
              <a:gd name="T4" fmla="*/ 2147483647 w 64"/>
              <a:gd name="T5" fmla="*/ 0 h 77"/>
              <a:gd name="T6" fmla="*/ 2147483647 w 64"/>
              <a:gd name="T7" fmla="*/ 2147483647 h 77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77"/>
              <a:gd name="T14" fmla="*/ 64 w 64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77">
                <a:moveTo>
                  <a:pt x="64" y="77"/>
                </a:moveTo>
                <a:lnTo>
                  <a:pt x="0" y="39"/>
                </a:lnTo>
                <a:lnTo>
                  <a:pt x="64" y="0"/>
                </a:lnTo>
                <a:lnTo>
                  <a:pt x="64" y="7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451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1767</Words>
  <Application>Microsoft Office PowerPoint</Application>
  <PresentationFormat>On-screen Show (4:3)</PresentationFormat>
  <Paragraphs>290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Управление качеством воздуха в странах Восточного региона ЕИСП</vt:lpstr>
      <vt:lpstr>Принципиальные возможности координации ОВОС и системы экологических разрешений</vt:lpstr>
      <vt:lpstr>Принципы комплексных природоохранных разрешений  </vt:lpstr>
      <vt:lpstr>Оценка воздействия на окружающую среду</vt:lpstr>
      <vt:lpstr>Международные принципы проведения экологической оценки / ОВОС</vt:lpstr>
      <vt:lpstr>Этапы процедуры ОВОС  1</vt:lpstr>
      <vt:lpstr>Этапы процедуры ОВОС  2</vt:lpstr>
      <vt:lpstr>Этапы процедуры ОВОС  3</vt:lpstr>
      <vt:lpstr>Процедура ОВОС     1</vt:lpstr>
      <vt:lpstr>Процедура ОВОС   2</vt:lpstr>
      <vt:lpstr>Процедура ОВОС: решение задачи сокращения воздействия на ОС</vt:lpstr>
      <vt:lpstr>Slide 12</vt:lpstr>
      <vt:lpstr>«Принципы экватора» как необходимое условие проектного финансирования                             1</vt:lpstr>
      <vt:lpstr>«Принципы экватора» как необходимое условие проектного финансирования                             2</vt:lpstr>
      <vt:lpstr>Принципиальные возможности координации ОВОС и системы экологических разрешений</vt:lpstr>
      <vt:lpstr>Структура Справочника по НДТМ        1</vt:lpstr>
      <vt:lpstr>Результаты бенчмаркинга: угольные теплоэлектростанции</vt:lpstr>
      <vt:lpstr>Результаты бенчмаркинга: производство тарного стекла</vt:lpstr>
      <vt:lpstr>Структура Справочника по НДТМ        2</vt:lpstr>
      <vt:lpstr>Решение задачи сокращения воздействия на ОС для действующих  предприятий</vt:lpstr>
      <vt:lpstr>Экологический аудит</vt:lpstr>
      <vt:lpstr>Процедура экологического аудита</vt:lpstr>
      <vt:lpstr>Аудит: использование параметров НДТМ </vt:lpstr>
      <vt:lpstr>Аудит: использование параметров НДТМ </vt:lpstr>
      <vt:lpstr>Использование параметров НДТМ  </vt:lpstr>
      <vt:lpstr>Система экологического менеджмента</vt:lpstr>
      <vt:lpstr>Основные принципы системы экологического менеджмента (СЭМ)</vt:lpstr>
      <vt:lpstr>Цели и задачи в системах экологического  и энергетического менеджмента</vt:lpstr>
      <vt:lpstr>Цикл системы энергоменеджмента: последовательное улучшение энергетической результативности</vt:lpstr>
      <vt:lpstr>Специфика системы энергоменеджмента</vt:lpstr>
      <vt:lpstr>Развитие систем менеджмента  и повышение экологической и энергетической результативности 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358</cp:revision>
  <cp:lastPrinted>2012-05-10T14:01:43Z</cp:lastPrinted>
  <dcterms:created xsi:type="dcterms:W3CDTF">2011-10-12T15:30:18Z</dcterms:created>
  <dcterms:modified xsi:type="dcterms:W3CDTF">2013-05-17T18:17:19Z</dcterms:modified>
</cp:coreProperties>
</file>