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90" r:id="rId3"/>
    <p:sldId id="394" r:id="rId4"/>
    <p:sldId id="397" r:id="rId5"/>
    <p:sldId id="396" r:id="rId6"/>
    <p:sldId id="395" r:id="rId7"/>
    <p:sldId id="391" r:id="rId8"/>
    <p:sldId id="392" r:id="rId9"/>
    <p:sldId id="399" r:id="rId10"/>
    <p:sldId id="393" r:id="rId11"/>
    <p:sldId id="400" r:id="rId12"/>
    <p:sldId id="402" r:id="rId13"/>
    <p:sldId id="403" r:id="rId14"/>
    <p:sldId id="404" r:id="rId15"/>
    <p:sldId id="405" r:id="rId16"/>
    <p:sldId id="398" r:id="rId17"/>
    <p:sldId id="401" r:id="rId18"/>
    <p:sldId id="406" r:id="rId19"/>
    <p:sldId id="378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66"/>
    <a:srgbClr val="0066FF"/>
    <a:srgbClr val="FF5050"/>
    <a:srgbClr val="E9E53B"/>
    <a:srgbClr val="FFFF99"/>
    <a:srgbClr val="FFFF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5200" autoAdjust="0"/>
  </p:normalViewPr>
  <p:slideViewPr>
    <p:cSldViewPr>
      <p:cViewPr>
        <p:scale>
          <a:sx n="70" d="100"/>
          <a:sy n="70" d="100"/>
        </p:scale>
        <p:origin x="-14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120EB-E034-49B0-9174-6DCFD20037F2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9030-A2DD-403A-A41B-84D71608A6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12/05/2013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1847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184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DFF4-E9A5-441D-A6A2-D80A23D654D5}" type="datetime1">
              <a:rPr lang="en-GB" smtClean="0"/>
              <a:pPr/>
              <a:t>12/05/2013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2003-1C4B-4999-87D4-EF71ED0189FF}" type="datetime1">
              <a:rPr lang="en-GB" smtClean="0"/>
              <a:pPr/>
              <a:t>12/05/2013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EC4D-E459-4646-8543-C1F56E2E40D9}" type="datetime1">
              <a:rPr lang="en-GB" smtClean="0"/>
              <a:pPr/>
              <a:t>12/05/2013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60FC-6FC0-413A-A7DC-74239CF47222}" type="datetime1">
              <a:rPr lang="en-GB" smtClean="0"/>
              <a:pPr/>
              <a:t>12/05/2013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DDDB-FA0F-47B4-A85B-A91B3BA202FC}" type="datetime1">
              <a:rPr lang="en-GB" smtClean="0"/>
              <a:pPr/>
              <a:t>12/05/2013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7DEB-700D-45F5-819F-863FAF8595C1}" type="datetime1">
              <a:rPr lang="en-GB" smtClean="0"/>
              <a:pPr/>
              <a:t>12/05/2013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E566-DB6D-4AB4-9B8F-5424AF4DB02B}" type="datetime1">
              <a:rPr lang="en-GB" smtClean="0"/>
              <a:pPr/>
              <a:t>12/05/2013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B39-525F-4649-877E-9CAD7A5C79A9}" type="datetime1">
              <a:rPr lang="en-GB" smtClean="0"/>
              <a:pPr/>
              <a:t>12/05/2013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03BD-CFEF-4079-B985-C06CFCB90BCB}" type="datetime1">
              <a:rPr lang="en-GB" smtClean="0"/>
              <a:pPr/>
              <a:t>12/05/2013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921D-7269-4527-A191-9337A960AD08}" type="datetime1">
              <a:rPr lang="en-GB" smtClean="0"/>
              <a:pPr/>
              <a:t>12/05/2013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FA243AC-155C-4F98-9883-BF09A71BEAFC}" type="datetime1">
              <a:rPr lang="en-GB" smtClean="0"/>
              <a:pPr/>
              <a:t>12/05/2013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begak@gmail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guseva@muctr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188640"/>
            <a:ext cx="9036496" cy="92134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Управление качеством воздуха в странах Восточного региона ЕИСП</a:t>
            </a:r>
            <a:endParaRPr lang="en-GB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727278" cy="43204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Подготовка Руководства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по инспекционному контролю комплексных разрешений.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Опыт, достойный внимания?</a:t>
            </a:r>
          </a:p>
          <a:p>
            <a:pPr>
              <a:lnSpc>
                <a:spcPct val="120000"/>
              </a:lnSpc>
              <a:spcBef>
                <a:spcPts val="240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М.В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.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Бегак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, Т.В. Гусева</a:t>
            </a:r>
            <a:endParaRPr lang="en-GB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tabLst>
                <a:tab pos="540385" algn="l"/>
                <a:tab pos="756285" algn="l"/>
                <a:tab pos="972185" algn="l"/>
              </a:tabLst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Одесса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, 14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– 15 мая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2013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года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046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008112"/>
          </a:xfrm>
        </p:spPr>
        <p:txBody>
          <a:bodyPr>
            <a:noAutofit/>
          </a:bodyPr>
          <a:lstStyle/>
          <a:p>
            <a:r>
              <a:rPr lang="ru-RU" sz="3600" b="1" i="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Процедура </a:t>
            </a:r>
            <a:r>
              <a:rPr lang="ru-RU" sz="3600" b="1" i="0" dirty="0" smtClean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экологического аудита</a:t>
            </a:r>
            <a:endParaRPr lang="en-GB" sz="3600" b="1" i="0" dirty="0">
              <a:solidFill>
                <a:schemeClr val="accent1">
                  <a:lumMod val="75000"/>
                </a:schemeClr>
              </a:solidFill>
              <a:latin typeface="Eras Medium IT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2" y="980728"/>
            <a:ext cx="8810165" cy="576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208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435" y="188640"/>
            <a:ext cx="8229600" cy="994122"/>
          </a:xfrm>
        </p:spPr>
        <p:txBody>
          <a:bodyPr>
            <a:noAutofit/>
          </a:bodyPr>
          <a:lstStyle/>
          <a:p>
            <a:r>
              <a:rPr lang="ru-RU" sz="3600" b="1" i="0" dirty="0">
                <a:latin typeface="Eras Medium ITC" pitchFamily="34" charset="0"/>
              </a:rPr>
              <a:t>Особенности планирования </a:t>
            </a:r>
            <a:r>
              <a:rPr lang="ru-RU" sz="3600" b="1" i="0" dirty="0" smtClean="0">
                <a:latin typeface="Eras Medium ITC" pitchFamily="34" charset="0"/>
              </a:rPr>
              <a:t/>
            </a:r>
            <a:br>
              <a:rPr lang="ru-RU" sz="3600" b="1" i="0" dirty="0" smtClean="0">
                <a:latin typeface="Eras Medium ITC" pitchFamily="34" charset="0"/>
              </a:rPr>
            </a:br>
            <a:r>
              <a:rPr lang="ru-RU" sz="3600" b="1" i="0" dirty="0" smtClean="0">
                <a:latin typeface="Eras Medium ITC" pitchFamily="34" charset="0"/>
              </a:rPr>
              <a:t>и трудоёмкость инспекций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18457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Зависят от сектора, размера предприятия, количества площадок / цехов…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Отражают то, как предприятие демонстрирует соответствие (или совершает повторные нарушения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</a:p>
          <a:p>
            <a:endParaRPr lang="ru-RU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7682"/>
            <a:ext cx="8603624" cy="458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396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1440160"/>
          </a:xfrm>
        </p:spPr>
        <p:txBody>
          <a:bodyPr>
            <a:noAutofit/>
          </a:bodyPr>
          <a:lstStyle/>
          <a:p>
            <a:pPr algn="l"/>
            <a:r>
              <a:rPr lang="ru-RU" sz="3600" b="1" i="0" dirty="0">
                <a:latin typeface="Eras Medium ITC" pitchFamily="34" charset="0"/>
              </a:rPr>
              <a:t>Опыт Нидерландов: интерпретация </a:t>
            </a:r>
            <a:r>
              <a:rPr lang="ru-RU" sz="3600" b="1" i="0" dirty="0" smtClean="0">
                <a:latin typeface="Eras Medium ITC" pitchFamily="34" charset="0"/>
              </a:rPr>
              <a:t>соответствия</a:t>
            </a:r>
            <a:r>
              <a:rPr lang="en-US" sz="3600" b="1" i="0" dirty="0" smtClean="0">
                <a:latin typeface="Eras Medium ITC" pitchFamily="34" charset="0"/>
              </a:rPr>
              <a:t> </a:t>
            </a:r>
            <a:r>
              <a:rPr lang="ru-RU" sz="3600" b="1" i="0" dirty="0" smtClean="0">
                <a:latin typeface="Eras Medium ITC" pitchFamily="34" charset="0"/>
              </a:rPr>
              <a:t>природоохранным требованиям</a:t>
            </a:r>
            <a:endParaRPr lang="en-US" sz="3600" b="1" i="0" dirty="0">
              <a:latin typeface="Eras Medium ITC" pitchFamily="34" charset="0"/>
            </a:endParaRP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00808"/>
            <a:ext cx="8587680" cy="50405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700" dirty="0">
                <a:solidFill>
                  <a:srgbClr val="002060"/>
                </a:solidFill>
              </a:rPr>
              <a:t>Соответствие природоохранным требованиям – это </a:t>
            </a:r>
            <a:r>
              <a:rPr lang="ru-RU" sz="2700" dirty="0">
                <a:solidFill>
                  <a:srgbClr val="C00000"/>
                </a:solidFill>
              </a:rPr>
              <a:t>реакция субъектов регулирования на установленные законодательные и нормативные требования</a:t>
            </a:r>
            <a:r>
              <a:rPr lang="ru-RU" sz="2700" dirty="0">
                <a:solidFill>
                  <a:srgbClr val="002060"/>
                </a:solidFill>
              </a:rPr>
              <a:t>, проявляющаяся на уровне поведения  этих субъектов.</a:t>
            </a:r>
          </a:p>
          <a:p>
            <a:pPr>
              <a:lnSpc>
                <a:spcPct val="90000"/>
              </a:lnSpc>
            </a:pPr>
            <a:r>
              <a:rPr lang="ru-RU" sz="2700" dirty="0">
                <a:solidFill>
                  <a:srgbClr val="002060"/>
                </a:solidFill>
              </a:rPr>
              <a:t>Усилия </a:t>
            </a:r>
            <a:r>
              <a:rPr lang="ru-RU" sz="2700" dirty="0" err="1">
                <a:solidFill>
                  <a:srgbClr val="002060"/>
                </a:solidFill>
              </a:rPr>
              <a:t>правоприменения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должны быть сосредоточены </a:t>
            </a:r>
            <a:r>
              <a:rPr lang="ru-RU" sz="2700" dirty="0">
                <a:solidFill>
                  <a:srgbClr val="002060"/>
                </a:solidFill>
              </a:rPr>
              <a:t>на достижении </a:t>
            </a:r>
            <a:r>
              <a:rPr lang="ru-RU" sz="2700" dirty="0">
                <a:solidFill>
                  <a:srgbClr val="C00000"/>
                </a:solidFill>
              </a:rPr>
              <a:t>изменений в поведении субъектов регулирования</a:t>
            </a:r>
            <a:r>
              <a:rPr lang="ru-RU" sz="2700" dirty="0">
                <a:solidFill>
                  <a:srgbClr val="002060"/>
                </a:solidFill>
              </a:rPr>
              <a:t>, обеспечивающих лучшее соответствие природоохранным </a:t>
            </a:r>
            <a:r>
              <a:rPr lang="ru-RU" sz="2700" dirty="0" smtClean="0">
                <a:solidFill>
                  <a:srgbClr val="002060"/>
                </a:solidFill>
              </a:rPr>
              <a:t>требованиям</a:t>
            </a:r>
          </a:p>
          <a:p>
            <a:pPr lvl="1"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</a:rPr>
              <a:t>т</a:t>
            </a:r>
            <a:r>
              <a:rPr lang="ru-RU" b="1" dirty="0" smtClean="0">
                <a:solidFill>
                  <a:srgbClr val="C00000"/>
                </a:solidFill>
              </a:rPr>
              <a:t>ребованиям комплексных природоохранных разрешений</a:t>
            </a:r>
          </a:p>
          <a:p>
            <a:pPr>
              <a:lnSpc>
                <a:spcPct val="90000"/>
              </a:lnSpc>
            </a:pPr>
            <a:r>
              <a:rPr lang="ru-RU" sz="2700" dirty="0" smtClean="0">
                <a:solidFill>
                  <a:srgbClr val="002060"/>
                </a:solidFill>
              </a:rPr>
              <a:t>Контрольно-надзорная </a:t>
            </a:r>
            <a:r>
              <a:rPr lang="ru-RU" sz="2700" dirty="0">
                <a:solidFill>
                  <a:srgbClr val="002060"/>
                </a:solidFill>
              </a:rPr>
              <a:t>деятельность </a:t>
            </a:r>
            <a:r>
              <a:rPr lang="ru-RU" sz="2700" dirty="0" smtClean="0">
                <a:solidFill>
                  <a:srgbClr val="002060"/>
                </a:solidFill>
              </a:rPr>
              <a:t>призвана:</a:t>
            </a:r>
          </a:p>
          <a:p>
            <a:pPr lvl="1">
              <a:lnSpc>
                <a:spcPct val="90000"/>
              </a:lnSpc>
            </a:pPr>
            <a:r>
              <a:rPr lang="ru-RU" sz="2500" dirty="0" smtClean="0">
                <a:solidFill>
                  <a:srgbClr val="002060"/>
                </a:solidFill>
              </a:rPr>
              <a:t>выявлять </a:t>
            </a:r>
            <a:r>
              <a:rPr lang="ru-RU" sz="2500" dirty="0">
                <a:solidFill>
                  <a:srgbClr val="002060"/>
                </a:solidFill>
              </a:rPr>
              <a:t>факты, характер и причины </a:t>
            </a:r>
            <a:r>
              <a:rPr lang="ru-RU" sz="2500" dirty="0" smtClean="0">
                <a:solidFill>
                  <a:srgbClr val="002060"/>
                </a:solidFill>
              </a:rPr>
              <a:t>несоответствия;</a:t>
            </a:r>
          </a:p>
          <a:p>
            <a:pPr lvl="1">
              <a:lnSpc>
                <a:spcPct val="90000"/>
              </a:lnSpc>
            </a:pPr>
            <a:r>
              <a:rPr lang="ru-RU" sz="2500" dirty="0" smtClean="0">
                <a:solidFill>
                  <a:srgbClr val="002060"/>
                </a:solidFill>
              </a:rPr>
              <a:t>способствовать </a:t>
            </a:r>
            <a:r>
              <a:rPr lang="ru-RU" sz="2500" dirty="0">
                <a:solidFill>
                  <a:srgbClr val="002060"/>
                </a:solidFill>
              </a:rPr>
              <a:t>достижению соответствия наиболее результативным и эффективным </a:t>
            </a:r>
            <a:r>
              <a:rPr lang="ru-RU" sz="2500" dirty="0" smtClean="0">
                <a:solidFill>
                  <a:srgbClr val="002060"/>
                </a:solidFill>
              </a:rPr>
              <a:t>способом (в том числе, путем «консультирования» регулируемого сообщества</a:t>
            </a:r>
            <a:endParaRPr lang="ru-RU" sz="2500" dirty="0">
              <a:solidFill>
                <a:srgbClr val="002060"/>
              </a:solidFill>
            </a:endParaRPr>
          </a:p>
          <a:p>
            <a:pPr marL="1403350" lvl="1" indent="-450850">
              <a:lnSpc>
                <a:spcPct val="90000"/>
              </a:lnSpc>
            </a:pPr>
            <a:r>
              <a:rPr lang="ru-RU" sz="2500" i="1" dirty="0" smtClean="0"/>
              <a:t>Национальная </a:t>
            </a:r>
            <a:r>
              <a:rPr lang="ru-RU" sz="2500" i="1" dirty="0"/>
              <a:t>Стратегия соответствия природоохранным </a:t>
            </a:r>
            <a:r>
              <a:rPr lang="ru-RU" sz="2500" i="1" dirty="0" smtClean="0"/>
              <a:t>требованиям</a:t>
            </a:r>
          </a:p>
          <a:p>
            <a:pPr marL="1403350" lvl="1" indent="-450850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996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7772400" cy="67945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3600" b="1" i="0" dirty="0" smtClean="0">
                <a:latin typeface="Eras Medium ITC" pitchFamily="34" charset="0"/>
              </a:rPr>
              <a:t>Опыт Нидерландов</a:t>
            </a:r>
            <a:endParaRPr lang="en-US" sz="3600" b="1" i="0" dirty="0">
              <a:latin typeface="Eras Medium ITC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206680" cy="547260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Любые проявления несоответствия обусловлены определенными причинами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Контрольно-надзорная деятельность призвана:</a:t>
            </a:r>
          </a:p>
          <a:p>
            <a:pPr lvl="1"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выявлять факты, характер и </a:t>
            </a:r>
            <a:r>
              <a:rPr lang="ru-RU" b="1" dirty="0" smtClean="0">
                <a:solidFill>
                  <a:srgbClr val="002060"/>
                </a:solidFill>
              </a:rPr>
              <a:t>причины </a:t>
            </a:r>
            <a:r>
              <a:rPr lang="ru-RU" dirty="0" smtClean="0">
                <a:solidFill>
                  <a:srgbClr val="002060"/>
                </a:solidFill>
              </a:rPr>
              <a:t>несоответствия;</a:t>
            </a:r>
          </a:p>
          <a:p>
            <a:pPr lvl="1"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способствовать достижению соответствия наиболее результативным и эффективным способом</a:t>
            </a:r>
          </a:p>
          <a:p>
            <a:r>
              <a:rPr lang="ru-RU" dirty="0">
                <a:solidFill>
                  <a:srgbClr val="002060"/>
                </a:solidFill>
              </a:rPr>
              <a:t>По результатам экспертных оценок для различных типов субъектов регулирования составлены перечни:</a:t>
            </a:r>
          </a:p>
          <a:p>
            <a:pPr lvl="1"/>
            <a:r>
              <a:rPr lang="ru-RU" dirty="0"/>
              <a:t>требований, в отношении которых несоответствия наблюдаются  чаще всего;</a:t>
            </a:r>
          </a:p>
          <a:p>
            <a:pPr lvl="1"/>
            <a:r>
              <a:rPr lang="ru-RU" dirty="0"/>
              <a:t>наиболее распространенных причин несоответствия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586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772400" cy="936104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3600" b="1" i="0" dirty="0">
                <a:latin typeface="Eras Medium ITC" pitchFamily="34" charset="0"/>
              </a:rPr>
              <a:t>Показатели </a:t>
            </a:r>
            <a:r>
              <a:rPr lang="ru-RU" sz="3600" b="1" i="0" dirty="0" smtClean="0">
                <a:latin typeface="Eras Medium ITC" pitchFamily="34" charset="0"/>
              </a:rPr>
              <a:t>соответствия</a:t>
            </a:r>
            <a:endParaRPr lang="en-US" sz="3600" b="1" i="0" dirty="0">
              <a:latin typeface="Eras Medium ITC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568952" cy="5184576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оказатели соответствия рассматриваются как: </a:t>
            </a:r>
          </a:p>
          <a:p>
            <a:pPr lvl="1" eaLnBrk="1" hangingPunct="1"/>
            <a:r>
              <a:rPr lang="ru-RU" dirty="0" smtClean="0"/>
              <a:t>мера достижения соответствия объектами регулирования;</a:t>
            </a:r>
          </a:p>
          <a:p>
            <a:pPr lvl="1" eaLnBrk="1" hangingPunct="1"/>
            <a:r>
              <a:rPr lang="ru-RU" dirty="0" smtClean="0"/>
              <a:t>мера усилий, которые необходимо предпринять инспектору для изменения поведения объекта регулирования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4" name="Group 7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94698650"/>
              </p:ext>
            </p:extLst>
          </p:nvPr>
        </p:nvGraphicFramePr>
        <p:xfrm>
          <a:off x="1115616" y="3789040"/>
          <a:ext cx="6838530" cy="2592289"/>
        </p:xfrm>
        <a:graphic>
          <a:graphicData uri="http://schemas.openxmlformats.org/drawingml/2006/table">
            <a:tbl>
              <a:tblPr/>
              <a:tblGrid>
                <a:gridCol w="2279510"/>
                <a:gridCol w="2279510"/>
                <a:gridCol w="2279510"/>
              </a:tblGrid>
              <a:tr h="756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Степень соответствия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Показатель, 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Класс соответствия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Хорошая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100-90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Достаточная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90-80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Средняя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80-60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Плохая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Менее 60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0602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850106"/>
          </a:xfrm>
        </p:spPr>
        <p:txBody>
          <a:bodyPr>
            <a:normAutofit fontScale="90000"/>
          </a:bodyPr>
          <a:lstStyle/>
          <a:p>
            <a:r>
              <a:rPr lang="ru-RU" sz="3600" b="1" i="0" dirty="0">
                <a:latin typeface="Eras Medium ITC" pitchFamily="34" charset="0"/>
              </a:rPr>
              <a:t>Риск </a:t>
            </a:r>
            <a:r>
              <a:rPr lang="ru-RU" sz="3600" b="1" i="0" dirty="0" smtClean="0">
                <a:latin typeface="Eras Medium ITC" pitchFamily="34" charset="0"/>
              </a:rPr>
              <a:t>несоответствия и приоритеты инспекций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5"/>
            <a:ext cx="8784976" cy="566910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Риск рассматривается как вероятный ущерб от несоответствия конкретному  требованию (с учетом воздействия на все компоненты окружающей среды, здоровье, с учетом социальных последствий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7128792" cy="372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3839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779686"/>
          </a:xfrm>
        </p:spPr>
        <p:txBody>
          <a:bodyPr>
            <a:normAutofit fontScale="90000"/>
          </a:bodyPr>
          <a:lstStyle/>
          <a:p>
            <a:r>
              <a:rPr lang="ru-RU" sz="3600" i="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Принятие решений</a:t>
            </a:r>
            <a:endParaRPr lang="en-GB" sz="3600" i="0" dirty="0">
              <a:solidFill>
                <a:schemeClr val="accent1">
                  <a:lumMod val="75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3331841" cy="5661248"/>
          </a:xfrm>
        </p:spPr>
        <p:txBody>
          <a:bodyPr>
            <a:normAutofit fontScale="77500" lnSpcReduction="20000"/>
          </a:bodyPr>
          <a:lstStyle/>
          <a:p>
            <a:pPr marL="0" lvl="1"/>
            <a:r>
              <a:rPr lang="ru-RU" sz="2900" b="1" dirty="0" smtClean="0"/>
              <a:t>Основные принципы</a:t>
            </a:r>
            <a:r>
              <a:rPr lang="ru-RU" sz="2900" dirty="0" smtClean="0"/>
              <a:t>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900" dirty="0" smtClean="0"/>
              <a:t>Дифференцированный подход к нарушениям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900" dirty="0" smtClean="0"/>
              <a:t>Внимание к повторным нарушениям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900" dirty="0" smtClean="0"/>
              <a:t>Выявление (возможностей) улучшений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900" dirty="0" smtClean="0"/>
              <a:t>Определение необходимости пересмотра условий разрешения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900" dirty="0" smtClean="0"/>
              <a:t>Планирование следующей инспекции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ru-RU" sz="2200" b="1" dirty="0"/>
          </a:p>
          <a:p>
            <a:pPr marL="800100" lvl="2" indent="-342900">
              <a:buFont typeface="Arial" pitchFamily="34" charset="0"/>
              <a:buChar char="•"/>
            </a:pPr>
            <a:r>
              <a:rPr lang="en-US" sz="2600" b="1" dirty="0" smtClean="0"/>
              <a:t>Manual </a:t>
            </a:r>
            <a:r>
              <a:rPr lang="en-US" sz="2600" b="1" dirty="0"/>
              <a:t>for UPPC Inspectors. 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lang="en-US" sz="2600" b="1" dirty="0"/>
              <a:t>Zagreb </a:t>
            </a:r>
            <a:r>
              <a:rPr lang="en-US" sz="2600" b="1" dirty="0" smtClean="0"/>
              <a:t>2009</a:t>
            </a:r>
            <a:endParaRPr lang="en-GB" sz="2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21" y="404664"/>
            <a:ext cx="593367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16608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3286001" cy="1162050"/>
          </a:xfrm>
        </p:spPr>
        <p:txBody>
          <a:bodyPr>
            <a:noAutofit/>
          </a:bodyPr>
          <a:lstStyle/>
          <a:p>
            <a:r>
              <a:rPr lang="ru-RU" sz="3200" i="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Сертификация по параметрам НДТ в России</a:t>
            </a:r>
            <a:endParaRPr lang="en-GB" sz="3200" i="0" dirty="0">
              <a:solidFill>
                <a:schemeClr val="accent1">
                  <a:lumMod val="75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5185898"/>
          </a:xfrm>
        </p:spPr>
        <p:txBody>
          <a:bodyPr>
            <a:noAutofit/>
          </a:bodyPr>
          <a:lstStyle/>
          <a:p>
            <a:pPr marL="285750" indent="-285750">
              <a:spcBef>
                <a:spcPts val="100"/>
              </a:spcBef>
              <a:buFont typeface="Arial" pitchFamily="34" charset="0"/>
              <a:buChar char="•"/>
            </a:pPr>
            <a:r>
              <a:rPr lang="ru-RU" sz="2100" dirty="0" smtClean="0"/>
              <a:t>Блок-схемы инспекций имеют сходный характер</a:t>
            </a:r>
          </a:p>
          <a:p>
            <a:pPr marL="285750" indent="-285750">
              <a:spcBef>
                <a:spcPts val="100"/>
              </a:spcBef>
              <a:buFont typeface="Arial" pitchFamily="34" charset="0"/>
              <a:buChar char="•"/>
            </a:pPr>
            <a:r>
              <a:rPr lang="ru-RU" sz="2100" dirty="0" smtClean="0"/>
              <a:t>В каждом случае проводится сопоставление с установленными критериями</a:t>
            </a:r>
          </a:p>
          <a:p>
            <a:pPr marL="285750" indent="-285750">
              <a:spcBef>
                <a:spcPts val="100"/>
              </a:spcBef>
              <a:buFont typeface="Arial" pitchFamily="34" charset="0"/>
              <a:buChar char="•"/>
            </a:pPr>
            <a:r>
              <a:rPr lang="ru-RU" sz="2100" dirty="0" smtClean="0"/>
              <a:t>В каждом случае принимается решение о соответствии / необходимости устранения несоответствий</a:t>
            </a:r>
          </a:p>
          <a:p>
            <a:pPr marL="742950" lvl="1" indent="-285750">
              <a:spcBef>
                <a:spcPts val="100"/>
              </a:spcBef>
              <a:buFont typeface="Arial" pitchFamily="34" charset="0"/>
              <a:buChar char="•"/>
            </a:pPr>
            <a:r>
              <a:rPr lang="ru-RU" sz="2100" dirty="0" smtClean="0"/>
              <a:t>СДОС НОСТРОЙ</a:t>
            </a:r>
            <a:endParaRPr lang="en-GB" sz="2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88640"/>
            <a:ext cx="5386059" cy="643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5741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latin typeface="Eras Medium ITC" pitchFamily="34" charset="0"/>
              </a:rPr>
              <a:t>Природоохранные инспекции </a:t>
            </a:r>
            <a:br>
              <a:rPr lang="ru-RU" b="1" i="0" dirty="0" smtClean="0">
                <a:latin typeface="Eras Medium ITC" pitchFamily="34" charset="0"/>
              </a:rPr>
            </a:br>
            <a:r>
              <a:rPr lang="ru-RU" b="1" i="0" dirty="0" smtClean="0">
                <a:latin typeface="Eras Medium ITC" pitchFamily="34" charset="0"/>
              </a:rPr>
              <a:t>в странах-участницах проекта</a:t>
            </a:r>
            <a:r>
              <a:rPr lang="ru-RU" b="1" i="0" dirty="0">
                <a:latin typeface="Eras Medium ITC" pitchFamily="34" charset="0"/>
              </a:rPr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Подготовка Руководства по комплексным природоохранным инспекциям </a:t>
            </a:r>
            <a:r>
              <a:rPr lang="en-US" dirty="0" smtClean="0">
                <a:solidFill>
                  <a:srgbClr val="002060"/>
                </a:solidFill>
              </a:rPr>
              <a:t>(AGP)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Учет национального опыта и подготовка национальных руководств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Формирование баз данных по типичным/ приоритетным нарушениям / несоответствиям/ методам достижения соответствия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Подготовка кадров с привлечением ведущих инспекторов и экологов-аудиторов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Обмен опытом и проведение модельных инспекций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…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54651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37890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mbegak@gmail.com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tguseva@muctr.ru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189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latin typeface="Eras Medium ITC" pitchFamily="34" charset="0"/>
              </a:rPr>
              <a:t>Природоохранные инспекции </a:t>
            </a:r>
            <a:br>
              <a:rPr lang="ru-RU" b="1" i="0" dirty="0" smtClean="0">
                <a:latin typeface="Eras Medium ITC" pitchFamily="34" charset="0"/>
              </a:rPr>
            </a:br>
            <a:r>
              <a:rPr lang="ru-RU" b="1" i="0" dirty="0" smtClean="0">
                <a:latin typeface="Eras Medium ITC" pitchFamily="34" charset="0"/>
              </a:rPr>
              <a:t>в странах-участницах проекта</a:t>
            </a:r>
            <a:r>
              <a:rPr lang="ru-RU" b="1" i="0" dirty="0">
                <a:latin typeface="Eras Medium ITC" pitchFamily="34" charset="0"/>
              </a:rPr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Во всех государствах-участниках проекта действуют природоохранные инспекции.</a:t>
            </a:r>
          </a:p>
          <a:p>
            <a:pPr>
              <a:spcBef>
                <a:spcPts val="2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В большинстве государств в разное время выполнены проекты, направленные на укрепление системы инспекций</a:t>
            </a:r>
          </a:p>
          <a:p>
            <a:pPr lvl="1">
              <a:spcBef>
                <a:spcPts val="200"/>
              </a:spcBef>
            </a:pPr>
            <a:r>
              <a:rPr lang="ru-RU" dirty="0" smtClean="0">
                <a:solidFill>
                  <a:srgbClr val="002060"/>
                </a:solidFill>
              </a:rPr>
              <a:t>Проекты Организации экономического сотрудничества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развития (система инспекций в целом, результативность инспекторов);</a:t>
            </a:r>
          </a:p>
          <a:p>
            <a:pPr lvl="1">
              <a:spcBef>
                <a:spcPts val="200"/>
              </a:spcBef>
            </a:pPr>
            <a:r>
              <a:rPr lang="ru-RU" dirty="0" smtClean="0">
                <a:solidFill>
                  <a:srgbClr val="002060"/>
                </a:solidFill>
              </a:rPr>
              <a:t>Проекты Европейской комиссии (инструменты инспекционного контроля, включая подходы, близкие к экологическому аудиту);</a:t>
            </a:r>
          </a:p>
          <a:p>
            <a:pPr lvl="1">
              <a:spcBef>
                <a:spcPts val="200"/>
              </a:spcBef>
            </a:pPr>
            <a:r>
              <a:rPr lang="ru-RU" dirty="0" smtClean="0">
                <a:solidFill>
                  <a:srgbClr val="002060"/>
                </a:solidFill>
              </a:rPr>
              <a:t>…</a:t>
            </a:r>
          </a:p>
          <a:p>
            <a:pPr>
              <a:spcBef>
                <a:spcPts val="2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Во всех государствах есть системы оценки результативности инспекторов / системы инспекционного контроля.</a:t>
            </a:r>
          </a:p>
          <a:p>
            <a:pPr>
              <a:spcBef>
                <a:spcPts val="2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Во всех государствах есть инспекторы-лидеры, использующие целый спектр инструментов экологического контроля, опыт которых может быть полезен при разработке подходов к проведению инспекций комплексных разрешений.  </a:t>
            </a:r>
          </a:p>
          <a:p>
            <a:pPr lvl="1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4108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0" dirty="0">
                <a:latin typeface="Eras Medium ITC" pitchFamily="34" charset="0"/>
              </a:rPr>
              <a:t>Проверка соответствия требованиям комплексных природоохранных разрешений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8686800" cy="50405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Основная особенность</a:t>
            </a:r>
            <a:r>
              <a:rPr lang="ru-RU" sz="2000" dirty="0">
                <a:solidFill>
                  <a:srgbClr val="002060"/>
                </a:solidFill>
              </a:rPr>
              <a:t>: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002060"/>
                </a:solidFill>
              </a:rPr>
              <a:t>Оценка соответствия и выявление отклонений по всем средам и с учетом их </a:t>
            </a:r>
            <a:r>
              <a:rPr lang="ru-RU" sz="2000" dirty="0" smtClean="0">
                <a:solidFill>
                  <a:srgbClr val="002060"/>
                </a:solidFill>
              </a:rPr>
              <a:t>взаимовлияния</a:t>
            </a:r>
          </a:p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Критерии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араметры наилучших доступных технологий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002060"/>
                </a:solidFill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</a:rPr>
              <a:t>словия комплексного природоохранного разрешения</a:t>
            </a:r>
          </a:p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Требования к инспекторам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Знание законодательных и нормативных требований КПКЗ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Знание особенностей местного природоохранного законодательства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Знание условий комплексного разрешения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Опыт работы с предприятиями сектора (коллективный)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Знания (коллективные) в области методов сокращения негативного воздействия на все среды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Навыки проведения инспекций (любого рода)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Навыки применения широкого спектра инструментов экологических инспекций /экологических аудитов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….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6926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latin typeface="Eras Medium ITC" pitchFamily="34" charset="0"/>
              </a:rPr>
              <a:t>Цикл регулятивной деятельности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309634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5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marL="742950" lvl="2" indent="-342900">
              <a:spcBef>
                <a:spcPts val="1200"/>
              </a:spcBef>
            </a:pPr>
            <a:r>
              <a:rPr lang="en-US" sz="2200" b="1" dirty="0"/>
              <a:t>Manual for UPPC Inspectors. 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en-US" sz="2200" b="1" dirty="0"/>
              <a:t>Zagreb 2009</a:t>
            </a:r>
            <a:endParaRPr lang="en-GB" sz="2200" b="1" dirty="0"/>
          </a:p>
          <a:p>
            <a:pPr marL="0" indent="0">
              <a:buNone/>
            </a:pPr>
            <a:endParaRPr lang="en-GB" sz="25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6" y="1412776"/>
            <a:ext cx="544577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Content Placeholder 40964"/>
          <p:cNvGrpSpPr>
            <a:grpSpLocks/>
          </p:cNvGrpSpPr>
          <p:nvPr/>
        </p:nvGrpSpPr>
        <p:grpSpPr bwMode="auto">
          <a:xfrm>
            <a:off x="827584" y="1988841"/>
            <a:ext cx="1851025" cy="2189460"/>
            <a:chOff x="1590" y="501"/>
            <a:chExt cx="2537" cy="3266"/>
          </a:xfrm>
        </p:grpSpPr>
        <p:sp>
          <p:nvSpPr>
            <p:cNvPr id="8" name="_s7183"/>
            <p:cNvSpPr>
              <a:spLocks noChangeArrowheads="1" noTextEdit="1"/>
            </p:cNvSpPr>
            <p:nvPr/>
          </p:nvSpPr>
          <p:spPr bwMode="auto">
            <a:xfrm>
              <a:off x="2033" y="919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_s7184"/>
            <p:cNvSpPr>
              <a:spLocks noChangeArrowheads="1" noTextEdit="1"/>
            </p:cNvSpPr>
            <p:nvPr/>
          </p:nvSpPr>
          <p:spPr bwMode="auto">
            <a:xfrm rot="5400000">
              <a:off x="2422" y="1308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_s7185"/>
            <p:cNvSpPr>
              <a:spLocks noChangeArrowheads="1" noTextEdit="1"/>
            </p:cNvSpPr>
            <p:nvPr/>
          </p:nvSpPr>
          <p:spPr bwMode="auto">
            <a:xfrm rot="10800000">
              <a:off x="2033" y="1697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_s7186"/>
            <p:cNvSpPr>
              <a:spLocks noChangeArrowheads="1" noTextEdit="1"/>
            </p:cNvSpPr>
            <p:nvPr/>
          </p:nvSpPr>
          <p:spPr bwMode="auto">
            <a:xfrm rot="16200000">
              <a:off x="1644" y="1308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_s7187"/>
            <p:cNvSpPr>
              <a:spLocks noChangeArrowheads="1"/>
            </p:cNvSpPr>
            <p:nvPr/>
          </p:nvSpPr>
          <p:spPr bwMode="auto">
            <a:xfrm>
              <a:off x="3299" y="1071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Do</a:t>
              </a:r>
            </a:p>
          </p:txBody>
        </p:sp>
        <p:sp>
          <p:nvSpPr>
            <p:cNvPr id="13" name="_s7188"/>
            <p:cNvSpPr>
              <a:spLocks noChangeArrowheads="1"/>
            </p:cNvSpPr>
            <p:nvPr/>
          </p:nvSpPr>
          <p:spPr bwMode="auto">
            <a:xfrm>
              <a:off x="1798" y="2575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Act</a:t>
              </a:r>
            </a:p>
          </p:txBody>
        </p:sp>
        <p:sp>
          <p:nvSpPr>
            <p:cNvPr id="14" name="_s7189"/>
            <p:cNvSpPr>
              <a:spLocks noChangeArrowheads="1"/>
            </p:cNvSpPr>
            <p:nvPr/>
          </p:nvSpPr>
          <p:spPr bwMode="auto">
            <a:xfrm>
              <a:off x="1796" y="1073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Plan</a:t>
              </a:r>
            </a:p>
          </p:txBody>
        </p:sp>
        <p:sp>
          <p:nvSpPr>
            <p:cNvPr id="15" name="_s7190"/>
            <p:cNvSpPr>
              <a:spLocks noChangeArrowheads="1"/>
            </p:cNvSpPr>
            <p:nvPr/>
          </p:nvSpPr>
          <p:spPr bwMode="auto">
            <a:xfrm>
              <a:off x="3300" y="2573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Check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38420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5715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4000" b="1">
              <a:latin typeface="Arial Narrow" pitchFamily="34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blackWhite">
          <a:xfrm>
            <a:off x="4502150" y="23622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blackWhite">
          <a:xfrm>
            <a:off x="1125538" y="3733800"/>
            <a:ext cx="6823075" cy="25146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blackWhite">
          <a:xfrm>
            <a:off x="4010025" y="3532188"/>
            <a:ext cx="965200" cy="330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pl-PL" sz="1400">
                <a:solidFill>
                  <a:schemeClr val="tx2"/>
                </a:solidFill>
                <a:latin typeface="Arial" charset="0"/>
              </a:rPr>
              <a:t>политика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blackWhite">
          <a:xfrm>
            <a:off x="5334000" y="3505200"/>
            <a:ext cx="1639888" cy="542925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pl-PL" sz="1400">
                <a:solidFill>
                  <a:schemeClr val="tx2"/>
                </a:solidFill>
                <a:latin typeface="Arial" charset="0"/>
              </a:rPr>
              <a:t>организационная</a:t>
            </a:r>
          </a:p>
          <a:p>
            <a:r>
              <a:rPr kumimoji="1" lang="pl-PL" sz="1400">
                <a:solidFill>
                  <a:schemeClr val="tx2"/>
                </a:solidFill>
                <a:latin typeface="Arial" charset="0"/>
              </a:rPr>
              <a:t>структура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blackWhite">
          <a:xfrm>
            <a:off x="6934200" y="4114800"/>
            <a:ext cx="1508125" cy="542925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pl-PL" sz="1400">
                <a:solidFill>
                  <a:schemeClr val="tx2"/>
                </a:solidFill>
                <a:latin typeface="Arial" charset="0"/>
              </a:rPr>
              <a:t>требования</a:t>
            </a:r>
            <a:endParaRPr kumimoji="1" lang="en-US" sz="1400">
              <a:solidFill>
                <a:schemeClr val="tx2"/>
              </a:solidFill>
              <a:latin typeface="Arial" charset="0"/>
            </a:endParaRPr>
          </a:p>
          <a:p>
            <a:r>
              <a:rPr kumimoji="1" lang="ru-RU" sz="1400">
                <a:solidFill>
                  <a:schemeClr val="tx2"/>
                </a:solidFill>
                <a:latin typeface="Arial" charset="0"/>
              </a:rPr>
              <a:t>внешней среды</a:t>
            </a:r>
            <a:endParaRPr kumimoji="1" lang="pl-PL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blackWhite">
          <a:xfrm>
            <a:off x="7288213" y="4876800"/>
            <a:ext cx="1482714" cy="52322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ru-RU" sz="1400" b="1" dirty="0">
                <a:solidFill>
                  <a:srgbClr val="C00000"/>
                </a:solidFill>
                <a:latin typeface="Arial" charset="0"/>
              </a:rPr>
              <a:t>экологические</a:t>
            </a:r>
            <a:br>
              <a:rPr kumimoji="1" lang="ru-RU" sz="1400" b="1" dirty="0">
                <a:solidFill>
                  <a:srgbClr val="C00000"/>
                </a:solidFill>
                <a:latin typeface="Arial" charset="0"/>
              </a:rPr>
            </a:br>
            <a:r>
              <a:rPr kumimoji="1" lang="pl-PL" sz="1400" b="1" dirty="0">
                <a:solidFill>
                  <a:srgbClr val="C00000"/>
                </a:solidFill>
                <a:latin typeface="Arial" charset="0"/>
              </a:rPr>
              <a:t>аспекты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blackWhite">
          <a:xfrm>
            <a:off x="6297613" y="5638800"/>
            <a:ext cx="1482714" cy="738664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ru-RU" sz="1400" b="1" dirty="0">
                <a:solidFill>
                  <a:srgbClr val="C00000"/>
                </a:solidFill>
                <a:latin typeface="Arial" charset="0"/>
              </a:rPr>
              <a:t>экологические</a:t>
            </a:r>
            <a:br>
              <a:rPr kumimoji="1" lang="ru-RU" sz="1400" b="1" dirty="0">
                <a:solidFill>
                  <a:srgbClr val="C00000"/>
                </a:solidFill>
                <a:latin typeface="Arial" charset="0"/>
              </a:rPr>
            </a:br>
            <a:r>
              <a:rPr kumimoji="1" lang="pl-PL" sz="1400" b="1" dirty="0">
                <a:solidFill>
                  <a:srgbClr val="C00000"/>
                </a:solidFill>
                <a:latin typeface="Arial" charset="0"/>
              </a:rPr>
              <a:t>цели и</a:t>
            </a:r>
          </a:p>
          <a:p>
            <a:r>
              <a:rPr kumimoji="1" lang="pl-PL" sz="1400" b="1" dirty="0">
                <a:solidFill>
                  <a:srgbClr val="C00000"/>
                </a:solidFill>
                <a:latin typeface="Arial" charset="0"/>
              </a:rPr>
              <a:t>задачи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blackWhite">
          <a:xfrm>
            <a:off x="4557713" y="5943600"/>
            <a:ext cx="1561325" cy="738664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pl-PL" sz="1400" b="1" dirty="0">
                <a:solidFill>
                  <a:srgbClr val="C00000"/>
                </a:solidFill>
                <a:latin typeface="Arial" charset="0"/>
              </a:rPr>
              <a:t>программа</a:t>
            </a:r>
            <a:endParaRPr kumimoji="1" lang="ru-RU" sz="1400" b="1" dirty="0">
              <a:solidFill>
                <a:srgbClr val="C00000"/>
              </a:solidFill>
              <a:latin typeface="Arial" charset="0"/>
            </a:endParaRPr>
          </a:p>
          <a:p>
            <a:r>
              <a:rPr kumimoji="1" lang="ru-RU" sz="1400" b="1" dirty="0">
                <a:solidFill>
                  <a:srgbClr val="C00000"/>
                </a:solidFill>
                <a:latin typeface="Arial" charset="0"/>
              </a:rPr>
              <a:t>экологического</a:t>
            </a:r>
            <a:br>
              <a:rPr kumimoji="1" lang="ru-RU" sz="1400" b="1" dirty="0">
                <a:solidFill>
                  <a:srgbClr val="C00000"/>
                </a:solidFill>
                <a:latin typeface="Arial" charset="0"/>
              </a:rPr>
            </a:br>
            <a:r>
              <a:rPr kumimoji="1" lang="ru-RU" sz="1400" b="1" dirty="0">
                <a:solidFill>
                  <a:srgbClr val="C00000"/>
                </a:solidFill>
                <a:latin typeface="Arial" charset="0"/>
              </a:rPr>
              <a:t>менеджмента</a:t>
            </a:r>
            <a:endParaRPr kumimoji="1" lang="pl-PL" sz="1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blackWhite">
          <a:xfrm>
            <a:off x="2895600" y="6096000"/>
            <a:ext cx="1374775" cy="330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pl-PL" sz="1400">
                <a:solidFill>
                  <a:schemeClr val="tx2"/>
                </a:solidFill>
                <a:latin typeface="Arial" charset="0"/>
              </a:rPr>
              <a:t>документация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blackWhite">
          <a:xfrm>
            <a:off x="1219200" y="5410200"/>
            <a:ext cx="1406525" cy="75565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pl-PL" sz="1400">
                <a:solidFill>
                  <a:schemeClr val="tx2"/>
                </a:solidFill>
                <a:latin typeface="Arial" charset="0"/>
              </a:rPr>
              <a:t>управление операциями,</a:t>
            </a:r>
          </a:p>
          <a:p>
            <a:r>
              <a:rPr kumimoji="1" lang="pl-PL" sz="1400">
                <a:solidFill>
                  <a:schemeClr val="tx2"/>
                </a:solidFill>
                <a:latin typeface="Arial" charset="0"/>
              </a:rPr>
              <a:t>обучение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blackWhite">
          <a:xfrm>
            <a:off x="609600" y="4348163"/>
            <a:ext cx="1611018" cy="738664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pl-PL" sz="1400" b="1" dirty="0">
                <a:solidFill>
                  <a:srgbClr val="C00000"/>
                </a:solidFill>
                <a:latin typeface="Arial" charset="0"/>
              </a:rPr>
              <a:t>аудит системы</a:t>
            </a:r>
            <a:br>
              <a:rPr kumimoji="1" lang="pl-PL" sz="1400" b="1" dirty="0">
                <a:solidFill>
                  <a:srgbClr val="C00000"/>
                </a:solidFill>
                <a:latin typeface="Arial" charset="0"/>
              </a:rPr>
            </a:br>
            <a:r>
              <a:rPr kumimoji="1" lang="pl-PL" sz="1400" b="1" dirty="0">
                <a:solidFill>
                  <a:srgbClr val="C00000"/>
                </a:solidFill>
                <a:latin typeface="Arial" charset="0"/>
              </a:rPr>
              <a:t>экологического </a:t>
            </a:r>
            <a:br>
              <a:rPr kumimoji="1" lang="pl-PL" sz="1400" b="1" dirty="0">
                <a:solidFill>
                  <a:srgbClr val="C00000"/>
                </a:solidFill>
                <a:latin typeface="Arial" charset="0"/>
              </a:rPr>
            </a:br>
            <a:r>
              <a:rPr kumimoji="1" lang="pl-PL" sz="1400" b="1" dirty="0">
                <a:solidFill>
                  <a:srgbClr val="C00000"/>
                </a:solidFill>
                <a:latin typeface="Arial" charset="0"/>
              </a:rPr>
              <a:t>менеджмента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blackWhite">
          <a:xfrm>
            <a:off x="1828800" y="3532188"/>
            <a:ext cx="1816100" cy="542925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pl-PL" sz="1400">
                <a:solidFill>
                  <a:schemeClr val="tx2"/>
                </a:solidFill>
                <a:latin typeface="Arial" charset="0"/>
              </a:rPr>
              <a:t>анализ со стороны </a:t>
            </a:r>
          </a:p>
          <a:p>
            <a:r>
              <a:rPr kumimoji="1" lang="pl-PL" sz="1400">
                <a:solidFill>
                  <a:schemeClr val="tx2"/>
                </a:solidFill>
                <a:latin typeface="Arial" charset="0"/>
              </a:rPr>
              <a:t>руководства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blackWhite">
          <a:xfrm>
            <a:off x="3516313" y="2057400"/>
            <a:ext cx="1793875" cy="330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ru-RU" sz="1400">
                <a:solidFill>
                  <a:schemeClr val="tx2"/>
                </a:solidFill>
                <a:latin typeface="Arial" charset="0"/>
              </a:rPr>
              <a:t>Принятие решения</a:t>
            </a:r>
            <a:endParaRPr kumimoji="1" lang="pl-PL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blackWhite">
          <a:xfrm>
            <a:off x="2484438" y="2519363"/>
            <a:ext cx="3959225" cy="542925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ru-RU" sz="1400" dirty="0">
                <a:solidFill>
                  <a:schemeClr val="tx2"/>
                </a:solidFill>
                <a:latin typeface="Arial" charset="0"/>
              </a:rPr>
              <a:t>Идентификация экологических аспектов и </a:t>
            </a:r>
            <a:br>
              <a:rPr kumimoji="1" lang="ru-RU" sz="1400" dirty="0">
                <a:solidFill>
                  <a:schemeClr val="tx2"/>
                </a:solidFill>
                <a:latin typeface="Arial" charset="0"/>
              </a:rPr>
            </a:br>
            <a:r>
              <a:rPr kumimoji="1" lang="ru-RU" sz="1400" dirty="0">
                <a:solidFill>
                  <a:schemeClr val="tx2"/>
                </a:solidFill>
                <a:latin typeface="Arial" charset="0"/>
              </a:rPr>
              <a:t>оценка исходной ситуации</a:t>
            </a:r>
            <a:endParaRPr kumimoji="1" lang="pl-PL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blackWhite">
          <a:xfrm>
            <a:off x="3938588" y="4419600"/>
            <a:ext cx="1406525" cy="381000"/>
          </a:xfrm>
          <a:prstGeom prst="curvedDownArrow">
            <a:avLst>
              <a:gd name="adj1" fmla="val 73833"/>
              <a:gd name="adj2" fmla="val 147667"/>
              <a:gd name="adj3" fmla="val 33333"/>
            </a:avLst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blackWhite">
          <a:xfrm rot="10800000">
            <a:off x="3798888" y="4953000"/>
            <a:ext cx="1406525" cy="381000"/>
          </a:xfrm>
          <a:prstGeom prst="curvedDownArrow">
            <a:avLst>
              <a:gd name="adj1" fmla="val 73833"/>
              <a:gd name="adj2" fmla="val 147667"/>
              <a:gd name="adj3" fmla="val 33333"/>
            </a:avLst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blackWhite">
          <a:xfrm>
            <a:off x="2514600" y="1905000"/>
            <a:ext cx="3962400" cy="11430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blackWhite">
          <a:xfrm>
            <a:off x="4038600" y="5334000"/>
            <a:ext cx="1193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kumimoji="1" lang="ru-RU" sz="1400">
                <a:solidFill>
                  <a:schemeClr val="tx2"/>
                </a:solidFill>
                <a:latin typeface="Arial" charset="0"/>
              </a:rPr>
              <a:t>мониторинг </a:t>
            </a:r>
            <a:br>
              <a:rPr kumimoji="1" lang="ru-RU" sz="1400">
                <a:solidFill>
                  <a:schemeClr val="tx2"/>
                </a:solidFill>
                <a:latin typeface="Arial" charset="0"/>
              </a:rPr>
            </a:br>
            <a:r>
              <a:rPr kumimoji="1" lang="ru-RU" sz="1400">
                <a:solidFill>
                  <a:schemeClr val="tx2"/>
                </a:solidFill>
                <a:latin typeface="Arial" charset="0"/>
              </a:rPr>
              <a:t>и контроль</a:t>
            </a:r>
          </a:p>
        </p:txBody>
      </p:sp>
      <p:sp>
        <p:nvSpPr>
          <p:cNvPr id="26645" name="Rectangle 2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i="0" dirty="0" smtClean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Цикл системы </a:t>
            </a:r>
            <a:r>
              <a:rPr lang="ru-RU" sz="3600" b="1" i="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экологического менеджмента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003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264846"/>
            <a:ext cx="3224337" cy="1363953"/>
          </a:xfrm>
        </p:spPr>
        <p:txBody>
          <a:bodyPr>
            <a:noAutofit/>
          </a:bodyPr>
          <a:lstStyle/>
          <a:p>
            <a:r>
              <a:rPr lang="ru-RU" sz="3600" i="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Стадии комплексной инспекции</a:t>
            </a:r>
            <a:endParaRPr lang="en-GB" sz="3600" i="0" dirty="0">
              <a:solidFill>
                <a:schemeClr val="accent1">
                  <a:lumMod val="75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3168352" cy="4835079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Предварительная (планирование)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Работа на производственных площадках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Подготовка заключения и использование его для принятия решений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Manual for UPPC Inspectors.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/>
              <a:t>Zagreb 2009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731" y="260648"/>
            <a:ext cx="494335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0533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latin typeface="Eras Medium ITC" pitchFamily="34" charset="0"/>
              </a:rPr>
              <a:t>Природоохранные инспекции </a:t>
            </a:r>
            <a:br>
              <a:rPr lang="ru-RU" b="1" i="0" dirty="0" smtClean="0">
                <a:latin typeface="Eras Medium ITC" pitchFamily="34" charset="0"/>
              </a:rPr>
            </a:br>
            <a:r>
              <a:rPr lang="ru-RU" b="1" i="0" dirty="0" smtClean="0">
                <a:latin typeface="Eras Medium ITC" pitchFamily="34" charset="0"/>
              </a:rPr>
              <a:t>и экологический аудит 			</a:t>
            </a:r>
            <a:r>
              <a:rPr lang="ru-RU" b="1" i="0" dirty="0" smtClean="0">
                <a:solidFill>
                  <a:srgbClr val="C00000"/>
                </a:solidFill>
                <a:latin typeface="Eras Medium ITC" pitchFamily="34" charset="0"/>
              </a:rPr>
              <a:t>1</a:t>
            </a:r>
            <a:r>
              <a:rPr lang="ru-RU" b="1" i="0" dirty="0">
                <a:latin typeface="Eras Medium ITC" pitchFamily="34" charset="0"/>
              </a:rPr>
              <a:t>	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50834391"/>
              </p:ext>
            </p:extLst>
          </p:nvPr>
        </p:nvGraphicFramePr>
        <p:xfrm>
          <a:off x="28725" y="1700808"/>
          <a:ext cx="8713788" cy="3689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971"/>
                <a:gridCol w="3378300"/>
                <a:gridCol w="352851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Природоохранные инспекции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Экологический аудит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200" dirty="0" smtClean="0"/>
                        <a:t>Основные задачи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200" dirty="0" smtClean="0"/>
                        <a:t>Минимизация негативного воздействия на ОС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200" dirty="0" smtClean="0"/>
                        <a:t>Правоприменение: контроль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dirty="0" smtClean="0"/>
                        <a:t>соответствия и поддержка соответствия требованиям комплексного разрешения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Минимизация негативного воздействия на ОС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200" dirty="0" smtClean="0"/>
                        <a:t>Объективная</a:t>
                      </a:r>
                      <a:r>
                        <a:rPr lang="ru-RU" sz="2200" baseline="0" dirty="0" smtClean="0"/>
                        <a:t> оценка соответствия установленным требованиям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200" baseline="0" dirty="0" smtClean="0"/>
                        <a:t>Разработка рекомендаций по обеспечению соответствия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Исполнители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Природоохранные инспекторы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Экологи-аудиторы (внутренние и сторонние)</a:t>
                      </a:r>
                      <a:endParaRPr lang="en-GB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6746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37481535"/>
              </p:ext>
            </p:extLst>
          </p:nvPr>
        </p:nvGraphicFramePr>
        <p:xfrm>
          <a:off x="323528" y="1268761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3590056"/>
                <a:gridCol w="3405064"/>
              </a:tblGrid>
              <a:tr h="3600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Основные этапы /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методы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Планирование инспекции</a:t>
                      </a:r>
                    </a:p>
                    <a:p>
                      <a:r>
                        <a:rPr lang="ru-RU" sz="1800" b="1" dirty="0" smtClean="0"/>
                        <a:t>Сбор</a:t>
                      </a:r>
                      <a:r>
                        <a:rPr lang="ru-RU" sz="1800" b="1" baseline="0" dirty="0" smtClean="0"/>
                        <a:t> и анализ предварительной информации</a:t>
                      </a:r>
                    </a:p>
                    <a:p>
                      <a:r>
                        <a:rPr lang="ru-RU" sz="1800" b="1" baseline="0" dirty="0" smtClean="0"/>
                        <a:t>Формирование группы</a:t>
                      </a:r>
                    </a:p>
                    <a:p>
                      <a:r>
                        <a:rPr lang="ru-RU" sz="1800" b="1" baseline="0" dirty="0" smtClean="0"/>
                        <a:t>Подготовка и заполнение анкет</a:t>
                      </a:r>
                    </a:p>
                    <a:p>
                      <a:r>
                        <a:rPr lang="ru-RU" sz="1800" b="1" baseline="0" dirty="0" smtClean="0"/>
                        <a:t>Определение приоритетов</a:t>
                      </a:r>
                    </a:p>
                    <a:p>
                      <a:r>
                        <a:rPr lang="ru-RU" sz="1800" b="1" baseline="0" dirty="0" smtClean="0"/>
                        <a:t>Работы на площадке</a:t>
                      </a:r>
                    </a:p>
                    <a:p>
                      <a:r>
                        <a:rPr lang="ru-RU" sz="1800" baseline="0" dirty="0" smtClean="0"/>
                        <a:t>Выявление несоответствий</a:t>
                      </a:r>
                    </a:p>
                    <a:p>
                      <a:r>
                        <a:rPr lang="ru-RU" sz="1800" baseline="0" dirty="0" smtClean="0"/>
                        <a:t>Материальный баланс</a:t>
                      </a:r>
                    </a:p>
                    <a:p>
                      <a:r>
                        <a:rPr lang="ru-RU" sz="1800" baseline="0" dirty="0" smtClean="0"/>
                        <a:t>Измерения, фото, видео…</a:t>
                      </a:r>
                    </a:p>
                    <a:p>
                      <a:r>
                        <a:rPr lang="ru-RU" sz="1800" baseline="0" dirty="0" smtClean="0"/>
                        <a:t>Интервью</a:t>
                      </a:r>
                    </a:p>
                    <a:p>
                      <a:r>
                        <a:rPr lang="ru-RU" sz="1800" b="1" baseline="0" dirty="0" smtClean="0"/>
                        <a:t>Выявление возможностей ликвидации несоответствий</a:t>
                      </a:r>
                    </a:p>
                    <a:p>
                      <a:r>
                        <a:rPr lang="ru-RU" sz="1800" b="1" baseline="0" dirty="0" smtClean="0"/>
                        <a:t>Подготовка заключения</a:t>
                      </a:r>
                    </a:p>
                    <a:p>
                      <a:r>
                        <a:rPr lang="ru-RU" sz="1800" b="1" baseline="0" dirty="0" smtClean="0"/>
                        <a:t>Принятие решений 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</a:rPr>
                        <a:t>специально уполномоченным органом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Планирование аудита</a:t>
                      </a:r>
                    </a:p>
                    <a:p>
                      <a:r>
                        <a:rPr lang="ru-RU" sz="1800" b="1" dirty="0" smtClean="0"/>
                        <a:t>Сбор</a:t>
                      </a:r>
                      <a:r>
                        <a:rPr lang="ru-RU" sz="1800" b="1" baseline="0" dirty="0" smtClean="0"/>
                        <a:t> и анализ предварительной информации</a:t>
                      </a:r>
                    </a:p>
                    <a:p>
                      <a:r>
                        <a:rPr lang="ru-RU" sz="1800" b="1" baseline="0" dirty="0" smtClean="0"/>
                        <a:t>Формирование группы</a:t>
                      </a:r>
                    </a:p>
                    <a:p>
                      <a:r>
                        <a:rPr lang="ru-RU" sz="1800" b="1" baseline="0" dirty="0" smtClean="0"/>
                        <a:t>Подготовка и заполнение анкет</a:t>
                      </a:r>
                    </a:p>
                    <a:p>
                      <a:r>
                        <a:rPr lang="ru-RU" sz="1800" b="1" baseline="0" dirty="0" smtClean="0"/>
                        <a:t>Определение приоритетов</a:t>
                      </a:r>
                    </a:p>
                    <a:p>
                      <a:r>
                        <a:rPr lang="ru-RU" sz="1800" b="1" baseline="0" dirty="0" smtClean="0"/>
                        <a:t>Работы на площадке</a:t>
                      </a:r>
                    </a:p>
                    <a:p>
                      <a:r>
                        <a:rPr lang="ru-RU" sz="1800" baseline="0" dirty="0" smtClean="0"/>
                        <a:t>Выявление несоответствий</a:t>
                      </a:r>
                    </a:p>
                    <a:p>
                      <a:r>
                        <a:rPr lang="ru-RU" sz="1800" baseline="0" dirty="0" smtClean="0"/>
                        <a:t>Материальный баланс</a:t>
                      </a:r>
                    </a:p>
                    <a:p>
                      <a:r>
                        <a:rPr lang="ru-RU" sz="1800" baseline="0" dirty="0" smtClean="0"/>
                        <a:t>Измерения, фото, видео…</a:t>
                      </a:r>
                    </a:p>
                    <a:p>
                      <a:r>
                        <a:rPr lang="ru-RU" sz="1800" baseline="0" dirty="0" smtClean="0"/>
                        <a:t>Интервью</a:t>
                      </a:r>
                    </a:p>
                    <a:p>
                      <a:r>
                        <a:rPr lang="ru-RU" sz="1800" b="1" baseline="0" dirty="0" smtClean="0"/>
                        <a:t>Выявление возможностей ликвидации несоответствий</a:t>
                      </a:r>
                    </a:p>
                    <a:p>
                      <a:r>
                        <a:rPr lang="ru-RU" sz="1800" b="1" dirty="0" smtClean="0"/>
                        <a:t>Подготовка заключения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для руководства компании</a:t>
                      </a:r>
                    </a:p>
                    <a:p>
                      <a:r>
                        <a:rPr lang="ru-RU" sz="1800" b="1" dirty="0" smtClean="0"/>
                        <a:t>Принятие решений</a:t>
                      </a:r>
                      <a:r>
                        <a:rPr lang="ru-RU" sz="1800" dirty="0" smtClean="0"/>
                        <a:t> руководством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компании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latin typeface="Eras Medium ITC" pitchFamily="34" charset="0"/>
              </a:rPr>
              <a:t>Природоохранные инспекции </a:t>
            </a:r>
            <a:br>
              <a:rPr lang="ru-RU" b="1" i="0" dirty="0" smtClean="0">
                <a:latin typeface="Eras Medium ITC" pitchFamily="34" charset="0"/>
              </a:rPr>
            </a:br>
            <a:r>
              <a:rPr lang="ru-RU" b="1" i="0" dirty="0" smtClean="0">
                <a:latin typeface="Eras Medium ITC" pitchFamily="34" charset="0"/>
              </a:rPr>
              <a:t>и экологический аудит 			</a:t>
            </a:r>
            <a:r>
              <a:rPr lang="ru-RU" b="1" i="0" dirty="0" smtClean="0">
                <a:solidFill>
                  <a:srgbClr val="C00000"/>
                </a:solidFill>
                <a:latin typeface="Eras Medium ITC" pitchFamily="34" charset="0"/>
              </a:rPr>
              <a:t>2</a:t>
            </a:r>
            <a:r>
              <a:rPr lang="ru-RU" b="1" i="0" dirty="0">
                <a:latin typeface="Eras Medium ITC" pitchFamily="34" charset="0"/>
              </a:rPr>
              <a:t>	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74506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Навыки проведения инспекций</a:t>
            </a:r>
            <a:endParaRPr lang="en-GB" sz="3600" b="1" i="0" dirty="0">
              <a:solidFill>
                <a:schemeClr val="accent1">
                  <a:lumMod val="75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920880" cy="452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6651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736</Words>
  <Application>Microsoft Office PowerPoint</Application>
  <PresentationFormat>On-screen Show (4:3)</PresentationFormat>
  <Paragraphs>204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Управление качеством воздуха в странах Восточного региона ЕИСП</vt:lpstr>
      <vt:lpstr>Природоохранные инспекции  в странах-участницах проекта </vt:lpstr>
      <vt:lpstr>Проверка соответствия требованиям комплексных природоохранных разрешений</vt:lpstr>
      <vt:lpstr>Цикл регулятивной деятельности</vt:lpstr>
      <vt:lpstr>Цикл системы экологического менеджмента</vt:lpstr>
      <vt:lpstr>Стадии комплексной инспекции</vt:lpstr>
      <vt:lpstr>Природоохранные инспекции  и экологический аудит    1 </vt:lpstr>
      <vt:lpstr>Природоохранные инспекции  и экологический аудит    2 </vt:lpstr>
      <vt:lpstr>Навыки проведения инспекций</vt:lpstr>
      <vt:lpstr>Процедура экологического аудита</vt:lpstr>
      <vt:lpstr>Особенности планирования  и трудоёмкость инспекций</vt:lpstr>
      <vt:lpstr>Опыт Нидерландов: интерпретация соответствия природоохранным требованиям</vt:lpstr>
      <vt:lpstr>Опыт Нидерландов</vt:lpstr>
      <vt:lpstr>Показатели соответствия</vt:lpstr>
      <vt:lpstr>Риск несоответствия и приоритеты инспекций</vt:lpstr>
      <vt:lpstr>Принятие решений</vt:lpstr>
      <vt:lpstr>Сертификация по параметрам НДТ в России</vt:lpstr>
      <vt:lpstr>Природоохранные инспекции  в странах-участницах проекта </vt:lpstr>
      <vt:lpstr>Спасибо за внимание!  mbegak@gmail.com tguseva@muctr.ru 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de Campos</dc:creator>
  <cp:lastModifiedBy>Vladimir Morozov</cp:lastModifiedBy>
  <cp:revision>376</cp:revision>
  <cp:lastPrinted>2012-05-10T14:01:43Z</cp:lastPrinted>
  <dcterms:created xsi:type="dcterms:W3CDTF">2011-10-12T15:30:18Z</dcterms:created>
  <dcterms:modified xsi:type="dcterms:W3CDTF">2013-05-12T20:27:04Z</dcterms:modified>
</cp:coreProperties>
</file>