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390" r:id="rId3"/>
    <p:sldId id="394" r:id="rId4"/>
    <p:sldId id="397" r:id="rId5"/>
    <p:sldId id="396" r:id="rId6"/>
    <p:sldId id="395" r:id="rId7"/>
    <p:sldId id="391" r:id="rId8"/>
    <p:sldId id="392" r:id="rId9"/>
    <p:sldId id="399" r:id="rId10"/>
    <p:sldId id="393" r:id="rId11"/>
    <p:sldId id="400" r:id="rId12"/>
    <p:sldId id="402" r:id="rId13"/>
    <p:sldId id="403" r:id="rId14"/>
    <p:sldId id="404" r:id="rId15"/>
    <p:sldId id="405" r:id="rId16"/>
    <p:sldId id="398" r:id="rId17"/>
    <p:sldId id="401" r:id="rId18"/>
    <p:sldId id="406" r:id="rId19"/>
    <p:sldId id="378" r:id="rId2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CC66"/>
    <a:srgbClr val="0066FF"/>
    <a:srgbClr val="FF5050"/>
    <a:srgbClr val="E9E53B"/>
    <a:srgbClr val="FFFF99"/>
    <a:srgbClr val="FFFFE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38" autoAdjust="0"/>
    <p:restoredTop sz="95200" autoAdjust="0"/>
  </p:normalViewPr>
  <p:slideViewPr>
    <p:cSldViewPr>
      <p:cViewPr>
        <p:scale>
          <a:sx n="70" d="100"/>
          <a:sy n="70" d="100"/>
        </p:scale>
        <p:origin x="-141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120EB-E034-49B0-9174-6DCFD20037F2}" type="datetimeFigureOut">
              <a:rPr lang="en-US" smtClean="0"/>
              <a:t>5/12/2013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59030-A2DD-403A-A41B-84D71608A65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D5F3A010-5C24-4441-AA09-F84D667FBE29}" type="datetimeFigureOut">
              <a:rPr lang="en-GB" smtClean="0"/>
              <a:pPr/>
              <a:t>12/05/2013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108" tIns="46054" rIns="92108" bIns="4605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F12E0633-D742-427C-95D8-0F1C541939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01245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18958-F946-4E52-80DC-D02C8EECAE7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1847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E0633-D742-427C-95D8-0F1C541939B4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18958-F946-4E52-80DC-D02C8EECAE73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1847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6992"/>
            <a:ext cx="7772400" cy="1470025"/>
          </a:xfrm>
        </p:spPr>
        <p:txBody>
          <a:bodyPr/>
          <a:lstStyle>
            <a:lvl1pPr algn="ctr">
              <a:defRPr b="0" i="0">
                <a:solidFill>
                  <a:srgbClr val="FFFFE1"/>
                </a:solidFill>
                <a:latin typeface="Eras Light ITC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41168"/>
            <a:ext cx="6400800" cy="144016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8" name="Picture 2" descr="800px-Flag_of_Europe_sv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6093296"/>
            <a:ext cx="842184" cy="563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199806"/>
            <a:ext cx="7308304" cy="457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/>
          <p:cNvSpPr/>
          <p:nvPr userDrawn="1"/>
        </p:nvSpPr>
        <p:spPr>
          <a:xfrm>
            <a:off x="0" y="0"/>
            <a:ext cx="9144000" cy="1628800"/>
          </a:xfrm>
          <a:prstGeom prst="flowChartDocument">
            <a:avLst/>
          </a:prstGeom>
          <a:solidFill>
            <a:schemeClr val="bg1"/>
          </a:solidFill>
          <a:ln>
            <a:noFill/>
          </a:ln>
          <a:effectLst>
            <a:outerShdw blurRad="279400" dist="38100" dir="5400000" algn="t" rotWithShape="0">
              <a:schemeClr val="accent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lnSpc>
                <a:spcPct val="80000"/>
              </a:lnSpc>
              <a:defRPr sz="4000" i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464496"/>
          </a:xfrm>
        </p:spPr>
        <p:txBody>
          <a:bodyPr/>
          <a:lstStyle>
            <a:lvl1pPr>
              <a:spcBef>
                <a:spcPts val="1200"/>
              </a:spcBef>
              <a:defRPr sz="2800">
                <a:solidFill>
                  <a:schemeClr val="accent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400">
                <a:solidFill>
                  <a:schemeClr val="tx2"/>
                </a:solidFill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7EC4D-E459-4646-8543-C1F56E2E40D9}" type="datetime1">
              <a:rPr lang="en-GB" smtClean="0"/>
              <a:pPr/>
              <a:t>12/05/2013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F60FC-6FC0-413A-A7DC-74239CF47222}" type="datetime1">
              <a:rPr lang="en-GB" smtClean="0"/>
              <a:pPr/>
              <a:t>12/05/2013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Document 7"/>
          <p:cNvSpPr/>
          <p:nvPr userDrawn="1"/>
        </p:nvSpPr>
        <p:spPr>
          <a:xfrm>
            <a:off x="0" y="0"/>
            <a:ext cx="9144000" cy="1628800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4DDDB-FA0F-47B4-A85B-A91B3BA202FC}" type="datetime1">
              <a:rPr lang="en-GB" smtClean="0"/>
              <a:pPr/>
              <a:t>12/05/2013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/>
          <p:cNvSpPr/>
          <p:nvPr userDrawn="1"/>
        </p:nvSpPr>
        <p:spPr>
          <a:xfrm>
            <a:off x="0" y="0"/>
            <a:ext cx="9144000" cy="1628800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7DEB-700D-45F5-819F-863FAF8595C1}" type="datetime1">
              <a:rPr lang="en-GB" smtClean="0"/>
              <a:pPr/>
              <a:t>12/05/2013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Document 5"/>
          <p:cNvSpPr/>
          <p:nvPr userDrawn="1"/>
        </p:nvSpPr>
        <p:spPr>
          <a:xfrm>
            <a:off x="0" y="0"/>
            <a:ext cx="9144000" cy="1628800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2E566-DB6D-4AB4-9B8F-5424AF4DB02B}" type="datetime1">
              <a:rPr lang="en-GB" smtClean="0"/>
              <a:pPr/>
              <a:t>12/05/2013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C7B39-525F-4649-877E-9CAD7A5C79A9}" type="datetime1">
              <a:rPr lang="en-GB" smtClean="0"/>
              <a:pPr/>
              <a:t>12/05/2013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E03BD-CFEF-4079-B985-C06CFCB90BCB}" type="datetime1">
              <a:rPr lang="en-GB" smtClean="0"/>
              <a:pPr/>
              <a:t>12/05/2013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5921D-7269-4527-A191-9337A960AD08}" type="datetime1">
              <a:rPr lang="en-GB" smtClean="0"/>
              <a:pPr/>
              <a:t>12/05/2013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CDFF4-E9A5-441D-A6A2-D80A23D654D5}" type="datetime1">
              <a:rPr lang="en-GB" smtClean="0"/>
              <a:pPr/>
              <a:t>12/05/2013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62003-1C4B-4999-87D4-EF71ED0189FF}" type="datetime1">
              <a:rPr lang="en-GB" smtClean="0"/>
              <a:pPr/>
              <a:t>12/05/2013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FA243AC-155C-4F98-9883-BF09A71BEAFC}" type="datetime1">
              <a:rPr lang="en-GB" smtClean="0"/>
              <a:pPr/>
              <a:t>12/05/2013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57505A1-0D79-4501-8057-91F0F4624B0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i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mbegak@gmail.com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tguseva@muctr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0" y="188640"/>
            <a:ext cx="9036496" cy="921345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Управление качеством воздуха в странах Восточного региона ЕИСП</a:t>
            </a:r>
            <a:endParaRPr lang="en-GB" sz="3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395536" y="1916832"/>
            <a:ext cx="8727278" cy="43204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tabLst>
                <a:tab pos="540385" algn="l"/>
                <a:tab pos="756285" algn="l"/>
                <a:tab pos="972185" algn="l"/>
                <a:tab pos="-900430" algn="l"/>
              </a:tabLst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itchFamily="34" charset="0"/>
                <a:ea typeface="+mj-ea"/>
                <a:cs typeface="+mj-cs"/>
              </a:rPr>
              <a:t>Подготовка Руководства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Light ITC" pitchFamily="34" charset="0"/>
              <a:ea typeface="+mj-ea"/>
              <a:cs typeface="+mj-cs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540385" algn="l"/>
                <a:tab pos="756285" algn="l"/>
                <a:tab pos="972185" algn="l"/>
                <a:tab pos="-900430" algn="l"/>
              </a:tabLst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itchFamily="34" charset="0"/>
                <a:ea typeface="+mj-ea"/>
                <a:cs typeface="+mj-cs"/>
              </a:rPr>
              <a:t>по инспекционному контролю комплексных разрешений. 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itchFamily="34" charset="0"/>
                <a:ea typeface="+mj-ea"/>
                <a:cs typeface="+mj-cs"/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itchFamily="34" charset="0"/>
                <a:ea typeface="+mj-ea"/>
                <a:cs typeface="+mj-cs"/>
              </a:rPr>
              <a:t>Опыт, достойный внимания?</a:t>
            </a:r>
          </a:p>
          <a:p>
            <a:pPr>
              <a:lnSpc>
                <a:spcPct val="120000"/>
              </a:lnSpc>
              <a:spcBef>
                <a:spcPts val="2400"/>
              </a:spcBef>
              <a:tabLst>
                <a:tab pos="540385" algn="l"/>
                <a:tab pos="756285" algn="l"/>
                <a:tab pos="972185" algn="l"/>
                <a:tab pos="-900430" algn="l"/>
              </a:tabLst>
            </a:pP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itchFamily="34" charset="0"/>
                <a:ea typeface="+mj-ea"/>
                <a:cs typeface="+mj-cs"/>
              </a:rPr>
              <a:t>М.В</a:t>
            </a: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itchFamily="34" charset="0"/>
                <a:ea typeface="+mj-ea"/>
                <a:cs typeface="+mj-cs"/>
              </a:rPr>
              <a:t>. </a:t>
            </a:r>
            <a:r>
              <a:rPr lang="ru-RU" sz="2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itchFamily="34" charset="0"/>
                <a:ea typeface="+mj-ea"/>
                <a:cs typeface="+mj-cs"/>
              </a:rPr>
              <a:t>Бегак</a:t>
            </a: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itchFamily="34" charset="0"/>
                <a:ea typeface="+mj-ea"/>
                <a:cs typeface="+mj-cs"/>
              </a:rPr>
              <a:t>, Т.В. Гусева</a:t>
            </a:r>
            <a:endParaRPr lang="en-GB" sz="2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Light ITC" pitchFamily="34" charset="0"/>
              <a:ea typeface="+mj-ea"/>
              <a:cs typeface="+mj-cs"/>
            </a:endParaRPr>
          </a:p>
          <a:p>
            <a:pPr>
              <a:lnSpc>
                <a:spcPct val="120000"/>
              </a:lnSpc>
              <a:spcBef>
                <a:spcPts val="1200"/>
              </a:spcBef>
              <a:tabLst>
                <a:tab pos="540385" algn="l"/>
                <a:tab pos="756285" algn="l"/>
                <a:tab pos="972185" algn="l"/>
              </a:tabLst>
            </a:pP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itchFamily="34" charset="0"/>
              </a:rPr>
              <a:t>Одесса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itchFamily="34" charset="0"/>
              </a:rPr>
              <a:t>, 14 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itchFamily="34" charset="0"/>
              </a:rPr>
              <a:t>– 15 мая 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itchFamily="34" charset="0"/>
              </a:rPr>
              <a:t>2013 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itchFamily="34" charset="0"/>
              </a:rPr>
              <a:t> </a:t>
            </a:r>
            <a:r>
              <a:rPr lang="ru-RU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Light ITC" pitchFamily="34" charset="0"/>
              </a:rPr>
              <a:t>года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Light ITC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60465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778098"/>
          </a:xfrm>
        </p:spPr>
        <p:txBody>
          <a:bodyPr>
            <a:normAutofit fontScale="90000"/>
          </a:bodyPr>
          <a:lstStyle/>
          <a:p>
            <a:r>
              <a:rPr lang="ru-RU" b="1" i="0" dirty="0" smtClean="0">
                <a:latin typeface="Eras Medium ITC" pitchFamily="34" charset="0"/>
              </a:rPr>
              <a:t>Природоохранные инспекции </a:t>
            </a:r>
            <a:br>
              <a:rPr lang="ru-RU" b="1" i="0" dirty="0" smtClean="0">
                <a:latin typeface="Eras Medium ITC" pitchFamily="34" charset="0"/>
              </a:rPr>
            </a:br>
            <a:r>
              <a:rPr lang="ru-RU" b="1" i="0" dirty="0" smtClean="0">
                <a:latin typeface="Eras Medium ITC" pitchFamily="34" charset="0"/>
              </a:rPr>
              <a:t>в странах-участницах проекта</a:t>
            </a:r>
            <a:r>
              <a:rPr lang="ru-RU" b="1" i="0" dirty="0">
                <a:latin typeface="Eras Medium ITC" pitchFamily="34" charset="0"/>
              </a:rPr>
              <a:t>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54461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200"/>
              </a:spcBef>
            </a:pPr>
            <a:r>
              <a:rPr lang="ru-RU" sz="2400" dirty="0" smtClean="0">
                <a:solidFill>
                  <a:srgbClr val="002060"/>
                </a:solidFill>
              </a:rPr>
              <a:t>Во всех государствах-участниках проекта действуют природоохранные инспекции.</a:t>
            </a:r>
          </a:p>
          <a:p>
            <a:pPr>
              <a:spcBef>
                <a:spcPts val="200"/>
              </a:spcBef>
            </a:pPr>
            <a:r>
              <a:rPr lang="ru-RU" sz="2400" dirty="0" smtClean="0">
                <a:solidFill>
                  <a:srgbClr val="002060"/>
                </a:solidFill>
              </a:rPr>
              <a:t>В большинстве государств в разное время выполнены проекты, направленные на укрепление системы инспекций</a:t>
            </a:r>
          </a:p>
          <a:p>
            <a:pPr lvl="1">
              <a:spcBef>
                <a:spcPts val="200"/>
              </a:spcBef>
            </a:pPr>
            <a:r>
              <a:rPr lang="ru-RU" dirty="0" smtClean="0">
                <a:solidFill>
                  <a:srgbClr val="002060"/>
                </a:solidFill>
              </a:rPr>
              <a:t>Проекты Организации экономического сотрудничества 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и развития (система инспекций в целом, результативность инспекторов);</a:t>
            </a:r>
          </a:p>
          <a:p>
            <a:pPr lvl="1">
              <a:spcBef>
                <a:spcPts val="200"/>
              </a:spcBef>
            </a:pPr>
            <a:r>
              <a:rPr lang="ru-RU" dirty="0" smtClean="0">
                <a:solidFill>
                  <a:srgbClr val="002060"/>
                </a:solidFill>
              </a:rPr>
              <a:t>Проекты Европейской комиссии (инструменты инспекционного контроля, включая подходы, близкие к экологическому аудиту);</a:t>
            </a:r>
          </a:p>
          <a:p>
            <a:pPr lvl="1">
              <a:spcBef>
                <a:spcPts val="200"/>
              </a:spcBef>
            </a:pPr>
            <a:r>
              <a:rPr lang="ru-RU" dirty="0" smtClean="0">
                <a:solidFill>
                  <a:srgbClr val="002060"/>
                </a:solidFill>
              </a:rPr>
              <a:t>…</a:t>
            </a:r>
          </a:p>
          <a:p>
            <a:pPr>
              <a:spcBef>
                <a:spcPts val="200"/>
              </a:spcBef>
            </a:pPr>
            <a:r>
              <a:rPr lang="ru-RU" sz="2400" dirty="0" smtClean="0">
                <a:solidFill>
                  <a:srgbClr val="002060"/>
                </a:solidFill>
              </a:rPr>
              <a:t>Во всех государствах есть системы оценки результативности инспекторов / системы инспекционного контроля.</a:t>
            </a:r>
          </a:p>
          <a:p>
            <a:pPr>
              <a:spcBef>
                <a:spcPts val="200"/>
              </a:spcBef>
            </a:pPr>
            <a:r>
              <a:rPr lang="ru-RU" sz="2400" dirty="0" smtClean="0">
                <a:solidFill>
                  <a:srgbClr val="002060"/>
                </a:solidFill>
              </a:rPr>
              <a:t>Во всех государствах есть инспекторы-лидеры, использующие целый спектр инструментов экологического контроля, опыт которых может быть полезен при разработке подходов к проведению инспекций комплексных разрешений.  </a:t>
            </a:r>
          </a:p>
          <a:p>
            <a:pPr lvl="1"/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41087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0" dirty="0">
                <a:latin typeface="Eras Medium ITC" pitchFamily="34" charset="0"/>
              </a:rPr>
              <a:t>Проверка соответствия требованиям комплексных природоохранных разрешений</a:t>
            </a:r>
            <a:endParaRPr lang="en-GB" sz="3600" b="1" i="0" dirty="0">
              <a:latin typeface="Eras Medium IT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8686800" cy="504056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"/>
              </a:spcBef>
            </a:pPr>
            <a:r>
              <a:rPr lang="ru-RU" sz="2000" b="1" dirty="0">
                <a:solidFill>
                  <a:srgbClr val="002060"/>
                </a:solidFill>
              </a:rPr>
              <a:t>Основная особенность</a:t>
            </a:r>
            <a:r>
              <a:rPr lang="ru-RU" sz="2000" dirty="0">
                <a:solidFill>
                  <a:srgbClr val="002060"/>
                </a:solidFill>
              </a:rPr>
              <a:t>:</a:t>
            </a:r>
          </a:p>
          <a:p>
            <a:pPr lvl="1">
              <a:lnSpc>
                <a:spcPct val="90000"/>
              </a:lnSpc>
              <a:spcBef>
                <a:spcPts val="100"/>
              </a:spcBef>
            </a:pPr>
            <a:r>
              <a:rPr lang="ru-RU" sz="2000" dirty="0">
                <a:solidFill>
                  <a:srgbClr val="002060"/>
                </a:solidFill>
              </a:rPr>
              <a:t>Оценка соответствия и выявление отклонений по всем средам и с учетом их </a:t>
            </a:r>
            <a:r>
              <a:rPr lang="ru-RU" sz="2000" dirty="0" smtClean="0">
                <a:solidFill>
                  <a:srgbClr val="002060"/>
                </a:solidFill>
              </a:rPr>
              <a:t>взаимовлияния</a:t>
            </a:r>
          </a:p>
          <a:p>
            <a:pPr>
              <a:lnSpc>
                <a:spcPct val="90000"/>
              </a:lnSpc>
              <a:spcBef>
                <a:spcPts val="100"/>
              </a:spcBef>
            </a:pPr>
            <a:r>
              <a:rPr lang="ru-RU" sz="2000" b="1" dirty="0" smtClean="0">
                <a:solidFill>
                  <a:srgbClr val="002060"/>
                </a:solidFill>
              </a:rPr>
              <a:t>Критерии</a:t>
            </a:r>
            <a:r>
              <a:rPr lang="ru-RU" sz="2000" dirty="0" smtClean="0">
                <a:solidFill>
                  <a:srgbClr val="002060"/>
                </a:solidFill>
              </a:rPr>
              <a:t>:</a:t>
            </a:r>
          </a:p>
          <a:p>
            <a:pPr lvl="1">
              <a:lnSpc>
                <a:spcPct val="90000"/>
              </a:lnSpc>
              <a:spcBef>
                <a:spcPts val="100"/>
              </a:spcBef>
            </a:pPr>
            <a:r>
              <a:rPr lang="ru-RU" sz="2000" b="1" dirty="0">
                <a:solidFill>
                  <a:srgbClr val="002060"/>
                </a:solidFill>
              </a:rPr>
              <a:t>п</a:t>
            </a:r>
            <a:r>
              <a:rPr lang="ru-RU" sz="2000" b="1" dirty="0" smtClean="0">
                <a:solidFill>
                  <a:srgbClr val="002060"/>
                </a:solidFill>
              </a:rPr>
              <a:t>араметры наилучших доступных технологий</a:t>
            </a:r>
            <a:r>
              <a:rPr lang="ru-RU" sz="2000" dirty="0" smtClean="0">
                <a:solidFill>
                  <a:srgbClr val="002060"/>
                </a:solidFill>
              </a:rPr>
              <a:t>;</a:t>
            </a:r>
          </a:p>
          <a:p>
            <a:pPr lvl="1">
              <a:lnSpc>
                <a:spcPct val="90000"/>
              </a:lnSpc>
              <a:spcBef>
                <a:spcPts val="100"/>
              </a:spcBef>
            </a:pPr>
            <a:r>
              <a:rPr lang="ru-RU" sz="2000" b="1" dirty="0">
                <a:solidFill>
                  <a:srgbClr val="002060"/>
                </a:solidFill>
              </a:rPr>
              <a:t>у</a:t>
            </a:r>
            <a:r>
              <a:rPr lang="ru-RU" sz="2000" b="1" dirty="0" smtClean="0">
                <a:solidFill>
                  <a:srgbClr val="002060"/>
                </a:solidFill>
              </a:rPr>
              <a:t>словия комплексного природоохранного разрешения</a:t>
            </a:r>
          </a:p>
          <a:p>
            <a:pPr>
              <a:lnSpc>
                <a:spcPct val="90000"/>
              </a:lnSpc>
              <a:spcBef>
                <a:spcPts val="100"/>
              </a:spcBef>
            </a:pPr>
            <a:r>
              <a:rPr lang="ru-RU" sz="2000" b="1" dirty="0" smtClean="0">
                <a:solidFill>
                  <a:srgbClr val="002060"/>
                </a:solidFill>
              </a:rPr>
              <a:t>Требования к инспекторам</a:t>
            </a:r>
            <a:r>
              <a:rPr lang="ru-RU" sz="2000" dirty="0" smtClean="0">
                <a:solidFill>
                  <a:srgbClr val="002060"/>
                </a:solidFill>
              </a:rPr>
              <a:t>:</a:t>
            </a:r>
          </a:p>
          <a:p>
            <a:pPr lvl="1">
              <a:lnSpc>
                <a:spcPct val="90000"/>
              </a:lnSpc>
              <a:spcBef>
                <a:spcPts val="10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Знание законодательных и нормативных требований КПКЗ</a:t>
            </a:r>
          </a:p>
          <a:p>
            <a:pPr lvl="1">
              <a:lnSpc>
                <a:spcPct val="90000"/>
              </a:lnSpc>
              <a:spcBef>
                <a:spcPts val="10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Знание особенностей местного природоохранного законодательства</a:t>
            </a:r>
          </a:p>
          <a:p>
            <a:pPr lvl="1">
              <a:lnSpc>
                <a:spcPct val="90000"/>
              </a:lnSpc>
              <a:spcBef>
                <a:spcPts val="10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Знание условий комплексного разрешения</a:t>
            </a:r>
          </a:p>
          <a:p>
            <a:pPr lvl="1">
              <a:lnSpc>
                <a:spcPct val="90000"/>
              </a:lnSpc>
              <a:spcBef>
                <a:spcPts val="10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Опыт работы с предприятиями сектора (коллективный)</a:t>
            </a:r>
          </a:p>
          <a:p>
            <a:pPr lvl="1">
              <a:lnSpc>
                <a:spcPct val="90000"/>
              </a:lnSpc>
              <a:spcBef>
                <a:spcPts val="10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Знания (коллективные) в области методов сокращения негативного воздействия на все среды</a:t>
            </a:r>
          </a:p>
          <a:p>
            <a:pPr lvl="1">
              <a:lnSpc>
                <a:spcPct val="90000"/>
              </a:lnSpc>
              <a:spcBef>
                <a:spcPts val="10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Навыки проведения инспекций (любого рода)</a:t>
            </a:r>
          </a:p>
          <a:p>
            <a:pPr lvl="1">
              <a:lnSpc>
                <a:spcPct val="90000"/>
              </a:lnSpc>
              <a:spcBef>
                <a:spcPts val="10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Навыки применения широкого спектра инструментов экологических инспекций /экологических аудитов</a:t>
            </a:r>
          </a:p>
          <a:p>
            <a:pPr lvl="1">
              <a:lnSpc>
                <a:spcPct val="90000"/>
              </a:lnSpc>
              <a:spcBef>
                <a:spcPts val="10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….</a:t>
            </a:r>
            <a:endParaRPr lang="en-GB" sz="2000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69264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0" dirty="0">
                <a:latin typeface="Eras Medium ITC" pitchFamily="34" charset="0"/>
              </a:rPr>
              <a:t>Цикл регулятивной деятельности</a:t>
            </a:r>
            <a:endParaRPr lang="en-GB" sz="3600" b="1" i="0" dirty="0">
              <a:latin typeface="Eras Medium IT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3096344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5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5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5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5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5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5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500" b="1" dirty="0" smtClean="0">
              <a:solidFill>
                <a:srgbClr val="C00000"/>
              </a:solidFill>
            </a:endParaRPr>
          </a:p>
          <a:p>
            <a:pPr marL="742950" lvl="2" indent="-342900">
              <a:spcBef>
                <a:spcPts val="1200"/>
              </a:spcBef>
            </a:pPr>
            <a:r>
              <a:rPr lang="en-US" sz="2200" b="1" dirty="0"/>
              <a:t>Manual for UPPC Inspectors. </a:t>
            </a:r>
            <a:r>
              <a:rPr lang="ru-RU" sz="2200" b="1" dirty="0"/>
              <a:t/>
            </a:r>
            <a:br>
              <a:rPr lang="ru-RU" sz="2200" b="1" dirty="0"/>
            </a:br>
            <a:r>
              <a:rPr lang="en-US" sz="2200" b="1" dirty="0"/>
              <a:t>Zagreb 2009</a:t>
            </a:r>
            <a:endParaRPr lang="en-GB" sz="2200" b="1" dirty="0"/>
          </a:p>
          <a:p>
            <a:pPr marL="0" indent="0">
              <a:buNone/>
            </a:pPr>
            <a:endParaRPr lang="en-GB" sz="2500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726" y="1412776"/>
            <a:ext cx="5445770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Content Placeholder 40964"/>
          <p:cNvGrpSpPr>
            <a:grpSpLocks/>
          </p:cNvGrpSpPr>
          <p:nvPr/>
        </p:nvGrpSpPr>
        <p:grpSpPr bwMode="auto">
          <a:xfrm>
            <a:off x="827584" y="1988841"/>
            <a:ext cx="1851025" cy="2189460"/>
            <a:chOff x="1590" y="501"/>
            <a:chExt cx="2537" cy="3266"/>
          </a:xfrm>
        </p:grpSpPr>
        <p:sp>
          <p:nvSpPr>
            <p:cNvPr id="8" name="_s7183"/>
            <p:cNvSpPr>
              <a:spLocks noChangeArrowheads="1" noTextEdit="1"/>
            </p:cNvSpPr>
            <p:nvPr/>
          </p:nvSpPr>
          <p:spPr bwMode="auto">
            <a:xfrm>
              <a:off x="2033" y="919"/>
              <a:ext cx="1653" cy="1653"/>
            </a:xfrm>
            <a:custGeom>
              <a:avLst/>
              <a:gdLst>
                <a:gd name="G0" fmla="+- -5373952 0 0"/>
                <a:gd name="G1" fmla="+- -7864320 0 0"/>
                <a:gd name="G2" fmla="+- -5373952 0 -7864320"/>
                <a:gd name="G3" fmla="+- 10800 0 0"/>
                <a:gd name="G4" fmla="+- 0 0 -537395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7864320"/>
                <a:gd name="G10" fmla="+- 7200 0 2700"/>
                <a:gd name="G11" fmla="cos G10 -5373952"/>
                <a:gd name="G12" fmla="sin G10 -5373952"/>
                <a:gd name="G13" fmla="cos 13500 -5373952"/>
                <a:gd name="G14" fmla="sin 13500 -5373952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373952"/>
                <a:gd name="G22" fmla="sin G20 -5373952"/>
                <a:gd name="G23" fmla="+- G21 10800 0"/>
                <a:gd name="G24" fmla="+- G12 G23 G22"/>
                <a:gd name="G25" fmla="+- G22 G23 G11"/>
                <a:gd name="G26" fmla="cos 10800 -5373952"/>
                <a:gd name="G27" fmla="sin 10800 -5373952"/>
                <a:gd name="G28" fmla="cos 7200 -5373952"/>
                <a:gd name="G29" fmla="sin 7200 -537395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64320"/>
                <a:gd name="G36" fmla="sin G34 -7864320"/>
                <a:gd name="G37" fmla="+/ -7864320 -537395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739 w 21600"/>
                <a:gd name="T5" fmla="*/ 198 h 21600"/>
                <a:gd name="T6" fmla="*/ 6299 w 21600"/>
                <a:gd name="T7" fmla="*/ 3005 h 21600"/>
                <a:gd name="T8" fmla="*/ 9426 w 21600"/>
                <a:gd name="T9" fmla="*/ 3732 h 21600"/>
                <a:gd name="T10" fmla="*/ 12678 w 21600"/>
                <a:gd name="T11" fmla="*/ -2569 h 21600"/>
                <a:gd name="T12" fmla="*/ 16508 w 21600"/>
                <a:gd name="T13" fmla="*/ 2513 h 21600"/>
                <a:gd name="T14" fmla="*/ 11426 w 21600"/>
                <a:gd name="T15" fmla="*/ 634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1802" y="3670"/>
                  </a:moveTo>
                  <a:cubicBezTo>
                    <a:pt x="11470" y="3623"/>
                    <a:pt x="11135" y="3600"/>
                    <a:pt x="10800" y="3600"/>
                  </a:cubicBezTo>
                  <a:cubicBezTo>
                    <a:pt x="9536" y="3599"/>
                    <a:pt x="8294" y="3932"/>
                    <a:pt x="7199" y="4564"/>
                  </a:cubicBezTo>
                  <a:lnTo>
                    <a:pt x="5399" y="1446"/>
                  </a:lnTo>
                  <a:cubicBezTo>
                    <a:pt x="7041" y="499"/>
                    <a:pt x="8904" y="-1"/>
                    <a:pt x="10800" y="0"/>
                  </a:cubicBezTo>
                  <a:cubicBezTo>
                    <a:pt x="11302" y="0"/>
                    <a:pt x="11805" y="35"/>
                    <a:pt x="12303" y="105"/>
                  </a:cubicBezTo>
                  <a:lnTo>
                    <a:pt x="12678" y="-2569"/>
                  </a:lnTo>
                  <a:lnTo>
                    <a:pt x="16508" y="2513"/>
                  </a:lnTo>
                  <a:lnTo>
                    <a:pt x="11426" y="6343"/>
                  </a:lnTo>
                  <a:lnTo>
                    <a:pt x="11802" y="367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_s7184"/>
            <p:cNvSpPr>
              <a:spLocks noChangeArrowheads="1" noTextEdit="1"/>
            </p:cNvSpPr>
            <p:nvPr/>
          </p:nvSpPr>
          <p:spPr bwMode="auto">
            <a:xfrm rot="5400000">
              <a:off x="2422" y="1308"/>
              <a:ext cx="1653" cy="1653"/>
            </a:xfrm>
            <a:custGeom>
              <a:avLst/>
              <a:gdLst>
                <a:gd name="G0" fmla="+- -5373952 0 0"/>
                <a:gd name="G1" fmla="+- -7864320 0 0"/>
                <a:gd name="G2" fmla="+- -5373952 0 -7864320"/>
                <a:gd name="G3" fmla="+- 10800 0 0"/>
                <a:gd name="G4" fmla="+- 0 0 -537395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7864320"/>
                <a:gd name="G10" fmla="+- 7200 0 2700"/>
                <a:gd name="G11" fmla="cos G10 -5373952"/>
                <a:gd name="G12" fmla="sin G10 -5373952"/>
                <a:gd name="G13" fmla="cos 13500 -5373952"/>
                <a:gd name="G14" fmla="sin 13500 -5373952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373952"/>
                <a:gd name="G22" fmla="sin G20 -5373952"/>
                <a:gd name="G23" fmla="+- G21 10800 0"/>
                <a:gd name="G24" fmla="+- G12 G23 G22"/>
                <a:gd name="G25" fmla="+- G22 G23 G11"/>
                <a:gd name="G26" fmla="cos 10800 -5373952"/>
                <a:gd name="G27" fmla="sin 10800 -5373952"/>
                <a:gd name="G28" fmla="cos 7200 -5373952"/>
                <a:gd name="G29" fmla="sin 7200 -537395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64320"/>
                <a:gd name="G36" fmla="sin G34 -7864320"/>
                <a:gd name="G37" fmla="+/ -7864320 -537395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739 w 21600"/>
                <a:gd name="T5" fmla="*/ 198 h 21600"/>
                <a:gd name="T6" fmla="*/ 6299 w 21600"/>
                <a:gd name="T7" fmla="*/ 3005 h 21600"/>
                <a:gd name="T8" fmla="*/ 9426 w 21600"/>
                <a:gd name="T9" fmla="*/ 3732 h 21600"/>
                <a:gd name="T10" fmla="*/ 12678 w 21600"/>
                <a:gd name="T11" fmla="*/ -2569 h 21600"/>
                <a:gd name="T12" fmla="*/ 16508 w 21600"/>
                <a:gd name="T13" fmla="*/ 2513 h 21600"/>
                <a:gd name="T14" fmla="*/ 11426 w 21600"/>
                <a:gd name="T15" fmla="*/ 634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1802" y="3670"/>
                  </a:moveTo>
                  <a:cubicBezTo>
                    <a:pt x="11470" y="3623"/>
                    <a:pt x="11135" y="3600"/>
                    <a:pt x="10800" y="3600"/>
                  </a:cubicBezTo>
                  <a:cubicBezTo>
                    <a:pt x="9536" y="3599"/>
                    <a:pt x="8294" y="3932"/>
                    <a:pt x="7199" y="4564"/>
                  </a:cubicBezTo>
                  <a:lnTo>
                    <a:pt x="5399" y="1446"/>
                  </a:lnTo>
                  <a:cubicBezTo>
                    <a:pt x="7041" y="499"/>
                    <a:pt x="8904" y="-1"/>
                    <a:pt x="10800" y="0"/>
                  </a:cubicBezTo>
                  <a:cubicBezTo>
                    <a:pt x="11302" y="0"/>
                    <a:pt x="11805" y="35"/>
                    <a:pt x="12303" y="105"/>
                  </a:cubicBezTo>
                  <a:lnTo>
                    <a:pt x="12678" y="-2569"/>
                  </a:lnTo>
                  <a:lnTo>
                    <a:pt x="16508" y="2513"/>
                  </a:lnTo>
                  <a:lnTo>
                    <a:pt x="11426" y="6343"/>
                  </a:lnTo>
                  <a:lnTo>
                    <a:pt x="11802" y="367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_s7185"/>
            <p:cNvSpPr>
              <a:spLocks noChangeArrowheads="1" noTextEdit="1"/>
            </p:cNvSpPr>
            <p:nvPr/>
          </p:nvSpPr>
          <p:spPr bwMode="auto">
            <a:xfrm rot="10800000">
              <a:off x="2033" y="1697"/>
              <a:ext cx="1653" cy="1653"/>
            </a:xfrm>
            <a:custGeom>
              <a:avLst/>
              <a:gdLst>
                <a:gd name="G0" fmla="+- -5373952 0 0"/>
                <a:gd name="G1" fmla="+- -7864320 0 0"/>
                <a:gd name="G2" fmla="+- -5373952 0 -7864320"/>
                <a:gd name="G3" fmla="+- 10800 0 0"/>
                <a:gd name="G4" fmla="+- 0 0 -537395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7864320"/>
                <a:gd name="G10" fmla="+- 7200 0 2700"/>
                <a:gd name="G11" fmla="cos G10 -5373952"/>
                <a:gd name="G12" fmla="sin G10 -5373952"/>
                <a:gd name="G13" fmla="cos 13500 -5373952"/>
                <a:gd name="G14" fmla="sin 13500 -5373952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373952"/>
                <a:gd name="G22" fmla="sin G20 -5373952"/>
                <a:gd name="G23" fmla="+- G21 10800 0"/>
                <a:gd name="G24" fmla="+- G12 G23 G22"/>
                <a:gd name="G25" fmla="+- G22 G23 G11"/>
                <a:gd name="G26" fmla="cos 10800 -5373952"/>
                <a:gd name="G27" fmla="sin 10800 -5373952"/>
                <a:gd name="G28" fmla="cos 7200 -5373952"/>
                <a:gd name="G29" fmla="sin 7200 -537395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64320"/>
                <a:gd name="G36" fmla="sin G34 -7864320"/>
                <a:gd name="G37" fmla="+/ -7864320 -537395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739 w 21600"/>
                <a:gd name="T5" fmla="*/ 198 h 21600"/>
                <a:gd name="T6" fmla="*/ 6299 w 21600"/>
                <a:gd name="T7" fmla="*/ 3005 h 21600"/>
                <a:gd name="T8" fmla="*/ 9426 w 21600"/>
                <a:gd name="T9" fmla="*/ 3732 h 21600"/>
                <a:gd name="T10" fmla="*/ 12678 w 21600"/>
                <a:gd name="T11" fmla="*/ -2569 h 21600"/>
                <a:gd name="T12" fmla="*/ 16508 w 21600"/>
                <a:gd name="T13" fmla="*/ 2513 h 21600"/>
                <a:gd name="T14" fmla="*/ 11426 w 21600"/>
                <a:gd name="T15" fmla="*/ 634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1802" y="3670"/>
                  </a:moveTo>
                  <a:cubicBezTo>
                    <a:pt x="11470" y="3623"/>
                    <a:pt x="11135" y="3600"/>
                    <a:pt x="10800" y="3600"/>
                  </a:cubicBezTo>
                  <a:cubicBezTo>
                    <a:pt x="9536" y="3599"/>
                    <a:pt x="8294" y="3932"/>
                    <a:pt x="7199" y="4564"/>
                  </a:cubicBezTo>
                  <a:lnTo>
                    <a:pt x="5399" y="1446"/>
                  </a:lnTo>
                  <a:cubicBezTo>
                    <a:pt x="7041" y="499"/>
                    <a:pt x="8904" y="-1"/>
                    <a:pt x="10800" y="0"/>
                  </a:cubicBezTo>
                  <a:cubicBezTo>
                    <a:pt x="11302" y="0"/>
                    <a:pt x="11805" y="35"/>
                    <a:pt x="12303" y="105"/>
                  </a:cubicBezTo>
                  <a:lnTo>
                    <a:pt x="12678" y="-2569"/>
                  </a:lnTo>
                  <a:lnTo>
                    <a:pt x="16508" y="2513"/>
                  </a:lnTo>
                  <a:lnTo>
                    <a:pt x="11426" y="6343"/>
                  </a:lnTo>
                  <a:lnTo>
                    <a:pt x="11802" y="367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_s7186"/>
            <p:cNvSpPr>
              <a:spLocks noChangeArrowheads="1" noTextEdit="1"/>
            </p:cNvSpPr>
            <p:nvPr/>
          </p:nvSpPr>
          <p:spPr bwMode="auto">
            <a:xfrm rot="16200000">
              <a:off x="1644" y="1308"/>
              <a:ext cx="1653" cy="1653"/>
            </a:xfrm>
            <a:custGeom>
              <a:avLst/>
              <a:gdLst>
                <a:gd name="G0" fmla="+- -5373952 0 0"/>
                <a:gd name="G1" fmla="+- -7864320 0 0"/>
                <a:gd name="G2" fmla="+- -5373952 0 -7864320"/>
                <a:gd name="G3" fmla="+- 10800 0 0"/>
                <a:gd name="G4" fmla="+- 0 0 -537395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7864320"/>
                <a:gd name="G10" fmla="+- 7200 0 2700"/>
                <a:gd name="G11" fmla="cos G10 -5373952"/>
                <a:gd name="G12" fmla="sin G10 -5373952"/>
                <a:gd name="G13" fmla="cos 13500 -5373952"/>
                <a:gd name="G14" fmla="sin 13500 -5373952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373952"/>
                <a:gd name="G22" fmla="sin G20 -5373952"/>
                <a:gd name="G23" fmla="+- G21 10800 0"/>
                <a:gd name="G24" fmla="+- G12 G23 G22"/>
                <a:gd name="G25" fmla="+- G22 G23 G11"/>
                <a:gd name="G26" fmla="cos 10800 -5373952"/>
                <a:gd name="G27" fmla="sin 10800 -5373952"/>
                <a:gd name="G28" fmla="cos 7200 -5373952"/>
                <a:gd name="G29" fmla="sin 7200 -537395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7864320"/>
                <a:gd name="G36" fmla="sin G34 -7864320"/>
                <a:gd name="G37" fmla="+/ -7864320 -537395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739 w 21600"/>
                <a:gd name="T5" fmla="*/ 198 h 21600"/>
                <a:gd name="T6" fmla="*/ 6299 w 21600"/>
                <a:gd name="T7" fmla="*/ 3005 h 21600"/>
                <a:gd name="T8" fmla="*/ 9426 w 21600"/>
                <a:gd name="T9" fmla="*/ 3732 h 21600"/>
                <a:gd name="T10" fmla="*/ 12678 w 21600"/>
                <a:gd name="T11" fmla="*/ -2569 h 21600"/>
                <a:gd name="T12" fmla="*/ 16508 w 21600"/>
                <a:gd name="T13" fmla="*/ 2513 h 21600"/>
                <a:gd name="T14" fmla="*/ 11426 w 21600"/>
                <a:gd name="T15" fmla="*/ 634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1802" y="3670"/>
                  </a:moveTo>
                  <a:cubicBezTo>
                    <a:pt x="11470" y="3623"/>
                    <a:pt x="11135" y="3600"/>
                    <a:pt x="10800" y="3600"/>
                  </a:cubicBezTo>
                  <a:cubicBezTo>
                    <a:pt x="9536" y="3599"/>
                    <a:pt x="8294" y="3932"/>
                    <a:pt x="7199" y="4564"/>
                  </a:cubicBezTo>
                  <a:lnTo>
                    <a:pt x="5399" y="1446"/>
                  </a:lnTo>
                  <a:cubicBezTo>
                    <a:pt x="7041" y="499"/>
                    <a:pt x="8904" y="-1"/>
                    <a:pt x="10800" y="0"/>
                  </a:cubicBezTo>
                  <a:cubicBezTo>
                    <a:pt x="11302" y="0"/>
                    <a:pt x="11805" y="35"/>
                    <a:pt x="12303" y="105"/>
                  </a:cubicBezTo>
                  <a:lnTo>
                    <a:pt x="12678" y="-2569"/>
                  </a:lnTo>
                  <a:lnTo>
                    <a:pt x="16508" y="2513"/>
                  </a:lnTo>
                  <a:lnTo>
                    <a:pt x="11426" y="6343"/>
                  </a:lnTo>
                  <a:lnTo>
                    <a:pt x="11802" y="367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_s7187"/>
            <p:cNvSpPr>
              <a:spLocks noChangeArrowheads="1"/>
            </p:cNvSpPr>
            <p:nvPr/>
          </p:nvSpPr>
          <p:spPr bwMode="auto">
            <a:xfrm>
              <a:off x="3299" y="1071"/>
              <a:ext cx="623" cy="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Do</a:t>
              </a:r>
            </a:p>
          </p:txBody>
        </p:sp>
        <p:sp>
          <p:nvSpPr>
            <p:cNvPr id="13" name="_s7188"/>
            <p:cNvSpPr>
              <a:spLocks noChangeArrowheads="1"/>
            </p:cNvSpPr>
            <p:nvPr/>
          </p:nvSpPr>
          <p:spPr bwMode="auto">
            <a:xfrm>
              <a:off x="1798" y="2575"/>
              <a:ext cx="623" cy="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Act</a:t>
              </a:r>
            </a:p>
          </p:txBody>
        </p:sp>
        <p:sp>
          <p:nvSpPr>
            <p:cNvPr id="14" name="_s7189"/>
            <p:cNvSpPr>
              <a:spLocks noChangeArrowheads="1"/>
            </p:cNvSpPr>
            <p:nvPr/>
          </p:nvSpPr>
          <p:spPr bwMode="auto">
            <a:xfrm>
              <a:off x="1796" y="1073"/>
              <a:ext cx="623" cy="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Plan</a:t>
              </a:r>
            </a:p>
          </p:txBody>
        </p:sp>
        <p:sp>
          <p:nvSpPr>
            <p:cNvPr id="15" name="_s7190"/>
            <p:cNvSpPr>
              <a:spLocks noChangeArrowheads="1"/>
            </p:cNvSpPr>
            <p:nvPr/>
          </p:nvSpPr>
          <p:spPr bwMode="auto">
            <a:xfrm>
              <a:off x="3300" y="2573"/>
              <a:ext cx="623" cy="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Check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384205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57150"/>
            <a:ext cx="8610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eaLnBrk="0" hangingPunct="0"/>
            <a:endParaRPr kumimoji="1" lang="en-US" sz="4000" b="1">
              <a:latin typeface="Arial Narrow" pitchFamily="34" charset="0"/>
            </a:endParaRPr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blackWhite">
          <a:xfrm>
            <a:off x="4502150" y="2362200"/>
            <a:ext cx="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26628" name="Oval 4"/>
          <p:cNvSpPr>
            <a:spLocks noChangeArrowheads="1"/>
          </p:cNvSpPr>
          <p:nvPr/>
        </p:nvSpPr>
        <p:spPr bwMode="blackWhite">
          <a:xfrm>
            <a:off x="1125538" y="3733800"/>
            <a:ext cx="6823075" cy="2514600"/>
          </a:xfrm>
          <a:prstGeom prst="ellips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blackWhite">
          <a:xfrm>
            <a:off x="4010025" y="3532188"/>
            <a:ext cx="965200" cy="330200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pl-PL" sz="1400">
                <a:solidFill>
                  <a:schemeClr val="tx2"/>
                </a:solidFill>
                <a:latin typeface="Arial" charset="0"/>
              </a:rPr>
              <a:t>политика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blackWhite">
          <a:xfrm>
            <a:off x="5334000" y="3505200"/>
            <a:ext cx="1639888" cy="542925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pl-PL" sz="1400">
                <a:solidFill>
                  <a:schemeClr val="tx2"/>
                </a:solidFill>
                <a:latin typeface="Arial" charset="0"/>
              </a:rPr>
              <a:t>организационная</a:t>
            </a:r>
          </a:p>
          <a:p>
            <a:r>
              <a:rPr kumimoji="1" lang="pl-PL" sz="1400">
                <a:solidFill>
                  <a:schemeClr val="tx2"/>
                </a:solidFill>
                <a:latin typeface="Arial" charset="0"/>
              </a:rPr>
              <a:t>структура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blackWhite">
          <a:xfrm>
            <a:off x="6934200" y="4114800"/>
            <a:ext cx="1508125" cy="542925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pl-PL" sz="1400">
                <a:solidFill>
                  <a:schemeClr val="tx2"/>
                </a:solidFill>
                <a:latin typeface="Arial" charset="0"/>
              </a:rPr>
              <a:t>требования</a:t>
            </a:r>
            <a:endParaRPr kumimoji="1" lang="en-US" sz="1400">
              <a:solidFill>
                <a:schemeClr val="tx2"/>
              </a:solidFill>
              <a:latin typeface="Arial" charset="0"/>
            </a:endParaRPr>
          </a:p>
          <a:p>
            <a:r>
              <a:rPr kumimoji="1" lang="ru-RU" sz="1400">
                <a:solidFill>
                  <a:schemeClr val="tx2"/>
                </a:solidFill>
                <a:latin typeface="Arial" charset="0"/>
              </a:rPr>
              <a:t>внешней среды</a:t>
            </a:r>
            <a:endParaRPr kumimoji="1" lang="pl-PL" sz="14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blackWhite">
          <a:xfrm>
            <a:off x="7288213" y="4876800"/>
            <a:ext cx="1482714" cy="523220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ru-RU" sz="1400" b="1" dirty="0">
                <a:solidFill>
                  <a:srgbClr val="C00000"/>
                </a:solidFill>
                <a:latin typeface="Arial" charset="0"/>
              </a:rPr>
              <a:t>экологические</a:t>
            </a:r>
            <a:br>
              <a:rPr kumimoji="1" lang="ru-RU" sz="1400" b="1" dirty="0">
                <a:solidFill>
                  <a:srgbClr val="C00000"/>
                </a:solidFill>
                <a:latin typeface="Arial" charset="0"/>
              </a:rPr>
            </a:br>
            <a:r>
              <a:rPr kumimoji="1" lang="pl-PL" sz="1400" b="1" dirty="0">
                <a:solidFill>
                  <a:srgbClr val="C00000"/>
                </a:solidFill>
                <a:latin typeface="Arial" charset="0"/>
              </a:rPr>
              <a:t>аспекты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blackWhite">
          <a:xfrm>
            <a:off x="6297613" y="5638800"/>
            <a:ext cx="1482714" cy="738664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ru-RU" sz="1400" b="1" dirty="0">
                <a:solidFill>
                  <a:srgbClr val="C00000"/>
                </a:solidFill>
                <a:latin typeface="Arial" charset="0"/>
              </a:rPr>
              <a:t>экологические</a:t>
            </a:r>
            <a:br>
              <a:rPr kumimoji="1" lang="ru-RU" sz="1400" b="1" dirty="0">
                <a:solidFill>
                  <a:srgbClr val="C00000"/>
                </a:solidFill>
                <a:latin typeface="Arial" charset="0"/>
              </a:rPr>
            </a:br>
            <a:r>
              <a:rPr kumimoji="1" lang="pl-PL" sz="1400" b="1" dirty="0">
                <a:solidFill>
                  <a:srgbClr val="C00000"/>
                </a:solidFill>
                <a:latin typeface="Arial" charset="0"/>
              </a:rPr>
              <a:t>цели и</a:t>
            </a:r>
          </a:p>
          <a:p>
            <a:r>
              <a:rPr kumimoji="1" lang="pl-PL" sz="1400" b="1" dirty="0">
                <a:solidFill>
                  <a:srgbClr val="C00000"/>
                </a:solidFill>
                <a:latin typeface="Arial" charset="0"/>
              </a:rPr>
              <a:t>задачи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blackWhite">
          <a:xfrm>
            <a:off x="4557713" y="5943600"/>
            <a:ext cx="1561325" cy="738664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pl-PL" sz="1400" b="1" dirty="0">
                <a:solidFill>
                  <a:srgbClr val="C00000"/>
                </a:solidFill>
                <a:latin typeface="Arial" charset="0"/>
              </a:rPr>
              <a:t>программа</a:t>
            </a:r>
            <a:endParaRPr kumimoji="1" lang="ru-RU" sz="1400" b="1" dirty="0">
              <a:solidFill>
                <a:srgbClr val="C00000"/>
              </a:solidFill>
              <a:latin typeface="Arial" charset="0"/>
            </a:endParaRPr>
          </a:p>
          <a:p>
            <a:r>
              <a:rPr kumimoji="1" lang="ru-RU" sz="1400" b="1" dirty="0">
                <a:solidFill>
                  <a:srgbClr val="C00000"/>
                </a:solidFill>
                <a:latin typeface="Arial" charset="0"/>
              </a:rPr>
              <a:t>экологического</a:t>
            </a:r>
            <a:br>
              <a:rPr kumimoji="1" lang="ru-RU" sz="1400" b="1" dirty="0">
                <a:solidFill>
                  <a:srgbClr val="C00000"/>
                </a:solidFill>
                <a:latin typeface="Arial" charset="0"/>
              </a:rPr>
            </a:br>
            <a:r>
              <a:rPr kumimoji="1" lang="ru-RU" sz="1400" b="1" dirty="0">
                <a:solidFill>
                  <a:srgbClr val="C00000"/>
                </a:solidFill>
                <a:latin typeface="Arial" charset="0"/>
              </a:rPr>
              <a:t>менеджмента</a:t>
            </a:r>
            <a:endParaRPr kumimoji="1" lang="pl-PL" sz="1400" b="1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blackWhite">
          <a:xfrm>
            <a:off x="2895600" y="6096000"/>
            <a:ext cx="1374775" cy="330200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pl-PL" sz="1400">
                <a:solidFill>
                  <a:schemeClr val="tx2"/>
                </a:solidFill>
                <a:latin typeface="Arial" charset="0"/>
              </a:rPr>
              <a:t>документация</a:t>
            </a: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blackWhite">
          <a:xfrm>
            <a:off x="1219200" y="5410200"/>
            <a:ext cx="1406525" cy="755650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pl-PL" sz="1400">
                <a:solidFill>
                  <a:schemeClr val="tx2"/>
                </a:solidFill>
                <a:latin typeface="Arial" charset="0"/>
              </a:rPr>
              <a:t>управление операциями,</a:t>
            </a:r>
          </a:p>
          <a:p>
            <a:r>
              <a:rPr kumimoji="1" lang="pl-PL" sz="1400">
                <a:solidFill>
                  <a:schemeClr val="tx2"/>
                </a:solidFill>
                <a:latin typeface="Arial" charset="0"/>
              </a:rPr>
              <a:t>обучение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blackWhite">
          <a:xfrm>
            <a:off x="609600" y="4348163"/>
            <a:ext cx="1611018" cy="738664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pl-PL" sz="1400" b="1" dirty="0">
                <a:solidFill>
                  <a:srgbClr val="C00000"/>
                </a:solidFill>
                <a:latin typeface="Arial" charset="0"/>
              </a:rPr>
              <a:t>аудит системы</a:t>
            </a:r>
            <a:br>
              <a:rPr kumimoji="1" lang="pl-PL" sz="1400" b="1" dirty="0">
                <a:solidFill>
                  <a:srgbClr val="C00000"/>
                </a:solidFill>
                <a:latin typeface="Arial" charset="0"/>
              </a:rPr>
            </a:br>
            <a:r>
              <a:rPr kumimoji="1" lang="pl-PL" sz="1400" b="1" dirty="0">
                <a:solidFill>
                  <a:srgbClr val="C00000"/>
                </a:solidFill>
                <a:latin typeface="Arial" charset="0"/>
              </a:rPr>
              <a:t>экологического </a:t>
            </a:r>
            <a:br>
              <a:rPr kumimoji="1" lang="pl-PL" sz="1400" b="1" dirty="0">
                <a:solidFill>
                  <a:srgbClr val="C00000"/>
                </a:solidFill>
                <a:latin typeface="Arial" charset="0"/>
              </a:rPr>
            </a:br>
            <a:r>
              <a:rPr kumimoji="1" lang="pl-PL" sz="1400" b="1" dirty="0">
                <a:solidFill>
                  <a:srgbClr val="C00000"/>
                </a:solidFill>
                <a:latin typeface="Arial" charset="0"/>
              </a:rPr>
              <a:t>менеджмента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blackWhite">
          <a:xfrm>
            <a:off x="1828800" y="3532188"/>
            <a:ext cx="1816100" cy="542925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pl-PL" sz="1400">
                <a:solidFill>
                  <a:schemeClr val="tx2"/>
                </a:solidFill>
                <a:latin typeface="Arial" charset="0"/>
              </a:rPr>
              <a:t>анализ со стороны </a:t>
            </a:r>
          </a:p>
          <a:p>
            <a:r>
              <a:rPr kumimoji="1" lang="pl-PL" sz="1400">
                <a:solidFill>
                  <a:schemeClr val="tx2"/>
                </a:solidFill>
                <a:latin typeface="Arial" charset="0"/>
              </a:rPr>
              <a:t>руководства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blackWhite">
          <a:xfrm>
            <a:off x="3516313" y="2057400"/>
            <a:ext cx="1793875" cy="330200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ru-RU" sz="1400">
                <a:solidFill>
                  <a:schemeClr val="tx2"/>
                </a:solidFill>
                <a:latin typeface="Arial" charset="0"/>
              </a:rPr>
              <a:t>Принятие решения</a:t>
            </a:r>
            <a:endParaRPr kumimoji="1" lang="pl-PL" sz="14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blackWhite">
          <a:xfrm>
            <a:off x="2484438" y="2519363"/>
            <a:ext cx="3959225" cy="542925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kumimoji="1" lang="ru-RU" sz="1400" dirty="0">
                <a:solidFill>
                  <a:schemeClr val="tx2"/>
                </a:solidFill>
                <a:latin typeface="Arial" charset="0"/>
              </a:rPr>
              <a:t>Идентификация экологических аспектов и </a:t>
            </a:r>
            <a:br>
              <a:rPr kumimoji="1" lang="ru-RU" sz="1400" dirty="0">
                <a:solidFill>
                  <a:schemeClr val="tx2"/>
                </a:solidFill>
                <a:latin typeface="Arial" charset="0"/>
              </a:rPr>
            </a:br>
            <a:r>
              <a:rPr kumimoji="1" lang="ru-RU" sz="1400" dirty="0">
                <a:solidFill>
                  <a:schemeClr val="tx2"/>
                </a:solidFill>
                <a:latin typeface="Arial" charset="0"/>
              </a:rPr>
              <a:t>оценка исходной ситуации</a:t>
            </a:r>
            <a:endParaRPr kumimoji="1" lang="pl-PL" sz="1400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6641" name="AutoShape 17"/>
          <p:cNvSpPr>
            <a:spLocks noChangeArrowheads="1"/>
          </p:cNvSpPr>
          <p:nvPr/>
        </p:nvSpPr>
        <p:spPr bwMode="blackWhite">
          <a:xfrm>
            <a:off x="3938588" y="4419600"/>
            <a:ext cx="1406525" cy="381000"/>
          </a:xfrm>
          <a:prstGeom prst="curvedDownArrow">
            <a:avLst>
              <a:gd name="adj1" fmla="val 73833"/>
              <a:gd name="adj2" fmla="val 147667"/>
              <a:gd name="adj3" fmla="val 33333"/>
            </a:avLst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6642" name="AutoShape 18"/>
          <p:cNvSpPr>
            <a:spLocks noChangeArrowheads="1"/>
          </p:cNvSpPr>
          <p:nvPr/>
        </p:nvSpPr>
        <p:spPr bwMode="blackWhite">
          <a:xfrm rot="10800000">
            <a:off x="3798888" y="4953000"/>
            <a:ext cx="1406525" cy="381000"/>
          </a:xfrm>
          <a:prstGeom prst="curvedDownArrow">
            <a:avLst>
              <a:gd name="adj1" fmla="val 73833"/>
              <a:gd name="adj2" fmla="val 147667"/>
              <a:gd name="adj3" fmla="val 33333"/>
            </a:avLst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blackWhite">
          <a:xfrm>
            <a:off x="2514600" y="1905000"/>
            <a:ext cx="3962400" cy="1143000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blackWhite">
          <a:xfrm>
            <a:off x="4038600" y="5334000"/>
            <a:ext cx="11938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kumimoji="1" lang="ru-RU" sz="1400">
                <a:solidFill>
                  <a:schemeClr val="tx2"/>
                </a:solidFill>
                <a:latin typeface="Arial" charset="0"/>
              </a:rPr>
              <a:t>мониторинг </a:t>
            </a:r>
            <a:br>
              <a:rPr kumimoji="1" lang="ru-RU" sz="1400">
                <a:solidFill>
                  <a:schemeClr val="tx2"/>
                </a:solidFill>
                <a:latin typeface="Arial" charset="0"/>
              </a:rPr>
            </a:br>
            <a:r>
              <a:rPr kumimoji="1" lang="ru-RU" sz="1400">
                <a:solidFill>
                  <a:schemeClr val="tx2"/>
                </a:solidFill>
                <a:latin typeface="Arial" charset="0"/>
              </a:rPr>
              <a:t>и контроль</a:t>
            </a:r>
          </a:p>
        </p:txBody>
      </p:sp>
      <p:sp>
        <p:nvSpPr>
          <p:cNvPr id="26645" name="Rectangle 2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sz="3600" b="1" i="0" dirty="0" smtClean="0">
                <a:solidFill>
                  <a:schemeClr val="accent1">
                    <a:lumMod val="75000"/>
                  </a:schemeClr>
                </a:solidFill>
                <a:latin typeface="Eras Medium ITC" pitchFamily="34" charset="0"/>
              </a:rPr>
              <a:t>Цикл системы </a:t>
            </a:r>
            <a:r>
              <a:rPr lang="ru-RU" sz="3600" b="1" i="0" dirty="0">
                <a:solidFill>
                  <a:schemeClr val="accent1">
                    <a:lumMod val="75000"/>
                  </a:schemeClr>
                </a:solidFill>
                <a:latin typeface="Eras Medium ITC" pitchFamily="34" charset="0"/>
              </a:rPr>
              <a:t>экологического менеджмента</a:t>
            </a:r>
          </a:p>
        </p:txBody>
      </p:sp>
    </p:spTree>
    <p:extLst>
      <p:ext uri="{BB962C8B-B14F-4D97-AF65-F5344CB8AC3E}">
        <p14:creationId xmlns="" xmlns:p14="http://schemas.microsoft.com/office/powerpoint/2010/main" val="270030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9512" y="264846"/>
            <a:ext cx="3224337" cy="1363953"/>
          </a:xfrm>
        </p:spPr>
        <p:txBody>
          <a:bodyPr>
            <a:noAutofit/>
          </a:bodyPr>
          <a:lstStyle/>
          <a:p>
            <a:r>
              <a:rPr lang="ru-RU" sz="3600" i="0" dirty="0">
                <a:solidFill>
                  <a:schemeClr val="accent1">
                    <a:lumMod val="75000"/>
                  </a:schemeClr>
                </a:solidFill>
                <a:latin typeface="Eras Medium ITC" pitchFamily="34" charset="0"/>
              </a:rPr>
              <a:t>Стадии комплексной инспекции</a:t>
            </a:r>
            <a:endParaRPr lang="en-GB" sz="3600" i="0" dirty="0">
              <a:solidFill>
                <a:schemeClr val="accent1">
                  <a:lumMod val="75000"/>
                </a:schemeClr>
              </a:solidFill>
              <a:latin typeface="Eras Medium ITC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251520" y="1628800"/>
            <a:ext cx="3168352" cy="4835079"/>
          </a:xfrm>
        </p:spPr>
        <p:txBody>
          <a:bodyPr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Предварительная (планирование)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Работа на производственных площадках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200" dirty="0" smtClean="0"/>
              <a:t>Подготовка заключения и использование его для принятия решений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200" dirty="0" smtClean="0"/>
              <a:t>Manual for UPPC Inspectors.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en-US" sz="2200" dirty="0" smtClean="0"/>
              <a:t>Zagreb 2009</a:t>
            </a:r>
            <a:endParaRPr lang="en-GB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731" y="260648"/>
            <a:ext cx="4943357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05330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778098"/>
          </a:xfrm>
        </p:spPr>
        <p:txBody>
          <a:bodyPr>
            <a:normAutofit fontScale="90000"/>
          </a:bodyPr>
          <a:lstStyle/>
          <a:p>
            <a:r>
              <a:rPr lang="ru-RU" b="1" i="0" dirty="0" smtClean="0">
                <a:latin typeface="Eras Medium ITC" pitchFamily="34" charset="0"/>
              </a:rPr>
              <a:t>Природоохранные инспекции </a:t>
            </a:r>
            <a:br>
              <a:rPr lang="ru-RU" b="1" i="0" dirty="0" smtClean="0">
                <a:latin typeface="Eras Medium ITC" pitchFamily="34" charset="0"/>
              </a:rPr>
            </a:br>
            <a:r>
              <a:rPr lang="ru-RU" b="1" i="0" dirty="0" smtClean="0">
                <a:latin typeface="Eras Medium ITC" pitchFamily="34" charset="0"/>
              </a:rPr>
              <a:t>и экологический аудит 			</a:t>
            </a:r>
            <a:r>
              <a:rPr lang="ru-RU" b="1" i="0" dirty="0" smtClean="0">
                <a:solidFill>
                  <a:srgbClr val="C00000"/>
                </a:solidFill>
                <a:latin typeface="Eras Medium ITC" pitchFamily="34" charset="0"/>
              </a:rPr>
              <a:t>1</a:t>
            </a:r>
            <a:r>
              <a:rPr lang="ru-RU" b="1" i="0" dirty="0">
                <a:latin typeface="Eras Medium ITC" pitchFamily="34" charset="0"/>
              </a:rPr>
              <a:t>	</a:t>
            </a:r>
            <a:endParaRPr lang="en-GB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50834391"/>
              </p:ext>
            </p:extLst>
          </p:nvPr>
        </p:nvGraphicFramePr>
        <p:xfrm>
          <a:off x="28725" y="1700808"/>
          <a:ext cx="8713788" cy="3689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6971"/>
                <a:gridCol w="3378300"/>
                <a:gridCol w="352851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Характеристики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Природоохранные инспекции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Экологический аудит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200" dirty="0" smtClean="0"/>
                        <a:t>Основные задачи</a:t>
                      </a:r>
                      <a:endParaRPr lang="en-GB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200" dirty="0" smtClean="0"/>
                        <a:t>Минимизация негативного воздействия на ОС</a:t>
                      </a:r>
                    </a:p>
                    <a:p>
                      <a:pPr>
                        <a:lnSpc>
                          <a:spcPct val="8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200" dirty="0" smtClean="0"/>
                        <a:t>Правоприменение: контроль</a:t>
                      </a:r>
                      <a:r>
                        <a:rPr lang="ru-RU" sz="2200" baseline="0" dirty="0" smtClean="0"/>
                        <a:t> </a:t>
                      </a:r>
                      <a:r>
                        <a:rPr lang="ru-RU" sz="2200" dirty="0" smtClean="0"/>
                        <a:t>соответствия и поддержка соответствия требованиям комплексного разрешения</a:t>
                      </a:r>
                      <a:endParaRPr lang="en-GB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/>
                        <a:t>Минимизация негативного воздействия на ОС</a:t>
                      </a:r>
                    </a:p>
                    <a:p>
                      <a:pPr>
                        <a:lnSpc>
                          <a:spcPct val="8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200" dirty="0" smtClean="0"/>
                        <a:t>Объективная</a:t>
                      </a:r>
                      <a:r>
                        <a:rPr lang="ru-RU" sz="2200" baseline="0" dirty="0" smtClean="0"/>
                        <a:t> оценка соответствия установленным требованиям</a:t>
                      </a:r>
                    </a:p>
                    <a:p>
                      <a:pPr>
                        <a:lnSpc>
                          <a:spcPct val="8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2200" baseline="0" dirty="0" smtClean="0"/>
                        <a:t>Разработка рекомендаций по обеспечению соответствия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Исполнители</a:t>
                      </a:r>
                      <a:endParaRPr lang="en-GB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Природоохранные инспекторы</a:t>
                      </a:r>
                      <a:endParaRPr lang="en-GB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Экологи-аудиторы (внутренние и сторонние)</a:t>
                      </a:r>
                      <a:endParaRPr lang="en-GB" sz="2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67465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37481535"/>
              </p:ext>
            </p:extLst>
          </p:nvPr>
        </p:nvGraphicFramePr>
        <p:xfrm>
          <a:off x="323528" y="1268761"/>
          <a:ext cx="822960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80"/>
                <a:gridCol w="3590056"/>
                <a:gridCol w="3405064"/>
              </a:tblGrid>
              <a:tr h="36003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Основные этапы /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dirty="0" smtClean="0"/>
                        <a:t>методы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Планирование инспекции</a:t>
                      </a:r>
                    </a:p>
                    <a:p>
                      <a:r>
                        <a:rPr lang="ru-RU" sz="1800" b="1" dirty="0" smtClean="0"/>
                        <a:t>Сбор</a:t>
                      </a:r>
                      <a:r>
                        <a:rPr lang="ru-RU" sz="1800" b="1" baseline="0" dirty="0" smtClean="0"/>
                        <a:t> и анализ предварительной информации</a:t>
                      </a:r>
                    </a:p>
                    <a:p>
                      <a:r>
                        <a:rPr lang="ru-RU" sz="1800" b="1" baseline="0" dirty="0" smtClean="0"/>
                        <a:t>Формирование группы</a:t>
                      </a:r>
                    </a:p>
                    <a:p>
                      <a:r>
                        <a:rPr lang="ru-RU" sz="1800" b="1" baseline="0" dirty="0" smtClean="0"/>
                        <a:t>Подготовка и заполнение анкет</a:t>
                      </a:r>
                    </a:p>
                    <a:p>
                      <a:r>
                        <a:rPr lang="ru-RU" sz="1800" b="1" baseline="0" dirty="0" smtClean="0"/>
                        <a:t>Определение приоритетов</a:t>
                      </a:r>
                    </a:p>
                    <a:p>
                      <a:r>
                        <a:rPr lang="ru-RU" sz="1800" b="1" baseline="0" dirty="0" smtClean="0"/>
                        <a:t>Работы на площадке</a:t>
                      </a:r>
                    </a:p>
                    <a:p>
                      <a:r>
                        <a:rPr lang="ru-RU" sz="1800" baseline="0" dirty="0" smtClean="0"/>
                        <a:t>Выявление несоответствий</a:t>
                      </a:r>
                    </a:p>
                    <a:p>
                      <a:r>
                        <a:rPr lang="ru-RU" sz="1800" baseline="0" dirty="0" smtClean="0"/>
                        <a:t>Материальный баланс</a:t>
                      </a:r>
                    </a:p>
                    <a:p>
                      <a:r>
                        <a:rPr lang="ru-RU" sz="1800" baseline="0" dirty="0" smtClean="0"/>
                        <a:t>Измерения, фото, видео…</a:t>
                      </a:r>
                    </a:p>
                    <a:p>
                      <a:r>
                        <a:rPr lang="ru-RU" sz="1800" baseline="0" dirty="0" smtClean="0"/>
                        <a:t>Интервью</a:t>
                      </a:r>
                    </a:p>
                    <a:p>
                      <a:r>
                        <a:rPr lang="ru-RU" sz="1800" b="1" baseline="0" dirty="0" smtClean="0"/>
                        <a:t>Выявление возможностей ликвидации несоответствий</a:t>
                      </a:r>
                    </a:p>
                    <a:p>
                      <a:r>
                        <a:rPr lang="ru-RU" sz="1800" b="1" baseline="0" dirty="0" smtClean="0"/>
                        <a:t>Подготовка заключения</a:t>
                      </a:r>
                    </a:p>
                    <a:p>
                      <a:r>
                        <a:rPr lang="ru-RU" sz="1800" b="1" baseline="0" dirty="0" smtClean="0"/>
                        <a:t>Принятие решений </a:t>
                      </a:r>
                      <a:r>
                        <a:rPr lang="ru-RU" sz="1800" b="1" baseline="0" dirty="0" smtClean="0">
                          <a:solidFill>
                            <a:srgbClr val="C00000"/>
                          </a:solidFill>
                        </a:rPr>
                        <a:t>специально уполномоченным органом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Планирование аудита</a:t>
                      </a:r>
                    </a:p>
                    <a:p>
                      <a:r>
                        <a:rPr lang="ru-RU" sz="1800" b="1" dirty="0" smtClean="0"/>
                        <a:t>Сбор</a:t>
                      </a:r>
                      <a:r>
                        <a:rPr lang="ru-RU" sz="1800" b="1" baseline="0" dirty="0" smtClean="0"/>
                        <a:t> и анализ предварительной информации</a:t>
                      </a:r>
                    </a:p>
                    <a:p>
                      <a:r>
                        <a:rPr lang="ru-RU" sz="1800" b="1" baseline="0" dirty="0" smtClean="0"/>
                        <a:t>Формирование группы</a:t>
                      </a:r>
                    </a:p>
                    <a:p>
                      <a:r>
                        <a:rPr lang="ru-RU" sz="1800" b="1" baseline="0" dirty="0" smtClean="0"/>
                        <a:t>Подготовка и заполнение анкет</a:t>
                      </a:r>
                    </a:p>
                    <a:p>
                      <a:r>
                        <a:rPr lang="ru-RU" sz="1800" b="1" baseline="0" dirty="0" smtClean="0"/>
                        <a:t>Определение приоритетов</a:t>
                      </a:r>
                    </a:p>
                    <a:p>
                      <a:r>
                        <a:rPr lang="ru-RU" sz="1800" b="1" baseline="0" dirty="0" smtClean="0"/>
                        <a:t>Работы на площадке</a:t>
                      </a:r>
                    </a:p>
                    <a:p>
                      <a:r>
                        <a:rPr lang="ru-RU" sz="1800" baseline="0" dirty="0" smtClean="0"/>
                        <a:t>Выявление несоответствий</a:t>
                      </a:r>
                    </a:p>
                    <a:p>
                      <a:r>
                        <a:rPr lang="ru-RU" sz="1800" baseline="0" dirty="0" smtClean="0"/>
                        <a:t>Материальный баланс</a:t>
                      </a:r>
                    </a:p>
                    <a:p>
                      <a:r>
                        <a:rPr lang="ru-RU" sz="1800" baseline="0" dirty="0" smtClean="0"/>
                        <a:t>Измерения, фото, видео…</a:t>
                      </a:r>
                    </a:p>
                    <a:p>
                      <a:r>
                        <a:rPr lang="ru-RU" sz="1800" baseline="0" dirty="0" smtClean="0"/>
                        <a:t>Интервью</a:t>
                      </a:r>
                    </a:p>
                    <a:p>
                      <a:r>
                        <a:rPr lang="ru-RU" sz="1800" b="1" baseline="0" dirty="0" smtClean="0"/>
                        <a:t>Выявление возможностей ликвидации несоответствий</a:t>
                      </a:r>
                    </a:p>
                    <a:p>
                      <a:r>
                        <a:rPr lang="ru-RU" sz="1800" b="1" dirty="0" smtClean="0"/>
                        <a:t>Подготовка заключения</a:t>
                      </a:r>
                      <a:r>
                        <a:rPr lang="ru-RU" sz="1800" dirty="0" smtClean="0"/>
                        <a:t>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для руководства компании</a:t>
                      </a:r>
                    </a:p>
                    <a:p>
                      <a:r>
                        <a:rPr lang="ru-RU" sz="1800" b="1" dirty="0" smtClean="0"/>
                        <a:t>Принятие решений</a:t>
                      </a:r>
                      <a:r>
                        <a:rPr lang="ru-RU" sz="1800" dirty="0" smtClean="0"/>
                        <a:t> руководством </a:t>
                      </a:r>
                      <a:r>
                        <a:rPr lang="ru-RU" sz="1800" b="1" dirty="0" smtClean="0">
                          <a:solidFill>
                            <a:srgbClr val="C00000"/>
                          </a:solidFill>
                        </a:rPr>
                        <a:t>компании</a:t>
                      </a:r>
                      <a:endParaRPr lang="en-GB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778098"/>
          </a:xfrm>
        </p:spPr>
        <p:txBody>
          <a:bodyPr>
            <a:normAutofit fontScale="90000"/>
          </a:bodyPr>
          <a:lstStyle/>
          <a:p>
            <a:r>
              <a:rPr lang="ru-RU" b="1" i="0" dirty="0" smtClean="0">
                <a:latin typeface="Eras Medium ITC" pitchFamily="34" charset="0"/>
              </a:rPr>
              <a:t>Природоохранные инспекции </a:t>
            </a:r>
            <a:br>
              <a:rPr lang="ru-RU" b="1" i="0" dirty="0" smtClean="0">
                <a:latin typeface="Eras Medium ITC" pitchFamily="34" charset="0"/>
              </a:rPr>
            </a:br>
            <a:r>
              <a:rPr lang="ru-RU" b="1" i="0" dirty="0" smtClean="0">
                <a:latin typeface="Eras Medium ITC" pitchFamily="34" charset="0"/>
              </a:rPr>
              <a:t>и экологический аудит 			</a:t>
            </a:r>
            <a:r>
              <a:rPr lang="ru-RU" b="1" i="0" dirty="0" smtClean="0">
                <a:solidFill>
                  <a:srgbClr val="C00000"/>
                </a:solidFill>
                <a:latin typeface="Eras Medium ITC" pitchFamily="34" charset="0"/>
              </a:rPr>
              <a:t>2</a:t>
            </a:r>
            <a:r>
              <a:rPr lang="ru-RU" b="1" i="0" dirty="0">
                <a:latin typeface="Eras Medium ITC" pitchFamily="34" charset="0"/>
              </a:rPr>
              <a:t>	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874506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0" dirty="0">
                <a:solidFill>
                  <a:schemeClr val="accent1">
                    <a:lumMod val="75000"/>
                  </a:schemeClr>
                </a:solidFill>
                <a:latin typeface="Eras Medium ITC" pitchFamily="34" charset="0"/>
              </a:rPr>
              <a:t>Навыки проведения инспекций</a:t>
            </a:r>
            <a:endParaRPr lang="en-GB" sz="3600" b="1" i="0" dirty="0">
              <a:solidFill>
                <a:schemeClr val="accent1">
                  <a:lumMod val="75000"/>
                </a:schemeClr>
              </a:solidFill>
              <a:latin typeface="Eras Medium ITC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7920880" cy="4524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56651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35280" cy="1008112"/>
          </a:xfrm>
        </p:spPr>
        <p:txBody>
          <a:bodyPr>
            <a:noAutofit/>
          </a:bodyPr>
          <a:lstStyle/>
          <a:p>
            <a:r>
              <a:rPr lang="ru-RU" sz="3600" b="1" i="0" dirty="0">
                <a:solidFill>
                  <a:schemeClr val="accent1">
                    <a:lumMod val="75000"/>
                  </a:schemeClr>
                </a:solidFill>
                <a:latin typeface="Eras Medium ITC" pitchFamily="34" charset="0"/>
              </a:rPr>
              <a:t>Процедура </a:t>
            </a:r>
            <a:r>
              <a:rPr lang="ru-RU" sz="3600" b="1" i="0" dirty="0" smtClean="0">
                <a:solidFill>
                  <a:schemeClr val="accent1">
                    <a:lumMod val="75000"/>
                  </a:schemeClr>
                </a:solidFill>
                <a:latin typeface="Eras Medium ITC" pitchFamily="34" charset="0"/>
              </a:rPr>
              <a:t>экологического аудита</a:t>
            </a:r>
            <a:endParaRPr lang="en-GB" sz="3600" b="1" i="0" dirty="0">
              <a:solidFill>
                <a:schemeClr val="accent1">
                  <a:lumMod val="75000"/>
                </a:schemeClr>
              </a:solidFill>
              <a:latin typeface="Eras Medium ITC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02" y="980728"/>
            <a:ext cx="8810165" cy="576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2089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7435" y="188640"/>
            <a:ext cx="8229600" cy="994122"/>
          </a:xfrm>
        </p:spPr>
        <p:txBody>
          <a:bodyPr>
            <a:noAutofit/>
          </a:bodyPr>
          <a:lstStyle/>
          <a:p>
            <a:r>
              <a:rPr lang="ru-RU" sz="3600" b="1" i="0" dirty="0">
                <a:latin typeface="Eras Medium ITC" pitchFamily="34" charset="0"/>
              </a:rPr>
              <a:t>Особенности планирования </a:t>
            </a:r>
            <a:r>
              <a:rPr lang="ru-RU" sz="3600" b="1" i="0" dirty="0" smtClean="0">
                <a:latin typeface="Eras Medium ITC" pitchFamily="34" charset="0"/>
              </a:rPr>
              <a:t/>
            </a:r>
            <a:br>
              <a:rPr lang="ru-RU" sz="3600" b="1" i="0" dirty="0" smtClean="0">
                <a:latin typeface="Eras Medium ITC" pitchFamily="34" charset="0"/>
              </a:rPr>
            </a:br>
            <a:r>
              <a:rPr lang="ru-RU" sz="3600" b="1" i="0" dirty="0" smtClean="0">
                <a:latin typeface="Eras Medium ITC" pitchFamily="34" charset="0"/>
              </a:rPr>
              <a:t>и трудоёмкость инспекций</a:t>
            </a:r>
            <a:endParaRPr lang="en-GB" sz="3600" b="1" i="0" dirty="0">
              <a:latin typeface="Eras Medium ITC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7504" y="1196752"/>
            <a:ext cx="8579296" cy="5184576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Зависят от сектора, размера предприятия, количества площадок / цехов…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</a:rPr>
              <a:t>Отражают то, как предприятие демонстрирует соответствие (или совершает повторные нарушения</a:t>
            </a:r>
            <a:r>
              <a:rPr lang="ru-RU" sz="2400" dirty="0" smtClean="0">
                <a:solidFill>
                  <a:srgbClr val="002060"/>
                </a:solidFill>
              </a:rPr>
              <a:t>)</a:t>
            </a:r>
          </a:p>
          <a:p>
            <a:endParaRPr lang="ru-RU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87682"/>
            <a:ext cx="8603624" cy="4581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93964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640960" cy="1440160"/>
          </a:xfrm>
        </p:spPr>
        <p:txBody>
          <a:bodyPr>
            <a:noAutofit/>
          </a:bodyPr>
          <a:lstStyle/>
          <a:p>
            <a:pPr algn="l"/>
            <a:r>
              <a:rPr lang="ru-RU" sz="3600" b="1" i="0" dirty="0">
                <a:latin typeface="Eras Medium ITC" pitchFamily="34" charset="0"/>
              </a:rPr>
              <a:t>Опыт Нидерландов: интерпретация </a:t>
            </a:r>
            <a:r>
              <a:rPr lang="ru-RU" sz="3600" b="1" i="0" dirty="0" smtClean="0">
                <a:latin typeface="Eras Medium ITC" pitchFamily="34" charset="0"/>
              </a:rPr>
              <a:t>соответствия</a:t>
            </a:r>
            <a:r>
              <a:rPr lang="en-US" sz="3600" b="1" i="0" dirty="0" smtClean="0">
                <a:latin typeface="Eras Medium ITC" pitchFamily="34" charset="0"/>
              </a:rPr>
              <a:t> </a:t>
            </a:r>
            <a:r>
              <a:rPr lang="ru-RU" sz="3600" b="1" i="0" dirty="0" smtClean="0">
                <a:latin typeface="Eras Medium ITC" pitchFamily="34" charset="0"/>
              </a:rPr>
              <a:t>природоохранным требованиям</a:t>
            </a:r>
            <a:endParaRPr lang="en-US" sz="3600" b="1" i="0" dirty="0">
              <a:latin typeface="Eras Medium ITC" pitchFamily="34" charset="0"/>
            </a:endParaRPr>
          </a:p>
        </p:txBody>
      </p:sp>
      <p:sp>
        <p:nvSpPr>
          <p:cNvPr id="589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00808"/>
            <a:ext cx="8587680" cy="504056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ru-RU" sz="2700" dirty="0">
                <a:solidFill>
                  <a:srgbClr val="002060"/>
                </a:solidFill>
              </a:rPr>
              <a:t>Соответствие природоохранным требованиям – это </a:t>
            </a:r>
            <a:r>
              <a:rPr lang="ru-RU" sz="2700" dirty="0">
                <a:solidFill>
                  <a:srgbClr val="C00000"/>
                </a:solidFill>
              </a:rPr>
              <a:t>реакция субъектов регулирования на установленные законодательные и нормативные требования</a:t>
            </a:r>
            <a:r>
              <a:rPr lang="ru-RU" sz="2700" dirty="0">
                <a:solidFill>
                  <a:srgbClr val="002060"/>
                </a:solidFill>
              </a:rPr>
              <a:t>, проявляющаяся на уровне поведения  этих субъектов.</a:t>
            </a:r>
          </a:p>
          <a:p>
            <a:pPr>
              <a:lnSpc>
                <a:spcPct val="90000"/>
              </a:lnSpc>
            </a:pPr>
            <a:r>
              <a:rPr lang="ru-RU" sz="2700" dirty="0">
                <a:solidFill>
                  <a:srgbClr val="002060"/>
                </a:solidFill>
              </a:rPr>
              <a:t>Усилия </a:t>
            </a:r>
            <a:r>
              <a:rPr lang="ru-RU" sz="2700" dirty="0" err="1">
                <a:solidFill>
                  <a:srgbClr val="002060"/>
                </a:solidFill>
              </a:rPr>
              <a:t>правоприменения</a:t>
            </a:r>
            <a:r>
              <a:rPr lang="ru-RU" sz="2700" dirty="0">
                <a:solidFill>
                  <a:srgbClr val="002060"/>
                </a:solidFill>
              </a:rPr>
              <a:t> </a:t>
            </a:r>
            <a:r>
              <a:rPr lang="ru-RU" sz="2700" dirty="0" smtClean="0">
                <a:solidFill>
                  <a:srgbClr val="002060"/>
                </a:solidFill>
              </a:rPr>
              <a:t>должны быть сосредоточены </a:t>
            </a:r>
            <a:r>
              <a:rPr lang="ru-RU" sz="2700" dirty="0">
                <a:solidFill>
                  <a:srgbClr val="002060"/>
                </a:solidFill>
              </a:rPr>
              <a:t>на достижении </a:t>
            </a:r>
            <a:r>
              <a:rPr lang="ru-RU" sz="2700" dirty="0">
                <a:solidFill>
                  <a:srgbClr val="C00000"/>
                </a:solidFill>
              </a:rPr>
              <a:t>изменений в поведении субъектов регулирования</a:t>
            </a:r>
            <a:r>
              <a:rPr lang="ru-RU" sz="2700" dirty="0">
                <a:solidFill>
                  <a:srgbClr val="002060"/>
                </a:solidFill>
              </a:rPr>
              <a:t>, обеспечивающих лучшее соответствие природоохранным </a:t>
            </a:r>
            <a:r>
              <a:rPr lang="ru-RU" sz="2700" dirty="0" smtClean="0">
                <a:solidFill>
                  <a:srgbClr val="002060"/>
                </a:solidFill>
              </a:rPr>
              <a:t>требованиям</a:t>
            </a:r>
          </a:p>
          <a:p>
            <a:pPr lvl="1">
              <a:lnSpc>
                <a:spcPct val="90000"/>
              </a:lnSpc>
            </a:pPr>
            <a:r>
              <a:rPr lang="ru-RU" b="1" dirty="0">
                <a:solidFill>
                  <a:srgbClr val="C00000"/>
                </a:solidFill>
              </a:rPr>
              <a:t>т</a:t>
            </a:r>
            <a:r>
              <a:rPr lang="ru-RU" b="1" dirty="0" smtClean="0">
                <a:solidFill>
                  <a:srgbClr val="C00000"/>
                </a:solidFill>
              </a:rPr>
              <a:t>ребованиям комплексных природоохранных разрешений</a:t>
            </a:r>
          </a:p>
          <a:p>
            <a:pPr>
              <a:lnSpc>
                <a:spcPct val="90000"/>
              </a:lnSpc>
            </a:pPr>
            <a:r>
              <a:rPr lang="ru-RU" sz="2700" dirty="0" smtClean="0">
                <a:solidFill>
                  <a:srgbClr val="002060"/>
                </a:solidFill>
              </a:rPr>
              <a:t>Контрольно-надзорная </a:t>
            </a:r>
            <a:r>
              <a:rPr lang="ru-RU" sz="2700" dirty="0">
                <a:solidFill>
                  <a:srgbClr val="002060"/>
                </a:solidFill>
              </a:rPr>
              <a:t>деятельность </a:t>
            </a:r>
            <a:r>
              <a:rPr lang="ru-RU" sz="2700" dirty="0" smtClean="0">
                <a:solidFill>
                  <a:srgbClr val="002060"/>
                </a:solidFill>
              </a:rPr>
              <a:t>призвана:</a:t>
            </a:r>
          </a:p>
          <a:p>
            <a:pPr lvl="1">
              <a:lnSpc>
                <a:spcPct val="90000"/>
              </a:lnSpc>
            </a:pPr>
            <a:r>
              <a:rPr lang="ru-RU" sz="2500" dirty="0" smtClean="0">
                <a:solidFill>
                  <a:srgbClr val="002060"/>
                </a:solidFill>
              </a:rPr>
              <a:t>выявлять </a:t>
            </a:r>
            <a:r>
              <a:rPr lang="ru-RU" sz="2500" dirty="0">
                <a:solidFill>
                  <a:srgbClr val="002060"/>
                </a:solidFill>
              </a:rPr>
              <a:t>факты, характер и причины </a:t>
            </a:r>
            <a:r>
              <a:rPr lang="ru-RU" sz="2500" dirty="0" smtClean="0">
                <a:solidFill>
                  <a:srgbClr val="002060"/>
                </a:solidFill>
              </a:rPr>
              <a:t>несоответствия;</a:t>
            </a:r>
          </a:p>
          <a:p>
            <a:pPr lvl="1">
              <a:lnSpc>
                <a:spcPct val="90000"/>
              </a:lnSpc>
            </a:pPr>
            <a:r>
              <a:rPr lang="ru-RU" sz="2500" dirty="0" smtClean="0">
                <a:solidFill>
                  <a:srgbClr val="002060"/>
                </a:solidFill>
              </a:rPr>
              <a:t>способствовать </a:t>
            </a:r>
            <a:r>
              <a:rPr lang="ru-RU" sz="2500" dirty="0">
                <a:solidFill>
                  <a:srgbClr val="002060"/>
                </a:solidFill>
              </a:rPr>
              <a:t>достижению соответствия наиболее результативным и эффективным </a:t>
            </a:r>
            <a:r>
              <a:rPr lang="ru-RU" sz="2500" dirty="0" smtClean="0">
                <a:solidFill>
                  <a:srgbClr val="002060"/>
                </a:solidFill>
              </a:rPr>
              <a:t>способом (в том числе, путем «консультирования» регулируемого сообщества</a:t>
            </a:r>
            <a:endParaRPr lang="ru-RU" sz="2500" dirty="0">
              <a:solidFill>
                <a:srgbClr val="002060"/>
              </a:solidFill>
            </a:endParaRPr>
          </a:p>
          <a:p>
            <a:pPr marL="1403350" lvl="1" indent="-450850">
              <a:lnSpc>
                <a:spcPct val="90000"/>
              </a:lnSpc>
            </a:pPr>
            <a:r>
              <a:rPr lang="ru-RU" sz="2500" i="1" dirty="0" smtClean="0"/>
              <a:t>Национальная </a:t>
            </a:r>
            <a:r>
              <a:rPr lang="ru-RU" sz="2500" i="1" dirty="0"/>
              <a:t>Стратегия соответствия природоохранным </a:t>
            </a:r>
            <a:r>
              <a:rPr lang="ru-RU" sz="2500" i="1" dirty="0" smtClean="0"/>
              <a:t>требованиям</a:t>
            </a:r>
          </a:p>
          <a:p>
            <a:pPr marL="1403350" lvl="1" indent="-450850">
              <a:lnSpc>
                <a:spcPct val="90000"/>
              </a:lnSpc>
            </a:pP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9961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7772400" cy="679450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3600" b="1" i="0" dirty="0" smtClean="0">
                <a:latin typeface="Eras Medium ITC" pitchFamily="34" charset="0"/>
              </a:rPr>
              <a:t>Опыт Нидерландов</a:t>
            </a:r>
            <a:endParaRPr lang="en-US" sz="3600" b="1" i="0" dirty="0">
              <a:latin typeface="Eras Medium ITC" pitchFamily="34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052736"/>
            <a:ext cx="8206680" cy="547260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>
                <a:solidFill>
                  <a:srgbClr val="002060"/>
                </a:solidFill>
              </a:rPr>
              <a:t>Любые проявления несоответствия обусловлены определенными причинами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>
                <a:solidFill>
                  <a:srgbClr val="002060"/>
                </a:solidFill>
              </a:rPr>
              <a:t>Контрольно-надзорная деятельность призвана:</a:t>
            </a:r>
          </a:p>
          <a:p>
            <a:pPr lvl="1" eaLnBrk="1" hangingPunct="1">
              <a:lnSpc>
                <a:spcPct val="90000"/>
              </a:lnSpc>
            </a:pPr>
            <a:r>
              <a:rPr lang="ru-RU" dirty="0" smtClean="0">
                <a:solidFill>
                  <a:srgbClr val="002060"/>
                </a:solidFill>
              </a:rPr>
              <a:t>выявлять факты, характер и </a:t>
            </a:r>
            <a:r>
              <a:rPr lang="ru-RU" b="1" dirty="0" smtClean="0">
                <a:solidFill>
                  <a:srgbClr val="002060"/>
                </a:solidFill>
              </a:rPr>
              <a:t>причины </a:t>
            </a:r>
            <a:r>
              <a:rPr lang="ru-RU" dirty="0" smtClean="0">
                <a:solidFill>
                  <a:srgbClr val="002060"/>
                </a:solidFill>
              </a:rPr>
              <a:t>несоответствия;</a:t>
            </a:r>
          </a:p>
          <a:p>
            <a:pPr lvl="1" eaLnBrk="1" hangingPunct="1">
              <a:lnSpc>
                <a:spcPct val="90000"/>
              </a:lnSpc>
            </a:pPr>
            <a:r>
              <a:rPr lang="ru-RU" dirty="0" smtClean="0">
                <a:solidFill>
                  <a:srgbClr val="002060"/>
                </a:solidFill>
              </a:rPr>
              <a:t>способствовать достижению соответствия наиболее результативным и эффективным способом</a:t>
            </a:r>
          </a:p>
          <a:p>
            <a:r>
              <a:rPr lang="ru-RU" dirty="0">
                <a:solidFill>
                  <a:srgbClr val="002060"/>
                </a:solidFill>
              </a:rPr>
              <a:t>По результатам экспертных оценок для различных типов субъектов регулирования составлены перечни:</a:t>
            </a:r>
          </a:p>
          <a:p>
            <a:pPr lvl="1"/>
            <a:r>
              <a:rPr lang="ru-RU" dirty="0"/>
              <a:t>требований, в отношении которых несоответствия наблюдаются  чаще всего;</a:t>
            </a:r>
          </a:p>
          <a:p>
            <a:pPr lvl="1"/>
            <a:r>
              <a:rPr lang="ru-RU" dirty="0"/>
              <a:t>наиболее распространенных причин несоответствия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endParaRPr lang="en-US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5867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7772400" cy="936104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3600" b="1" i="0" dirty="0">
                <a:latin typeface="Eras Medium ITC" pitchFamily="34" charset="0"/>
              </a:rPr>
              <a:t>Показатели </a:t>
            </a:r>
            <a:r>
              <a:rPr lang="ru-RU" sz="3600" b="1" i="0" dirty="0" smtClean="0">
                <a:latin typeface="Eras Medium ITC" pitchFamily="34" charset="0"/>
              </a:rPr>
              <a:t>соответствия</a:t>
            </a:r>
            <a:endParaRPr lang="en-US" sz="3600" b="1" i="0" dirty="0">
              <a:latin typeface="Eras Medium ITC" pitchFamily="34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412776"/>
            <a:ext cx="8568952" cy="5184576"/>
          </a:xfrm>
        </p:spPr>
        <p:txBody>
          <a:bodyPr/>
          <a:lstStyle/>
          <a:p>
            <a:pPr eaLnBrk="1" hangingPunct="1"/>
            <a:r>
              <a:rPr lang="ru-RU" dirty="0">
                <a:solidFill>
                  <a:srgbClr val="002060"/>
                </a:solidFill>
              </a:rPr>
              <a:t>П</a:t>
            </a:r>
            <a:r>
              <a:rPr lang="ru-RU" dirty="0" smtClean="0">
                <a:solidFill>
                  <a:srgbClr val="002060"/>
                </a:solidFill>
              </a:rPr>
              <a:t>оказатели соответствия рассматриваются как: </a:t>
            </a:r>
          </a:p>
          <a:p>
            <a:pPr lvl="1" eaLnBrk="1" hangingPunct="1"/>
            <a:r>
              <a:rPr lang="ru-RU" dirty="0" smtClean="0"/>
              <a:t>мера достижения соответствия объектами регулирования;</a:t>
            </a:r>
          </a:p>
          <a:p>
            <a:pPr lvl="1" eaLnBrk="1" hangingPunct="1"/>
            <a:r>
              <a:rPr lang="ru-RU" dirty="0" smtClean="0"/>
              <a:t>мера усилий, которые необходимо предпринять инспектору для изменения поведения объекта регулирования</a:t>
            </a:r>
          </a:p>
          <a:p>
            <a:pPr eaLnBrk="1" hangingPunct="1"/>
            <a:endParaRPr lang="en-US" dirty="0" smtClean="0"/>
          </a:p>
        </p:txBody>
      </p:sp>
      <p:graphicFrame>
        <p:nvGraphicFramePr>
          <p:cNvPr id="4" name="Group 7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694698650"/>
              </p:ext>
            </p:extLst>
          </p:nvPr>
        </p:nvGraphicFramePr>
        <p:xfrm>
          <a:off x="1115616" y="3789040"/>
          <a:ext cx="6838530" cy="2592289"/>
        </p:xfrm>
        <a:graphic>
          <a:graphicData uri="http://schemas.openxmlformats.org/drawingml/2006/table">
            <a:tbl>
              <a:tblPr/>
              <a:tblGrid>
                <a:gridCol w="2279510"/>
                <a:gridCol w="2279510"/>
                <a:gridCol w="2279510"/>
              </a:tblGrid>
              <a:tr h="7566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Степень соответствия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Показатель, %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Класс соответствия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Хорошая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100-90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Достаточная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90-80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3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Средняя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80-60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Плохая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Менее 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0602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850106"/>
          </a:xfrm>
        </p:spPr>
        <p:txBody>
          <a:bodyPr>
            <a:normAutofit fontScale="90000"/>
          </a:bodyPr>
          <a:lstStyle/>
          <a:p>
            <a:r>
              <a:rPr lang="ru-RU" sz="3600" b="1" i="0" dirty="0">
                <a:latin typeface="Eras Medium ITC" pitchFamily="34" charset="0"/>
              </a:rPr>
              <a:t>Риск </a:t>
            </a:r>
            <a:r>
              <a:rPr lang="ru-RU" sz="3600" b="1" i="0" dirty="0" smtClean="0">
                <a:latin typeface="Eras Medium ITC" pitchFamily="34" charset="0"/>
              </a:rPr>
              <a:t>несоответствия и приоритеты инспекций</a:t>
            </a:r>
            <a:endParaRPr lang="en-GB" sz="3600" b="1" i="0" dirty="0">
              <a:latin typeface="Eras Medium IT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052735"/>
            <a:ext cx="8784976" cy="566910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Риск рассматривается как вероятный ущерб от несоответствия конкретному  требованию (с учетом воздействия на все компоненты окружающей среды, здоровье, с учетом социальных последствий</a:t>
            </a:r>
            <a:r>
              <a:rPr lang="ru-RU" dirty="0" smtClean="0">
                <a:solidFill>
                  <a:srgbClr val="002060"/>
                </a:solidFill>
              </a:rPr>
              <a:t>)</a:t>
            </a:r>
          </a:p>
          <a:p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96952"/>
            <a:ext cx="7128792" cy="372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43839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3050"/>
            <a:ext cx="3465513" cy="779686"/>
          </a:xfrm>
        </p:spPr>
        <p:txBody>
          <a:bodyPr>
            <a:normAutofit fontScale="90000"/>
          </a:bodyPr>
          <a:lstStyle/>
          <a:p>
            <a:r>
              <a:rPr lang="ru-RU" sz="3600" i="0" dirty="0">
                <a:solidFill>
                  <a:schemeClr val="accent1">
                    <a:lumMod val="75000"/>
                  </a:schemeClr>
                </a:solidFill>
                <a:latin typeface="Eras Medium ITC" pitchFamily="34" charset="0"/>
              </a:rPr>
              <a:t>Принятие решений</a:t>
            </a:r>
            <a:endParaRPr lang="en-GB" sz="3600" i="0" dirty="0">
              <a:solidFill>
                <a:schemeClr val="accent1">
                  <a:lumMod val="75000"/>
                </a:schemeClr>
              </a:solidFill>
              <a:latin typeface="Eras Medium ITC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0" y="1196752"/>
            <a:ext cx="3331841" cy="5661248"/>
          </a:xfrm>
        </p:spPr>
        <p:txBody>
          <a:bodyPr>
            <a:normAutofit fontScale="77500" lnSpcReduction="20000"/>
          </a:bodyPr>
          <a:lstStyle/>
          <a:p>
            <a:pPr marL="0" lvl="1"/>
            <a:r>
              <a:rPr lang="ru-RU" sz="2900" b="1" dirty="0" smtClean="0"/>
              <a:t>Основные принципы</a:t>
            </a:r>
            <a:r>
              <a:rPr lang="ru-RU" sz="2900" dirty="0" smtClean="0"/>
              <a:t>: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2900" dirty="0" smtClean="0"/>
              <a:t>Дифференцированный подход к нарушениям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2900" dirty="0" smtClean="0"/>
              <a:t>Внимание к повторным нарушениям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2900" dirty="0" smtClean="0"/>
              <a:t>Выявление (возможностей) улучшений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2900" dirty="0" smtClean="0"/>
              <a:t>Определение необходимости пересмотра условий разрешения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2900" dirty="0" smtClean="0"/>
              <a:t>Планирование следующей инспекции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ru-RU" sz="2200" b="1" dirty="0"/>
          </a:p>
          <a:p>
            <a:pPr marL="800100" lvl="2" indent="-342900">
              <a:buFont typeface="Arial" pitchFamily="34" charset="0"/>
              <a:buChar char="•"/>
            </a:pPr>
            <a:r>
              <a:rPr lang="en-US" sz="2600" b="1" dirty="0" smtClean="0"/>
              <a:t>Manual </a:t>
            </a:r>
            <a:r>
              <a:rPr lang="en-US" sz="2600" b="1" dirty="0"/>
              <a:t>for UPPC Inspectors. </a:t>
            </a:r>
            <a:r>
              <a:rPr lang="ru-RU" sz="2600" b="1" dirty="0"/>
              <a:t/>
            </a:r>
            <a:br>
              <a:rPr lang="ru-RU" sz="2600" b="1" dirty="0"/>
            </a:br>
            <a:r>
              <a:rPr lang="en-US" sz="2600" b="1" dirty="0"/>
              <a:t>Zagreb </a:t>
            </a:r>
            <a:r>
              <a:rPr lang="en-US" sz="2600" b="1" dirty="0" smtClean="0"/>
              <a:t>2009</a:t>
            </a:r>
            <a:endParaRPr lang="en-GB" sz="26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321" y="404664"/>
            <a:ext cx="5933679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16608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3050"/>
            <a:ext cx="3286001" cy="1162050"/>
          </a:xfrm>
        </p:spPr>
        <p:txBody>
          <a:bodyPr>
            <a:noAutofit/>
          </a:bodyPr>
          <a:lstStyle/>
          <a:p>
            <a:r>
              <a:rPr lang="ru-RU" sz="3200" i="0" dirty="0">
                <a:solidFill>
                  <a:schemeClr val="accent1">
                    <a:lumMod val="75000"/>
                  </a:schemeClr>
                </a:solidFill>
                <a:latin typeface="Eras Medium ITC" pitchFamily="34" charset="0"/>
              </a:rPr>
              <a:t>Сертификация по параметрам НДТ в России</a:t>
            </a:r>
            <a:endParaRPr lang="en-GB" sz="3200" i="0" dirty="0">
              <a:solidFill>
                <a:schemeClr val="accent1">
                  <a:lumMod val="75000"/>
                </a:schemeClr>
              </a:solidFill>
              <a:latin typeface="Eras Medium ITC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512" y="1435100"/>
            <a:ext cx="3286001" cy="5185898"/>
          </a:xfrm>
        </p:spPr>
        <p:txBody>
          <a:bodyPr>
            <a:noAutofit/>
          </a:bodyPr>
          <a:lstStyle/>
          <a:p>
            <a:pPr marL="285750" indent="-285750">
              <a:spcBef>
                <a:spcPts val="100"/>
              </a:spcBef>
              <a:buFont typeface="Arial" pitchFamily="34" charset="0"/>
              <a:buChar char="•"/>
            </a:pPr>
            <a:r>
              <a:rPr lang="ru-RU" sz="2100" dirty="0" smtClean="0"/>
              <a:t>Блок-схемы инспекций имеют сходный характер</a:t>
            </a:r>
          </a:p>
          <a:p>
            <a:pPr marL="285750" indent="-285750">
              <a:spcBef>
                <a:spcPts val="100"/>
              </a:spcBef>
              <a:buFont typeface="Arial" pitchFamily="34" charset="0"/>
              <a:buChar char="•"/>
            </a:pPr>
            <a:r>
              <a:rPr lang="ru-RU" sz="2100" dirty="0" smtClean="0"/>
              <a:t>В каждом случае проводится сопоставление с установленными критериями</a:t>
            </a:r>
          </a:p>
          <a:p>
            <a:pPr marL="285750" indent="-285750">
              <a:spcBef>
                <a:spcPts val="100"/>
              </a:spcBef>
              <a:buFont typeface="Arial" pitchFamily="34" charset="0"/>
              <a:buChar char="•"/>
            </a:pPr>
            <a:r>
              <a:rPr lang="ru-RU" sz="2100" dirty="0" smtClean="0"/>
              <a:t>В каждом случае принимается решение о соответствии / необходимости устранения несоответствий</a:t>
            </a:r>
          </a:p>
          <a:p>
            <a:pPr marL="742950" lvl="1" indent="-285750">
              <a:spcBef>
                <a:spcPts val="100"/>
              </a:spcBef>
              <a:buFont typeface="Arial" pitchFamily="34" charset="0"/>
              <a:buChar char="•"/>
            </a:pPr>
            <a:r>
              <a:rPr lang="ru-RU" sz="2100" dirty="0" smtClean="0"/>
              <a:t>СДОС НОСТРОЙ</a:t>
            </a:r>
            <a:endParaRPr lang="en-GB" sz="21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5" y="188640"/>
            <a:ext cx="5386059" cy="6432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85741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778098"/>
          </a:xfrm>
        </p:spPr>
        <p:txBody>
          <a:bodyPr>
            <a:normAutofit fontScale="90000"/>
          </a:bodyPr>
          <a:lstStyle/>
          <a:p>
            <a:r>
              <a:rPr lang="ru-RU" b="1" i="0" dirty="0" smtClean="0">
                <a:latin typeface="Eras Medium ITC" pitchFamily="34" charset="0"/>
              </a:rPr>
              <a:t>Природоохранные инспекции </a:t>
            </a:r>
            <a:br>
              <a:rPr lang="ru-RU" b="1" i="0" dirty="0" smtClean="0">
                <a:latin typeface="Eras Medium ITC" pitchFamily="34" charset="0"/>
              </a:rPr>
            </a:br>
            <a:r>
              <a:rPr lang="ru-RU" b="1" i="0" dirty="0" smtClean="0">
                <a:latin typeface="Eras Medium ITC" pitchFamily="34" charset="0"/>
              </a:rPr>
              <a:t>в странах-участницах проекта</a:t>
            </a:r>
            <a:r>
              <a:rPr lang="ru-RU" b="1" i="0" dirty="0">
                <a:latin typeface="Eras Medium ITC" pitchFamily="34" charset="0"/>
              </a:rPr>
              <a:t>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40060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Подготовка Руководства по комплексным природоохранным инспекциям </a:t>
            </a:r>
            <a:r>
              <a:rPr lang="en-US" dirty="0" smtClean="0">
                <a:solidFill>
                  <a:srgbClr val="002060"/>
                </a:solidFill>
              </a:rPr>
              <a:t>(AGP)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Учет национального опыта и подготовка национальных руководств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Формирование баз данных по типичным/ приоритетным нарушениям / несоответствиям/ методам достижения соответствия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Подготовка кадров с привлечением ведущих инспекторов и экологов-аудиторов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Обмен опытом и проведение модельных инспекций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…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505A1-0D79-4501-8057-91F0F4624B08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54651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11560" y="378904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mbegak@gmail.com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tguseva@muctr.ru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51898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2966</TotalTime>
  <Words>736</Words>
  <Application>Microsoft Office PowerPoint</Application>
  <PresentationFormat>On-screen Show (4:3)</PresentationFormat>
  <Paragraphs>204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Управление качеством воздуха в странах Восточного региона ЕИСП</vt:lpstr>
      <vt:lpstr>Природоохранные инспекции  в странах-участницах проекта </vt:lpstr>
      <vt:lpstr>Проверка соответствия требованиям комплексных природоохранных разрешений</vt:lpstr>
      <vt:lpstr>Цикл регулятивной деятельности</vt:lpstr>
      <vt:lpstr>Цикл системы экологического менеджмента</vt:lpstr>
      <vt:lpstr>Стадии комплексной инспекции</vt:lpstr>
      <vt:lpstr>Природоохранные инспекции  и экологический аудит    1 </vt:lpstr>
      <vt:lpstr>Природоохранные инспекции  и экологический аудит    2 </vt:lpstr>
      <vt:lpstr>Навыки проведения инспекций</vt:lpstr>
      <vt:lpstr>Процедура экологического аудита</vt:lpstr>
      <vt:lpstr>Особенности планирования  и трудоёмкость инспекций</vt:lpstr>
      <vt:lpstr>Опыт Нидерландов: интерпретация соответствия природоохранным требованиям</vt:lpstr>
      <vt:lpstr>Опыт Нидерландов</vt:lpstr>
      <vt:lpstr>Показатели соответствия</vt:lpstr>
      <vt:lpstr>Риск несоответствия и приоритеты инспекций</vt:lpstr>
      <vt:lpstr>Принятие решений</vt:lpstr>
      <vt:lpstr>Сертификация по параметрам НДТ в России</vt:lpstr>
      <vt:lpstr>Природоохранные инспекции  в странах-участницах проекта </vt:lpstr>
      <vt:lpstr>Спасибо за внимание!  mbegak@gmail.com tguseva@muctr.ru </vt:lpstr>
    </vt:vector>
  </TitlesOfParts>
  <Company>MWH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Barbara de Campos</dc:creator>
  <cp:lastModifiedBy>Vladimir Morozov</cp:lastModifiedBy>
  <cp:revision>376</cp:revision>
  <cp:lastPrinted>2012-05-10T14:01:43Z</cp:lastPrinted>
  <dcterms:created xsi:type="dcterms:W3CDTF">2011-10-12T15:30:18Z</dcterms:created>
  <dcterms:modified xsi:type="dcterms:W3CDTF">2013-05-12T20:27:04Z</dcterms:modified>
</cp:coreProperties>
</file>