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7" r:id="rId2"/>
    <p:sldId id="393" r:id="rId3"/>
    <p:sldId id="394" r:id="rId4"/>
    <p:sldId id="399" r:id="rId5"/>
    <p:sldId id="396" r:id="rId6"/>
    <p:sldId id="397" r:id="rId7"/>
    <p:sldId id="398" r:id="rId8"/>
    <p:sldId id="405" r:id="rId9"/>
    <p:sldId id="406" r:id="rId10"/>
    <p:sldId id="414" r:id="rId11"/>
    <p:sldId id="408" r:id="rId12"/>
    <p:sldId id="409" r:id="rId13"/>
    <p:sldId id="410" r:id="rId14"/>
    <p:sldId id="412" r:id="rId15"/>
    <p:sldId id="413" r:id="rId16"/>
    <p:sldId id="411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3" r:id="rId25"/>
    <p:sldId id="422" r:id="rId26"/>
    <p:sldId id="425" r:id="rId27"/>
    <p:sldId id="426" r:id="rId2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FFE1"/>
    <a:srgbClr val="FFCC66"/>
    <a:srgbClr val="0066FF"/>
    <a:srgbClr val="FF5050"/>
    <a:srgbClr val="E9E53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5161" autoAdjust="0"/>
  </p:normalViewPr>
  <p:slideViewPr>
    <p:cSldViewPr>
      <p:cViewPr>
        <p:scale>
          <a:sx n="66" d="100"/>
          <a:sy n="66" d="100"/>
        </p:scale>
        <p:origin x="-1416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5F3A010-5C24-4441-AA09-F84D667FBE29}" type="datetimeFigureOut">
              <a:rPr lang="en-GB" smtClean="0"/>
              <a:pPr/>
              <a:t>28/09/2013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12E0633-D742-427C-95D8-0F1C541939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01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184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6641D6-769D-4F47-B66E-F5EA03C832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  <p:sp>
        <p:nvSpPr>
          <p:cNvPr id="5734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613C77-DBE4-4358-833C-DFEE669294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0DCD3A-5A01-4918-99D2-5526EBD841C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5939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dirty="0" smtClean="0"/>
              <a:t>- Первый блин </a:t>
            </a:r>
            <a:r>
              <a:rPr lang="en-US" dirty="0" smtClean="0"/>
              <a:t>Air-Q-Gov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2A784E-A742-4481-AC36-82462584E5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227D51-1070-4417-ACE8-60065C3E16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  <p:sp>
        <p:nvSpPr>
          <p:cNvPr id="6144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D667E6-178D-4AC9-B51C-957A63BEBE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  <p:sp>
        <p:nvSpPr>
          <p:cNvPr id="6246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88970B-0A7E-41CE-93FB-A884546795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6349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ru-RU" dirty="0" smtClean="0"/>
              <a:t>Кто был на этом сайте?</a:t>
            </a:r>
            <a:r>
              <a:rPr lang="en-US" dirty="0" smtClean="0"/>
              <a:t> </a:t>
            </a:r>
            <a:r>
              <a:rPr lang="ru-RU" dirty="0" smtClean="0"/>
              <a:t>Кто</a:t>
            </a:r>
            <a:r>
              <a:rPr lang="ru-RU" baseline="0" dirty="0" smtClean="0"/>
              <a:t> смотрел документы ГЭС-</a:t>
            </a:r>
            <a:r>
              <a:rPr lang="en-US" baseline="0" dirty="0" smtClean="0"/>
              <a:t>II?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8155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/>
          <a:lstStyle>
            <a:lvl1pPr algn="ctr">
              <a:defRPr b="0" i="0">
                <a:solidFill>
                  <a:srgbClr val="FFFFE1"/>
                </a:solidFill>
                <a:latin typeface="Eras Light IT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44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2" descr="800px-Flag_of_Europe_sv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93296"/>
            <a:ext cx="842184" cy="56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99806"/>
            <a:ext cx="7308304" cy="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2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2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11CF1-F75C-49C8-95CC-244114BB4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>
            <a:lvl1pPr>
              <a:spcBef>
                <a:spcPts val="1200"/>
              </a:spcBef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irgovernance.e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992888" cy="110998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Управление качеством воздуха в странах Восточного региона ЕИСП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820473" cy="3024336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3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-</a:t>
            </a:r>
            <a:r>
              <a:rPr lang="ru-RU" sz="5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й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семинар</a:t>
            </a:r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</a:p>
          <a:p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”</a:t>
            </a:r>
            <a:r>
              <a:rPr lang="ru-RU" sz="5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КПКЗ и система природоохранных разрешени</a:t>
            </a:r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й”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r>
              <a:rPr lang="en-US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октября </a:t>
            </a: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г.</a:t>
            </a:r>
            <a:endParaRPr lang="en-US" sz="5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Гостиница </a:t>
            </a:r>
            <a:r>
              <a:rPr lang="ru-RU" sz="5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“Президент Отель”</a:t>
            </a:r>
            <a:r>
              <a:rPr lang="ru-RU" sz="5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en-US" sz="59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ул.Госпитальная, 12,  г. Киев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01023, Украина</a:t>
            </a:r>
            <a:endParaRPr lang="en-GB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cs-CZ" sz="3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</a:tabLst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04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20130514_152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7500327" cy="5625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 descr="IMG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" name="Picture 3" descr="IMG_31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214754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 descr="IMG_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 descr="IMG_3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87370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4" name="Picture 3" descr="IMG_3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214754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" name="Picture 3" descr="IMG_3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800px-Flag_of_Europe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"/>
            <a:ext cx="11239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475656" y="1340768"/>
            <a:ext cx="7315200" cy="914400"/>
          </a:xfrm>
          <a:custGeom>
            <a:avLst/>
            <a:gdLst>
              <a:gd name="connsiteX0" fmla="*/ 0 w 7238997"/>
              <a:gd name="connsiteY0" fmla="*/ 122044 h 732248"/>
              <a:gd name="connsiteX1" fmla="*/ 35746 w 7238997"/>
              <a:gd name="connsiteY1" fmla="*/ 35746 h 732248"/>
              <a:gd name="connsiteX2" fmla="*/ 122044 w 7238997"/>
              <a:gd name="connsiteY2" fmla="*/ 0 h 732248"/>
              <a:gd name="connsiteX3" fmla="*/ 7116953 w 7238997"/>
              <a:gd name="connsiteY3" fmla="*/ 0 h 732248"/>
              <a:gd name="connsiteX4" fmla="*/ 7203251 w 7238997"/>
              <a:gd name="connsiteY4" fmla="*/ 35746 h 732248"/>
              <a:gd name="connsiteX5" fmla="*/ 7238997 w 7238997"/>
              <a:gd name="connsiteY5" fmla="*/ 122044 h 732248"/>
              <a:gd name="connsiteX6" fmla="*/ 7238997 w 7238997"/>
              <a:gd name="connsiteY6" fmla="*/ 610204 h 732248"/>
              <a:gd name="connsiteX7" fmla="*/ 7203251 w 7238997"/>
              <a:gd name="connsiteY7" fmla="*/ 696502 h 732248"/>
              <a:gd name="connsiteX8" fmla="*/ 7116953 w 7238997"/>
              <a:gd name="connsiteY8" fmla="*/ 732248 h 732248"/>
              <a:gd name="connsiteX9" fmla="*/ 122044 w 7238997"/>
              <a:gd name="connsiteY9" fmla="*/ 732248 h 732248"/>
              <a:gd name="connsiteX10" fmla="*/ 35746 w 7238997"/>
              <a:gd name="connsiteY10" fmla="*/ 696502 h 732248"/>
              <a:gd name="connsiteX11" fmla="*/ 0 w 7238997"/>
              <a:gd name="connsiteY11" fmla="*/ 610204 h 732248"/>
              <a:gd name="connsiteX12" fmla="*/ 0 w 7238997"/>
              <a:gd name="connsiteY12" fmla="*/ 122044 h 7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732248">
                <a:moveTo>
                  <a:pt x="0" y="122044"/>
                </a:moveTo>
                <a:cubicBezTo>
                  <a:pt x="0" y="89676"/>
                  <a:pt x="12858" y="58634"/>
                  <a:pt x="35746" y="35746"/>
                </a:cubicBezTo>
                <a:cubicBezTo>
                  <a:pt x="58634" y="12858"/>
                  <a:pt x="89676" y="0"/>
                  <a:pt x="122044" y="0"/>
                </a:cubicBezTo>
                <a:lnTo>
                  <a:pt x="7116953" y="0"/>
                </a:lnTo>
                <a:cubicBezTo>
                  <a:pt x="7149321" y="0"/>
                  <a:pt x="7180363" y="12858"/>
                  <a:pt x="7203251" y="35746"/>
                </a:cubicBezTo>
                <a:cubicBezTo>
                  <a:pt x="7226139" y="58634"/>
                  <a:pt x="7238997" y="89676"/>
                  <a:pt x="7238997" y="122044"/>
                </a:cubicBezTo>
                <a:lnTo>
                  <a:pt x="7238997" y="610204"/>
                </a:lnTo>
                <a:cubicBezTo>
                  <a:pt x="7238997" y="642572"/>
                  <a:pt x="7226139" y="673614"/>
                  <a:pt x="7203251" y="696502"/>
                </a:cubicBezTo>
                <a:cubicBezTo>
                  <a:pt x="7180363" y="719390"/>
                  <a:pt x="7149321" y="732248"/>
                  <a:pt x="7116953" y="732248"/>
                </a:cubicBezTo>
                <a:lnTo>
                  <a:pt x="122044" y="732248"/>
                </a:lnTo>
                <a:cubicBezTo>
                  <a:pt x="89676" y="732248"/>
                  <a:pt x="58634" y="719390"/>
                  <a:pt x="35746" y="696502"/>
                </a:cubicBezTo>
                <a:cubicBezTo>
                  <a:pt x="12858" y="673614"/>
                  <a:pt x="0" y="642572"/>
                  <a:pt x="0" y="610204"/>
                </a:cubicBezTo>
                <a:lnTo>
                  <a:pt x="0" y="12204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9565" tIns="119565" rIns="119565" bIns="119565" spcCol="1270" anchor="ctr"/>
          <a:lstStyle/>
          <a:p>
            <a:pPr indent="-4572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1. Общие вопросы охраны атмосферного воздуха</a:t>
            </a:r>
            <a:endParaRPr lang="en-U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475656" y="2492896"/>
            <a:ext cx="7315200" cy="838200"/>
          </a:xfrm>
          <a:custGeom>
            <a:avLst/>
            <a:gdLst>
              <a:gd name="connsiteX0" fmla="*/ 0 w 7238997"/>
              <a:gd name="connsiteY0" fmla="*/ 108020 h 648106"/>
              <a:gd name="connsiteX1" fmla="*/ 31638 w 7238997"/>
              <a:gd name="connsiteY1" fmla="*/ 31638 h 648106"/>
              <a:gd name="connsiteX2" fmla="*/ 108020 w 7238997"/>
              <a:gd name="connsiteY2" fmla="*/ 0 h 648106"/>
              <a:gd name="connsiteX3" fmla="*/ 7130977 w 7238997"/>
              <a:gd name="connsiteY3" fmla="*/ 0 h 648106"/>
              <a:gd name="connsiteX4" fmla="*/ 7207359 w 7238997"/>
              <a:gd name="connsiteY4" fmla="*/ 31638 h 648106"/>
              <a:gd name="connsiteX5" fmla="*/ 7238997 w 7238997"/>
              <a:gd name="connsiteY5" fmla="*/ 108020 h 648106"/>
              <a:gd name="connsiteX6" fmla="*/ 7238997 w 7238997"/>
              <a:gd name="connsiteY6" fmla="*/ 540086 h 648106"/>
              <a:gd name="connsiteX7" fmla="*/ 7207359 w 7238997"/>
              <a:gd name="connsiteY7" fmla="*/ 616468 h 648106"/>
              <a:gd name="connsiteX8" fmla="*/ 7130977 w 7238997"/>
              <a:gd name="connsiteY8" fmla="*/ 648106 h 648106"/>
              <a:gd name="connsiteX9" fmla="*/ 108020 w 7238997"/>
              <a:gd name="connsiteY9" fmla="*/ 648106 h 648106"/>
              <a:gd name="connsiteX10" fmla="*/ 31638 w 7238997"/>
              <a:gd name="connsiteY10" fmla="*/ 616468 h 648106"/>
              <a:gd name="connsiteX11" fmla="*/ 0 w 7238997"/>
              <a:gd name="connsiteY11" fmla="*/ 540086 h 648106"/>
              <a:gd name="connsiteX12" fmla="*/ 0 w 7238997"/>
              <a:gd name="connsiteY12" fmla="*/ 108020 h 64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648106">
                <a:moveTo>
                  <a:pt x="0" y="108020"/>
                </a:moveTo>
                <a:cubicBezTo>
                  <a:pt x="0" y="79371"/>
                  <a:pt x="11381" y="51896"/>
                  <a:pt x="31638" y="31638"/>
                </a:cubicBezTo>
                <a:cubicBezTo>
                  <a:pt x="51896" y="11380"/>
                  <a:pt x="79371" y="0"/>
                  <a:pt x="108020" y="0"/>
                </a:cubicBezTo>
                <a:lnTo>
                  <a:pt x="7130977" y="0"/>
                </a:lnTo>
                <a:cubicBezTo>
                  <a:pt x="7159626" y="0"/>
                  <a:pt x="7187101" y="11381"/>
                  <a:pt x="7207359" y="31638"/>
                </a:cubicBezTo>
                <a:cubicBezTo>
                  <a:pt x="7227617" y="51896"/>
                  <a:pt x="7238997" y="79371"/>
                  <a:pt x="7238997" y="108020"/>
                </a:cubicBezTo>
                <a:lnTo>
                  <a:pt x="7238997" y="540086"/>
                </a:lnTo>
                <a:cubicBezTo>
                  <a:pt x="7238997" y="568735"/>
                  <a:pt x="7227616" y="596210"/>
                  <a:pt x="7207359" y="616468"/>
                </a:cubicBezTo>
                <a:cubicBezTo>
                  <a:pt x="7187101" y="636726"/>
                  <a:pt x="7159626" y="648106"/>
                  <a:pt x="7130977" y="648106"/>
                </a:cubicBezTo>
                <a:lnTo>
                  <a:pt x="108020" y="648106"/>
                </a:lnTo>
                <a:cubicBezTo>
                  <a:pt x="79371" y="648106"/>
                  <a:pt x="51896" y="636725"/>
                  <a:pt x="31638" y="616468"/>
                </a:cubicBezTo>
                <a:cubicBezTo>
                  <a:pt x="11380" y="596210"/>
                  <a:pt x="0" y="568735"/>
                  <a:pt x="0" y="540086"/>
                </a:cubicBezTo>
                <a:lnTo>
                  <a:pt x="0" y="10802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5458" tIns="115458" rIns="115458" bIns="115458" spcCol="1270" anchor="ctr"/>
          <a:lstStyle/>
          <a:p>
            <a:pPr indent="-4680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2. Контроль и предотвращение промышленного</a:t>
            </a:r>
          </a:p>
          <a:p>
            <a:pPr indent="-468000" defTabSz="9779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</a:rPr>
              <a:t>    загрязнения</a:t>
            </a:r>
            <a:endParaRPr lang="en-US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547664" y="3751312"/>
            <a:ext cx="7239000" cy="685800"/>
          </a:xfrm>
          <a:custGeom>
            <a:avLst/>
            <a:gdLst>
              <a:gd name="connsiteX0" fmla="*/ 0 w 7238997"/>
              <a:gd name="connsiteY0" fmla="*/ 115704 h 694213"/>
              <a:gd name="connsiteX1" fmla="*/ 33889 w 7238997"/>
              <a:gd name="connsiteY1" fmla="*/ 33889 h 694213"/>
              <a:gd name="connsiteX2" fmla="*/ 115704 w 7238997"/>
              <a:gd name="connsiteY2" fmla="*/ 0 h 694213"/>
              <a:gd name="connsiteX3" fmla="*/ 7123293 w 7238997"/>
              <a:gd name="connsiteY3" fmla="*/ 0 h 694213"/>
              <a:gd name="connsiteX4" fmla="*/ 7205108 w 7238997"/>
              <a:gd name="connsiteY4" fmla="*/ 33889 h 694213"/>
              <a:gd name="connsiteX5" fmla="*/ 7238997 w 7238997"/>
              <a:gd name="connsiteY5" fmla="*/ 115704 h 694213"/>
              <a:gd name="connsiteX6" fmla="*/ 7238997 w 7238997"/>
              <a:gd name="connsiteY6" fmla="*/ 578509 h 694213"/>
              <a:gd name="connsiteX7" fmla="*/ 7205108 w 7238997"/>
              <a:gd name="connsiteY7" fmla="*/ 660324 h 694213"/>
              <a:gd name="connsiteX8" fmla="*/ 7123293 w 7238997"/>
              <a:gd name="connsiteY8" fmla="*/ 694213 h 694213"/>
              <a:gd name="connsiteX9" fmla="*/ 115704 w 7238997"/>
              <a:gd name="connsiteY9" fmla="*/ 694213 h 694213"/>
              <a:gd name="connsiteX10" fmla="*/ 33889 w 7238997"/>
              <a:gd name="connsiteY10" fmla="*/ 660324 h 694213"/>
              <a:gd name="connsiteX11" fmla="*/ 0 w 7238997"/>
              <a:gd name="connsiteY11" fmla="*/ 578509 h 694213"/>
              <a:gd name="connsiteX12" fmla="*/ 0 w 7238997"/>
              <a:gd name="connsiteY12" fmla="*/ 115704 h 69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694213">
                <a:moveTo>
                  <a:pt x="0" y="115704"/>
                </a:moveTo>
                <a:cubicBezTo>
                  <a:pt x="0" y="85017"/>
                  <a:pt x="12190" y="55588"/>
                  <a:pt x="33889" y="33889"/>
                </a:cubicBezTo>
                <a:cubicBezTo>
                  <a:pt x="55588" y="12190"/>
                  <a:pt x="85018" y="0"/>
                  <a:pt x="115704" y="0"/>
                </a:cubicBezTo>
                <a:lnTo>
                  <a:pt x="7123293" y="0"/>
                </a:lnTo>
                <a:cubicBezTo>
                  <a:pt x="7153980" y="0"/>
                  <a:pt x="7183409" y="12190"/>
                  <a:pt x="7205108" y="33889"/>
                </a:cubicBezTo>
                <a:cubicBezTo>
                  <a:pt x="7226807" y="55588"/>
                  <a:pt x="7238997" y="85018"/>
                  <a:pt x="7238997" y="115704"/>
                </a:cubicBezTo>
                <a:lnTo>
                  <a:pt x="7238997" y="578509"/>
                </a:lnTo>
                <a:cubicBezTo>
                  <a:pt x="7238997" y="609196"/>
                  <a:pt x="7226807" y="638625"/>
                  <a:pt x="7205108" y="660324"/>
                </a:cubicBezTo>
                <a:cubicBezTo>
                  <a:pt x="7183409" y="682023"/>
                  <a:pt x="7153979" y="694213"/>
                  <a:pt x="7123293" y="694213"/>
                </a:cubicBezTo>
                <a:lnTo>
                  <a:pt x="115704" y="694213"/>
                </a:lnTo>
                <a:cubicBezTo>
                  <a:pt x="85017" y="694213"/>
                  <a:pt x="55588" y="682023"/>
                  <a:pt x="33889" y="660324"/>
                </a:cubicBezTo>
                <a:cubicBezTo>
                  <a:pt x="12190" y="638625"/>
                  <a:pt x="0" y="609195"/>
                  <a:pt x="0" y="578509"/>
                </a:cubicBezTo>
                <a:lnTo>
                  <a:pt x="0" y="115704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7709" tIns="117709" rIns="117709" bIns="117709" spcCol="1270" anchor="ctr"/>
          <a:lstStyle/>
          <a:p>
            <a:pPr defTabSz="97790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3. Контроль и предотвращение загрязнения</a:t>
            </a:r>
          </a:p>
          <a:p>
            <a:pPr defTabSz="977900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    от автомобильного транспорта</a:t>
            </a:r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47664" y="4797152"/>
            <a:ext cx="7239000" cy="609600"/>
          </a:xfrm>
          <a:custGeom>
            <a:avLst/>
            <a:gdLst>
              <a:gd name="connsiteX0" fmla="*/ 0 w 7238997"/>
              <a:gd name="connsiteY0" fmla="*/ 82517 h 495092"/>
              <a:gd name="connsiteX1" fmla="*/ 24169 w 7238997"/>
              <a:gd name="connsiteY1" fmla="*/ 24169 h 495092"/>
              <a:gd name="connsiteX2" fmla="*/ 82517 w 7238997"/>
              <a:gd name="connsiteY2" fmla="*/ 0 h 495092"/>
              <a:gd name="connsiteX3" fmla="*/ 7156480 w 7238997"/>
              <a:gd name="connsiteY3" fmla="*/ 0 h 495092"/>
              <a:gd name="connsiteX4" fmla="*/ 7214828 w 7238997"/>
              <a:gd name="connsiteY4" fmla="*/ 24169 h 495092"/>
              <a:gd name="connsiteX5" fmla="*/ 7238997 w 7238997"/>
              <a:gd name="connsiteY5" fmla="*/ 82517 h 495092"/>
              <a:gd name="connsiteX6" fmla="*/ 7238997 w 7238997"/>
              <a:gd name="connsiteY6" fmla="*/ 412575 h 495092"/>
              <a:gd name="connsiteX7" fmla="*/ 7214828 w 7238997"/>
              <a:gd name="connsiteY7" fmla="*/ 470923 h 495092"/>
              <a:gd name="connsiteX8" fmla="*/ 7156480 w 7238997"/>
              <a:gd name="connsiteY8" fmla="*/ 495092 h 495092"/>
              <a:gd name="connsiteX9" fmla="*/ 82517 w 7238997"/>
              <a:gd name="connsiteY9" fmla="*/ 495092 h 495092"/>
              <a:gd name="connsiteX10" fmla="*/ 24169 w 7238997"/>
              <a:gd name="connsiteY10" fmla="*/ 470923 h 495092"/>
              <a:gd name="connsiteX11" fmla="*/ 0 w 7238997"/>
              <a:gd name="connsiteY11" fmla="*/ 412575 h 495092"/>
              <a:gd name="connsiteX12" fmla="*/ 0 w 7238997"/>
              <a:gd name="connsiteY12" fmla="*/ 82517 h 49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38997" h="495092">
                <a:moveTo>
                  <a:pt x="0" y="82517"/>
                </a:moveTo>
                <a:cubicBezTo>
                  <a:pt x="0" y="60632"/>
                  <a:pt x="8694" y="39644"/>
                  <a:pt x="24169" y="24169"/>
                </a:cubicBezTo>
                <a:cubicBezTo>
                  <a:pt x="39644" y="8694"/>
                  <a:pt x="60633" y="0"/>
                  <a:pt x="82517" y="0"/>
                </a:cubicBezTo>
                <a:lnTo>
                  <a:pt x="7156480" y="0"/>
                </a:lnTo>
                <a:cubicBezTo>
                  <a:pt x="7178365" y="0"/>
                  <a:pt x="7199353" y="8694"/>
                  <a:pt x="7214828" y="24169"/>
                </a:cubicBezTo>
                <a:cubicBezTo>
                  <a:pt x="7230303" y="39644"/>
                  <a:pt x="7238997" y="60633"/>
                  <a:pt x="7238997" y="82517"/>
                </a:cubicBezTo>
                <a:lnTo>
                  <a:pt x="7238997" y="412575"/>
                </a:lnTo>
                <a:cubicBezTo>
                  <a:pt x="7238997" y="434460"/>
                  <a:pt x="7230303" y="455448"/>
                  <a:pt x="7214828" y="470923"/>
                </a:cubicBezTo>
                <a:cubicBezTo>
                  <a:pt x="7199353" y="486398"/>
                  <a:pt x="7178365" y="495092"/>
                  <a:pt x="7156480" y="495092"/>
                </a:cubicBezTo>
                <a:lnTo>
                  <a:pt x="82517" y="495092"/>
                </a:lnTo>
                <a:cubicBezTo>
                  <a:pt x="60632" y="495092"/>
                  <a:pt x="39644" y="486398"/>
                  <a:pt x="24169" y="470923"/>
                </a:cubicBezTo>
                <a:cubicBezTo>
                  <a:pt x="8694" y="455448"/>
                  <a:pt x="0" y="434460"/>
                  <a:pt x="0" y="412575"/>
                </a:cubicBezTo>
                <a:lnTo>
                  <a:pt x="0" y="8251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7988" tIns="107988" rIns="107988" bIns="107988" spcCol="1270" anchor="ctr"/>
          <a:lstStyle/>
          <a:p>
            <a:pPr algn="ctr" defTabSz="9779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500" b="1" dirty="0">
                <a:solidFill>
                  <a:srgbClr val="C00000"/>
                </a:solidFill>
              </a:rPr>
              <a:t>Пилотные проекты</a:t>
            </a:r>
            <a:endParaRPr lang="en-US" sz="2500" b="1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0" y="3535363"/>
            <a:ext cx="57912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09800" y="404664"/>
            <a:ext cx="66826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50800" dir="2700000" algn="ctr" rotWithShape="0">
                    <a:srgbClr val="4F81BD">
                      <a:lumMod val="40000"/>
                      <a:lumOff val="60000"/>
                    </a:srgbClr>
                  </a:outerShdw>
                </a:effectLst>
                <a:latin typeface="Arial Rounded MT Bold" pitchFamily="34" charset="0"/>
                <a:cs typeface="+mn-cs"/>
              </a:rPr>
              <a:t>Компоненты проекта </a:t>
            </a:r>
            <a:r>
              <a:rPr lang="en-US" sz="33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50800" dir="2700000" algn="ctr" rotWithShape="0">
                    <a:srgbClr val="4F81BD">
                      <a:lumMod val="40000"/>
                      <a:lumOff val="60000"/>
                    </a:srgbClr>
                  </a:outerShdw>
                </a:effectLst>
                <a:latin typeface="Arial Rounded MT Bold" pitchFamily="34" charset="0"/>
                <a:cs typeface="+mn-cs"/>
              </a:rPr>
              <a:t>Air-Q-Gov</a:t>
            </a:r>
            <a:endParaRPr lang="en-US" sz="3300" dirty="0">
              <a:latin typeface="+mn-lt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792" y="260648"/>
            <a:ext cx="8730208" cy="914400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1.6.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Разработка механизма учёта местных условий и существующего технологического потенциала при установлении ПДВ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680" y="1460237"/>
          <a:ext cx="8686800" cy="4849083"/>
        </p:xfrm>
        <a:graphic>
          <a:graphicData uri="http://schemas.openxmlformats.org/drawingml/2006/table">
            <a:tbl>
              <a:tblPr/>
              <a:tblGrid>
                <a:gridCol w="609600"/>
                <a:gridCol w="8077200"/>
              </a:tblGrid>
              <a:tr h="696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1.6.1.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Анализ и оценка потребностей существующей системы учёта выбросов (законодательство, институциональная база) в странах-партнёрах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0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1.6.2.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опыта установления ПДВ и других нормативов в странах - членах ЕС для производств, которые не входят в Приложение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 Директивы 2010/75/EU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1.6.3.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Идентификация видов экономической деятельности/установок для разработки/усовершенствования ПДВ и других нормативов для производств, которые не входят в Приложение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1.6.4.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установлению ПДВ и других нормативов для выбранных видов экономической деятельности/установок, гармонизация законодательства с природоохранным 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Acquis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по системам государственного учёта и выдачи разрешений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1.6.5.</a:t>
                      </a:r>
                      <a:endParaRPr lang="en-US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Обсуждение с соответствующими заинтересованными ведомствами и организациями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1.6.6. 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 w="12700" cap="flat" cmpd="sng" algn="ctr">
                      <a:solidFill>
                        <a:srgbClr val="1737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Развитие институционального потенциала совершенствования законодательства, включая подготовку руководств, публикаций, проектов законодательных актов, обучение и др.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49072" cy="864096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Мероприятия проекта для промышленного сектора, включая энергетику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системы комплексных разрешений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1343021"/>
          <a:ext cx="8892480" cy="4606258"/>
        </p:xfrm>
        <a:graphic>
          <a:graphicData uri="http://schemas.openxmlformats.org/drawingml/2006/table">
            <a:tbl>
              <a:tblPr/>
              <a:tblGrid>
                <a:gridCol w="793971"/>
                <a:gridCol w="8098509"/>
              </a:tblGrid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2.1.1.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Технические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требования 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2.1.1.1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методологии определения основных производств-загрязнителей и мало загрязняющих производств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2.1.1.2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Подготовка перечня видов экономической деятельности основных производств-загрязнителей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2.1.1.3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Подготовка перечня видов экономической деятельности мало загрязняющих производств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5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2.1.1.4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Инвентаризация основных действующих производств-загрязнителей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2.1.1.5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подходов к созданию и ведению национальных баз данных по наилучшим доступным техническим методам (НДТМ)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2.1.1.6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руководства по системе комплексных разрешений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2.1.1.7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руководства по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инспекционным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проверкам</a:t>
                      </a:r>
                      <a:endParaRPr lang="en-US" sz="20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 descr="120410 Kiev IPPC WS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70992"/>
            <a:ext cx="8206680" cy="509736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1520" y="1267777"/>
          <a:ext cx="8712968" cy="4177447"/>
        </p:xfrm>
        <a:graphic>
          <a:graphicData uri="http://schemas.openxmlformats.org/drawingml/2006/table">
            <a:tbl>
              <a:tblPr/>
              <a:tblGrid>
                <a:gridCol w="771059"/>
                <a:gridCol w="7941909"/>
              </a:tblGrid>
              <a:tr h="66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2.1.2.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libri"/>
                        </a:rPr>
                        <a:t>Нормативно-правовые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Calibri"/>
                        </a:rPr>
                        <a:t>требования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68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2.1.2.1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рекомендаций по концепции реформирования системы экологических разрешения (СЭР)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2.1.2.2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Проведение анализа законодательной и регуляторной базы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2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2.1.2.3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разработке закона о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системе экологических разрешений 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9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2.1.2.4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законодательным актам, касающимся внедрения </a:t>
                      </a:r>
                      <a:r>
                        <a:rPr lang="ru-RU" sz="1800" b="1" i="0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комплексных </a:t>
                      </a: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разрешений и процедуры регистрации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995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2.1.2.5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 pitchFamily="34" charset="0"/>
                          <a:ea typeface="Times New Roman"/>
                          <a:cs typeface="Calibri"/>
                        </a:rPr>
                        <a:t>Разработка и обсуждение рекомендаций по законодательным актам, касающимся внедрения разрешительной системы, основанной на нормах общего действия</a:t>
                      </a:r>
                      <a:endParaRPr lang="en-US" sz="1800" b="1" i="0" dirty="0">
                        <a:latin typeface="Arial Narrow" pitchFamily="34" charset="0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26976"/>
            <a:ext cx="8278688" cy="653752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16024" y="1052736"/>
          <a:ext cx="8820472" cy="5112569"/>
        </p:xfrm>
        <a:graphic>
          <a:graphicData uri="http://schemas.openxmlformats.org/drawingml/2006/table">
            <a:tbl>
              <a:tblPr/>
              <a:tblGrid>
                <a:gridCol w="890139"/>
                <a:gridCol w="7930333"/>
              </a:tblGrid>
              <a:tr h="589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2.1.3. 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Институциональные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требования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900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2.1.3.1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новым или изменённым функциям и компетенции органов государственного управления,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отвечающих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за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выдачу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разрешений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93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2.1.3.2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специализированного подразделения по  экологическим  разрешениям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70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2.1.3.3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органов, выдающих комплексные разрешения и регистрирующие предприятия с незначительным воздействием на окружающую среду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65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2.1.3.4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экологической инспекции, проверяющей соблюдение условий комплексных разрешений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00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2.1.3.5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центров по НДТМ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93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Arial Narrow"/>
                          <a:ea typeface="Times New Roman"/>
                          <a:cs typeface="Calibri"/>
                        </a:rPr>
                        <a:t>2.1.3.6</a:t>
                      </a:r>
                      <a:endParaRPr lang="en-US" sz="2000" b="1" i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и обсуждение рекомендаций для органов, выдающих разрешения на основе норм общего действия</a:t>
                      </a:r>
                      <a:endParaRPr lang="en-US" sz="20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52400"/>
            <a:ext cx="8134672" cy="762000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2.1.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Поддержка внедрения системы комплексных разрешений 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1053875"/>
          <a:ext cx="8784976" cy="4823396"/>
        </p:xfrm>
        <a:graphic>
          <a:graphicData uri="http://schemas.openxmlformats.org/drawingml/2006/table">
            <a:tbl>
              <a:tblPr/>
              <a:tblGrid>
                <a:gridCol w="791440"/>
                <a:gridCol w="7993536"/>
              </a:tblGrid>
              <a:tr h="573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2.1.4.</a:t>
                      </a:r>
                      <a:r>
                        <a:rPr lang="ru-RU" sz="1800" b="1" i="0" baseline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Информационное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обеспечение и программы обучения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73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2.1.4.1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Обучение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сотрудников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органов, выдающих комплексные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разрешения,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и экологических инспекций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2.1.4.2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информационных материалов по процедурам выдачи комплексных разрешений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2.1.4.3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Обучение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сотрудников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государственных органов, выдающих разрешения на основе норм общего действия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2.1.5. Управленческие </a:t>
                      </a:r>
                      <a:r>
                        <a:rPr lang="ru-RU" sz="1800" b="1" i="0" dirty="0">
                          <a:solidFill>
                            <a:srgbClr val="000000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мероприятия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643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2.1.5.1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предложений по поэтапному плану внедрения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КПКЗ на </a:t>
                      </a: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основных существующих предприятиях-загрязнителях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2.1.5.2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Разработка требований к отчётности для контроля </a:t>
                      </a:r>
                      <a:r>
                        <a:rPr lang="ru-RU" sz="1800" b="1" i="0" dirty="0" smtClean="0">
                          <a:latin typeface="Arial Narrow"/>
                          <a:ea typeface="Times New Roman"/>
                          <a:cs typeface="Calibri"/>
                        </a:rPr>
                        <a:t>хода реформирования системы экологических разрешений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2.1.5.3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Arial Narrow"/>
                          <a:ea typeface="Times New Roman"/>
                          <a:cs typeface="Calibri"/>
                        </a:rPr>
                        <a:t>Подготовка предложений по поэтапному плану внедрения новой системы на существующих предприятиях-загрязнителях среднего уровня</a:t>
                      </a:r>
                      <a:endParaRPr lang="en-US" sz="1800" b="1" i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398984"/>
            <a:ext cx="8134672" cy="581744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Задача 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2.2.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внедрения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ВАТ/НДТМ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и передового практического опыта</a:t>
            </a:r>
            <a:endParaRPr lang="en-US" sz="3200" b="1" dirty="0">
              <a:solidFill>
                <a:srgbClr val="4F81BD">
                  <a:lumMod val="75000"/>
                </a:srgbClr>
              </a:solidFill>
              <a:effectLst>
                <a:outerShdw blurRad="50800" dist="50800" dir="2700000" algn="ctr" rotWithShape="0">
                  <a:srgbClr val="4F81BD">
                    <a:lumMod val="40000"/>
                    <a:lumOff val="60000"/>
                  </a:srgbClr>
                </a:outerShdw>
              </a:effectLst>
              <a:latin typeface="Arial Rounded MT Bold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504" y="1143000"/>
          <a:ext cx="8892480" cy="5022305"/>
        </p:xfrm>
        <a:graphic>
          <a:graphicData uri="http://schemas.openxmlformats.org/drawingml/2006/table">
            <a:tbl>
              <a:tblPr/>
              <a:tblGrid>
                <a:gridCol w="855046"/>
                <a:gridCol w="8037434"/>
              </a:tblGrid>
              <a:tr h="649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национальных руководств по НДТМ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2.2.1.1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и обновление EU BREFs на русском языке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2.2.1.2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Поддержка имплементации НДТМ и передового опыта в выбранных экономических секторах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2.2.1.3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Поддержка разработки и поддержки национальных баз данных BREFs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Мероприятия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экспертной и информационной поддержки внедрения НДТМ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2.2.2.1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Обзор элементов НДТМ/</a:t>
                      </a:r>
                      <a:r>
                        <a:rPr lang="ru-RU" sz="1800" b="1" i="0" dirty="0" err="1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BAT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 в существующем законодательстве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стран-партнёров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2.2.2.2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рекомендаций по организации центров по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НДТМ/чистым </a:t>
                      </a: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технологиям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46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2.2.2.3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Разработка и поддержка базы данных по проектам технической помощи по КПКЗ/НДТМ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IPPC/BAT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Calibri"/>
                        </a:rPr>
                        <a:t>)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8335" marR="483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C11CF1-F75C-49C8-95CC-244114BB468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408" y="274638"/>
            <a:ext cx="4546848" cy="49006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hlinkClick r:id="rId3"/>
              </a:rPr>
              <a:t>http://airgovernance.eu/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764704"/>
            <a:ext cx="8534946" cy="562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30622"/>
            <a:ext cx="144016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i="0" dirty="0" smtClean="0">
                <a:latin typeface="Eras Medium ITC" pitchFamily="34" charset="0"/>
              </a:rPr>
              <a:t>День 1</a:t>
            </a:r>
            <a:endParaRPr lang="en-US" sz="2800" b="1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25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007" y="620688"/>
          <a:ext cx="8964489" cy="606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9"/>
                <a:gridCol w="2490760"/>
                <a:gridCol w="5070080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Время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Выступающие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1600" b="1" cap="small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Сессия 1</a:t>
                      </a:r>
                      <a:r>
                        <a:rPr lang="ru-RU" sz="1400" kern="1200" cap="small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Основные элементы законодательства первого уровня при внедрении КПКЗ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9:00 - 9:40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Приветствие от 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Представление участников, знакомство с 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докладчиками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9:40 - 10:40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Бегак</a:t>
                      </a: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</a:t>
                      </a: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по разработке модельного закона о реформировании системы природоохранных разрешений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10:40 - 11:00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11:00 - 12:20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Обсуждение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возможностей реформирования системы природоохранных разрешений 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странах-партнёрах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12:20 - 13:00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по законодательным актам внедрения комплексных природоохранных разрешений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13:00 - 14:00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Обед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Сессия 2: 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Нормативно-правовое обеспечение внедрения новых элементов регулирования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14:00 - 14:40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Владимир Морозов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Определение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классификация малых производств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14:40 - 15:20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по законодательным актам внедрения разрешительной системы, основанной на нормах общего действия (НОД)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15:20 - 16:00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по законодательным актам внедрения процедуры регистрации производств с минимальным воздействием на окружающую среду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16:00 - 16:20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16:20 - 17:00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Работа в группах по нормативно-правовому обеспечению внедрения новых элементов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системы разрешений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17:00 - 18:00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стран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дискуссия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19:00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Совместный ужин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30622"/>
            <a:ext cx="144016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i="0" dirty="0" smtClean="0">
                <a:latin typeface="Eras Medium ITC" pitchFamily="34" charset="0"/>
              </a:rPr>
              <a:t>День </a:t>
            </a:r>
            <a:r>
              <a:rPr lang="ru-RU" sz="2800" i="0" dirty="0" smtClean="0">
                <a:latin typeface="Eras Medium ITC" pitchFamily="34" charset="0"/>
              </a:rPr>
              <a:t>2</a:t>
            </a:r>
            <a:endParaRPr lang="en-US" sz="2800" b="1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26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496" y="620688"/>
          <a:ext cx="9036496" cy="617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53"/>
                <a:gridCol w="2666508"/>
                <a:gridCol w="5036735"/>
              </a:tblGrid>
              <a:tr h="303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Выступающие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</a:tr>
              <a:tr h="37165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Сессия </a:t>
                      </a:r>
                      <a:r>
                        <a:rPr lang="ru-RU" sz="1400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 </a:t>
                      </a:r>
                      <a:r>
                        <a:rPr lang="ru-RU" sz="1400" i="1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Институциональные требования при реформировании разрешительной системы / </a:t>
                      </a:r>
                      <a:r>
                        <a:rPr lang="ru-RU" sz="1400" i="1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i="1" u="sng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Параллельное </a:t>
                      </a:r>
                      <a:r>
                        <a:rPr lang="ru-RU" sz="1400" i="1" u="sng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заседание национальных координаторов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9:00 - 9:20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Владимир Морозов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Предварительные выводы, представление программы второго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дня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9:20 - 10:00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Основные рекомендации по новым или изменённым функциям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органов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государственного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10:00 - 10:40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для специализированного подразделения по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природоохранным разрешениям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:40 - 11:00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11:00 - 11:40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для органов, выдающих комплексные разрешения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5323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11:40 - 12:20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Михаил Бегак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для органов государственного управления, выдающих разрешения на основе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НОД и регистрирующих малые предприятия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17746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12:20 - 13:00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Обсуждение текущей ситуации в странах-партнёрах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3329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13:00 - 14:00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Обед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66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Сессия 2: </a:t>
                      </a:r>
                      <a:r>
                        <a:rPr lang="ru-RU" sz="1400" b="0" i="1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Институциональные требования при реформировании разрешительной системы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14:00 - 14:40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Татьяна Гусева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Владимир Морозов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для экологической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инспекции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14:40 - 15:20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Моника Прибылова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Рекомендации для центров по НДТМ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2670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15:20 - 16:00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Представители стран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Работа в группах по институциональным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требованиям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1896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16:00 - 16:20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16:20 - 17:00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участники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дискуссия по институциональным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требованиям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17:00 - 17:40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 участники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1755" algn="l"/>
                          <a:tab pos="161290" algn="l"/>
                          <a:tab pos="71755" algn="l"/>
                          <a:tab pos="16129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Обсуждение приоритетных задач природоохранного регулирования в странах-партнёрах 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17:40 - 18:00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Группа экспертов проекта</a:t>
                      </a:r>
                      <a:endParaRPr lang="en-US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Итоги и завершение семинара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30622"/>
            <a:ext cx="1440160" cy="490066"/>
          </a:xfrm>
        </p:spPr>
        <p:txBody>
          <a:bodyPr>
            <a:normAutofit/>
          </a:bodyPr>
          <a:lstStyle/>
          <a:p>
            <a:pPr algn="ctr"/>
            <a:r>
              <a:rPr lang="ru-RU" sz="2800" i="0" dirty="0" smtClean="0">
                <a:latin typeface="Eras Medium ITC" pitchFamily="34" charset="0"/>
              </a:rPr>
              <a:t>День </a:t>
            </a:r>
            <a:r>
              <a:rPr lang="ru-RU" sz="2800" i="0" dirty="0" smtClean="0">
                <a:latin typeface="Eras Medium ITC" pitchFamily="34" charset="0"/>
              </a:rPr>
              <a:t>2</a:t>
            </a:r>
            <a:endParaRPr lang="en-US" sz="2800" b="1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27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496" y="620688"/>
          <a:ext cx="9036496" cy="360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53"/>
                <a:gridCol w="2555179"/>
                <a:gridCol w="5148064"/>
              </a:tblGrid>
              <a:tr h="303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Выступающие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small" dirty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Тема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</a:tr>
              <a:tr h="371651">
                <a:tc gridSpan="3">
                  <a:txBody>
                    <a:bodyPr/>
                    <a:lstStyle/>
                    <a:p>
                      <a:pPr marL="0" indent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Сессия </a:t>
                      </a:r>
                      <a:r>
                        <a:rPr lang="ru-RU" sz="1400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1: </a:t>
                      </a:r>
                      <a:r>
                        <a:rPr lang="ru-RU" sz="1400" i="1" u="sng" cap="small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Параллельное </a:t>
                      </a:r>
                      <a:r>
                        <a:rPr lang="ru-RU" sz="1400" i="1" u="sng" cap="small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заседание национальных координаторов</a:t>
                      </a:r>
                      <a:endParaRPr lang="en-US" sz="140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9:30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10:30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Любомир Маркевич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Предложение по повышению роли национальных координаторов в реализации проекта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Обмен опытом и рекомендации по повышению эффективности проекта в странах-партнёрах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:30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11:50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small" dirty="0">
                          <a:solidFill>
                            <a:srgbClr val="00008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Перерыв на кофе</a:t>
                      </a:r>
                      <a:endParaRPr lang="en-US" sz="1400" b="0" cap="small" dirty="0">
                        <a:solidFill>
                          <a:srgbClr val="00008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65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10:50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13:00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Любомир Маркевич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Виктория Масекайте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Презентация регионального плана информационного сопровождения проекта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Рабочее упражнение по адаптации регионального плана к задачам национального уровня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Рекомендации по осуществлению национальных планов информационного сопровождения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 descr="120410 Kiev IPPC WS 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 descr="120410 Kiev IPPC WS 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 descr="120410 Kiev IPPC WS 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64" y="1196752"/>
            <a:ext cx="7956376" cy="5179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 descr="120410 Kiev IPPC WS 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1-й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10-11 апреля 2012 г., Киев, 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 descr="120410 Kiev IPPC WS 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240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4" name="Picture 3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056" y="0"/>
            <a:ext cx="7957392" cy="1196752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</a:tabLst>
            </a:pPr>
            <a:r>
              <a:rPr lang="ru-RU" sz="2800" i="0" dirty="0" smtClean="0">
                <a:latin typeface="Eras Medium ITC" pitchFamily="34" charset="0"/>
              </a:rPr>
              <a:t>2-й</a:t>
            </a:r>
            <a:r>
              <a:rPr lang="en-US" sz="2800" i="0" dirty="0" smtClean="0">
                <a:latin typeface="Eras Medium ITC" pitchFamily="34" charset="0"/>
              </a:rPr>
              <a:t> </a:t>
            </a:r>
            <a:r>
              <a:rPr lang="ru-RU" sz="2800" i="0" dirty="0" smtClean="0">
                <a:latin typeface="Eras Medium ITC" pitchFamily="34" charset="0"/>
              </a:rPr>
              <a:t>семинар </a:t>
            </a:r>
            <a:br>
              <a:rPr lang="ru-RU" sz="2800" i="0" dirty="0" smtClean="0">
                <a:latin typeface="Eras Medium ITC" pitchFamily="34" charset="0"/>
              </a:rPr>
            </a:br>
            <a:r>
              <a:rPr lang="en-US" sz="2800" i="0" dirty="0" smtClean="0">
                <a:latin typeface="Eras Medium ITC" pitchFamily="34" charset="0"/>
              </a:rPr>
              <a:t>“</a:t>
            </a:r>
            <a:r>
              <a:rPr lang="ru-RU" sz="2800" i="0" dirty="0" smtClean="0">
                <a:latin typeface="Eras Medium ITC" pitchFamily="34" charset="0"/>
              </a:rPr>
              <a:t>КПКЗ и система природоохранных разрешений</a:t>
            </a:r>
            <a:r>
              <a:rPr lang="en-US" sz="2800" i="0" dirty="0" smtClean="0">
                <a:latin typeface="Eras Medium ITC" pitchFamily="34" charset="0"/>
              </a:rPr>
              <a:t>”</a:t>
            </a:r>
            <a:br>
              <a:rPr lang="en-US" sz="2800" i="0" dirty="0" smtClean="0">
                <a:latin typeface="Eras Medium ITC" pitchFamily="34" charset="0"/>
              </a:rPr>
            </a:br>
            <a:r>
              <a:rPr lang="ru-RU" sz="2800" i="0" dirty="0" smtClean="0">
                <a:latin typeface="Eras Medium ITC" pitchFamily="34" charset="0"/>
              </a:rPr>
              <a:t>14-15 мая 2013 </a:t>
            </a:r>
            <a:r>
              <a:rPr lang="ru-RU" sz="2800" i="0" dirty="0" smtClean="0">
                <a:latin typeface="Eras Medium ITC" pitchFamily="34" charset="0"/>
              </a:rPr>
              <a:t>г., </a:t>
            </a:r>
            <a:r>
              <a:rPr lang="ru-RU" sz="2800" i="0" dirty="0" smtClean="0">
                <a:latin typeface="Eras Medium ITC" pitchFamily="34" charset="0"/>
              </a:rPr>
              <a:t>Одесса, </a:t>
            </a:r>
            <a:r>
              <a:rPr lang="ru-RU" sz="2800" i="0" dirty="0" smtClean="0">
                <a:latin typeface="Eras Medium ITC" pitchFamily="34" charset="0"/>
              </a:rPr>
              <a:t>Украина</a:t>
            </a:r>
            <a:endParaRPr lang="en-US" sz="2800" i="0" dirty="0">
              <a:latin typeface="Eras Medium IT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" name="Picture 3" descr="IMG_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986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1164</Words>
  <Application>Microsoft Office PowerPoint</Application>
  <PresentationFormat>On-screen Show (4:3)</PresentationFormat>
  <Paragraphs>291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Управление качеством воздуха в странах Восточного региона ЕИСП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1-й семинар  “КПКЗ и система природоохранных разрешений” 10-11 апреля 2012 г., Киев,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2-й семинар  “КПКЗ и система природоохранных разрешений” 14-15 мая 2013 г., Одесса, Украина</vt:lpstr>
      <vt:lpstr>Slide 17</vt:lpstr>
      <vt:lpstr>Задача 1.6. Разработка механизма учёта местных условий и существующего технологического потенциала при установлении ПДВ</vt:lpstr>
      <vt:lpstr>2. Мероприятия проекта для промышленного сектора, включая энергетику  Задача 2.1. Поддержка внедрения системы комплексных разрешений</vt:lpstr>
      <vt:lpstr>Задача 2.1. Поддержка внедрения системы комплексных разрешений </vt:lpstr>
      <vt:lpstr>Задача 2.1. Поддержка внедрения системы комплексных разрешений </vt:lpstr>
      <vt:lpstr>Задача 2.1. Поддержка внедрения системы комплексных разрешений </vt:lpstr>
      <vt:lpstr>Задача 2.2. Поддержка внедрения ВАТ/НДТМ и передового практического опыта</vt:lpstr>
      <vt:lpstr>http://airgovernance.eu/</vt:lpstr>
      <vt:lpstr>День 1</vt:lpstr>
      <vt:lpstr>День 2</vt:lpstr>
      <vt:lpstr>День 2</vt:lpstr>
    </vt:vector>
  </TitlesOfParts>
  <Company>MWH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Quality Governance in the ENPI East Countries</dc:title>
  <dc:creator>MP</dc:creator>
  <cp:lastModifiedBy>Vladimir Morozov</cp:lastModifiedBy>
  <cp:revision>356</cp:revision>
  <cp:lastPrinted>2012-05-10T14:01:43Z</cp:lastPrinted>
  <dcterms:created xsi:type="dcterms:W3CDTF">2011-10-12T15:30:18Z</dcterms:created>
  <dcterms:modified xsi:type="dcterms:W3CDTF">2013-09-29T11:21:18Z</dcterms:modified>
</cp:coreProperties>
</file>