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82" r:id="rId2"/>
    <p:sldId id="414" r:id="rId3"/>
    <p:sldId id="379" r:id="rId4"/>
    <p:sldId id="410" r:id="rId5"/>
    <p:sldId id="411" r:id="rId6"/>
    <p:sldId id="408" r:id="rId7"/>
    <p:sldId id="409" r:id="rId8"/>
    <p:sldId id="407" r:id="rId9"/>
    <p:sldId id="380" r:id="rId10"/>
    <p:sldId id="383" r:id="rId11"/>
    <p:sldId id="384" r:id="rId12"/>
    <p:sldId id="385" r:id="rId13"/>
    <p:sldId id="404" r:id="rId14"/>
    <p:sldId id="386" r:id="rId15"/>
    <p:sldId id="387" r:id="rId16"/>
    <p:sldId id="398" r:id="rId17"/>
    <p:sldId id="399" r:id="rId18"/>
    <p:sldId id="400" r:id="rId19"/>
    <p:sldId id="402" r:id="rId20"/>
    <p:sldId id="403" r:id="rId21"/>
    <p:sldId id="389" r:id="rId22"/>
    <p:sldId id="390" r:id="rId23"/>
    <p:sldId id="391" r:id="rId24"/>
    <p:sldId id="392" r:id="rId25"/>
    <p:sldId id="395" r:id="rId26"/>
    <p:sldId id="393" r:id="rId27"/>
    <p:sldId id="394" r:id="rId28"/>
    <p:sldId id="396" r:id="rId29"/>
    <p:sldId id="397" r:id="rId30"/>
    <p:sldId id="413" r:id="rId31"/>
    <p:sldId id="405" r:id="rId32"/>
    <p:sldId id="412" r:id="rId33"/>
    <p:sldId id="406" r:id="rId3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FF"/>
    <a:srgbClr val="FFCC66"/>
    <a:srgbClr val="0066FF"/>
    <a:srgbClr val="FF5050"/>
    <a:srgbClr val="E9E53B"/>
    <a:srgbClr val="FFFF99"/>
    <a:srgbClr val="FFFF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84" autoAdjust="0"/>
    <p:restoredTop sz="94872" autoAdjust="0"/>
  </p:normalViewPr>
  <p:slideViewPr>
    <p:cSldViewPr>
      <p:cViewPr>
        <p:scale>
          <a:sx n="73" d="100"/>
          <a:sy n="73" d="100"/>
        </p:scale>
        <p:origin x="-19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D5F3A010-5C24-4441-AA09-F84D667FBE29}" type="datetimeFigureOut">
              <a:rPr lang="en-GB" smtClean="0"/>
              <a:pPr/>
              <a:t>02/10/2013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F12E0633-D742-427C-95D8-0F1C541939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0124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653977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/>
          <a:lstStyle>
            <a:lvl1pPr algn="ctr">
              <a:defRPr b="0" i="0">
                <a:solidFill>
                  <a:srgbClr val="FFFFE1"/>
                </a:solidFill>
                <a:latin typeface="Eras Light IT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4401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2" descr="800px-Flag_of_Europe_sv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842184" cy="56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199806"/>
            <a:ext cx="7308304" cy="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02/10/2013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02/10/2013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80000"/>
              </a:lnSpc>
              <a:defRPr sz="4000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/>
          <a:lstStyle>
            <a:lvl1pPr>
              <a:spcBef>
                <a:spcPts val="1200"/>
              </a:spcBef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02/10/2013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02/10/2013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02/10/2013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02/10/2013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02/10/2013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02/10/2013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02/10/2013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02/10/2013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ECED63F-EBE3-42E5-807B-7C5B8724F34A}" type="datetimeFigureOut">
              <a:rPr lang="en-GB" smtClean="0"/>
              <a:pPr/>
              <a:t>02/10/2013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i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062664" cy="4320479"/>
          </a:xfrm>
        </p:spPr>
        <p:txBody>
          <a:bodyPr>
            <a:normAutofit/>
          </a:bodyPr>
          <a:lstStyle/>
          <a:p>
            <a:r>
              <a:rPr lang="ru-RU" sz="4200" dirty="0">
                <a:latin typeface="+mn-lt"/>
              </a:rPr>
              <a:t>	Рекомендации по разработке модельного закона </a:t>
            </a:r>
            <a:r>
              <a:rPr lang="ru-RU" sz="4200" dirty="0" smtClean="0">
                <a:latin typeface="+mn-lt"/>
              </a:rPr>
              <a:t/>
            </a:r>
            <a:br>
              <a:rPr lang="ru-RU" sz="4200" dirty="0" smtClean="0">
                <a:latin typeface="+mn-lt"/>
              </a:rPr>
            </a:br>
            <a:r>
              <a:rPr lang="ru-RU" sz="4200" dirty="0" smtClean="0">
                <a:latin typeface="+mn-lt"/>
              </a:rPr>
              <a:t>о </a:t>
            </a:r>
            <a:r>
              <a:rPr lang="ru-RU" sz="4200" dirty="0">
                <a:latin typeface="+mn-lt"/>
              </a:rPr>
              <a:t>реформировании системы </a:t>
            </a:r>
            <a:r>
              <a:rPr lang="ru-RU" sz="4200" dirty="0" smtClean="0">
                <a:latin typeface="+mn-lt"/>
              </a:rPr>
              <a:t>экологических разрешений</a:t>
            </a:r>
            <a:endParaRPr lang="en-GB" sz="42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861048"/>
            <a:ext cx="7992888" cy="1777752"/>
          </a:xfrm>
        </p:spPr>
        <p:txBody>
          <a:bodyPr>
            <a:noAutofit/>
          </a:bodyPr>
          <a:lstStyle/>
          <a:p>
            <a:pPr lvl="1" algn="r"/>
            <a:endParaRPr lang="ru-RU" sz="3200" i="1" dirty="0" smtClean="0">
              <a:solidFill>
                <a:srgbClr val="FFFF00"/>
              </a:solidFill>
            </a:endParaRPr>
          </a:p>
          <a:p>
            <a:pPr lvl="1" algn="r"/>
            <a:endParaRPr lang="ru-RU" sz="3200" i="1" dirty="0">
              <a:solidFill>
                <a:srgbClr val="FFFF00"/>
              </a:solidFill>
            </a:endParaRPr>
          </a:p>
          <a:p>
            <a:pPr lvl="1" algn="r"/>
            <a:r>
              <a:rPr lang="ru-RU" sz="3200" i="1" dirty="0" smtClean="0">
                <a:solidFill>
                  <a:srgbClr val="FFFF00"/>
                </a:solidFill>
              </a:rPr>
              <a:t>М.В. </a:t>
            </a:r>
            <a:r>
              <a:rPr lang="ru-RU" sz="3200" i="1" dirty="0" err="1" smtClean="0">
                <a:solidFill>
                  <a:srgbClr val="FFFF00"/>
                </a:solidFill>
              </a:rPr>
              <a:t>Бегак</a:t>
            </a:r>
            <a:r>
              <a:rPr lang="ru-RU" sz="3200" i="1" dirty="0" smtClean="0">
                <a:solidFill>
                  <a:srgbClr val="FFFF00"/>
                </a:solidFill>
              </a:rPr>
              <a:t>, Т.В. Гусева</a:t>
            </a:r>
            <a:endParaRPr lang="en-GB" sz="3200" i="1" dirty="0">
              <a:solidFill>
                <a:srgbClr val="FFFF00"/>
              </a:solidFill>
            </a:endParaRPr>
          </a:p>
        </p:txBody>
      </p:sp>
      <p:sp>
        <p:nvSpPr>
          <p:cNvPr id="4" name="Title 7"/>
          <p:cNvSpPr txBox="1">
            <a:spLocks/>
          </p:cNvSpPr>
          <p:nvPr/>
        </p:nvSpPr>
        <p:spPr>
          <a:xfrm>
            <a:off x="107504" y="0"/>
            <a:ext cx="8928992" cy="1109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0" i="0" kern="1200">
                <a:solidFill>
                  <a:srgbClr val="FFFFE1"/>
                </a:solidFill>
                <a:latin typeface="Eras Light ITC" pitchFamily="34" charset="0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Управление качеством воздуха в странах Восточного региона ЕИСП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4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Суть гармонизации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ru-RU" sz="2500" dirty="0">
                <a:solidFill>
                  <a:srgbClr val="002060"/>
                </a:solidFill>
              </a:rPr>
              <a:t>Гармонизация экологического законодательства государства с законодательством Европейского Союза и международным законодательством предполагает </a:t>
            </a:r>
            <a:r>
              <a:rPr lang="ru-RU" sz="2500" dirty="0">
                <a:solidFill>
                  <a:srgbClr val="3333FF"/>
                </a:solidFill>
              </a:rPr>
              <a:t>переход от индивидуальных разрешений</a:t>
            </a:r>
            <a:r>
              <a:rPr lang="ru-RU" sz="2500" dirty="0">
                <a:solidFill>
                  <a:srgbClr val="002060"/>
                </a:solidFill>
              </a:rPr>
              <a:t>, выдаваемых субъекту хозяйственной и иной деятельности </a:t>
            </a:r>
            <a:r>
              <a:rPr lang="ru-RU" sz="2500" dirty="0">
                <a:solidFill>
                  <a:srgbClr val="3333FF"/>
                </a:solidFill>
              </a:rPr>
              <a:t>на выбросы, сбросы, размещение отходов, к разрешению на допустимое воздействие на окружающую среду</a:t>
            </a:r>
            <a:r>
              <a:rPr lang="ru-RU" dirty="0" smtClean="0"/>
              <a:t>.</a:t>
            </a:r>
          </a:p>
          <a:p>
            <a:r>
              <a:rPr lang="ru-RU" sz="2500" dirty="0">
                <a:solidFill>
                  <a:srgbClr val="002060"/>
                </a:solidFill>
              </a:rPr>
              <a:t>Разрешение должно выдаваться с учетом наилучших доступных </a:t>
            </a:r>
            <a:r>
              <a:rPr lang="ru-RU" sz="2500" dirty="0" smtClean="0">
                <a:solidFill>
                  <a:srgbClr val="002060"/>
                </a:solidFill>
              </a:rPr>
              <a:t>технологий </a:t>
            </a:r>
            <a:r>
              <a:rPr lang="ru-RU" sz="2500" dirty="0" smtClean="0">
                <a:solidFill>
                  <a:srgbClr val="C00000"/>
                </a:solidFill>
              </a:rPr>
              <a:t>(</a:t>
            </a:r>
            <a:r>
              <a:rPr lang="ru-RU" sz="2500" i="1" dirty="0" smtClean="0">
                <a:solidFill>
                  <a:srgbClr val="C00000"/>
                </a:solidFill>
              </a:rPr>
              <a:t>НДТМ</a:t>
            </a:r>
            <a:r>
              <a:rPr lang="ru-RU" sz="2500" dirty="0" smtClean="0">
                <a:solidFill>
                  <a:srgbClr val="C00000"/>
                </a:solidFill>
              </a:rPr>
              <a:t>) </a:t>
            </a:r>
            <a:r>
              <a:rPr lang="ru-RU" sz="2500" dirty="0" smtClean="0">
                <a:solidFill>
                  <a:srgbClr val="002060"/>
                </a:solidFill>
              </a:rPr>
              <a:t>для </a:t>
            </a:r>
            <a:r>
              <a:rPr lang="ru-RU" sz="2500" dirty="0">
                <a:solidFill>
                  <a:srgbClr val="002060"/>
                </a:solidFill>
              </a:rPr>
              <a:t>данной области антропогенной деятельности на основе </a:t>
            </a:r>
            <a:r>
              <a:rPr lang="ru-RU" sz="2500" dirty="0" smtClean="0">
                <a:solidFill>
                  <a:srgbClr val="002060"/>
                </a:solidFill>
              </a:rPr>
              <a:t>технологических </a:t>
            </a:r>
            <a:r>
              <a:rPr lang="ru-RU" sz="2500" dirty="0">
                <a:solidFill>
                  <a:srgbClr val="002060"/>
                </a:solidFill>
              </a:rPr>
              <a:t>нормативов при соблюдении нормативов качества окружающей среды и </a:t>
            </a:r>
            <a:r>
              <a:rPr lang="ru-RU" sz="2500" dirty="0" smtClean="0">
                <a:solidFill>
                  <a:srgbClr val="002060"/>
                </a:solidFill>
              </a:rPr>
              <a:t>с учетом </a:t>
            </a:r>
            <a:r>
              <a:rPr lang="ru-RU" sz="2500" dirty="0">
                <a:solidFill>
                  <a:srgbClr val="002060"/>
                </a:solidFill>
              </a:rPr>
              <a:t>социально-экономических факторов</a:t>
            </a:r>
          </a:p>
          <a:p>
            <a:pPr lvl="1" algn="r"/>
            <a:r>
              <a:rPr lang="ru-RU" dirty="0" smtClean="0"/>
              <a:t>Статья 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9756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Перечень видов деятельности </a:t>
            </a:r>
            <a:br>
              <a:rPr lang="ru-RU" b="1" dirty="0" smtClean="0"/>
            </a:br>
            <a:r>
              <a:rPr lang="ru-RU" b="1" dirty="0" smtClean="0"/>
              <a:t>и критерии их выбора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Перечень объектов хозяйственной деятельности, которые вправе </a:t>
            </a:r>
            <a:r>
              <a:rPr lang="ru-RU" dirty="0" smtClean="0">
                <a:solidFill>
                  <a:srgbClr val="002060"/>
                </a:solidFill>
              </a:rPr>
              <a:t>получить </a:t>
            </a:r>
            <a:r>
              <a:rPr lang="ru-RU" dirty="0">
                <a:solidFill>
                  <a:srgbClr val="002060"/>
                </a:solidFill>
              </a:rPr>
              <a:t>разрешение, </a:t>
            </a:r>
            <a:r>
              <a:rPr lang="ru-RU" dirty="0" smtClean="0">
                <a:solidFill>
                  <a:srgbClr val="002060"/>
                </a:solidFill>
              </a:rPr>
              <a:t>устанавливается </a:t>
            </a:r>
            <a:r>
              <a:rPr lang="ru-RU" dirty="0">
                <a:solidFill>
                  <a:srgbClr val="002060"/>
                </a:solidFill>
              </a:rPr>
              <a:t>уполномоченным государственным органом.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Критериями </a:t>
            </a:r>
            <a:r>
              <a:rPr lang="ru-RU" dirty="0">
                <a:solidFill>
                  <a:srgbClr val="002060"/>
                </a:solidFill>
              </a:rPr>
              <a:t>отнесения предприятий к указанному перечню </a:t>
            </a:r>
            <a:r>
              <a:rPr lang="ru-RU" dirty="0" smtClean="0">
                <a:solidFill>
                  <a:srgbClr val="002060"/>
                </a:solidFill>
              </a:rPr>
              <a:t>служат: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масштаб </a:t>
            </a:r>
            <a:r>
              <a:rPr lang="ru-RU" dirty="0">
                <a:solidFill>
                  <a:srgbClr val="002060"/>
                </a:solidFill>
              </a:rPr>
              <a:t>хозяйственного воздействия предприятия на окружающую среду, </a:t>
            </a:r>
            <a:endParaRPr lang="ru-RU" dirty="0" smtClean="0">
              <a:solidFill>
                <a:srgbClr val="002060"/>
              </a:solidFill>
            </a:endParaRP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использование </a:t>
            </a:r>
            <a:r>
              <a:rPr lang="ru-RU" dirty="0">
                <a:solidFill>
                  <a:srgbClr val="002060"/>
                </a:solidFill>
              </a:rPr>
              <a:t>предприятием нескольких видов природных </a:t>
            </a:r>
            <a:r>
              <a:rPr lang="ru-RU" dirty="0" smtClean="0">
                <a:solidFill>
                  <a:srgbClr val="002060"/>
                </a:solidFill>
              </a:rPr>
              <a:t>ресурсов;</a:t>
            </a:r>
          </a:p>
          <a:p>
            <a:pPr lvl="1"/>
            <a:r>
              <a:rPr lang="ru-RU" dirty="0">
                <a:solidFill>
                  <a:srgbClr val="002060"/>
                </a:solidFill>
              </a:rPr>
              <a:t>с</a:t>
            </a:r>
            <a:r>
              <a:rPr lang="ru-RU" dirty="0" smtClean="0">
                <a:solidFill>
                  <a:srgbClr val="002060"/>
                </a:solidFill>
              </a:rPr>
              <a:t>тепень экологической </a:t>
            </a:r>
            <a:r>
              <a:rPr lang="ru-RU" dirty="0">
                <a:solidFill>
                  <a:srgbClr val="002060"/>
                </a:solidFill>
              </a:rPr>
              <a:t>безопасности вида деятельности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lvl="2" algn="r"/>
            <a:r>
              <a:rPr lang="ru-RU" dirty="0" smtClean="0">
                <a:solidFill>
                  <a:srgbClr val="002060"/>
                </a:solidFill>
              </a:rPr>
              <a:t>Статья 8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61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Особенности перечня производств, регулируемых Законом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472608"/>
          </a:xfrm>
        </p:spPr>
        <p:txBody>
          <a:bodyPr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ru-RU" sz="2100" dirty="0" smtClean="0">
                <a:solidFill>
                  <a:srgbClr val="002060"/>
                </a:solidFill>
              </a:rPr>
              <a:t>В список производств</a:t>
            </a:r>
            <a:r>
              <a:rPr lang="ru-RU" sz="2100" dirty="0">
                <a:solidFill>
                  <a:srgbClr val="002060"/>
                </a:solidFill>
              </a:rPr>
              <a:t>, регулируемых З</a:t>
            </a:r>
            <a:r>
              <a:rPr lang="ru-RU" sz="2100" dirty="0" smtClean="0">
                <a:solidFill>
                  <a:srgbClr val="002060"/>
                </a:solidFill>
              </a:rPr>
              <a:t>аконом</a:t>
            </a:r>
            <a:r>
              <a:rPr lang="ru-RU" sz="2100" dirty="0">
                <a:solidFill>
                  <a:srgbClr val="002060"/>
                </a:solidFill>
              </a:rPr>
              <a:t>, </a:t>
            </a:r>
            <a:r>
              <a:rPr lang="ru-RU" sz="2100" dirty="0" smtClean="0">
                <a:solidFill>
                  <a:srgbClr val="002060"/>
                </a:solidFill>
              </a:rPr>
              <a:t>помимо производств, регулируемых Директивой ПЭ, включены:</a:t>
            </a:r>
            <a:endParaRPr lang="en-GB" sz="2100" dirty="0">
              <a:solidFill>
                <a:srgbClr val="002060"/>
              </a:solidFill>
            </a:endParaRPr>
          </a:p>
          <a:p>
            <a:pPr>
              <a:spcBef>
                <a:spcPts val="200"/>
              </a:spcBef>
            </a:pPr>
            <a:r>
              <a:rPr lang="ru-RU" sz="2100" dirty="0">
                <a:solidFill>
                  <a:srgbClr val="002060"/>
                </a:solidFill>
              </a:rPr>
              <a:t>Добыча нефти, природного газа и иных  видов стратегических </a:t>
            </a:r>
            <a:r>
              <a:rPr lang="ru-RU" sz="2100" dirty="0" smtClean="0">
                <a:solidFill>
                  <a:srgbClr val="002060"/>
                </a:solidFill>
              </a:rPr>
              <a:t>полезных ископаемых</a:t>
            </a:r>
            <a:r>
              <a:rPr lang="ru-RU" sz="2100" dirty="0">
                <a:solidFill>
                  <a:srgbClr val="002060"/>
                </a:solidFill>
              </a:rPr>
              <a:t>.</a:t>
            </a:r>
            <a:endParaRPr lang="en-GB" sz="2100" dirty="0">
              <a:solidFill>
                <a:srgbClr val="002060"/>
              </a:solidFill>
            </a:endParaRPr>
          </a:p>
          <a:p>
            <a:pPr>
              <a:spcBef>
                <a:spcPts val="200"/>
              </a:spcBef>
            </a:pPr>
            <a:r>
              <a:rPr lang="ru-RU" sz="2100" dirty="0">
                <a:solidFill>
                  <a:srgbClr val="002060"/>
                </a:solidFill>
              </a:rPr>
              <a:t>Добыча нерудных полезных ископаемых, в том числе:</a:t>
            </a:r>
            <a:endParaRPr lang="en-GB" sz="2100" dirty="0">
              <a:solidFill>
                <a:srgbClr val="002060"/>
              </a:solidFill>
            </a:endParaRPr>
          </a:p>
          <a:p>
            <a:pPr lvl="1">
              <a:spcBef>
                <a:spcPts val="200"/>
              </a:spcBef>
            </a:pPr>
            <a:r>
              <a:rPr lang="ru-RU" sz="2100" dirty="0" smtClean="0">
                <a:solidFill>
                  <a:srgbClr val="002060"/>
                </a:solidFill>
              </a:rPr>
              <a:t>глины </a:t>
            </a:r>
            <a:r>
              <a:rPr lang="ru-RU" sz="2100" dirty="0">
                <a:solidFill>
                  <a:srgbClr val="002060"/>
                </a:solidFill>
              </a:rPr>
              <a:t>– 100 тыс. м</a:t>
            </a:r>
            <a:r>
              <a:rPr lang="ru-RU" sz="2100" baseline="30000" dirty="0">
                <a:solidFill>
                  <a:srgbClr val="002060"/>
                </a:solidFill>
              </a:rPr>
              <a:t>3</a:t>
            </a:r>
            <a:r>
              <a:rPr lang="ru-RU" sz="2100" dirty="0">
                <a:solidFill>
                  <a:srgbClr val="002060"/>
                </a:solidFill>
              </a:rPr>
              <a:t>/год или на территории более 10 га;</a:t>
            </a:r>
            <a:endParaRPr lang="en-GB" sz="2100" dirty="0">
              <a:solidFill>
                <a:srgbClr val="002060"/>
              </a:solidFill>
            </a:endParaRPr>
          </a:p>
          <a:p>
            <a:pPr lvl="1">
              <a:spcBef>
                <a:spcPts val="200"/>
              </a:spcBef>
            </a:pPr>
            <a:r>
              <a:rPr lang="ru-RU" sz="2100" dirty="0" smtClean="0">
                <a:solidFill>
                  <a:srgbClr val="002060"/>
                </a:solidFill>
              </a:rPr>
              <a:t>песка </a:t>
            </a:r>
            <a:r>
              <a:rPr lang="ru-RU" sz="2100" dirty="0">
                <a:solidFill>
                  <a:srgbClr val="002060"/>
                </a:solidFill>
              </a:rPr>
              <a:t>– 200 тыс. м</a:t>
            </a:r>
            <a:r>
              <a:rPr lang="ru-RU" sz="2100" baseline="30000" dirty="0">
                <a:solidFill>
                  <a:srgbClr val="002060"/>
                </a:solidFill>
              </a:rPr>
              <a:t>3</a:t>
            </a:r>
            <a:r>
              <a:rPr lang="ru-RU" sz="2100" dirty="0">
                <a:solidFill>
                  <a:srgbClr val="002060"/>
                </a:solidFill>
              </a:rPr>
              <a:t>/год или на территории более 10 га;</a:t>
            </a:r>
            <a:endParaRPr lang="en-GB" sz="2100" dirty="0">
              <a:solidFill>
                <a:srgbClr val="002060"/>
              </a:solidFill>
            </a:endParaRPr>
          </a:p>
          <a:p>
            <a:pPr lvl="1">
              <a:spcBef>
                <a:spcPts val="200"/>
              </a:spcBef>
            </a:pPr>
            <a:r>
              <a:rPr lang="ru-RU" sz="2100" dirty="0" smtClean="0">
                <a:solidFill>
                  <a:srgbClr val="002060"/>
                </a:solidFill>
              </a:rPr>
              <a:t>песчано-гравийной </a:t>
            </a:r>
            <a:r>
              <a:rPr lang="ru-RU" sz="2100" dirty="0">
                <a:solidFill>
                  <a:srgbClr val="002060"/>
                </a:solidFill>
              </a:rPr>
              <a:t>смеси – 200 тыс. м</a:t>
            </a:r>
            <a:r>
              <a:rPr lang="ru-RU" sz="2100" baseline="30000" dirty="0">
                <a:solidFill>
                  <a:srgbClr val="002060"/>
                </a:solidFill>
              </a:rPr>
              <a:t>3</a:t>
            </a:r>
            <a:r>
              <a:rPr lang="ru-RU" sz="2100" dirty="0">
                <a:solidFill>
                  <a:srgbClr val="002060"/>
                </a:solidFill>
              </a:rPr>
              <a:t>/год или на территории </a:t>
            </a:r>
            <a:r>
              <a:rPr lang="en-US" sz="2100" dirty="0">
                <a:solidFill>
                  <a:srgbClr val="002060"/>
                </a:solidFill>
              </a:rPr>
              <a:t>&gt;</a:t>
            </a:r>
            <a:r>
              <a:rPr lang="ru-RU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>
                <a:solidFill>
                  <a:srgbClr val="002060"/>
                </a:solidFill>
              </a:rPr>
              <a:t>10 га;</a:t>
            </a:r>
            <a:endParaRPr lang="en-GB" sz="2100" dirty="0">
              <a:solidFill>
                <a:srgbClr val="002060"/>
              </a:solidFill>
            </a:endParaRPr>
          </a:p>
          <a:p>
            <a:pPr lvl="1">
              <a:spcBef>
                <a:spcPts val="200"/>
              </a:spcBef>
            </a:pPr>
            <a:r>
              <a:rPr lang="ru-RU" sz="2100" dirty="0" smtClean="0">
                <a:solidFill>
                  <a:srgbClr val="002060"/>
                </a:solidFill>
              </a:rPr>
              <a:t>известняка </a:t>
            </a:r>
            <a:r>
              <a:rPr lang="ru-RU" sz="2100" dirty="0">
                <a:solidFill>
                  <a:srgbClr val="002060"/>
                </a:solidFill>
              </a:rPr>
              <a:t>– 100 тыс. м</a:t>
            </a:r>
            <a:r>
              <a:rPr lang="ru-RU" sz="2100" baseline="30000" dirty="0">
                <a:solidFill>
                  <a:srgbClr val="002060"/>
                </a:solidFill>
              </a:rPr>
              <a:t>3</a:t>
            </a:r>
            <a:r>
              <a:rPr lang="ru-RU" sz="2100" dirty="0">
                <a:solidFill>
                  <a:srgbClr val="002060"/>
                </a:solidFill>
              </a:rPr>
              <a:t>/год или на территории </a:t>
            </a:r>
            <a:r>
              <a:rPr lang="en-US" sz="2100" dirty="0" smtClean="0">
                <a:solidFill>
                  <a:srgbClr val="002060"/>
                </a:solidFill>
              </a:rPr>
              <a:t>&gt;</a:t>
            </a:r>
            <a:r>
              <a:rPr lang="ru-RU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>
                <a:solidFill>
                  <a:srgbClr val="002060"/>
                </a:solidFill>
              </a:rPr>
              <a:t>10 га.</a:t>
            </a:r>
            <a:endParaRPr lang="en-GB" sz="2100" dirty="0">
              <a:solidFill>
                <a:srgbClr val="002060"/>
              </a:solidFill>
            </a:endParaRPr>
          </a:p>
          <a:p>
            <a:pPr>
              <a:spcBef>
                <a:spcPts val="200"/>
              </a:spcBef>
            </a:pPr>
            <a:r>
              <a:rPr lang="ru-RU" sz="2100" dirty="0">
                <a:solidFill>
                  <a:srgbClr val="002060"/>
                </a:solidFill>
              </a:rPr>
              <a:t>Добыча сапропеля в объеме 3000 т и более.</a:t>
            </a:r>
            <a:endParaRPr lang="en-GB" sz="2100" dirty="0">
              <a:solidFill>
                <a:srgbClr val="002060"/>
              </a:solidFill>
            </a:endParaRPr>
          </a:p>
          <a:p>
            <a:pPr>
              <a:spcBef>
                <a:spcPts val="200"/>
              </a:spcBef>
            </a:pPr>
            <a:r>
              <a:rPr lang="ru-RU" sz="2100" dirty="0" err="1">
                <a:solidFill>
                  <a:srgbClr val="002060"/>
                </a:solidFill>
              </a:rPr>
              <a:t>Шламонакопители</a:t>
            </a:r>
            <a:r>
              <a:rPr lang="ru-RU" sz="2100" dirty="0">
                <a:solidFill>
                  <a:srgbClr val="002060"/>
                </a:solidFill>
              </a:rPr>
              <a:t> объемом 2000 м</a:t>
            </a:r>
            <a:r>
              <a:rPr lang="ru-RU" sz="2100" baseline="30000" dirty="0">
                <a:solidFill>
                  <a:srgbClr val="002060"/>
                </a:solidFill>
              </a:rPr>
              <a:t>3</a:t>
            </a:r>
            <a:r>
              <a:rPr lang="ru-RU" sz="2100" dirty="0">
                <a:solidFill>
                  <a:srgbClr val="002060"/>
                </a:solidFill>
              </a:rPr>
              <a:t> и более.</a:t>
            </a:r>
            <a:endParaRPr lang="en-GB" sz="2100" dirty="0">
              <a:solidFill>
                <a:srgbClr val="002060"/>
              </a:solidFill>
            </a:endParaRPr>
          </a:p>
          <a:p>
            <a:pPr>
              <a:spcBef>
                <a:spcPts val="200"/>
              </a:spcBef>
            </a:pPr>
            <a:r>
              <a:rPr lang="ru-RU" sz="2100" dirty="0">
                <a:solidFill>
                  <a:srgbClr val="002060"/>
                </a:solidFill>
              </a:rPr>
              <a:t>Сооружения по очистке промышленных и коммунальных сточных вод </a:t>
            </a:r>
            <a:r>
              <a:rPr lang="en-US" sz="2100" dirty="0" smtClean="0">
                <a:solidFill>
                  <a:srgbClr val="002060"/>
                </a:solidFill>
              </a:rPr>
              <a:t/>
            </a:r>
            <a:br>
              <a:rPr lang="en-US" sz="2100" dirty="0" smtClean="0">
                <a:solidFill>
                  <a:srgbClr val="002060"/>
                </a:solidFill>
              </a:rPr>
            </a:br>
            <a:r>
              <a:rPr lang="ru-RU" sz="2100" dirty="0" smtClean="0">
                <a:solidFill>
                  <a:srgbClr val="002060"/>
                </a:solidFill>
              </a:rPr>
              <a:t>с </a:t>
            </a:r>
            <a:r>
              <a:rPr lang="ru-RU" sz="2100" dirty="0">
                <a:solidFill>
                  <a:srgbClr val="002060"/>
                </a:solidFill>
              </a:rPr>
              <a:t>годовым стоком более 5% от объема стока реки или мощностью </a:t>
            </a:r>
            <a:r>
              <a:rPr lang="en-US" sz="2100" dirty="0" smtClean="0">
                <a:solidFill>
                  <a:srgbClr val="002060"/>
                </a:solidFill>
              </a:rPr>
              <a:t/>
            </a:r>
            <a:br>
              <a:rPr lang="en-US" sz="2100" dirty="0" smtClean="0">
                <a:solidFill>
                  <a:srgbClr val="002060"/>
                </a:solidFill>
              </a:rPr>
            </a:br>
            <a:r>
              <a:rPr lang="ru-RU" sz="2100" dirty="0" smtClean="0">
                <a:solidFill>
                  <a:srgbClr val="002060"/>
                </a:solidFill>
              </a:rPr>
              <a:t>20 </a:t>
            </a:r>
            <a:r>
              <a:rPr lang="ru-RU" sz="2100" dirty="0">
                <a:solidFill>
                  <a:srgbClr val="002060"/>
                </a:solidFill>
              </a:rPr>
              <a:t>тыс. м</a:t>
            </a:r>
            <a:r>
              <a:rPr lang="ru-RU" sz="2100" baseline="30000" dirty="0">
                <a:solidFill>
                  <a:srgbClr val="002060"/>
                </a:solidFill>
              </a:rPr>
              <a:t>3</a:t>
            </a:r>
            <a:r>
              <a:rPr lang="ru-RU" sz="2100" dirty="0">
                <a:solidFill>
                  <a:srgbClr val="002060"/>
                </a:solidFill>
              </a:rPr>
              <a:t>/сутки. </a:t>
            </a:r>
            <a:endParaRPr lang="en-GB" sz="2100" dirty="0">
              <a:solidFill>
                <a:srgbClr val="002060"/>
              </a:solidFill>
            </a:endParaRPr>
          </a:p>
          <a:p>
            <a:pPr>
              <a:spcBef>
                <a:spcPts val="200"/>
              </a:spcBef>
            </a:pPr>
            <a:r>
              <a:rPr lang="ru-RU" sz="2100" dirty="0">
                <a:solidFill>
                  <a:srgbClr val="002060"/>
                </a:solidFill>
              </a:rPr>
              <a:t>Полигоны для складирования отходов органического происхождения (включая скотомогильники</a:t>
            </a:r>
            <a:r>
              <a:rPr lang="ru-RU" sz="2100" dirty="0" smtClean="0">
                <a:solidFill>
                  <a:srgbClr val="002060"/>
                </a:solidFill>
              </a:rPr>
              <a:t>).</a:t>
            </a:r>
            <a:endParaRPr lang="en-GB" sz="2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86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Нормы общего действия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40060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Законом </a:t>
            </a:r>
            <a:r>
              <a:rPr lang="ru-RU" dirty="0" smtClean="0">
                <a:solidFill>
                  <a:srgbClr val="002060"/>
                </a:solidFill>
              </a:rPr>
              <a:t>предусмотрена </a:t>
            </a:r>
            <a:r>
              <a:rPr lang="ru-RU" dirty="0">
                <a:solidFill>
                  <a:srgbClr val="002060"/>
                </a:solidFill>
              </a:rPr>
              <a:t>выдача разрешений на основе норм общего действия для малых и средних предприятий.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Нормы </a:t>
            </a:r>
            <a:r>
              <a:rPr lang="ru-RU" dirty="0">
                <a:solidFill>
                  <a:srgbClr val="002060"/>
                </a:solidFill>
              </a:rPr>
              <a:t>общего действия включают в себя нормативы ПДВ/ПДС, основанные на НДТ для данной категории установок и требованиях к определенным вопросам эксплуатации, а также условия, касающиеся мониторинга, ведения учета и представления отчетности.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Нормы </a:t>
            </a:r>
            <a:r>
              <a:rPr lang="ru-RU" dirty="0">
                <a:solidFill>
                  <a:srgbClr val="002060"/>
                </a:solidFill>
              </a:rPr>
              <a:t>общего действия подразумевают использование упрощенных форм заявок на получение разрешения, при этом субъекты хозяйственной и иной деятельности должны продемонстрировать готовность к соблюдению документально установленных  требований.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9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b="1" dirty="0" smtClean="0"/>
              <a:t>Подходы к выдаче разрешения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400600"/>
          </a:xfrm>
        </p:spPr>
        <p:txBody>
          <a:bodyPr>
            <a:noAutofit/>
          </a:bodyPr>
          <a:lstStyle/>
          <a:p>
            <a:r>
              <a:rPr lang="ru-RU" sz="2300" dirty="0">
                <a:solidFill>
                  <a:srgbClr val="002060"/>
                </a:solidFill>
              </a:rPr>
              <a:t>Уполномоченный государственный орган вырабатывает и </a:t>
            </a:r>
            <a:r>
              <a:rPr lang="ru-RU" sz="2300" dirty="0" smtClean="0">
                <a:solidFill>
                  <a:srgbClr val="002060"/>
                </a:solidFill>
              </a:rPr>
              <a:t>обеспечивает </a:t>
            </a:r>
            <a:r>
              <a:rPr lang="ru-RU" sz="2300" b="1" dirty="0" smtClean="0">
                <a:solidFill>
                  <a:srgbClr val="3333FF"/>
                </a:solidFill>
              </a:rPr>
              <a:t>единую </a:t>
            </a:r>
            <a:r>
              <a:rPr lang="ru-RU" sz="2300" b="1" dirty="0">
                <a:solidFill>
                  <a:srgbClr val="3333FF"/>
                </a:solidFill>
              </a:rPr>
              <a:t>методологию выдачи разрешения</a:t>
            </a:r>
            <a:r>
              <a:rPr lang="ru-RU" sz="2300" dirty="0">
                <a:solidFill>
                  <a:srgbClr val="002060"/>
                </a:solidFill>
              </a:rPr>
              <a:t>, состоящую в том, что </a:t>
            </a:r>
            <a:r>
              <a:rPr lang="ru-RU" sz="2300" dirty="0" smtClean="0">
                <a:solidFill>
                  <a:srgbClr val="002060"/>
                </a:solidFill>
              </a:rPr>
              <a:t>разрешается только </a:t>
            </a:r>
            <a:r>
              <a:rPr lang="ru-RU" sz="2300" dirty="0">
                <a:solidFill>
                  <a:srgbClr val="002060"/>
                </a:solidFill>
              </a:rPr>
              <a:t>совместное применение существующих в государстве подходов и </a:t>
            </a:r>
            <a:r>
              <a:rPr lang="ru-RU" sz="2300" dirty="0" smtClean="0">
                <a:solidFill>
                  <a:srgbClr val="002060"/>
                </a:solidFill>
              </a:rPr>
              <a:t>документов </a:t>
            </a:r>
            <a:r>
              <a:rPr lang="ru-RU" sz="2300" dirty="0">
                <a:solidFill>
                  <a:srgbClr val="002060"/>
                </a:solidFill>
              </a:rPr>
              <a:t>к контролю над образованием выбросов, сбросов, отходов и </a:t>
            </a:r>
            <a:r>
              <a:rPr lang="ru-RU" sz="2300" dirty="0" smtClean="0">
                <a:solidFill>
                  <a:srgbClr val="002060"/>
                </a:solidFill>
              </a:rPr>
              <a:t>других негативных </a:t>
            </a:r>
            <a:r>
              <a:rPr lang="ru-RU" sz="2300" dirty="0">
                <a:solidFill>
                  <a:srgbClr val="002060"/>
                </a:solidFill>
              </a:rPr>
              <a:t>воздействий.</a:t>
            </a:r>
          </a:p>
          <a:p>
            <a:r>
              <a:rPr lang="ru-RU" sz="2300" dirty="0" smtClean="0">
                <a:solidFill>
                  <a:srgbClr val="002060"/>
                </a:solidFill>
              </a:rPr>
              <a:t>Приоритетным </a:t>
            </a:r>
            <a:r>
              <a:rPr lang="ru-RU" sz="2300" dirty="0">
                <a:solidFill>
                  <a:srgbClr val="002060"/>
                </a:solidFill>
              </a:rPr>
              <a:t>правом на получение разрешения пользуются </a:t>
            </a:r>
            <a:r>
              <a:rPr lang="ru-RU" sz="2300" dirty="0" smtClean="0">
                <a:solidFill>
                  <a:srgbClr val="002060"/>
                </a:solidFill>
              </a:rPr>
              <a:t>субъекты хозяйственной </a:t>
            </a:r>
            <a:r>
              <a:rPr lang="ru-RU" sz="2300" dirty="0">
                <a:solidFill>
                  <a:srgbClr val="002060"/>
                </a:solidFill>
              </a:rPr>
              <a:t>и иной деятельности, получившие </a:t>
            </a:r>
            <a:r>
              <a:rPr lang="ru-RU" sz="2300" b="1" dirty="0">
                <a:solidFill>
                  <a:srgbClr val="3333FF"/>
                </a:solidFill>
              </a:rPr>
              <a:t>положительное </a:t>
            </a:r>
            <a:r>
              <a:rPr lang="ru-RU" sz="2300" b="1" dirty="0" smtClean="0">
                <a:solidFill>
                  <a:srgbClr val="3333FF"/>
                </a:solidFill>
              </a:rPr>
              <a:t>заключение независимых </a:t>
            </a:r>
            <a:r>
              <a:rPr lang="ru-RU" sz="2300" b="1" dirty="0">
                <a:solidFill>
                  <a:srgbClr val="3333FF"/>
                </a:solidFill>
              </a:rPr>
              <a:t>органов экологического аудита</a:t>
            </a:r>
            <a:r>
              <a:rPr lang="ru-RU" sz="2300" dirty="0">
                <a:solidFill>
                  <a:srgbClr val="002060"/>
                </a:solidFill>
              </a:rPr>
              <a:t>, аккредитованных в </a:t>
            </a:r>
            <a:r>
              <a:rPr lang="ru-RU" sz="2300" dirty="0" smtClean="0">
                <a:solidFill>
                  <a:srgbClr val="002060"/>
                </a:solidFill>
              </a:rPr>
              <a:t>соответствии с </a:t>
            </a:r>
            <a:r>
              <a:rPr lang="ru-RU" sz="2300" dirty="0">
                <a:solidFill>
                  <a:srgbClr val="002060"/>
                </a:solidFill>
              </a:rPr>
              <a:t>порядком, установленным законодательством государства</a:t>
            </a:r>
            <a:r>
              <a:rPr lang="ru-RU" sz="2300" dirty="0" smtClean="0">
                <a:solidFill>
                  <a:srgbClr val="002060"/>
                </a:solidFill>
              </a:rPr>
              <a:t>.</a:t>
            </a:r>
          </a:p>
          <a:p>
            <a:pPr lvl="2"/>
            <a:r>
              <a:rPr lang="ru-RU" sz="2000" dirty="0" smtClean="0">
                <a:solidFill>
                  <a:srgbClr val="002060"/>
                </a:solidFill>
              </a:rPr>
              <a:t>В России разработан проект ФЗ «Об экологическом аудите»</a:t>
            </a:r>
            <a:endParaRPr lang="en-GB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09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Договор на комплексное природопользование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002060"/>
                </a:solidFill>
              </a:rPr>
              <a:t>Разрешение служит основанием для заключения договора на </a:t>
            </a:r>
            <a:r>
              <a:rPr lang="ru-RU" dirty="0" smtClean="0">
                <a:solidFill>
                  <a:srgbClr val="002060"/>
                </a:solidFill>
              </a:rPr>
              <a:t>комплексное природопользование.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Договор закрепляет права: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на </a:t>
            </a:r>
            <a:r>
              <a:rPr lang="ru-RU" dirty="0">
                <a:solidFill>
                  <a:srgbClr val="002060"/>
                </a:solidFill>
              </a:rPr>
              <a:t>использование </a:t>
            </a:r>
            <a:r>
              <a:rPr lang="ru-RU" dirty="0" smtClean="0">
                <a:solidFill>
                  <a:srgbClr val="002060"/>
                </a:solidFill>
              </a:rPr>
              <a:t>природных ресурсов </a:t>
            </a:r>
            <a:r>
              <a:rPr lang="ru-RU" dirty="0">
                <a:solidFill>
                  <a:srgbClr val="002060"/>
                </a:solidFill>
              </a:rPr>
              <a:t>и воздействие на окружающую среду, </a:t>
            </a:r>
            <a:endParaRPr lang="ru-RU" dirty="0" smtClean="0">
              <a:solidFill>
                <a:srgbClr val="002060"/>
              </a:solidFill>
            </a:endParaRP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условия</a:t>
            </a:r>
            <a:r>
              <a:rPr lang="ru-RU" dirty="0">
                <a:solidFill>
                  <a:srgbClr val="002060"/>
                </a:solidFill>
              </a:rPr>
              <a:t>, при которых </a:t>
            </a:r>
            <a:r>
              <a:rPr lang="ru-RU" dirty="0" smtClean="0">
                <a:solidFill>
                  <a:srgbClr val="002060"/>
                </a:solidFill>
              </a:rPr>
              <a:t>данная деятельность </a:t>
            </a:r>
            <a:r>
              <a:rPr lang="ru-RU" dirty="0">
                <a:solidFill>
                  <a:srgbClr val="002060"/>
                </a:solidFill>
              </a:rPr>
              <a:t>должна осуществляться, </a:t>
            </a:r>
            <a:endParaRPr lang="ru-RU" dirty="0" smtClean="0">
              <a:solidFill>
                <a:srgbClr val="002060"/>
              </a:solidFill>
            </a:endParaRP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размеры </a:t>
            </a:r>
            <a:r>
              <a:rPr lang="ru-RU" dirty="0">
                <a:solidFill>
                  <a:srgbClr val="002060"/>
                </a:solidFill>
              </a:rPr>
              <a:t>платежей за пользование </a:t>
            </a:r>
            <a:r>
              <a:rPr lang="ru-RU" dirty="0" smtClean="0">
                <a:solidFill>
                  <a:srgbClr val="002060"/>
                </a:solidFill>
              </a:rPr>
              <a:t>природными </a:t>
            </a:r>
            <a:r>
              <a:rPr lang="ru-RU" dirty="0">
                <a:solidFill>
                  <a:srgbClr val="002060"/>
                </a:solidFill>
              </a:rPr>
              <a:t>ресурсами, </a:t>
            </a:r>
            <a:endParaRPr lang="ru-RU" dirty="0" smtClean="0">
              <a:solidFill>
                <a:srgbClr val="002060"/>
              </a:solidFill>
            </a:endParaRP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ответственность </a:t>
            </a:r>
            <a:r>
              <a:rPr lang="ru-RU" dirty="0">
                <a:solidFill>
                  <a:srgbClr val="002060"/>
                </a:solidFill>
              </a:rPr>
              <a:t>сторон) между субъектом </a:t>
            </a:r>
            <a:r>
              <a:rPr lang="ru-RU" dirty="0" smtClean="0">
                <a:solidFill>
                  <a:srgbClr val="002060"/>
                </a:solidFill>
              </a:rPr>
              <a:t>хозяйственной и </a:t>
            </a:r>
            <a:r>
              <a:rPr lang="ru-RU" dirty="0">
                <a:solidFill>
                  <a:srgbClr val="002060"/>
                </a:solidFill>
              </a:rPr>
              <a:t>иной деятельности и органом исполнительной власти района (города), на </a:t>
            </a:r>
            <a:r>
              <a:rPr lang="ru-RU" dirty="0" smtClean="0">
                <a:solidFill>
                  <a:srgbClr val="002060"/>
                </a:solidFill>
              </a:rPr>
              <a:t>территории </a:t>
            </a:r>
            <a:r>
              <a:rPr lang="ru-RU" dirty="0">
                <a:solidFill>
                  <a:srgbClr val="002060"/>
                </a:solidFill>
              </a:rPr>
              <a:t>которого осуществляется природопользование.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69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Заявка на получение разрешения. Общие сведения о предприятии			</a:t>
            </a:r>
            <a:r>
              <a:rPr lang="en-US" b="1" dirty="0" smtClean="0"/>
              <a:t>	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72608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200"/>
              </a:spcBef>
            </a:pPr>
            <a:r>
              <a:rPr lang="ru-RU" sz="2200" dirty="0" smtClean="0">
                <a:solidFill>
                  <a:srgbClr val="002060"/>
                </a:solidFill>
              </a:rPr>
              <a:t>Название</a:t>
            </a:r>
            <a:endParaRPr lang="ru-RU" sz="2200" dirty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  <a:spcBef>
                <a:spcPts val="200"/>
              </a:spcBef>
            </a:pPr>
            <a:r>
              <a:rPr lang="ru-RU" sz="2200" dirty="0">
                <a:solidFill>
                  <a:srgbClr val="002060"/>
                </a:solidFill>
              </a:rPr>
              <a:t>Ф</a:t>
            </a:r>
            <a:r>
              <a:rPr lang="ru-RU" sz="2200" dirty="0" smtClean="0">
                <a:solidFill>
                  <a:srgbClr val="002060"/>
                </a:solidFill>
              </a:rPr>
              <a:t>амилия</a:t>
            </a:r>
            <a:r>
              <a:rPr lang="ru-RU" sz="2200" dirty="0">
                <a:solidFill>
                  <a:srgbClr val="002060"/>
                </a:solidFill>
              </a:rPr>
              <a:t>, имя, отчество </a:t>
            </a:r>
            <a:r>
              <a:rPr lang="ru-RU" sz="2200" dirty="0" smtClean="0">
                <a:solidFill>
                  <a:srgbClr val="002060"/>
                </a:solidFill>
              </a:rPr>
              <a:t>директора</a:t>
            </a:r>
            <a:endParaRPr lang="ru-RU" sz="2200" dirty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  <a:spcBef>
                <a:spcPts val="200"/>
              </a:spcBef>
            </a:pPr>
            <a:r>
              <a:rPr lang="ru-RU" sz="2200" dirty="0">
                <a:solidFill>
                  <a:srgbClr val="002060"/>
                </a:solidFill>
              </a:rPr>
              <a:t>Ю</a:t>
            </a:r>
            <a:r>
              <a:rPr lang="ru-RU" sz="2200" dirty="0" smtClean="0">
                <a:solidFill>
                  <a:srgbClr val="002060"/>
                </a:solidFill>
              </a:rPr>
              <a:t>ридический </a:t>
            </a:r>
            <a:r>
              <a:rPr lang="ru-RU" sz="2200" dirty="0">
                <a:solidFill>
                  <a:srgbClr val="002060"/>
                </a:solidFill>
              </a:rPr>
              <a:t>и физический адрес; </a:t>
            </a:r>
            <a:r>
              <a:rPr lang="ru-RU" sz="2200" dirty="0" smtClean="0">
                <a:solidFill>
                  <a:srgbClr val="002060"/>
                </a:solidFill>
              </a:rPr>
              <a:t>индекс налогоплательщика</a:t>
            </a:r>
            <a:endParaRPr lang="ru-RU" sz="2200" dirty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  <a:spcBef>
                <a:spcPts val="200"/>
              </a:spcBef>
            </a:pPr>
            <a:r>
              <a:rPr lang="ru-RU" sz="2200" dirty="0">
                <a:solidFill>
                  <a:srgbClr val="002060"/>
                </a:solidFill>
              </a:rPr>
              <a:t>Т</a:t>
            </a:r>
            <a:r>
              <a:rPr lang="ru-RU" sz="2200" dirty="0" smtClean="0">
                <a:solidFill>
                  <a:srgbClr val="002060"/>
                </a:solidFill>
              </a:rPr>
              <a:t>елефон</a:t>
            </a:r>
            <a:r>
              <a:rPr lang="ru-RU" sz="2200" dirty="0">
                <a:solidFill>
                  <a:srgbClr val="002060"/>
                </a:solidFill>
              </a:rPr>
              <a:t>, факс, электронная </a:t>
            </a:r>
            <a:r>
              <a:rPr lang="ru-RU" sz="2200" dirty="0" smtClean="0">
                <a:solidFill>
                  <a:srgbClr val="002060"/>
                </a:solidFill>
              </a:rPr>
              <a:t>почта</a:t>
            </a:r>
            <a:endParaRPr lang="ru-RU" sz="2200" dirty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  <a:spcBef>
                <a:spcPts val="200"/>
              </a:spcBef>
            </a:pPr>
            <a:r>
              <a:rPr lang="ru-RU" sz="2200" dirty="0">
                <a:solidFill>
                  <a:srgbClr val="002060"/>
                </a:solidFill>
              </a:rPr>
              <a:t>В</a:t>
            </a:r>
            <a:r>
              <a:rPr lang="ru-RU" sz="2200" dirty="0" smtClean="0">
                <a:solidFill>
                  <a:srgbClr val="002060"/>
                </a:solidFill>
              </a:rPr>
              <a:t>едомственная принадлежность</a:t>
            </a:r>
            <a:endParaRPr lang="ru-RU" sz="2200" dirty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  <a:spcBef>
                <a:spcPts val="200"/>
              </a:spcBef>
            </a:pPr>
            <a:r>
              <a:rPr lang="ru-RU" sz="2200" dirty="0" smtClean="0">
                <a:solidFill>
                  <a:srgbClr val="002060"/>
                </a:solidFill>
              </a:rPr>
              <a:t>Форма собственности</a:t>
            </a:r>
            <a:endParaRPr lang="ru-RU" sz="2200" dirty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  <a:spcBef>
                <a:spcPts val="200"/>
              </a:spcBef>
            </a:pPr>
            <a:r>
              <a:rPr lang="ru-RU" sz="2200" dirty="0">
                <a:solidFill>
                  <a:srgbClr val="002060"/>
                </a:solidFill>
              </a:rPr>
              <a:t>К</a:t>
            </a:r>
            <a:r>
              <a:rPr lang="ru-RU" sz="2200" dirty="0" smtClean="0">
                <a:solidFill>
                  <a:srgbClr val="002060"/>
                </a:solidFill>
              </a:rPr>
              <a:t>оличество </a:t>
            </a:r>
            <a:r>
              <a:rPr lang="ru-RU" sz="2200" dirty="0">
                <a:solidFill>
                  <a:srgbClr val="002060"/>
                </a:solidFill>
              </a:rPr>
              <a:t>промышленных </a:t>
            </a:r>
            <a:r>
              <a:rPr lang="ru-RU" sz="2200" dirty="0" smtClean="0">
                <a:solidFill>
                  <a:srgbClr val="C00000"/>
                </a:solidFill>
              </a:rPr>
              <a:t>(производственных) </a:t>
            </a:r>
            <a:r>
              <a:rPr lang="ru-RU" sz="2200" dirty="0" smtClean="0">
                <a:solidFill>
                  <a:srgbClr val="002060"/>
                </a:solidFill>
              </a:rPr>
              <a:t>площадок</a:t>
            </a:r>
            <a:r>
              <a:rPr lang="ru-RU" sz="2200" dirty="0">
                <a:solidFill>
                  <a:srgbClr val="002060"/>
                </a:solidFill>
              </a:rPr>
              <a:t>;</a:t>
            </a:r>
          </a:p>
          <a:p>
            <a:pPr>
              <a:lnSpc>
                <a:spcPct val="95000"/>
              </a:lnSpc>
              <a:spcBef>
                <a:spcPts val="200"/>
              </a:spcBef>
            </a:pPr>
            <a:r>
              <a:rPr lang="ru-RU" sz="2200" dirty="0">
                <a:solidFill>
                  <a:srgbClr val="002060"/>
                </a:solidFill>
              </a:rPr>
              <a:t>Ч</a:t>
            </a:r>
            <a:r>
              <a:rPr lang="ru-RU" sz="2200" dirty="0" smtClean="0">
                <a:solidFill>
                  <a:srgbClr val="002060"/>
                </a:solidFill>
              </a:rPr>
              <a:t>исло работающих</a:t>
            </a:r>
            <a:endParaRPr lang="ru-RU" sz="2200" dirty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  <a:spcBef>
                <a:spcPts val="200"/>
              </a:spcBef>
            </a:pPr>
            <a:r>
              <a:rPr lang="ru-RU" sz="2200" dirty="0">
                <a:solidFill>
                  <a:srgbClr val="002060"/>
                </a:solidFill>
              </a:rPr>
              <a:t>С</a:t>
            </a:r>
            <a:r>
              <a:rPr lang="ru-RU" sz="2200" dirty="0" smtClean="0">
                <a:solidFill>
                  <a:srgbClr val="002060"/>
                </a:solidFill>
              </a:rPr>
              <a:t>итуационный </a:t>
            </a:r>
            <a:r>
              <a:rPr lang="ru-RU" sz="2200" dirty="0">
                <a:solidFill>
                  <a:srgbClr val="002060"/>
                </a:solidFill>
              </a:rPr>
              <a:t>план предприятия с нанесением размеров </a:t>
            </a:r>
            <a:r>
              <a:rPr lang="ru-RU" sz="2200" dirty="0" smtClean="0">
                <a:solidFill>
                  <a:srgbClr val="002060"/>
                </a:solidFill>
              </a:rPr>
              <a:t>санитарно-защитной </a:t>
            </a:r>
            <a:r>
              <a:rPr lang="ru-RU" sz="2200" dirty="0">
                <a:solidFill>
                  <a:srgbClr val="002060"/>
                </a:solidFill>
              </a:rPr>
              <a:t>зоны, при наличии водного объекта – </a:t>
            </a:r>
            <a:r>
              <a:rPr lang="ru-RU" sz="2200" dirty="0" err="1">
                <a:solidFill>
                  <a:srgbClr val="002060"/>
                </a:solidFill>
              </a:rPr>
              <a:t>водоохранной</a:t>
            </a:r>
            <a:r>
              <a:rPr lang="ru-RU" sz="2200" dirty="0">
                <a:solidFill>
                  <a:srgbClr val="002060"/>
                </a:solidFill>
              </a:rPr>
              <a:t> зоны, зон </a:t>
            </a:r>
            <a:r>
              <a:rPr lang="ru-RU" sz="2200" dirty="0" smtClean="0">
                <a:solidFill>
                  <a:srgbClr val="002060"/>
                </a:solidFill>
              </a:rPr>
              <a:t>санитарной </a:t>
            </a:r>
            <a:r>
              <a:rPr lang="ru-RU" sz="2200" dirty="0">
                <a:solidFill>
                  <a:srgbClr val="002060"/>
                </a:solidFill>
              </a:rPr>
              <a:t>охраны, а также расположением инженерных </a:t>
            </a:r>
            <a:r>
              <a:rPr lang="ru-RU" sz="2200" dirty="0" smtClean="0">
                <a:solidFill>
                  <a:srgbClr val="002060"/>
                </a:solidFill>
              </a:rPr>
              <a:t>коммуникаций</a:t>
            </a:r>
          </a:p>
          <a:p>
            <a:pPr>
              <a:lnSpc>
                <a:spcPct val="95000"/>
              </a:lnSpc>
              <a:spcBef>
                <a:spcPts val="200"/>
              </a:spcBef>
            </a:pPr>
            <a:r>
              <a:rPr lang="ru-RU" sz="2200" dirty="0">
                <a:solidFill>
                  <a:srgbClr val="002060"/>
                </a:solidFill>
              </a:rPr>
              <a:t>К</a:t>
            </a:r>
            <a:r>
              <a:rPr lang="ru-RU" sz="2200" dirty="0" smtClean="0">
                <a:solidFill>
                  <a:srgbClr val="002060"/>
                </a:solidFill>
              </a:rPr>
              <a:t>раткая </a:t>
            </a:r>
            <a:r>
              <a:rPr lang="ru-RU" sz="2200" dirty="0">
                <a:solidFill>
                  <a:srgbClr val="002060"/>
                </a:solidFill>
              </a:rPr>
              <a:t>характеристика места размещения (ландшафт, рельеф, </a:t>
            </a:r>
            <a:r>
              <a:rPr lang="ru-RU" sz="2200" dirty="0" smtClean="0">
                <a:solidFill>
                  <a:srgbClr val="002060"/>
                </a:solidFill>
              </a:rPr>
              <a:t>наличие зеленых </a:t>
            </a:r>
            <a:r>
              <a:rPr lang="ru-RU" sz="2200" dirty="0">
                <a:solidFill>
                  <a:srgbClr val="002060"/>
                </a:solidFill>
              </a:rPr>
              <a:t>насаждений, особо охраняемые природные территории, жилые </a:t>
            </a:r>
            <a:r>
              <a:rPr lang="ru-RU" sz="2200" dirty="0" smtClean="0">
                <a:solidFill>
                  <a:srgbClr val="002060"/>
                </a:solidFill>
              </a:rPr>
              <a:t>застройки </a:t>
            </a:r>
            <a:r>
              <a:rPr lang="ru-RU" sz="2200" dirty="0">
                <a:solidFill>
                  <a:srgbClr val="002060"/>
                </a:solidFill>
              </a:rPr>
              <a:t>и др</a:t>
            </a:r>
            <a:r>
              <a:rPr lang="ru-RU" sz="2200" dirty="0" smtClean="0">
                <a:solidFill>
                  <a:srgbClr val="002060"/>
                </a:solidFill>
              </a:rPr>
              <a:t>.)</a:t>
            </a:r>
            <a:endParaRPr lang="en-GB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35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Заявка. Характеристика производственной деятельности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18457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Осуществляемая и планируемая деятельность</a:t>
            </a:r>
            <a:r>
              <a:rPr lang="ru-RU" dirty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виды </a:t>
            </a:r>
            <a:r>
              <a:rPr lang="ru-RU" dirty="0">
                <a:solidFill>
                  <a:srgbClr val="002060"/>
                </a:solidFill>
              </a:rPr>
              <a:t>и объемы выпускаемой продукции, выполняемых работ, </a:t>
            </a:r>
            <a:r>
              <a:rPr lang="ru-RU" dirty="0" smtClean="0">
                <a:solidFill>
                  <a:srgbClr val="002060"/>
                </a:solidFill>
              </a:rPr>
              <a:t>оказываемых </a:t>
            </a:r>
            <a:r>
              <a:rPr lang="ru-RU" dirty="0">
                <a:solidFill>
                  <a:srgbClr val="002060"/>
                </a:solidFill>
              </a:rPr>
              <a:t>услуг;</a:t>
            </a:r>
          </a:p>
          <a:p>
            <a:pPr lvl="1"/>
            <a:r>
              <a:rPr lang="ru-RU" b="1" dirty="0" smtClean="0">
                <a:solidFill>
                  <a:srgbClr val="3333FF"/>
                </a:solidFill>
              </a:rPr>
              <a:t>декларация </a:t>
            </a:r>
            <a:r>
              <a:rPr lang="ru-RU" b="1" dirty="0">
                <a:solidFill>
                  <a:srgbClr val="3333FF"/>
                </a:solidFill>
              </a:rPr>
              <a:t>промышленной безопасности </a:t>
            </a:r>
            <a:r>
              <a:rPr lang="ru-RU" dirty="0">
                <a:solidFill>
                  <a:srgbClr val="002060"/>
                </a:solidFill>
              </a:rPr>
              <a:t>опасных </a:t>
            </a:r>
            <a:r>
              <a:rPr lang="ru-RU" dirty="0" smtClean="0">
                <a:solidFill>
                  <a:srgbClr val="002060"/>
                </a:solidFill>
              </a:rPr>
              <a:t>производственных объектов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lvl="2"/>
            <a:r>
              <a:rPr lang="ru-RU" sz="2300" dirty="0" smtClean="0">
                <a:solidFill>
                  <a:srgbClr val="002060"/>
                </a:solidFill>
              </a:rPr>
              <a:t>для </a:t>
            </a:r>
            <a:r>
              <a:rPr lang="ru-RU" sz="2300" dirty="0">
                <a:solidFill>
                  <a:srgbClr val="002060"/>
                </a:solidFill>
              </a:rPr>
              <a:t>России – согласно РД-03-14-2005 «Порядок </a:t>
            </a:r>
            <a:r>
              <a:rPr lang="ru-RU" sz="2300" dirty="0" smtClean="0">
                <a:solidFill>
                  <a:srgbClr val="002060"/>
                </a:solidFill>
              </a:rPr>
              <a:t>оформления </a:t>
            </a:r>
            <a:r>
              <a:rPr lang="ru-RU" sz="2300" dirty="0">
                <a:solidFill>
                  <a:srgbClr val="002060"/>
                </a:solidFill>
              </a:rPr>
              <a:t>декларации промышленной безопасности опасных производственных </a:t>
            </a:r>
            <a:r>
              <a:rPr lang="ru-RU" sz="2300" dirty="0" smtClean="0">
                <a:solidFill>
                  <a:srgbClr val="002060"/>
                </a:solidFill>
              </a:rPr>
              <a:t>объектов </a:t>
            </a:r>
            <a:r>
              <a:rPr lang="ru-RU" sz="2300" dirty="0">
                <a:solidFill>
                  <a:srgbClr val="002060"/>
                </a:solidFill>
              </a:rPr>
              <a:t>и перечень включаемых в нее сведений</a:t>
            </a:r>
            <a:r>
              <a:rPr lang="ru-RU" sz="2300" dirty="0" smtClean="0">
                <a:solidFill>
                  <a:srgbClr val="002060"/>
                </a:solidFill>
              </a:rPr>
              <a:t>»;</a:t>
            </a:r>
            <a:endParaRPr lang="ru-RU" sz="2300" dirty="0">
              <a:solidFill>
                <a:srgbClr val="002060"/>
              </a:solidFill>
            </a:endParaRPr>
          </a:p>
          <a:p>
            <a:pPr lvl="1"/>
            <a:r>
              <a:rPr lang="ru-RU" b="1" dirty="0" smtClean="0">
                <a:solidFill>
                  <a:srgbClr val="3333FF"/>
                </a:solidFill>
              </a:rPr>
              <a:t>описание </a:t>
            </a:r>
            <a:r>
              <a:rPr lang="ru-RU" b="1" dirty="0">
                <a:solidFill>
                  <a:srgbClr val="3333FF"/>
                </a:solidFill>
              </a:rPr>
              <a:t>технологического процесса </a:t>
            </a:r>
            <a:r>
              <a:rPr lang="ru-RU" dirty="0">
                <a:solidFill>
                  <a:srgbClr val="002060"/>
                </a:solidFill>
              </a:rPr>
              <a:t>и возможности </a:t>
            </a:r>
            <a:r>
              <a:rPr lang="ru-RU" dirty="0" smtClean="0">
                <a:solidFill>
                  <a:srgbClr val="002060"/>
                </a:solidFill>
              </a:rPr>
              <a:t>возникновения </a:t>
            </a:r>
            <a:r>
              <a:rPr lang="ru-RU" b="1" dirty="0" smtClean="0">
                <a:solidFill>
                  <a:srgbClr val="3333FF"/>
                </a:solidFill>
              </a:rPr>
              <a:t>аварийных </a:t>
            </a:r>
            <a:r>
              <a:rPr lang="ru-RU" b="1" dirty="0">
                <a:solidFill>
                  <a:srgbClr val="3333FF"/>
                </a:solidFill>
              </a:rPr>
              <a:t>ситуаций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виды </a:t>
            </a:r>
            <a:r>
              <a:rPr lang="ru-RU" dirty="0">
                <a:solidFill>
                  <a:srgbClr val="002060"/>
                </a:solidFill>
              </a:rPr>
              <a:t>и количество используемых </a:t>
            </a:r>
            <a:r>
              <a:rPr lang="ru-RU" b="1" dirty="0">
                <a:solidFill>
                  <a:srgbClr val="3333FF"/>
                </a:solidFill>
              </a:rPr>
              <a:t>сырья, природных ресурсов </a:t>
            </a:r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ru-RU" dirty="0" smtClean="0">
                <a:solidFill>
                  <a:srgbClr val="002060"/>
                </a:solidFill>
              </a:rPr>
              <a:t>водных, земельных</a:t>
            </a:r>
            <a:r>
              <a:rPr lang="ru-RU" dirty="0">
                <a:solidFill>
                  <a:srgbClr val="002060"/>
                </a:solidFill>
              </a:rPr>
              <a:t>, минеральных, животных, лесных, других</a:t>
            </a:r>
            <a:r>
              <a:rPr lang="ru-RU" dirty="0" smtClean="0">
                <a:solidFill>
                  <a:srgbClr val="002060"/>
                </a:solidFill>
              </a:rPr>
              <a:t>);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бизнес-план </a:t>
            </a:r>
            <a:r>
              <a:rPr lang="ru-RU" dirty="0">
                <a:solidFill>
                  <a:srgbClr val="002060"/>
                </a:solidFill>
              </a:rPr>
              <a:t>или другой документ с общими характеристиками </a:t>
            </a:r>
            <a:r>
              <a:rPr lang="ru-RU" dirty="0" smtClean="0">
                <a:solidFill>
                  <a:srgbClr val="002060"/>
                </a:solidFill>
              </a:rPr>
              <a:t>хозяйственной деятельности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7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Заявка: описание источника негативного воздействия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256584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200"/>
              </a:spcBef>
            </a:pPr>
            <a:r>
              <a:rPr lang="ru-RU" sz="2600" dirty="0" smtClean="0">
                <a:solidFill>
                  <a:srgbClr val="002060"/>
                </a:solidFill>
              </a:rPr>
              <a:t>Забор воды и сброс сточных вод: </a:t>
            </a:r>
          </a:p>
          <a:p>
            <a:pPr lvl="1">
              <a:spcBef>
                <a:spcPts val="200"/>
              </a:spcBef>
            </a:pPr>
            <a:r>
              <a:rPr lang="ru-RU" sz="2600" dirty="0" smtClean="0">
                <a:solidFill>
                  <a:srgbClr val="002060"/>
                </a:solidFill>
              </a:rPr>
              <a:t>количественные и качественные характеристики;</a:t>
            </a:r>
          </a:p>
          <a:p>
            <a:pPr lvl="1">
              <a:spcBef>
                <a:spcPts val="200"/>
              </a:spcBef>
            </a:pPr>
            <a:r>
              <a:rPr lang="ru-RU" sz="2600" dirty="0" smtClean="0">
                <a:solidFill>
                  <a:srgbClr val="002060"/>
                </a:solidFill>
              </a:rPr>
              <a:t>очистные сооружения;</a:t>
            </a:r>
          </a:p>
          <a:p>
            <a:pPr lvl="1">
              <a:spcBef>
                <a:spcPts val="200"/>
              </a:spcBef>
            </a:pPr>
            <a:r>
              <a:rPr lang="ru-RU" sz="2600" dirty="0" smtClean="0">
                <a:solidFill>
                  <a:srgbClr val="002060"/>
                </a:solidFill>
              </a:rPr>
              <a:t>согласование </a:t>
            </a:r>
            <a:r>
              <a:rPr lang="ru-RU" sz="2600" dirty="0">
                <a:solidFill>
                  <a:srgbClr val="002060"/>
                </a:solidFill>
              </a:rPr>
              <a:t>с организациями, принимающими сточные воды, в </a:t>
            </a:r>
            <a:r>
              <a:rPr lang="ru-RU" sz="2600" dirty="0" smtClean="0">
                <a:solidFill>
                  <a:srgbClr val="002060"/>
                </a:solidFill>
              </a:rPr>
              <a:t>части сбросов </a:t>
            </a:r>
            <a:r>
              <a:rPr lang="ru-RU" sz="2600" dirty="0">
                <a:solidFill>
                  <a:srgbClr val="002060"/>
                </a:solidFill>
              </a:rPr>
              <a:t>в систему коммунальной или другой </a:t>
            </a:r>
            <a:r>
              <a:rPr lang="ru-RU" sz="2600" dirty="0" smtClean="0">
                <a:solidFill>
                  <a:srgbClr val="002060"/>
                </a:solidFill>
              </a:rPr>
              <a:t>канализации</a:t>
            </a:r>
          </a:p>
          <a:p>
            <a:pPr>
              <a:spcBef>
                <a:spcPts val="200"/>
              </a:spcBef>
            </a:pPr>
            <a:r>
              <a:rPr lang="ru-RU" sz="2600" dirty="0" smtClean="0">
                <a:solidFill>
                  <a:srgbClr val="002060"/>
                </a:solidFill>
              </a:rPr>
              <a:t>Выбросы в атмосферный воздух:</a:t>
            </a:r>
          </a:p>
          <a:p>
            <a:pPr lvl="1">
              <a:spcBef>
                <a:spcPts val="200"/>
              </a:spcBef>
            </a:pPr>
            <a:r>
              <a:rPr lang="ru-RU" sz="2600" dirty="0">
                <a:solidFill>
                  <a:srgbClr val="002060"/>
                </a:solidFill>
              </a:rPr>
              <a:t>количественные и качественные характеристики</a:t>
            </a:r>
            <a:r>
              <a:rPr lang="ru-RU" sz="2600" dirty="0" smtClean="0">
                <a:solidFill>
                  <a:srgbClr val="002060"/>
                </a:solidFill>
              </a:rPr>
              <a:t>;</a:t>
            </a:r>
            <a:endParaRPr lang="ru-RU" sz="2600" dirty="0">
              <a:solidFill>
                <a:srgbClr val="002060"/>
              </a:solidFill>
            </a:endParaRPr>
          </a:p>
          <a:p>
            <a:pPr lvl="1">
              <a:spcBef>
                <a:spcPts val="200"/>
              </a:spcBef>
            </a:pPr>
            <a:r>
              <a:rPr lang="ru-RU" sz="2600" dirty="0" err="1" smtClean="0">
                <a:solidFill>
                  <a:srgbClr val="002060"/>
                </a:solidFill>
              </a:rPr>
              <a:t>средозащитные</a:t>
            </a:r>
            <a:r>
              <a:rPr lang="ru-RU" sz="2600" dirty="0" smtClean="0">
                <a:solidFill>
                  <a:srgbClr val="002060"/>
                </a:solidFill>
              </a:rPr>
              <a:t> сооружения</a:t>
            </a:r>
          </a:p>
          <a:p>
            <a:pPr>
              <a:spcBef>
                <a:spcPts val="200"/>
              </a:spcBef>
            </a:pPr>
            <a:r>
              <a:rPr lang="ru-RU" sz="2600" dirty="0" smtClean="0">
                <a:solidFill>
                  <a:srgbClr val="002060"/>
                </a:solidFill>
              </a:rPr>
              <a:t>Отходы:</a:t>
            </a:r>
          </a:p>
          <a:p>
            <a:pPr lvl="1">
              <a:spcBef>
                <a:spcPts val="200"/>
              </a:spcBef>
            </a:pPr>
            <a:r>
              <a:rPr lang="ru-RU" sz="2600" dirty="0"/>
              <a:t>к</a:t>
            </a:r>
            <a:r>
              <a:rPr lang="ru-RU" sz="2600" dirty="0" smtClean="0"/>
              <a:t>оличественные и качественные характеристики, классы опасности;</a:t>
            </a:r>
          </a:p>
          <a:p>
            <a:pPr lvl="1">
              <a:spcBef>
                <a:spcPts val="200"/>
              </a:spcBef>
            </a:pPr>
            <a:r>
              <a:rPr lang="ru-RU" sz="2600" dirty="0"/>
              <a:t>н</a:t>
            </a:r>
            <a:r>
              <a:rPr lang="ru-RU" sz="2600" dirty="0" smtClean="0"/>
              <a:t>акопленные отходы; </a:t>
            </a:r>
          </a:p>
          <a:p>
            <a:pPr lvl="1">
              <a:spcBef>
                <a:spcPts val="200"/>
              </a:spcBef>
            </a:pPr>
            <a:r>
              <a:rPr lang="ru-RU" sz="2600" dirty="0"/>
              <a:t>п</a:t>
            </a:r>
            <a:r>
              <a:rPr lang="ru-RU" sz="2600" dirty="0" smtClean="0"/>
              <a:t>ереработка и использование на предприятии;</a:t>
            </a:r>
          </a:p>
          <a:p>
            <a:pPr lvl="1">
              <a:spcBef>
                <a:spcPts val="200"/>
              </a:spcBef>
            </a:pPr>
            <a:r>
              <a:rPr lang="ru-RU" sz="2600" dirty="0"/>
              <a:t>д</a:t>
            </a:r>
            <a:r>
              <a:rPr lang="ru-RU" sz="2600" dirty="0" smtClean="0"/>
              <a:t>оговоры на вывоз и переработку</a:t>
            </a:r>
          </a:p>
          <a:p>
            <a:pPr>
              <a:spcBef>
                <a:spcPts val="200"/>
              </a:spcBef>
            </a:pPr>
            <a:r>
              <a:rPr lang="ru-RU" sz="2600" dirty="0">
                <a:solidFill>
                  <a:srgbClr val="002060"/>
                </a:solidFill>
              </a:rPr>
              <a:t>Другие </a:t>
            </a:r>
            <a:r>
              <a:rPr lang="ru-RU" sz="2600" dirty="0" smtClean="0">
                <a:solidFill>
                  <a:srgbClr val="002060"/>
                </a:solidFill>
              </a:rPr>
              <a:t>виды воздействия</a:t>
            </a:r>
          </a:p>
          <a:p>
            <a:pPr>
              <a:spcBef>
                <a:spcPts val="200"/>
              </a:spcBef>
            </a:pPr>
            <a:endParaRPr lang="ru-RU" sz="2600" dirty="0">
              <a:solidFill>
                <a:srgbClr val="002060"/>
              </a:solidFill>
            </a:endParaRPr>
          </a:p>
          <a:p>
            <a:pPr lvl="1">
              <a:spcBef>
                <a:spcPts val="200"/>
              </a:spcBef>
            </a:pPr>
            <a:r>
              <a:rPr lang="ru-RU" sz="2600" b="1" dirty="0" smtClean="0">
                <a:solidFill>
                  <a:srgbClr val="C00000"/>
                </a:solidFill>
              </a:rPr>
              <a:t>Сопоставление с численными показателями НДТ?</a:t>
            </a:r>
          </a:p>
          <a:p>
            <a:pPr lvl="1"/>
            <a:endParaRPr lang="ru-RU" sz="2700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9421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Заявка: оценка состояния окружающей среды, результаты исследований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51125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Водные объекты: количественные и качественные характеристики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Створы выше и ниже по течению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Воздух: качественные характеристики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Рабочая зона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Граница СЗЗ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Почвы: </a:t>
            </a:r>
            <a:r>
              <a:rPr lang="ru-RU" dirty="0">
                <a:solidFill>
                  <a:srgbClr val="002060"/>
                </a:solidFill>
              </a:rPr>
              <a:t>качественные </a:t>
            </a:r>
            <a:r>
              <a:rPr lang="ru-RU" dirty="0" smtClean="0">
                <a:solidFill>
                  <a:srgbClr val="002060"/>
                </a:solidFill>
              </a:rPr>
              <a:t>характеристики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Зона влияния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Природоохранная деятельность</a:t>
            </a:r>
          </a:p>
          <a:p>
            <a:pPr lvl="1"/>
            <a:r>
              <a:rPr lang="ru-RU" dirty="0" smtClean="0">
                <a:solidFill>
                  <a:srgbClr val="C00000"/>
                </a:solidFill>
              </a:rPr>
              <a:t>Планы природоохранных мероприятий? В контексте НДТМ?</a:t>
            </a:r>
          </a:p>
          <a:p>
            <a:pPr lvl="1"/>
            <a:r>
              <a:rPr lang="ru-RU" dirty="0" smtClean="0">
                <a:solidFill>
                  <a:srgbClr val="C00000"/>
                </a:solidFill>
              </a:rPr>
              <a:t>Восстановление объектов ОС?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Аварийные ситуации (имевшие место и вероятные)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90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/>
              <a:t>Брейгель. Охотники на снегу</a:t>
            </a:r>
            <a:endParaRPr lang="en-US" b="1" dirty="0"/>
          </a:p>
        </p:txBody>
      </p:sp>
      <p:pic>
        <p:nvPicPr>
          <p:cNvPr id="4099" name="Content Placeholder 3" descr="bruegel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8638" y="1301750"/>
            <a:ext cx="7640637" cy="555625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70609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Заявка: обоснование внедрения НДТМ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ru-RU" sz="2300" dirty="0">
                <a:solidFill>
                  <a:srgbClr val="002060"/>
                </a:solidFill>
              </a:rPr>
              <a:t>С</a:t>
            </a:r>
            <a:r>
              <a:rPr lang="ru-RU" sz="2300" dirty="0" smtClean="0">
                <a:solidFill>
                  <a:srgbClr val="002060"/>
                </a:solidFill>
              </a:rPr>
              <a:t>равнение </a:t>
            </a:r>
            <a:r>
              <a:rPr lang="ru-RU" sz="2300" dirty="0">
                <a:solidFill>
                  <a:srgbClr val="002060"/>
                </a:solidFill>
              </a:rPr>
              <a:t>процессов, оборудования и методов работы, которые </a:t>
            </a:r>
            <a:r>
              <a:rPr lang="ru-RU" sz="2300" dirty="0" smtClean="0">
                <a:solidFill>
                  <a:srgbClr val="002060"/>
                </a:solidFill>
              </a:rPr>
              <a:t>были апробированы </a:t>
            </a:r>
            <a:r>
              <a:rPr lang="ru-RU" sz="2300" dirty="0">
                <a:solidFill>
                  <a:srgbClr val="002060"/>
                </a:solidFill>
              </a:rPr>
              <a:t>и планируются к </a:t>
            </a:r>
            <a:r>
              <a:rPr lang="ru-RU" sz="2300" dirty="0" smtClean="0">
                <a:solidFill>
                  <a:srgbClr val="002060"/>
                </a:solidFill>
              </a:rPr>
              <a:t>внедрению</a:t>
            </a:r>
            <a:endParaRPr lang="ru-RU" sz="2300" dirty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ru-RU" sz="2300" dirty="0" smtClean="0">
                <a:solidFill>
                  <a:srgbClr val="C00000"/>
                </a:solidFill>
              </a:rPr>
              <a:t>технологические преимущества;</a:t>
            </a:r>
            <a:endParaRPr lang="ru-RU" sz="2300" dirty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ru-RU" sz="2300" dirty="0" smtClean="0">
                <a:solidFill>
                  <a:srgbClr val="C00000"/>
                </a:solidFill>
              </a:rPr>
              <a:t>экономическая приемлемость;</a:t>
            </a:r>
            <a:endParaRPr lang="ru-RU" sz="2300" dirty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ru-RU" sz="2300" dirty="0" smtClean="0">
                <a:solidFill>
                  <a:srgbClr val="C00000"/>
                </a:solidFill>
              </a:rPr>
              <a:t>социальная значимость;</a:t>
            </a:r>
            <a:endParaRPr lang="ru-RU" sz="2300" dirty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ru-RU" sz="2300" dirty="0" smtClean="0">
                <a:solidFill>
                  <a:srgbClr val="C00000"/>
                </a:solidFill>
              </a:rPr>
              <a:t>ограничения применения;</a:t>
            </a:r>
            <a:endParaRPr lang="ru-RU" sz="2300" dirty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ru-RU" sz="2300" dirty="0" smtClean="0">
                <a:solidFill>
                  <a:srgbClr val="002060"/>
                </a:solidFill>
              </a:rPr>
              <a:t>сокращение </a:t>
            </a:r>
            <a:r>
              <a:rPr lang="ru-RU" sz="2300" dirty="0">
                <a:solidFill>
                  <a:srgbClr val="002060"/>
                </a:solidFill>
              </a:rPr>
              <a:t>потребления сырья, природных ресурсов и </a:t>
            </a:r>
            <a:r>
              <a:rPr lang="ru-RU" sz="2300" dirty="0" smtClean="0">
                <a:solidFill>
                  <a:srgbClr val="002060"/>
                </a:solidFill>
              </a:rPr>
              <a:t>энергоресурсов при </a:t>
            </a:r>
            <a:r>
              <a:rPr lang="ru-RU" sz="2300" dirty="0">
                <a:solidFill>
                  <a:srgbClr val="002060"/>
                </a:solidFill>
              </a:rPr>
              <a:t>внедрении </a:t>
            </a:r>
            <a:r>
              <a:rPr lang="ru-RU" sz="2300" dirty="0" smtClean="0">
                <a:solidFill>
                  <a:srgbClr val="002060"/>
                </a:solidFill>
              </a:rPr>
              <a:t>НДТМ;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ru-RU" sz="2300" dirty="0">
                <a:solidFill>
                  <a:srgbClr val="002060"/>
                </a:solidFill>
              </a:rPr>
              <a:t>с</a:t>
            </a:r>
            <a:r>
              <a:rPr lang="ru-RU" sz="2300" dirty="0" smtClean="0">
                <a:solidFill>
                  <a:srgbClr val="002060"/>
                </a:solidFill>
              </a:rPr>
              <a:t>окращение выбросов, отходов, др. воздействий;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ru-RU" sz="2300" dirty="0">
                <a:solidFill>
                  <a:srgbClr val="3333FF"/>
                </a:solidFill>
              </a:rPr>
              <a:t>сопоставление с технологическим нормативом для данной </a:t>
            </a:r>
            <a:r>
              <a:rPr lang="ru-RU" sz="2300" dirty="0" smtClean="0">
                <a:solidFill>
                  <a:srgbClr val="3333FF"/>
                </a:solidFill>
              </a:rPr>
              <a:t>продукции (производства);</a:t>
            </a: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ru-RU" sz="2300" dirty="0" smtClean="0">
                <a:solidFill>
                  <a:srgbClr val="C00000"/>
                </a:solidFill>
              </a:rPr>
              <a:t>Экономическая </a:t>
            </a:r>
            <a:r>
              <a:rPr lang="ru-RU" sz="2300" dirty="0">
                <a:solidFill>
                  <a:srgbClr val="C00000"/>
                </a:solidFill>
              </a:rPr>
              <a:t>эффективность </a:t>
            </a:r>
            <a:r>
              <a:rPr lang="ru-RU" sz="2300" dirty="0" smtClean="0">
                <a:solidFill>
                  <a:srgbClr val="C00000"/>
                </a:solidFill>
              </a:rPr>
              <a:t>внедрения НДТМ</a:t>
            </a:r>
            <a:endParaRPr lang="ru-RU" sz="2300" dirty="0"/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ru-RU" sz="2300" dirty="0">
                <a:solidFill>
                  <a:srgbClr val="002060"/>
                </a:solidFill>
              </a:rPr>
              <a:t>Предполагаемые сроки внедрения НДТМ</a:t>
            </a: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ru-RU" sz="2300" dirty="0">
                <a:solidFill>
                  <a:srgbClr val="002060"/>
                </a:solidFill>
              </a:rPr>
              <a:t>Предложение по возможности выдачи разрешения с учетом обоснования </a:t>
            </a:r>
            <a:r>
              <a:rPr lang="ru-RU" sz="2300" dirty="0">
                <a:solidFill>
                  <a:srgbClr val="C00000"/>
                </a:solidFill>
              </a:rPr>
              <a:t>выбранной для внедрения </a:t>
            </a:r>
            <a:r>
              <a:rPr lang="ru-RU" sz="2300" dirty="0" smtClean="0">
                <a:solidFill>
                  <a:srgbClr val="C00000"/>
                </a:solidFill>
              </a:rPr>
              <a:t>НДТМ</a:t>
            </a:r>
            <a:endParaRPr lang="ru-RU" sz="2300" dirty="0" smtClean="0"/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ru-RU" sz="2300" dirty="0" smtClean="0">
                <a:solidFill>
                  <a:srgbClr val="C00000"/>
                </a:solidFill>
              </a:rPr>
              <a:t>Совокупности решений?</a:t>
            </a:r>
          </a:p>
        </p:txBody>
      </p:sp>
    </p:spTree>
    <p:extLst>
      <p:ext uri="{BB962C8B-B14F-4D97-AF65-F5344CB8AC3E}">
        <p14:creationId xmlns:p14="http://schemas.microsoft.com/office/powerpoint/2010/main" xmlns="" val="379701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Содержание комплексного разрешения					</a:t>
            </a:r>
            <a:r>
              <a:rPr lang="en-US" b="1" dirty="0" smtClean="0"/>
              <a:t>	</a:t>
            </a:r>
            <a:r>
              <a:rPr lang="en-US" b="1" dirty="0" smtClean="0">
                <a:solidFill>
                  <a:srgbClr val="C00000"/>
                </a:solidFill>
              </a:rPr>
              <a:t>I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184576"/>
          </a:xfrm>
        </p:spPr>
        <p:txBody>
          <a:bodyPr>
            <a:normAutofit fontScale="85000" lnSpcReduction="20000"/>
          </a:bodyPr>
          <a:lstStyle/>
          <a:p>
            <a:pPr lvl="0">
              <a:spcBef>
                <a:spcPts val="400"/>
              </a:spcBef>
            </a:pPr>
            <a:r>
              <a:rPr lang="ru-RU" dirty="0" smtClean="0">
                <a:solidFill>
                  <a:srgbClr val="002060"/>
                </a:solidFill>
              </a:rPr>
              <a:t>Данные о предприятии, получившем разрешение</a:t>
            </a:r>
          </a:p>
          <a:p>
            <a:pPr lvl="0">
              <a:spcBef>
                <a:spcPts val="400"/>
              </a:spcBef>
            </a:pPr>
            <a:r>
              <a:rPr lang="ru-RU" dirty="0">
                <a:solidFill>
                  <a:srgbClr val="002060"/>
                </a:solidFill>
              </a:rPr>
              <a:t>Д</a:t>
            </a:r>
            <a:r>
              <a:rPr lang="ru-RU" dirty="0" smtClean="0">
                <a:solidFill>
                  <a:srgbClr val="002060"/>
                </a:solidFill>
              </a:rPr>
              <a:t>анные </a:t>
            </a:r>
            <a:r>
              <a:rPr lang="ru-RU" dirty="0">
                <a:solidFill>
                  <a:srgbClr val="002060"/>
                </a:solidFill>
              </a:rPr>
              <a:t>о целевом назначении работ, связанных с </a:t>
            </a:r>
            <a:r>
              <a:rPr lang="ru-RU" dirty="0" smtClean="0">
                <a:solidFill>
                  <a:srgbClr val="002060"/>
                </a:solidFill>
              </a:rPr>
              <a:t>природопользованием</a:t>
            </a:r>
            <a:endParaRPr lang="en-GB" dirty="0">
              <a:solidFill>
                <a:srgbClr val="002060"/>
              </a:solidFill>
            </a:endParaRPr>
          </a:p>
          <a:p>
            <a:pPr lvl="0">
              <a:spcBef>
                <a:spcPts val="400"/>
              </a:spcBef>
            </a:pPr>
            <a:r>
              <a:rPr lang="ru-RU" dirty="0">
                <a:solidFill>
                  <a:srgbClr val="002060"/>
                </a:solidFill>
              </a:rPr>
              <a:t>Г</a:t>
            </a:r>
            <a:r>
              <a:rPr lang="ru-RU" dirty="0" smtClean="0">
                <a:solidFill>
                  <a:srgbClr val="002060"/>
                </a:solidFill>
              </a:rPr>
              <a:t>раницы </a:t>
            </a:r>
            <a:r>
              <a:rPr lang="ru-RU" dirty="0">
                <a:solidFill>
                  <a:srgbClr val="002060"/>
                </a:solidFill>
              </a:rPr>
              <a:t>территории (земельного участка), находящейся в собственности или арендуемой и предоставляемой для ведения работ, связанных с производственным или иными видами </a:t>
            </a:r>
            <a:r>
              <a:rPr lang="ru-RU" dirty="0" smtClean="0">
                <a:solidFill>
                  <a:srgbClr val="002060"/>
                </a:solidFill>
              </a:rPr>
              <a:t>природопользования</a:t>
            </a:r>
            <a:endParaRPr lang="en-GB" dirty="0">
              <a:solidFill>
                <a:srgbClr val="002060"/>
              </a:solidFill>
            </a:endParaRPr>
          </a:p>
          <a:p>
            <a:pPr lvl="0">
              <a:spcBef>
                <a:spcPts val="400"/>
              </a:spcBef>
            </a:pPr>
            <a:r>
              <a:rPr lang="ru-RU" dirty="0">
                <a:solidFill>
                  <a:srgbClr val="002060"/>
                </a:solidFill>
              </a:rPr>
              <a:t>П</a:t>
            </a:r>
            <a:r>
              <a:rPr lang="ru-RU" dirty="0" smtClean="0">
                <a:solidFill>
                  <a:srgbClr val="002060"/>
                </a:solidFill>
              </a:rPr>
              <a:t>еречень </a:t>
            </a:r>
            <a:r>
              <a:rPr lang="ru-RU" dirty="0">
                <a:solidFill>
                  <a:srgbClr val="002060"/>
                </a:solidFill>
              </a:rPr>
              <a:t>используемых природных ресурсов, лимиты (предельные объемы) их изъятия или </a:t>
            </a:r>
            <a:r>
              <a:rPr lang="ru-RU" dirty="0" smtClean="0">
                <a:solidFill>
                  <a:srgbClr val="002060"/>
                </a:solidFill>
              </a:rPr>
              <a:t>использования</a:t>
            </a:r>
            <a:endParaRPr lang="en-GB" dirty="0">
              <a:solidFill>
                <a:srgbClr val="002060"/>
              </a:solidFill>
            </a:endParaRPr>
          </a:p>
          <a:p>
            <a:pPr lvl="0">
              <a:spcBef>
                <a:spcPts val="400"/>
              </a:spcBef>
            </a:pPr>
            <a:r>
              <a:rPr lang="ru-RU" dirty="0">
                <a:solidFill>
                  <a:srgbClr val="002060"/>
                </a:solidFill>
              </a:rPr>
              <a:t>П</a:t>
            </a:r>
            <a:r>
              <a:rPr lang="ru-RU" dirty="0" smtClean="0">
                <a:solidFill>
                  <a:srgbClr val="002060"/>
                </a:solidFill>
              </a:rPr>
              <a:t>еречень</a:t>
            </a:r>
            <a:r>
              <a:rPr lang="ru-RU" dirty="0">
                <a:solidFill>
                  <a:srgbClr val="002060"/>
                </a:solidFill>
              </a:rPr>
              <a:t>, нормативы и лимиты выбросов, сбросов загрязняющих веществ и размещаемых </a:t>
            </a:r>
            <a:r>
              <a:rPr lang="ru-RU" dirty="0" smtClean="0">
                <a:solidFill>
                  <a:srgbClr val="002060"/>
                </a:solidFill>
              </a:rPr>
              <a:t>отходов;</a:t>
            </a:r>
            <a:endParaRPr lang="ru-RU" dirty="0">
              <a:solidFill>
                <a:srgbClr val="002060"/>
              </a:solidFill>
            </a:endParaRPr>
          </a:p>
          <a:p>
            <a:pPr lvl="0">
              <a:spcBef>
                <a:spcPts val="400"/>
              </a:spcBef>
            </a:pPr>
            <a:r>
              <a:rPr lang="ru-RU" dirty="0" smtClean="0">
                <a:solidFill>
                  <a:srgbClr val="002060"/>
                </a:solidFill>
              </a:rPr>
              <a:t>Уровни </a:t>
            </a:r>
            <a:r>
              <a:rPr lang="ru-RU" dirty="0">
                <a:solidFill>
                  <a:srgbClr val="002060"/>
                </a:solidFill>
              </a:rPr>
              <a:t>загрязнения компонентов природной среды до начала выдачи разрешения и предельные уровни загрязнения компонентов природной среды в данном месте (на земельном участке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57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Содержание комплексного разрешения					</a:t>
            </a:r>
            <a:r>
              <a:rPr lang="en-US" b="1" dirty="0" smtClean="0"/>
              <a:t>	</a:t>
            </a:r>
            <a:r>
              <a:rPr lang="en-US" b="1" dirty="0" smtClean="0">
                <a:solidFill>
                  <a:srgbClr val="C00000"/>
                </a:solidFill>
              </a:rPr>
              <a:t>II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25658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>
                <a:solidFill>
                  <a:srgbClr val="002060"/>
                </a:solidFill>
              </a:rPr>
              <a:t>П</a:t>
            </a:r>
            <a:r>
              <a:rPr lang="ru-RU" dirty="0" smtClean="0">
                <a:solidFill>
                  <a:srgbClr val="002060"/>
                </a:solidFill>
              </a:rPr>
              <a:t>лан </a:t>
            </a:r>
            <a:r>
              <a:rPr lang="ru-RU" dirty="0">
                <a:solidFill>
                  <a:srgbClr val="002060"/>
                </a:solidFill>
              </a:rPr>
              <a:t>природоохранных мероприятий, предусматривающих внедрение </a:t>
            </a:r>
            <a:r>
              <a:rPr lang="ru-RU" dirty="0" smtClean="0">
                <a:solidFill>
                  <a:srgbClr val="002060"/>
                </a:solidFill>
              </a:rPr>
              <a:t>НДТМ</a:t>
            </a:r>
            <a:endParaRPr lang="en-GB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П</a:t>
            </a:r>
            <a:r>
              <a:rPr lang="ru-RU" dirty="0" smtClean="0">
                <a:solidFill>
                  <a:srgbClr val="002060"/>
                </a:solidFill>
              </a:rPr>
              <a:t>рограмма </a:t>
            </a:r>
            <a:r>
              <a:rPr lang="ru-RU" dirty="0">
                <a:solidFill>
                  <a:srgbClr val="002060"/>
                </a:solidFill>
              </a:rPr>
              <a:t>организации производственного экологического контроля выполнения требований, содержащихся в </a:t>
            </a:r>
            <a:r>
              <a:rPr lang="ru-RU" dirty="0" smtClean="0">
                <a:solidFill>
                  <a:srgbClr val="002060"/>
                </a:solidFill>
              </a:rPr>
              <a:t>разрешении</a:t>
            </a:r>
            <a:endParaRPr lang="en-GB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собые </a:t>
            </a:r>
            <a:r>
              <a:rPr lang="ru-RU" dirty="0">
                <a:solidFill>
                  <a:srgbClr val="002060"/>
                </a:solidFill>
              </a:rPr>
              <a:t>экологические требования, при которых допускается хозяйственная </a:t>
            </a:r>
            <a:r>
              <a:rPr lang="ru-RU" dirty="0" smtClean="0">
                <a:solidFill>
                  <a:srgbClr val="002060"/>
                </a:solidFill>
              </a:rPr>
              <a:t>деятельность</a:t>
            </a:r>
            <a:endParaRPr lang="en-GB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С</a:t>
            </a:r>
            <a:r>
              <a:rPr lang="ru-RU" dirty="0" smtClean="0">
                <a:solidFill>
                  <a:srgbClr val="002060"/>
                </a:solidFill>
              </a:rPr>
              <a:t>роки </a:t>
            </a:r>
            <a:r>
              <a:rPr lang="ru-RU" dirty="0">
                <a:solidFill>
                  <a:srgbClr val="002060"/>
                </a:solidFill>
              </a:rPr>
              <a:t>действия разрешения и установленных в нем экологических </a:t>
            </a:r>
            <a:r>
              <a:rPr lang="ru-RU" dirty="0" smtClean="0">
                <a:solidFill>
                  <a:srgbClr val="002060"/>
                </a:solidFill>
              </a:rPr>
              <a:t>ограничений</a:t>
            </a:r>
            <a:endParaRPr lang="en-GB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тветственность </a:t>
            </a:r>
            <a:r>
              <a:rPr lang="ru-RU" dirty="0">
                <a:solidFill>
                  <a:srgbClr val="002060"/>
                </a:solidFill>
              </a:rPr>
              <a:t>за несоблюдение предприятием требований и условий, содержащихся в данном разрешении, в порядке, установленном законодательством </a:t>
            </a:r>
            <a:r>
              <a:rPr lang="ru-RU" dirty="0" smtClean="0">
                <a:solidFill>
                  <a:srgbClr val="002060"/>
                </a:solidFill>
              </a:rPr>
              <a:t>государства</a:t>
            </a:r>
          </a:p>
          <a:p>
            <a:pPr lvl="1" algn="r"/>
            <a:r>
              <a:rPr lang="ru-RU" dirty="0" smtClean="0">
                <a:solidFill>
                  <a:srgbClr val="002060"/>
                </a:solidFill>
              </a:rPr>
              <a:t>Приложение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ru-RU" dirty="0"/>
              <a:t> </a:t>
            </a:r>
            <a:endParaRPr lang="en-GB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168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Условия выдачи разрешения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ru-RU" sz="2400" dirty="0">
                <a:solidFill>
                  <a:srgbClr val="002060"/>
                </a:solidFill>
              </a:rPr>
              <a:t>П</a:t>
            </a:r>
            <a:r>
              <a:rPr lang="ru-RU" sz="2400" dirty="0" smtClean="0">
                <a:solidFill>
                  <a:srgbClr val="002060"/>
                </a:solidFill>
              </a:rPr>
              <a:t>роведение </a:t>
            </a:r>
            <a:r>
              <a:rPr lang="ru-RU" sz="2400" dirty="0" smtClean="0">
                <a:solidFill>
                  <a:srgbClr val="C00000"/>
                </a:solidFill>
              </a:rPr>
              <a:t>(экологического) мониторинга и контроля</a:t>
            </a:r>
          </a:p>
          <a:p>
            <a:pPr lvl="1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качества </a:t>
            </a:r>
            <a:r>
              <a:rPr lang="ru-RU" dirty="0">
                <a:solidFill>
                  <a:srgbClr val="002060"/>
                </a:solidFill>
              </a:rPr>
              <a:t>воздуха рабочей </a:t>
            </a:r>
            <a:r>
              <a:rPr lang="ru-RU" dirty="0" smtClean="0">
                <a:solidFill>
                  <a:srgbClr val="002060"/>
                </a:solidFill>
              </a:rPr>
              <a:t>зоны</a:t>
            </a:r>
          </a:p>
          <a:p>
            <a:pPr lvl="1"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и</a:t>
            </a:r>
            <a:r>
              <a:rPr lang="ru-RU" dirty="0" smtClean="0">
                <a:solidFill>
                  <a:srgbClr val="002060"/>
                </a:solidFill>
              </a:rPr>
              <a:t>сточников </a:t>
            </a:r>
            <a:r>
              <a:rPr lang="ru-RU" dirty="0">
                <a:solidFill>
                  <a:srgbClr val="002060"/>
                </a:solidFill>
              </a:rPr>
              <a:t>выбросов в </a:t>
            </a:r>
            <a:r>
              <a:rPr lang="ru-RU" dirty="0" smtClean="0">
                <a:solidFill>
                  <a:srgbClr val="002060"/>
                </a:solidFill>
              </a:rPr>
              <a:t>атмосферу</a:t>
            </a:r>
          </a:p>
          <a:p>
            <a:pPr lvl="1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водоснабжения </a:t>
            </a:r>
            <a:r>
              <a:rPr lang="ru-RU" dirty="0">
                <a:solidFill>
                  <a:srgbClr val="002060"/>
                </a:solidFill>
              </a:rPr>
              <a:t>и </a:t>
            </a:r>
            <a:r>
              <a:rPr lang="ru-RU" dirty="0" smtClean="0">
                <a:solidFill>
                  <a:srgbClr val="002060"/>
                </a:solidFill>
              </a:rPr>
              <a:t>водоотведения, </a:t>
            </a:r>
          </a:p>
          <a:p>
            <a:pPr lvl="1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образования </a:t>
            </a:r>
            <a:r>
              <a:rPr lang="ru-RU" dirty="0">
                <a:solidFill>
                  <a:srgbClr val="002060"/>
                </a:solidFill>
              </a:rPr>
              <a:t>и размещения </a:t>
            </a:r>
            <a:r>
              <a:rPr lang="ru-RU" dirty="0" smtClean="0">
                <a:solidFill>
                  <a:srgbClr val="002060"/>
                </a:solidFill>
              </a:rPr>
              <a:t>отходов</a:t>
            </a:r>
          </a:p>
          <a:p>
            <a:pPr>
              <a:spcBef>
                <a:spcPts val="40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Представление ежегодной отчетности </a:t>
            </a:r>
            <a:r>
              <a:rPr lang="ru-RU" sz="2400" dirty="0">
                <a:solidFill>
                  <a:srgbClr val="002060"/>
                </a:solidFill>
              </a:rPr>
              <a:t>о фактических воздействиях на окружающую среду и </a:t>
            </a:r>
            <a:r>
              <a:rPr lang="ru-RU" sz="2400" dirty="0" smtClean="0">
                <a:solidFill>
                  <a:srgbClr val="002060"/>
                </a:solidFill>
              </a:rPr>
              <a:t>выполнении плана </a:t>
            </a:r>
            <a:r>
              <a:rPr lang="ru-RU" sz="2400" dirty="0">
                <a:solidFill>
                  <a:srgbClr val="002060"/>
                </a:solidFill>
              </a:rPr>
              <a:t>мероприятий по охране </a:t>
            </a:r>
            <a:r>
              <a:rPr lang="ru-RU" sz="2400" dirty="0" smtClean="0">
                <a:solidFill>
                  <a:srgbClr val="002060"/>
                </a:solidFill>
              </a:rPr>
              <a:t>ОС с </a:t>
            </a:r>
            <a:r>
              <a:rPr lang="ru-RU" sz="2400" dirty="0">
                <a:solidFill>
                  <a:srgbClr val="002060"/>
                </a:solidFill>
              </a:rPr>
              <a:t>указанием сроков </a:t>
            </a:r>
            <a:r>
              <a:rPr lang="ru-RU" sz="2400" dirty="0" smtClean="0">
                <a:solidFill>
                  <a:srgbClr val="002060"/>
                </a:solidFill>
              </a:rPr>
              <a:t>достижения </a:t>
            </a:r>
            <a:r>
              <a:rPr lang="ru-RU" sz="2400" dirty="0">
                <a:solidFill>
                  <a:srgbClr val="002060"/>
                </a:solidFill>
              </a:rPr>
              <a:t>нормативов воздействия на окружающую среду и сроков реализации </a:t>
            </a:r>
            <a:r>
              <a:rPr lang="ru-RU" sz="2400" dirty="0" smtClean="0">
                <a:solidFill>
                  <a:srgbClr val="002060"/>
                </a:solidFill>
              </a:rPr>
              <a:t>НДТМ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spcBef>
                <a:spcPts val="40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Уплата </a:t>
            </a:r>
            <a:r>
              <a:rPr lang="ru-RU" sz="2400" dirty="0">
                <a:solidFill>
                  <a:srgbClr val="002060"/>
                </a:solidFill>
              </a:rPr>
              <a:t>экологических налогов и платежей, предусмотренных </a:t>
            </a:r>
            <a:r>
              <a:rPr lang="ru-RU" sz="2400" dirty="0" smtClean="0">
                <a:solidFill>
                  <a:srgbClr val="002060"/>
                </a:solidFill>
              </a:rPr>
              <a:t>законодательством государства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spcBef>
                <a:spcPts val="400"/>
              </a:spcBef>
            </a:pPr>
            <a:r>
              <a:rPr lang="ru-RU" sz="2400" dirty="0">
                <a:solidFill>
                  <a:srgbClr val="002060"/>
                </a:solidFill>
              </a:rPr>
              <a:t>В</a:t>
            </a:r>
            <a:r>
              <a:rPr lang="ru-RU" sz="2400" dirty="0" smtClean="0">
                <a:solidFill>
                  <a:srgbClr val="002060"/>
                </a:solidFill>
              </a:rPr>
              <a:t>едение </a:t>
            </a:r>
            <a:r>
              <a:rPr lang="ru-RU" sz="2400" dirty="0">
                <a:solidFill>
                  <a:srgbClr val="002060"/>
                </a:solidFill>
              </a:rPr>
              <a:t>и актуализация установленных законодательством </a:t>
            </a:r>
            <a:r>
              <a:rPr lang="ru-RU" sz="2400" dirty="0" smtClean="0">
                <a:solidFill>
                  <a:srgbClr val="002060"/>
                </a:solidFill>
              </a:rPr>
              <a:t>государства форм </a:t>
            </a:r>
            <a:r>
              <a:rPr lang="ru-RU" sz="2400" dirty="0">
                <a:solidFill>
                  <a:srgbClr val="002060"/>
                </a:solidFill>
              </a:rPr>
              <a:t>статистической отчетности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lvl="1" algn="r">
              <a:spcBef>
                <a:spcPts val="4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Приложение </a:t>
            </a:r>
            <a:r>
              <a:rPr lang="en-US" sz="2000" dirty="0" smtClean="0">
                <a:solidFill>
                  <a:srgbClr val="002060"/>
                </a:solidFill>
              </a:rPr>
              <a:t>III</a:t>
            </a:r>
            <a:endParaRPr lang="en-GB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2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Индивидуальные условия и срок действия разрешения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328592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Индивидуальные условия комплексного природопользования могут содержать временные отступления от требований </a:t>
            </a:r>
            <a:r>
              <a:rPr lang="ru-RU" dirty="0" smtClean="0">
                <a:solidFill>
                  <a:srgbClr val="002060"/>
                </a:solidFill>
              </a:rPr>
              <a:t>Закона </a:t>
            </a:r>
            <a:r>
              <a:rPr lang="ru-RU" dirty="0">
                <a:solidFill>
                  <a:srgbClr val="002060"/>
                </a:solidFill>
              </a:rPr>
              <a:t>в том случае, если реализация плана мероприятий по охране </a:t>
            </a:r>
            <a:r>
              <a:rPr lang="ru-RU" dirty="0" smtClean="0">
                <a:solidFill>
                  <a:srgbClr val="002060"/>
                </a:solidFill>
              </a:rPr>
              <a:t>ОС </a:t>
            </a:r>
            <a:r>
              <a:rPr lang="ru-RU" dirty="0">
                <a:solidFill>
                  <a:srgbClr val="002060"/>
                </a:solidFill>
              </a:rPr>
              <a:t>обеспечивает приведение объекта в согласованные сроки в соответствие с данными требованиями и если указанный план будет иметь своим результатом сокращение всех видов загрязнений.</a:t>
            </a:r>
          </a:p>
          <a:p>
            <a:r>
              <a:rPr lang="ru-RU" dirty="0">
                <a:solidFill>
                  <a:srgbClr val="002060"/>
                </a:solidFill>
              </a:rPr>
              <a:t>Разрешение действует в течение установленного срока, но </a:t>
            </a:r>
            <a:r>
              <a:rPr lang="ru-RU" b="1" dirty="0">
                <a:solidFill>
                  <a:srgbClr val="3333FF"/>
                </a:solidFill>
              </a:rPr>
              <a:t>не более пяти лет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  <a:p>
            <a:r>
              <a:rPr lang="ru-RU" dirty="0">
                <a:solidFill>
                  <a:srgbClr val="002060"/>
                </a:solidFill>
              </a:rPr>
              <a:t>Решение о продлении действия срока разрешения принимается органом, выдавшим разрешение, на основании подаваемого не позднее одного месяца до истечения срока письменного заявления субъекта хозяйственной и иной деятельности. </a:t>
            </a:r>
          </a:p>
          <a:p>
            <a:endParaRPr 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21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Порядок рассмотрения и согласования заявок на получение разрешения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400600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002060"/>
                </a:solidFill>
              </a:rPr>
              <a:t>Уполномоченный государственный орган, выдающий разрешение, </a:t>
            </a:r>
            <a:r>
              <a:rPr lang="ru-RU" dirty="0" smtClean="0">
                <a:solidFill>
                  <a:srgbClr val="002060"/>
                </a:solidFill>
              </a:rPr>
              <a:t>организует </a:t>
            </a:r>
            <a:r>
              <a:rPr lang="ru-RU" dirty="0">
                <a:solidFill>
                  <a:srgbClr val="002060"/>
                </a:solidFill>
              </a:rPr>
              <a:t>рассмотрение заявок согласующими органами с учетом </a:t>
            </a:r>
            <a:r>
              <a:rPr lang="ru-RU" dirty="0" smtClean="0">
                <a:solidFill>
                  <a:srgbClr val="002060"/>
                </a:solidFill>
              </a:rPr>
              <a:t>представленной </a:t>
            </a:r>
            <a:r>
              <a:rPr lang="ru-RU" dirty="0">
                <a:solidFill>
                  <a:srgbClr val="002060"/>
                </a:solidFill>
              </a:rPr>
              <a:t>информации и мнения общественных организаций.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 </a:t>
            </a:r>
            <a:r>
              <a:rPr lang="ru-RU" dirty="0">
                <a:solidFill>
                  <a:srgbClr val="002060"/>
                </a:solidFill>
              </a:rPr>
              <a:t>рассмотрении заявки согласующие органы в течение </a:t>
            </a:r>
            <a:r>
              <a:rPr lang="ru-RU" b="1" dirty="0">
                <a:solidFill>
                  <a:srgbClr val="3333FF"/>
                </a:solidFill>
              </a:rPr>
              <a:t>от 30 до </a:t>
            </a:r>
            <a:r>
              <a:rPr lang="ru-RU" b="1" dirty="0" smtClean="0">
                <a:solidFill>
                  <a:srgbClr val="3333FF"/>
                </a:solidFill>
              </a:rPr>
              <a:t>60 дней </a:t>
            </a:r>
            <a:r>
              <a:rPr lang="ru-RU" dirty="0">
                <a:solidFill>
                  <a:srgbClr val="002060"/>
                </a:solidFill>
              </a:rPr>
              <a:t>определяют: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возможность </a:t>
            </a:r>
            <a:r>
              <a:rPr lang="ru-RU" dirty="0">
                <a:solidFill>
                  <a:srgbClr val="002060"/>
                </a:solidFill>
              </a:rPr>
              <a:t>выдачи разрешения;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необходимость </a:t>
            </a:r>
            <a:r>
              <a:rPr lang="ru-RU" dirty="0">
                <a:solidFill>
                  <a:srgbClr val="002060"/>
                </a:solidFill>
              </a:rPr>
              <a:t>установления индивидуальных условий </a:t>
            </a:r>
            <a:r>
              <a:rPr lang="ru-RU" dirty="0" smtClean="0">
                <a:solidFill>
                  <a:srgbClr val="002060"/>
                </a:solidFill>
              </a:rPr>
              <a:t>комплексного природопользования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срок </a:t>
            </a:r>
            <a:r>
              <a:rPr lang="ru-RU" dirty="0">
                <a:solidFill>
                  <a:srgbClr val="002060"/>
                </a:solidFill>
              </a:rPr>
              <a:t>действия разрешения;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порядок </a:t>
            </a:r>
            <a:r>
              <a:rPr lang="ru-RU" dirty="0">
                <a:solidFill>
                  <a:srgbClr val="002060"/>
                </a:solidFill>
              </a:rPr>
              <a:t>контроля </a:t>
            </a:r>
            <a:r>
              <a:rPr lang="ru-RU" dirty="0" smtClean="0">
                <a:solidFill>
                  <a:srgbClr val="002060"/>
                </a:solidFill>
              </a:rPr>
              <a:t>соблюдения требований</a:t>
            </a:r>
            <a:r>
              <a:rPr lang="ru-RU" dirty="0">
                <a:solidFill>
                  <a:srgbClr val="002060"/>
                </a:solidFill>
              </a:rPr>
              <a:t>, содержащихся в разрешении.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3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Положительное решение,  отказ, приостановление и пр.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При положительном решении вопроса о возможности выдачи </a:t>
            </a:r>
            <a:r>
              <a:rPr lang="ru-RU" dirty="0" smtClean="0">
                <a:solidFill>
                  <a:srgbClr val="002060"/>
                </a:solidFill>
              </a:rPr>
              <a:t>разрешения</a:t>
            </a:r>
            <a:r>
              <a:rPr lang="ru-RU" dirty="0">
                <a:solidFill>
                  <a:srgbClr val="002060"/>
                </a:solidFill>
              </a:rPr>
              <a:t>, с учетом заключений согласующих органов, </a:t>
            </a:r>
            <a:r>
              <a:rPr lang="ru-RU" dirty="0" smtClean="0">
                <a:solidFill>
                  <a:srgbClr val="002060"/>
                </a:solidFill>
              </a:rPr>
              <a:t>уполномоченный государственный </a:t>
            </a:r>
            <a:r>
              <a:rPr lang="ru-RU" dirty="0">
                <a:solidFill>
                  <a:srgbClr val="002060"/>
                </a:solidFill>
              </a:rPr>
              <a:t>орган, выдающий разрешение, выдает субъекту хозяйственной и </a:t>
            </a:r>
            <a:r>
              <a:rPr lang="ru-RU" dirty="0" smtClean="0">
                <a:solidFill>
                  <a:srgbClr val="002060"/>
                </a:solidFill>
              </a:rPr>
              <a:t>иной деятельности </a:t>
            </a:r>
            <a:r>
              <a:rPr lang="ru-RU" dirty="0">
                <a:solidFill>
                  <a:srgbClr val="002060"/>
                </a:solidFill>
              </a:rPr>
              <a:t>разрешение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</a:rPr>
              <a:t>Решения об отказе в выдаче разрешения, об его аннулировании или </a:t>
            </a:r>
            <a:r>
              <a:rPr lang="ru-RU" dirty="0" smtClean="0">
                <a:solidFill>
                  <a:srgbClr val="002060"/>
                </a:solidFill>
              </a:rPr>
              <a:t>о приостановлении </a:t>
            </a:r>
            <a:r>
              <a:rPr lang="ru-RU" dirty="0">
                <a:solidFill>
                  <a:srgbClr val="002060"/>
                </a:solidFill>
              </a:rPr>
              <a:t>его действия могут быть обжалованы в судебном порядке </a:t>
            </a:r>
            <a:r>
              <a:rPr lang="ru-RU" dirty="0" smtClean="0">
                <a:solidFill>
                  <a:srgbClr val="002060"/>
                </a:solidFill>
              </a:rPr>
              <a:t>в течение </a:t>
            </a:r>
            <a:r>
              <a:rPr lang="ru-RU" dirty="0">
                <a:solidFill>
                  <a:srgbClr val="002060"/>
                </a:solidFill>
              </a:rPr>
              <a:t>30 дней.</a:t>
            </a:r>
          </a:p>
          <a:p>
            <a:r>
              <a:rPr lang="ru-RU" dirty="0">
                <a:solidFill>
                  <a:srgbClr val="002060"/>
                </a:solidFill>
              </a:rPr>
              <a:t>Уполномоченный государственный орган может при приостановить, возобновить действие, пересмотреть и аннулировать разрешение.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3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Контроль производственной деятельности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616624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200"/>
              </a:spcBef>
            </a:pPr>
            <a:r>
              <a:rPr lang="ru-RU" sz="2100" dirty="0">
                <a:solidFill>
                  <a:srgbClr val="002060"/>
                </a:solidFill>
              </a:rPr>
              <a:t>Контроль деятельности </a:t>
            </a:r>
            <a:r>
              <a:rPr lang="ru-RU" sz="2100" dirty="0" smtClean="0">
                <a:solidFill>
                  <a:srgbClr val="002060"/>
                </a:solidFill>
              </a:rPr>
              <a:t>с посещением </a:t>
            </a:r>
            <a:r>
              <a:rPr lang="ru-RU" sz="2100" dirty="0">
                <a:solidFill>
                  <a:srgbClr val="002060"/>
                </a:solidFill>
              </a:rPr>
              <a:t>объекта является обязательным в следующих случаях:</a:t>
            </a:r>
          </a:p>
          <a:p>
            <a:pPr lvl="1">
              <a:lnSpc>
                <a:spcPct val="85000"/>
              </a:lnSpc>
              <a:spcBef>
                <a:spcPts val="200"/>
              </a:spcBef>
            </a:pPr>
            <a:r>
              <a:rPr lang="ru-RU" sz="2100" dirty="0" smtClean="0">
                <a:solidFill>
                  <a:srgbClr val="002060"/>
                </a:solidFill>
              </a:rPr>
              <a:t>загрязнение ОС в </a:t>
            </a:r>
            <a:r>
              <a:rPr lang="ru-RU" sz="2100" dirty="0">
                <a:solidFill>
                  <a:srgbClr val="002060"/>
                </a:solidFill>
              </a:rPr>
              <a:t>результате </a:t>
            </a:r>
            <a:r>
              <a:rPr lang="ru-RU" sz="2100" dirty="0" smtClean="0">
                <a:solidFill>
                  <a:srgbClr val="002060"/>
                </a:solidFill>
              </a:rPr>
              <a:t>деятельности </a:t>
            </a:r>
            <a:r>
              <a:rPr lang="ru-RU" sz="2100" dirty="0">
                <a:solidFill>
                  <a:srgbClr val="002060"/>
                </a:solidFill>
              </a:rPr>
              <a:t>объекта является настолько значительным, что возникает </a:t>
            </a:r>
            <a:r>
              <a:rPr lang="ru-RU" sz="2100" dirty="0" smtClean="0">
                <a:solidFill>
                  <a:srgbClr val="002060"/>
                </a:solidFill>
              </a:rPr>
              <a:t>необходимость актуализации </a:t>
            </a:r>
            <a:r>
              <a:rPr lang="ru-RU" sz="2100" dirty="0">
                <a:solidFill>
                  <a:srgbClr val="002060"/>
                </a:solidFill>
              </a:rPr>
              <a:t>предусмотренных в выданном разрешении нормативов </a:t>
            </a:r>
            <a:r>
              <a:rPr lang="ru-RU" sz="2100" dirty="0" smtClean="0">
                <a:solidFill>
                  <a:srgbClr val="002060"/>
                </a:solidFill>
              </a:rPr>
              <a:t>воздействия;</a:t>
            </a:r>
            <a:endParaRPr lang="ru-RU" sz="2100" dirty="0">
              <a:solidFill>
                <a:srgbClr val="002060"/>
              </a:solidFill>
            </a:endParaRPr>
          </a:p>
          <a:p>
            <a:pPr lvl="1">
              <a:lnSpc>
                <a:spcPct val="85000"/>
              </a:lnSpc>
              <a:spcBef>
                <a:spcPts val="200"/>
              </a:spcBef>
            </a:pPr>
            <a:r>
              <a:rPr lang="ru-RU" sz="2100" dirty="0" smtClean="0">
                <a:solidFill>
                  <a:srgbClr val="002060"/>
                </a:solidFill>
              </a:rPr>
              <a:t>имеется </a:t>
            </a:r>
            <a:r>
              <a:rPr lang="ru-RU" sz="2100" dirty="0">
                <a:solidFill>
                  <a:srgbClr val="002060"/>
                </a:solidFill>
              </a:rPr>
              <a:t>отрицательное заключение </a:t>
            </a:r>
            <a:r>
              <a:rPr lang="ru-RU" sz="2100" dirty="0">
                <a:solidFill>
                  <a:srgbClr val="C00000"/>
                </a:solidFill>
              </a:rPr>
              <a:t>общественной экологической </a:t>
            </a:r>
            <a:r>
              <a:rPr lang="ru-RU" sz="2100" dirty="0" smtClean="0">
                <a:solidFill>
                  <a:srgbClr val="C00000"/>
                </a:solidFill>
              </a:rPr>
              <a:t>экспертизы </a:t>
            </a:r>
          </a:p>
          <a:p>
            <a:pPr lvl="2">
              <a:lnSpc>
                <a:spcPct val="85000"/>
              </a:lnSpc>
              <a:spcBef>
                <a:spcPts val="200"/>
              </a:spcBef>
            </a:pPr>
            <a:r>
              <a:rPr lang="ru-RU" sz="2100" dirty="0" smtClean="0">
                <a:solidFill>
                  <a:srgbClr val="C00000"/>
                </a:solidFill>
              </a:rPr>
              <a:t>Имеет отношение к намечаемой деятельности</a:t>
            </a:r>
            <a:r>
              <a:rPr lang="ru-RU" sz="2100" dirty="0" smtClean="0">
                <a:solidFill>
                  <a:srgbClr val="002060"/>
                </a:solidFill>
              </a:rPr>
              <a:t>;</a:t>
            </a:r>
            <a:endParaRPr lang="ru-RU" sz="2100" dirty="0">
              <a:solidFill>
                <a:srgbClr val="002060"/>
              </a:solidFill>
            </a:endParaRPr>
          </a:p>
          <a:p>
            <a:pPr lvl="1">
              <a:lnSpc>
                <a:spcPct val="85000"/>
              </a:lnSpc>
              <a:spcBef>
                <a:spcPts val="200"/>
              </a:spcBef>
            </a:pPr>
            <a:r>
              <a:rPr lang="ru-RU" sz="2100" dirty="0" smtClean="0">
                <a:solidFill>
                  <a:srgbClr val="C00000"/>
                </a:solidFill>
              </a:rPr>
              <a:t>на </a:t>
            </a:r>
            <a:r>
              <a:rPr lang="ru-RU" sz="2100" dirty="0">
                <a:solidFill>
                  <a:srgbClr val="C00000"/>
                </a:solidFill>
              </a:rPr>
              <a:t>рынке появляются новые </a:t>
            </a:r>
            <a:r>
              <a:rPr lang="ru-RU" sz="2100" dirty="0" smtClean="0">
                <a:solidFill>
                  <a:srgbClr val="C00000"/>
                </a:solidFill>
              </a:rPr>
              <a:t>технологии</a:t>
            </a:r>
            <a:r>
              <a:rPr lang="ru-RU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>
                <a:solidFill>
                  <a:srgbClr val="002060"/>
                </a:solidFill>
              </a:rPr>
              <a:t>позволяющие </a:t>
            </a:r>
            <a:r>
              <a:rPr lang="ru-RU" sz="2100" dirty="0" smtClean="0">
                <a:solidFill>
                  <a:srgbClr val="002060"/>
                </a:solidFill>
              </a:rPr>
              <a:t>значительно сократить </a:t>
            </a:r>
            <a:r>
              <a:rPr lang="ru-RU" sz="2100" dirty="0">
                <a:solidFill>
                  <a:srgbClr val="002060"/>
                </a:solidFill>
              </a:rPr>
              <a:t>образование выбросов, сбросов, отходов, других негативных </a:t>
            </a:r>
            <a:r>
              <a:rPr lang="ru-RU" sz="2100" dirty="0" smtClean="0">
                <a:solidFill>
                  <a:srgbClr val="002060"/>
                </a:solidFill>
              </a:rPr>
              <a:t>воздействий </a:t>
            </a:r>
            <a:r>
              <a:rPr lang="ru-RU" sz="2100" dirty="0">
                <a:solidFill>
                  <a:srgbClr val="002060"/>
                </a:solidFill>
              </a:rPr>
              <a:t>без существенного увеличения расходов на их внедрение и </a:t>
            </a:r>
            <a:r>
              <a:rPr lang="ru-RU" sz="2100" dirty="0">
                <a:solidFill>
                  <a:srgbClr val="C00000"/>
                </a:solidFill>
              </a:rPr>
              <a:t>учтенные </a:t>
            </a:r>
            <a:r>
              <a:rPr lang="ru-RU" sz="2100" dirty="0" smtClean="0">
                <a:solidFill>
                  <a:srgbClr val="C00000"/>
                </a:solidFill>
              </a:rPr>
              <a:t>в национальных </a:t>
            </a:r>
            <a:r>
              <a:rPr lang="ru-RU" sz="2100" dirty="0">
                <a:solidFill>
                  <a:srgbClr val="C00000"/>
                </a:solidFill>
              </a:rPr>
              <a:t>рекомендательных справочных документах о </a:t>
            </a:r>
            <a:r>
              <a:rPr lang="ru-RU" sz="2100" dirty="0" smtClean="0">
                <a:solidFill>
                  <a:srgbClr val="C00000"/>
                </a:solidFill>
              </a:rPr>
              <a:t>НДТМ</a:t>
            </a:r>
            <a:r>
              <a:rPr lang="ru-RU" sz="2100" dirty="0" smtClean="0">
                <a:solidFill>
                  <a:srgbClr val="002060"/>
                </a:solidFill>
              </a:rPr>
              <a:t>, опубликованных </a:t>
            </a:r>
            <a:r>
              <a:rPr lang="ru-RU" sz="2100" dirty="0">
                <a:solidFill>
                  <a:srgbClr val="002060"/>
                </a:solidFill>
              </a:rPr>
              <a:t>уполномоченным государственным органом</a:t>
            </a:r>
            <a:r>
              <a:rPr lang="ru-RU" sz="2100" dirty="0" smtClean="0">
                <a:solidFill>
                  <a:srgbClr val="002060"/>
                </a:solidFill>
              </a:rPr>
              <a:t>;</a:t>
            </a:r>
          </a:p>
          <a:p>
            <a:pPr lvl="2">
              <a:lnSpc>
                <a:spcPct val="85000"/>
              </a:lnSpc>
              <a:spcBef>
                <a:spcPts val="200"/>
              </a:spcBef>
            </a:pPr>
            <a:r>
              <a:rPr lang="ru-RU" sz="2100" dirty="0" smtClean="0">
                <a:solidFill>
                  <a:srgbClr val="C00000"/>
                </a:solidFill>
              </a:rPr>
              <a:t>Пересматривается срок </a:t>
            </a:r>
            <a:r>
              <a:rPr lang="ru-RU" sz="2100" dirty="0">
                <a:solidFill>
                  <a:srgbClr val="C00000"/>
                </a:solidFill>
              </a:rPr>
              <a:t>действия </a:t>
            </a:r>
            <a:r>
              <a:rPr lang="ru-RU" sz="2100" dirty="0" smtClean="0">
                <a:solidFill>
                  <a:srgbClr val="C00000"/>
                </a:solidFill>
              </a:rPr>
              <a:t>разрешения?</a:t>
            </a:r>
            <a:endParaRPr lang="ru-RU" sz="2100" dirty="0">
              <a:solidFill>
                <a:srgbClr val="002060"/>
              </a:solidFill>
            </a:endParaRPr>
          </a:p>
          <a:p>
            <a:pPr lvl="1">
              <a:lnSpc>
                <a:spcPct val="85000"/>
              </a:lnSpc>
              <a:spcBef>
                <a:spcPts val="200"/>
              </a:spcBef>
            </a:pPr>
            <a:r>
              <a:rPr lang="ru-RU" sz="2100" dirty="0" smtClean="0">
                <a:solidFill>
                  <a:srgbClr val="002060"/>
                </a:solidFill>
              </a:rPr>
              <a:t>необходимо </a:t>
            </a:r>
            <a:r>
              <a:rPr lang="ru-RU" sz="2100" dirty="0">
                <a:solidFill>
                  <a:srgbClr val="002060"/>
                </a:solidFill>
              </a:rPr>
              <a:t>использовать </a:t>
            </a:r>
            <a:r>
              <a:rPr lang="ru-RU" sz="2100" dirty="0">
                <a:solidFill>
                  <a:srgbClr val="C00000"/>
                </a:solidFill>
              </a:rPr>
              <a:t>иные технологии </a:t>
            </a:r>
            <a:r>
              <a:rPr lang="ru-RU" sz="2100" dirty="0">
                <a:solidFill>
                  <a:srgbClr val="002060"/>
                </a:solidFill>
              </a:rPr>
              <a:t>для обеспечения </a:t>
            </a:r>
            <a:r>
              <a:rPr lang="ru-RU" sz="2100" dirty="0" smtClean="0">
                <a:solidFill>
                  <a:srgbClr val="002060"/>
                </a:solidFill>
              </a:rPr>
              <a:t>эксплуатационной </a:t>
            </a:r>
            <a:r>
              <a:rPr lang="ru-RU" sz="2100" dirty="0">
                <a:solidFill>
                  <a:srgbClr val="002060"/>
                </a:solidFill>
              </a:rPr>
              <a:t>безопасности технологических процессов или </a:t>
            </a:r>
            <a:r>
              <a:rPr lang="ru-RU" sz="2100" dirty="0" smtClean="0">
                <a:solidFill>
                  <a:srgbClr val="002060"/>
                </a:solidFill>
              </a:rPr>
              <a:t>производства.</a:t>
            </a:r>
          </a:p>
          <a:p>
            <a:pPr lvl="2">
              <a:lnSpc>
                <a:spcPct val="85000"/>
              </a:lnSpc>
              <a:spcBef>
                <a:spcPts val="200"/>
              </a:spcBef>
            </a:pPr>
            <a:r>
              <a:rPr lang="ru-RU" sz="2100" dirty="0" smtClean="0">
                <a:solidFill>
                  <a:srgbClr val="C00000"/>
                </a:solidFill>
              </a:rPr>
              <a:t>Как определяется необходимость?</a:t>
            </a:r>
            <a:endParaRPr lang="en-GB" sz="2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0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Основания выдачи предписаний и приостановление деятельности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356" y="1412776"/>
            <a:ext cx="8574124" cy="5445224"/>
          </a:xfrm>
        </p:spPr>
        <p:txBody>
          <a:bodyPr>
            <a:normAutofit fontScale="47500" lnSpcReduction="20000"/>
          </a:bodyPr>
          <a:lstStyle/>
          <a:p>
            <a:pPr lvl="0">
              <a:spcBef>
                <a:spcPts val="200"/>
              </a:spcBef>
            </a:pPr>
            <a:r>
              <a:rPr lang="ru-RU" sz="4600" dirty="0">
                <a:solidFill>
                  <a:srgbClr val="002060"/>
                </a:solidFill>
              </a:rPr>
              <a:t>О</a:t>
            </a:r>
            <a:r>
              <a:rPr lang="ru-RU" sz="4600" dirty="0" smtClean="0">
                <a:solidFill>
                  <a:srgbClr val="002060"/>
                </a:solidFill>
              </a:rPr>
              <a:t>бнаружения </a:t>
            </a:r>
            <a:r>
              <a:rPr lang="ru-RU" sz="4600" dirty="0">
                <a:solidFill>
                  <a:srgbClr val="002060"/>
                </a:solidFill>
              </a:rPr>
              <a:t>недостоверных данных в документах, </a:t>
            </a:r>
            <a:r>
              <a:rPr lang="ru-RU" sz="4600" dirty="0" smtClean="0">
                <a:solidFill>
                  <a:srgbClr val="002060"/>
                </a:solidFill>
              </a:rPr>
              <a:t>искажающих на </a:t>
            </a:r>
            <a:r>
              <a:rPr lang="ru-RU" sz="4600" dirty="0">
                <a:solidFill>
                  <a:srgbClr val="002060"/>
                </a:solidFill>
              </a:rPr>
              <a:t>10% негативное воздействие на </a:t>
            </a:r>
            <a:r>
              <a:rPr lang="ru-RU" sz="4600" dirty="0" smtClean="0">
                <a:solidFill>
                  <a:srgbClr val="002060"/>
                </a:solidFill>
              </a:rPr>
              <a:t>ОС, </a:t>
            </a:r>
            <a:r>
              <a:rPr lang="ru-RU" sz="4600" dirty="0">
                <a:solidFill>
                  <a:srgbClr val="002060"/>
                </a:solidFill>
              </a:rPr>
              <a:t>представленных </a:t>
            </a:r>
            <a:r>
              <a:rPr lang="ru-RU" sz="4600" dirty="0" smtClean="0">
                <a:solidFill>
                  <a:srgbClr val="002060"/>
                </a:solidFill>
              </a:rPr>
              <a:t>для получения Разрешения</a:t>
            </a:r>
          </a:p>
          <a:p>
            <a:pPr lvl="1">
              <a:spcBef>
                <a:spcPts val="200"/>
              </a:spcBef>
            </a:pPr>
            <a:r>
              <a:rPr lang="ru-RU" sz="4600" dirty="0" smtClean="0">
                <a:solidFill>
                  <a:srgbClr val="C00000"/>
                </a:solidFill>
              </a:rPr>
              <a:t>Численные показатели соответствия НДТ</a:t>
            </a:r>
            <a:endParaRPr lang="en-GB" sz="4600" dirty="0">
              <a:solidFill>
                <a:srgbClr val="C00000"/>
              </a:solidFill>
            </a:endParaRPr>
          </a:p>
          <a:p>
            <a:pPr lvl="0">
              <a:spcBef>
                <a:spcPts val="200"/>
              </a:spcBef>
            </a:pPr>
            <a:r>
              <a:rPr lang="ru-RU" sz="4600" dirty="0" smtClean="0">
                <a:solidFill>
                  <a:srgbClr val="002060"/>
                </a:solidFill>
              </a:rPr>
              <a:t>Нарушение требований </a:t>
            </a:r>
            <a:r>
              <a:rPr lang="ru-RU" sz="4600" dirty="0">
                <a:solidFill>
                  <a:srgbClr val="002060"/>
                </a:solidFill>
              </a:rPr>
              <a:t>и условий выдачи разрешения, влекущего существенное ухудшение состояния </a:t>
            </a:r>
            <a:r>
              <a:rPr lang="ru-RU" sz="4600" dirty="0" smtClean="0">
                <a:solidFill>
                  <a:srgbClr val="002060"/>
                </a:solidFill>
              </a:rPr>
              <a:t>ОС</a:t>
            </a:r>
            <a:endParaRPr lang="en-GB" sz="4600" dirty="0">
              <a:solidFill>
                <a:srgbClr val="002060"/>
              </a:solidFill>
            </a:endParaRPr>
          </a:p>
          <a:p>
            <a:pPr lvl="0">
              <a:spcBef>
                <a:spcPts val="200"/>
              </a:spcBef>
            </a:pPr>
            <a:r>
              <a:rPr lang="ru-RU" sz="4600" dirty="0">
                <a:solidFill>
                  <a:srgbClr val="002060"/>
                </a:solidFill>
              </a:rPr>
              <a:t>Н</a:t>
            </a:r>
            <a:r>
              <a:rPr lang="ru-RU" sz="4600" dirty="0" smtClean="0">
                <a:solidFill>
                  <a:srgbClr val="002060"/>
                </a:solidFill>
              </a:rPr>
              <a:t>есвоевременное представление экологической отчетности</a:t>
            </a:r>
            <a:endParaRPr lang="en-GB" sz="4600" dirty="0">
              <a:solidFill>
                <a:srgbClr val="002060"/>
              </a:solidFill>
            </a:endParaRPr>
          </a:p>
          <a:p>
            <a:pPr lvl="0">
              <a:spcBef>
                <a:spcPts val="200"/>
              </a:spcBef>
            </a:pPr>
            <a:r>
              <a:rPr lang="ru-RU" sz="4600" dirty="0" smtClean="0">
                <a:solidFill>
                  <a:srgbClr val="002060"/>
                </a:solidFill>
              </a:rPr>
              <a:t>Повторное(в </a:t>
            </a:r>
            <a:r>
              <a:rPr lang="ru-RU" sz="4600" dirty="0">
                <a:solidFill>
                  <a:srgbClr val="002060"/>
                </a:solidFill>
              </a:rPr>
              <a:t>течение года) </a:t>
            </a:r>
            <a:r>
              <a:rPr lang="ru-RU" sz="4600" dirty="0" smtClean="0">
                <a:solidFill>
                  <a:srgbClr val="002060"/>
                </a:solidFill>
              </a:rPr>
              <a:t>нарушение </a:t>
            </a:r>
            <a:r>
              <a:rPr lang="ru-RU" sz="4600" dirty="0">
                <a:solidFill>
                  <a:srgbClr val="002060"/>
                </a:solidFill>
              </a:rPr>
              <a:t>индивидуальных условий комплексного природопользования, установленных при осуществлении государственного экологического контроля, влекущего существенное ухудшение состояния </a:t>
            </a:r>
            <a:r>
              <a:rPr lang="ru-RU" sz="4600" dirty="0" smtClean="0">
                <a:solidFill>
                  <a:srgbClr val="002060"/>
                </a:solidFill>
              </a:rPr>
              <a:t>ОС</a:t>
            </a:r>
            <a:endParaRPr lang="en-GB" sz="4600" dirty="0">
              <a:solidFill>
                <a:srgbClr val="002060"/>
              </a:solidFill>
            </a:endParaRPr>
          </a:p>
          <a:p>
            <a:pPr lvl="0">
              <a:spcBef>
                <a:spcPts val="200"/>
              </a:spcBef>
            </a:pPr>
            <a:r>
              <a:rPr lang="ru-RU" sz="4600" dirty="0" smtClean="0">
                <a:solidFill>
                  <a:srgbClr val="002060"/>
                </a:solidFill>
              </a:rPr>
              <a:t>Невыполнение в </a:t>
            </a:r>
            <a:r>
              <a:rPr lang="ru-RU" sz="4600" dirty="0">
                <a:solidFill>
                  <a:srgbClr val="002060"/>
                </a:solidFill>
              </a:rPr>
              <a:t>срок предписаний об устранении выявленных нарушений индивидуальных условий комплексного </a:t>
            </a:r>
            <a:r>
              <a:rPr lang="ru-RU" sz="4600" dirty="0" smtClean="0">
                <a:solidFill>
                  <a:srgbClr val="002060"/>
                </a:solidFill>
              </a:rPr>
              <a:t>природопользования</a:t>
            </a:r>
            <a:endParaRPr lang="en-GB" sz="4600" dirty="0">
              <a:solidFill>
                <a:srgbClr val="002060"/>
              </a:solidFill>
            </a:endParaRPr>
          </a:p>
          <a:p>
            <a:pPr lvl="0">
              <a:spcBef>
                <a:spcPts val="200"/>
              </a:spcBef>
            </a:pPr>
            <a:r>
              <a:rPr lang="ru-RU" sz="4600" dirty="0">
                <a:solidFill>
                  <a:srgbClr val="002060"/>
                </a:solidFill>
              </a:rPr>
              <a:t>Н</a:t>
            </a:r>
            <a:r>
              <a:rPr lang="ru-RU" sz="4600" dirty="0" smtClean="0">
                <a:solidFill>
                  <a:srgbClr val="002060"/>
                </a:solidFill>
              </a:rPr>
              <a:t>евыполнения </a:t>
            </a:r>
            <a:r>
              <a:rPr lang="ru-RU" sz="4600" dirty="0">
                <a:solidFill>
                  <a:srgbClr val="002060"/>
                </a:solidFill>
              </a:rPr>
              <a:t>в установленные сроки поэтапного достижения индивидуальных условий комплексного природопользования и невыполнения природоохранных мероприятий, предусматривающих их достижение.</a:t>
            </a:r>
            <a:endParaRPr lang="en-GB" sz="46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318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4261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Устранение нарушений и приостановление действия разрешения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363272" cy="4824536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Решение об устранении нарушений без приостановления действия </a:t>
            </a:r>
            <a:r>
              <a:rPr lang="ru-RU" dirty="0" smtClean="0">
                <a:solidFill>
                  <a:srgbClr val="002060"/>
                </a:solidFill>
              </a:rPr>
              <a:t>разрешения</a:t>
            </a:r>
            <a:r>
              <a:rPr lang="ru-RU" dirty="0">
                <a:solidFill>
                  <a:srgbClr val="002060"/>
                </a:solidFill>
              </a:rPr>
              <a:t>, о приостановлении, возобновлении его действия или </a:t>
            </a:r>
            <a:r>
              <a:rPr lang="ru-RU" dirty="0" smtClean="0">
                <a:solidFill>
                  <a:srgbClr val="002060"/>
                </a:solidFill>
              </a:rPr>
              <a:t>аннулировании разрешения </a:t>
            </a:r>
            <a:r>
              <a:rPr lang="ru-RU" dirty="0">
                <a:solidFill>
                  <a:srgbClr val="002060"/>
                </a:solidFill>
              </a:rPr>
              <a:t>доводится до </a:t>
            </a:r>
            <a:r>
              <a:rPr lang="ru-RU" dirty="0" smtClean="0">
                <a:solidFill>
                  <a:srgbClr val="002060"/>
                </a:solidFill>
              </a:rPr>
              <a:t>предприятия и инспекции </a:t>
            </a:r>
            <a:r>
              <a:rPr lang="ru-RU" dirty="0">
                <a:solidFill>
                  <a:srgbClr val="002060"/>
                </a:solidFill>
              </a:rPr>
              <a:t>государственного налогового комитета в письменной форме с </a:t>
            </a:r>
            <a:r>
              <a:rPr lang="ru-RU" dirty="0" smtClean="0">
                <a:solidFill>
                  <a:srgbClr val="002060"/>
                </a:solidFill>
              </a:rPr>
              <a:t>обоснованием </a:t>
            </a:r>
            <a:r>
              <a:rPr lang="ru-RU" dirty="0">
                <a:solidFill>
                  <a:srgbClr val="002060"/>
                </a:solidFill>
              </a:rPr>
              <a:t>принятого решения не позднее пяти дней после его принятия.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 </a:t>
            </a:r>
            <a:r>
              <a:rPr lang="ru-RU" dirty="0">
                <a:solidFill>
                  <a:srgbClr val="002060"/>
                </a:solidFill>
              </a:rPr>
              <a:t>наличии </a:t>
            </a:r>
            <a:r>
              <a:rPr lang="ru-RU" dirty="0" smtClean="0">
                <a:solidFill>
                  <a:srgbClr val="002060"/>
                </a:solidFill>
              </a:rPr>
              <a:t>оснований уполномоченный </a:t>
            </a:r>
            <a:r>
              <a:rPr lang="ru-RU" dirty="0">
                <a:solidFill>
                  <a:srgbClr val="002060"/>
                </a:solidFill>
              </a:rPr>
              <a:t>государственный орган приостанавливает действие </a:t>
            </a:r>
            <a:r>
              <a:rPr lang="ru-RU" dirty="0" smtClean="0">
                <a:solidFill>
                  <a:srgbClr val="002060"/>
                </a:solidFill>
              </a:rPr>
              <a:t>индивидуальных </a:t>
            </a:r>
            <a:r>
              <a:rPr lang="ru-RU" dirty="0">
                <a:solidFill>
                  <a:srgbClr val="002060"/>
                </a:solidFill>
              </a:rPr>
              <a:t>условий комплексного природопользования, обращается в суд </a:t>
            </a:r>
            <a:r>
              <a:rPr lang="ru-RU" dirty="0" smtClean="0">
                <a:solidFill>
                  <a:srgbClr val="002060"/>
                </a:solidFill>
              </a:rPr>
              <a:t>для принятия </a:t>
            </a:r>
            <a:r>
              <a:rPr lang="ru-RU" dirty="0">
                <a:solidFill>
                  <a:srgbClr val="002060"/>
                </a:solidFill>
              </a:rPr>
              <a:t>решения о приостановлении хозяйственной деятельности и </a:t>
            </a:r>
            <a:r>
              <a:rPr lang="ru-RU" dirty="0" smtClean="0">
                <a:solidFill>
                  <a:srgbClr val="002060"/>
                </a:solidFill>
              </a:rPr>
              <a:t>принимает </a:t>
            </a:r>
            <a:r>
              <a:rPr lang="ru-RU" dirty="0">
                <a:solidFill>
                  <a:srgbClr val="002060"/>
                </a:solidFill>
              </a:rPr>
              <a:t>меры административной ответственности.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20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Что нужно отразить в модельном </a:t>
            </a:r>
            <a:r>
              <a:rPr lang="en-US" b="1" dirty="0" smtClean="0"/>
              <a:t>(</a:t>
            </a:r>
            <a:r>
              <a:rPr lang="ru-RU" b="1" dirty="0" smtClean="0"/>
              <a:t>эталонном) законе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400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200"/>
              </a:spcBef>
              <a:buClr>
                <a:srgbClr val="002060"/>
              </a:buClr>
            </a:pPr>
            <a:r>
              <a:rPr lang="ru-RU" sz="2200" dirty="0" smtClean="0">
                <a:solidFill>
                  <a:srgbClr val="002060"/>
                </a:solidFill>
              </a:rPr>
              <a:t>Необходимо выдавать комплексные экологические разрешения, основанные на НДТМ, всем производствам с высоким потенциалом загрязнения окружающей среды</a:t>
            </a:r>
          </a:p>
          <a:p>
            <a:pPr>
              <a:lnSpc>
                <a:spcPct val="80000"/>
              </a:lnSpc>
              <a:spcBef>
                <a:spcPts val="200"/>
              </a:spcBef>
              <a:buClr>
                <a:srgbClr val="002060"/>
              </a:buClr>
            </a:pPr>
            <a:r>
              <a:rPr lang="ru-RU" sz="2200" dirty="0" smtClean="0">
                <a:solidFill>
                  <a:srgbClr val="002060"/>
                </a:solidFill>
              </a:rPr>
              <a:t>Следует применять разные режимы регулирования для больших и малых загрязнителей</a:t>
            </a:r>
            <a:endParaRPr lang="en-US" sz="22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spcBef>
                <a:spcPts val="200"/>
              </a:spcBef>
              <a:buClr>
                <a:srgbClr val="002060"/>
              </a:buClr>
            </a:pPr>
            <a:r>
              <a:rPr lang="ru-RU" sz="2200" dirty="0" smtClean="0">
                <a:solidFill>
                  <a:srgbClr val="002060"/>
                </a:solidFill>
              </a:rPr>
              <a:t>Надо работать по принципу «одного окна»</a:t>
            </a:r>
          </a:p>
          <a:p>
            <a:pPr>
              <a:lnSpc>
                <a:spcPct val="80000"/>
              </a:lnSpc>
              <a:spcBef>
                <a:spcPts val="200"/>
              </a:spcBef>
              <a:buClr>
                <a:srgbClr val="002060"/>
              </a:buClr>
            </a:pPr>
            <a:r>
              <a:rPr lang="ru-RU" sz="2200" dirty="0" smtClean="0">
                <a:solidFill>
                  <a:srgbClr val="002060"/>
                </a:solidFill>
              </a:rPr>
              <a:t>Необходимо обеспечивать общественное участие на ключевых этапах разрешительной процедуры</a:t>
            </a:r>
          </a:p>
          <a:p>
            <a:pPr>
              <a:lnSpc>
                <a:spcPct val="80000"/>
              </a:lnSpc>
              <a:spcBef>
                <a:spcPts val="200"/>
              </a:spcBef>
              <a:buClr>
                <a:srgbClr val="002060"/>
              </a:buClr>
            </a:pPr>
            <a:r>
              <a:rPr lang="ru-RU" sz="2200" dirty="0" smtClean="0">
                <a:solidFill>
                  <a:srgbClr val="002060"/>
                </a:solidFill>
              </a:rPr>
              <a:t>Разрешительно-регулирующая система должна быть в максимальной степени поддержана информационными и регулятивными материалами общего доступа</a:t>
            </a:r>
            <a:endParaRPr lang="en-US" sz="22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spcBef>
                <a:spcPts val="200"/>
              </a:spcBef>
              <a:buClr>
                <a:srgbClr val="002060"/>
              </a:buClr>
            </a:pPr>
            <a:r>
              <a:rPr lang="ru-RU" sz="2200" dirty="0" smtClean="0">
                <a:solidFill>
                  <a:srgbClr val="002060"/>
                </a:solidFill>
              </a:rPr>
              <a:t>Разрешительная процедура должна быть связана с другими процедурами (экологическая оценка и экологический аудит)</a:t>
            </a:r>
          </a:p>
          <a:p>
            <a:pPr>
              <a:lnSpc>
                <a:spcPct val="80000"/>
              </a:lnSpc>
              <a:spcBef>
                <a:spcPts val="200"/>
              </a:spcBef>
              <a:buClr>
                <a:srgbClr val="002060"/>
              </a:buClr>
            </a:pPr>
            <a:r>
              <a:rPr lang="ru-RU" sz="2200" dirty="0" smtClean="0">
                <a:solidFill>
                  <a:srgbClr val="002060"/>
                </a:solidFill>
              </a:rPr>
              <a:t>При выдаче разрешений должны быть учтены нормативы качества окружающей среды</a:t>
            </a:r>
            <a:endParaRPr lang="en-US" sz="22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spcBef>
                <a:spcPts val="200"/>
              </a:spcBef>
              <a:buClr>
                <a:srgbClr val="002060"/>
              </a:buClr>
            </a:pPr>
            <a:r>
              <a:rPr lang="ru-RU" sz="2200" dirty="0" smtClean="0">
                <a:solidFill>
                  <a:srgbClr val="002060"/>
                </a:solidFill>
              </a:rPr>
              <a:t>При выдаче разрешений должны учитываться местные условия </a:t>
            </a:r>
          </a:p>
          <a:p>
            <a:pPr>
              <a:lnSpc>
                <a:spcPct val="80000"/>
              </a:lnSpc>
              <a:spcBef>
                <a:spcPts val="200"/>
              </a:spcBef>
              <a:buClr>
                <a:srgbClr val="002060"/>
              </a:buClr>
            </a:pPr>
            <a:r>
              <a:rPr lang="ru-RU" sz="2200" dirty="0" smtClean="0">
                <a:solidFill>
                  <a:srgbClr val="002060"/>
                </a:solidFill>
              </a:rPr>
              <a:t>Процедура выдачи разрешений должна быть прозрачной и предусматривать возможность апелляции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277173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Аверкамп</a:t>
            </a:r>
            <a:r>
              <a:rPr lang="ru-RU" b="1" dirty="0" smtClean="0"/>
              <a:t>. На льду</a:t>
            </a:r>
            <a:endParaRPr lang="ru-RU" b="1" dirty="0"/>
          </a:p>
        </p:txBody>
      </p:sp>
      <p:pic>
        <p:nvPicPr>
          <p:cNvPr id="4" name="Content Placeholder 3" descr="Хендрик Аверкамп На льду (пригород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576" y="1700808"/>
            <a:ext cx="7704856" cy="4951707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06090"/>
          </a:xfrm>
        </p:spPr>
        <p:txBody>
          <a:bodyPr/>
          <a:lstStyle/>
          <a:p>
            <a:r>
              <a:rPr lang="ru-RU" b="1" dirty="0" smtClean="0"/>
              <a:t>Выводы					</a:t>
            </a:r>
            <a:r>
              <a:rPr lang="en-US" b="1" dirty="0">
                <a:solidFill>
                  <a:srgbClr val="3333FF"/>
                </a:solidFill>
              </a:rPr>
              <a:t>I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760640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ru-RU" sz="2600" dirty="0" smtClean="0">
                <a:solidFill>
                  <a:srgbClr val="002060"/>
                </a:solidFill>
              </a:rPr>
              <a:t>Модельный (эталонный) </a:t>
            </a:r>
            <a:r>
              <a:rPr lang="ru-RU" sz="2600" dirty="0">
                <a:solidFill>
                  <a:srgbClr val="002060"/>
                </a:solidFill>
              </a:rPr>
              <a:t>закон о реформировании системы экологических </a:t>
            </a:r>
            <a:r>
              <a:rPr lang="ru-RU" sz="2600" dirty="0" smtClean="0">
                <a:solidFill>
                  <a:srgbClr val="002060"/>
                </a:solidFill>
              </a:rPr>
              <a:t>разрешений должен определять критерии отнесения предприятий к различным категориям в зависимости от уровня воздействия на окружающую среду.</a:t>
            </a:r>
          </a:p>
          <a:p>
            <a:pPr>
              <a:spcBef>
                <a:spcPts val="200"/>
              </a:spcBef>
            </a:pPr>
            <a:r>
              <a:rPr lang="ru-RU" sz="2600" dirty="0" smtClean="0">
                <a:solidFill>
                  <a:srgbClr val="002060"/>
                </a:solidFill>
              </a:rPr>
              <a:t>Модельный закон должен устанавливать процедуры выдачи комплексных разрешений предприятиям КПКЗ и предприятиям, подпадающим под НОД.</a:t>
            </a:r>
          </a:p>
          <a:p>
            <a:pPr>
              <a:spcBef>
                <a:spcPts val="200"/>
              </a:spcBef>
            </a:pPr>
            <a:r>
              <a:rPr lang="ru-RU" sz="2600" dirty="0" smtClean="0">
                <a:solidFill>
                  <a:srgbClr val="002060"/>
                </a:solidFill>
              </a:rPr>
              <a:t>Для всех отраслей, крупные предприятия которых должны получать комплексные экологические разрешения, необходимо разработать Справочники по НДТМ.</a:t>
            </a:r>
          </a:p>
          <a:p>
            <a:pPr>
              <a:spcBef>
                <a:spcPts val="200"/>
              </a:spcBef>
            </a:pPr>
            <a:r>
              <a:rPr lang="ru-RU" sz="2600" dirty="0" smtClean="0">
                <a:solidFill>
                  <a:srgbClr val="002060"/>
                </a:solidFill>
              </a:rPr>
              <a:t>Для всех отраслей, характеризующихся умеренным загрязнением, должны быть разработаны нормы общего действия.</a:t>
            </a:r>
          </a:p>
          <a:p>
            <a:pPr>
              <a:spcBef>
                <a:spcPts val="200"/>
              </a:spcBef>
            </a:pPr>
            <a:endParaRPr lang="ru-RU" sz="2600" dirty="0" smtClean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48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06090"/>
          </a:xfrm>
        </p:spPr>
        <p:txBody>
          <a:bodyPr/>
          <a:lstStyle/>
          <a:p>
            <a:r>
              <a:rPr lang="ru-RU" b="1" dirty="0" smtClean="0"/>
              <a:t>Выводы					</a:t>
            </a:r>
            <a:r>
              <a:rPr lang="en-US" b="1" dirty="0" smtClean="0">
                <a:solidFill>
                  <a:srgbClr val="3333FF"/>
                </a:solidFill>
              </a:rPr>
              <a:t>II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76064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200"/>
              </a:spcBef>
            </a:pPr>
            <a:r>
              <a:rPr lang="ru-RU" sz="2600" dirty="0" smtClean="0">
                <a:solidFill>
                  <a:srgbClr val="002060"/>
                </a:solidFill>
              </a:rPr>
              <a:t>Модельный </a:t>
            </a:r>
            <a:r>
              <a:rPr lang="ru-RU" sz="2600" dirty="0">
                <a:solidFill>
                  <a:srgbClr val="002060"/>
                </a:solidFill>
              </a:rPr>
              <a:t>закон </a:t>
            </a:r>
            <a:r>
              <a:rPr lang="ru-RU" sz="2600" dirty="0" smtClean="0">
                <a:solidFill>
                  <a:srgbClr val="002060"/>
                </a:solidFill>
              </a:rPr>
              <a:t>СНГ «О </a:t>
            </a:r>
            <a:r>
              <a:rPr lang="ru-RU" sz="2600" dirty="0">
                <a:solidFill>
                  <a:srgbClr val="002060"/>
                </a:solidFill>
              </a:rPr>
              <a:t>предотвращении и комплексном контроле загрязнений окружающей среды» был разработан в порядке </a:t>
            </a:r>
            <a:r>
              <a:rPr lang="ru-RU" sz="2600" dirty="0" smtClean="0">
                <a:solidFill>
                  <a:srgbClr val="002060"/>
                </a:solidFill>
              </a:rPr>
              <a:t>гармонизации </a:t>
            </a:r>
            <a:r>
              <a:rPr lang="ru-RU" sz="2600" dirty="0">
                <a:solidFill>
                  <a:srgbClr val="002060"/>
                </a:solidFill>
              </a:rPr>
              <a:t>экологического законодательства государства с законодательством </a:t>
            </a:r>
            <a:r>
              <a:rPr lang="ru-RU" sz="2600" dirty="0" smtClean="0">
                <a:solidFill>
                  <a:srgbClr val="002060"/>
                </a:solidFill>
              </a:rPr>
              <a:t>ЕС  и предполагает </a:t>
            </a:r>
            <a:r>
              <a:rPr lang="ru-RU" sz="2600" b="1" dirty="0">
                <a:solidFill>
                  <a:srgbClr val="0070C0"/>
                </a:solidFill>
              </a:rPr>
              <a:t>переход </a:t>
            </a:r>
            <a:r>
              <a:rPr lang="ru-RU" sz="2600" b="1" dirty="0" smtClean="0">
                <a:solidFill>
                  <a:srgbClr val="0070C0"/>
                </a:solidFill>
              </a:rPr>
              <a:t>к комплексным разрешениям </a:t>
            </a:r>
            <a:r>
              <a:rPr lang="ru-RU" sz="2600" b="1" dirty="0">
                <a:solidFill>
                  <a:srgbClr val="0070C0"/>
                </a:solidFill>
              </a:rPr>
              <a:t>на допустимое воздействие на </a:t>
            </a:r>
            <a:r>
              <a:rPr lang="ru-RU" sz="2600" b="1" dirty="0" smtClean="0">
                <a:solidFill>
                  <a:srgbClr val="0070C0"/>
                </a:solidFill>
              </a:rPr>
              <a:t>ОС </a:t>
            </a:r>
            <a:r>
              <a:rPr lang="ru-RU" sz="2600" dirty="0" smtClean="0">
                <a:solidFill>
                  <a:srgbClr val="002060"/>
                </a:solidFill>
              </a:rPr>
              <a:t>для предприятий ключевых отраслей экономики.</a:t>
            </a:r>
          </a:p>
          <a:p>
            <a:pPr>
              <a:spcBef>
                <a:spcPts val="200"/>
              </a:spcBef>
            </a:pPr>
            <a:r>
              <a:rPr lang="ru-RU" sz="2600" dirty="0" smtClean="0">
                <a:solidFill>
                  <a:srgbClr val="002060"/>
                </a:solidFill>
              </a:rPr>
              <a:t>Закон определяет :</a:t>
            </a:r>
          </a:p>
          <a:p>
            <a:pPr lvl="1">
              <a:spcBef>
                <a:spcPts val="200"/>
              </a:spcBef>
            </a:pPr>
            <a:r>
              <a:rPr lang="ru-RU" sz="2600" dirty="0" smtClean="0">
                <a:solidFill>
                  <a:srgbClr val="002060"/>
                </a:solidFill>
              </a:rPr>
              <a:t>состав заявки на разрешение;</a:t>
            </a:r>
          </a:p>
          <a:p>
            <a:pPr lvl="1">
              <a:spcBef>
                <a:spcPts val="200"/>
              </a:spcBef>
            </a:pPr>
            <a:r>
              <a:rPr lang="ru-RU" sz="2600" dirty="0">
                <a:solidFill>
                  <a:srgbClr val="002060"/>
                </a:solidFill>
              </a:rPr>
              <a:t>процедуру выдачи комплексного разрешения</a:t>
            </a:r>
            <a:r>
              <a:rPr lang="ru-RU" sz="2600" dirty="0" smtClean="0">
                <a:solidFill>
                  <a:srgbClr val="002060"/>
                </a:solidFill>
              </a:rPr>
              <a:t>;</a:t>
            </a:r>
          </a:p>
          <a:p>
            <a:pPr lvl="1">
              <a:spcBef>
                <a:spcPts val="200"/>
              </a:spcBef>
            </a:pPr>
            <a:r>
              <a:rPr lang="ru-RU" sz="2600" dirty="0">
                <a:solidFill>
                  <a:srgbClr val="002060"/>
                </a:solidFill>
              </a:rPr>
              <a:t>у</a:t>
            </a:r>
            <a:r>
              <a:rPr lang="ru-RU" sz="2600" dirty="0" smtClean="0">
                <a:solidFill>
                  <a:srgbClr val="002060"/>
                </a:solidFill>
              </a:rPr>
              <a:t>словия выдачи разрешений и их основания для приостановления;</a:t>
            </a:r>
          </a:p>
          <a:p>
            <a:pPr lvl="1">
              <a:spcBef>
                <a:spcPts val="200"/>
              </a:spcBef>
            </a:pPr>
            <a:r>
              <a:rPr lang="ru-RU" sz="2600" dirty="0">
                <a:solidFill>
                  <a:srgbClr val="002060"/>
                </a:solidFill>
              </a:rPr>
              <a:t>п</a:t>
            </a:r>
            <a:r>
              <a:rPr lang="ru-RU" sz="2600" dirty="0" smtClean="0">
                <a:solidFill>
                  <a:srgbClr val="002060"/>
                </a:solidFill>
              </a:rPr>
              <a:t>одходы к организации контроля выполнения требований комплексных разрешений.</a:t>
            </a:r>
          </a:p>
          <a:p>
            <a:pPr>
              <a:spcBef>
                <a:spcPts val="200"/>
              </a:spcBef>
            </a:pPr>
            <a:r>
              <a:rPr lang="ru-RU" sz="2600" dirty="0">
                <a:solidFill>
                  <a:srgbClr val="002060"/>
                </a:solidFill>
              </a:rPr>
              <a:t>Законом предусмотрена выдача разрешений на основе норм общего действия для малых и средних </a:t>
            </a:r>
            <a:r>
              <a:rPr lang="ru-RU" sz="2600" dirty="0" smtClean="0">
                <a:solidFill>
                  <a:srgbClr val="002060"/>
                </a:solidFill>
              </a:rPr>
              <a:t>предприятий.</a:t>
            </a:r>
          </a:p>
          <a:p>
            <a:pPr>
              <a:spcBef>
                <a:spcPts val="200"/>
              </a:spcBef>
            </a:pPr>
            <a:r>
              <a:rPr lang="ru-RU" sz="2600" dirty="0" smtClean="0">
                <a:solidFill>
                  <a:srgbClr val="002060"/>
                </a:solidFill>
              </a:rPr>
              <a:t>Несмотря на некоторые проблемы в части требований к заявке и к обоснованию соответствия НДТМ/внедрения НДТМ,  соответствующие разделы Закона могут быть приняты за основу при разработке подходов к </a:t>
            </a:r>
            <a:r>
              <a:rPr lang="ru-RU" sz="2600" dirty="0">
                <a:solidFill>
                  <a:srgbClr val="002060"/>
                </a:solidFill>
              </a:rPr>
              <a:t>выдаче</a:t>
            </a:r>
            <a:r>
              <a:rPr lang="ru-RU" sz="2600" dirty="0" smtClean="0">
                <a:solidFill>
                  <a:srgbClr val="002060"/>
                </a:solidFill>
              </a:rPr>
              <a:t> комплексных экологических разрешений.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9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0070C0"/>
                </a:solidFill>
              </a:rPr>
              <a:t>Спасибо за внимание!</a:t>
            </a:r>
          </a:p>
          <a:p>
            <a:pPr marL="0" indent="0" algn="ctr">
              <a:buNone/>
            </a:pPr>
            <a:endParaRPr lang="ru-RU" sz="30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М.В. </a:t>
            </a:r>
            <a:r>
              <a:rPr lang="ru-RU" sz="2600" dirty="0" err="1" smtClean="0">
                <a:solidFill>
                  <a:srgbClr val="002060"/>
                </a:solidFill>
              </a:rPr>
              <a:t>Бегак</a:t>
            </a:r>
            <a:endParaRPr lang="ru-RU" sz="2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mbegak@gmail.com</a:t>
            </a:r>
          </a:p>
          <a:p>
            <a:pPr marL="0" indent="0" algn="ctr">
              <a:buNone/>
            </a:pPr>
            <a:endParaRPr lang="ru-RU" sz="2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Т.В. Гусева</a:t>
            </a:r>
            <a:endParaRPr lang="en-US" sz="2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tguseva@muctr.ru</a:t>
            </a:r>
            <a:endParaRPr lang="en-GB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37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Что является обязательным </a:t>
            </a:r>
            <a:br>
              <a:rPr lang="ru-RU" b="1" dirty="0" smtClean="0"/>
            </a:br>
            <a:r>
              <a:rPr lang="ru-RU" b="1" dirty="0" smtClean="0"/>
              <a:t>при разработке модельного (эталонного) закона		</a:t>
            </a:r>
            <a:r>
              <a:rPr lang="en-US" b="1" dirty="0" smtClean="0"/>
              <a:t>	</a:t>
            </a:r>
            <a:r>
              <a:rPr lang="en-US" b="1" dirty="0" smtClean="0">
                <a:solidFill>
                  <a:srgbClr val="3333FF"/>
                </a:solidFill>
              </a:rPr>
              <a:t>I</a:t>
            </a:r>
            <a:endParaRPr lang="en-GB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Группирование субъектов регулирования:</a:t>
            </a:r>
          </a:p>
          <a:p>
            <a:pPr>
              <a:buClr>
                <a:srgbClr val="002060"/>
              </a:buClr>
            </a:pPr>
            <a:r>
              <a:rPr lang="ru-RU" sz="2500" dirty="0" smtClean="0">
                <a:solidFill>
                  <a:srgbClr val="002060"/>
                </a:solidFill>
              </a:rPr>
              <a:t>Группа КПКЗ</a:t>
            </a:r>
            <a:r>
              <a:rPr lang="en-US" sz="2500" dirty="0" smtClean="0">
                <a:solidFill>
                  <a:srgbClr val="002060"/>
                </a:solidFill>
              </a:rPr>
              <a:t> – </a:t>
            </a:r>
            <a:r>
              <a:rPr lang="ru-RU" sz="2500" dirty="0" smtClean="0">
                <a:solidFill>
                  <a:srgbClr val="002060"/>
                </a:solidFill>
              </a:rPr>
              <a:t>предприятия с высоким потенциалом загрязнения для которых разработаны или будут разработаны Справочники и/или технологические нормативы. 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</a:p>
          <a:p>
            <a:pPr>
              <a:buClr>
                <a:srgbClr val="002060"/>
              </a:buClr>
            </a:pPr>
            <a:r>
              <a:rPr lang="ru-RU" sz="2500" dirty="0" smtClean="0">
                <a:solidFill>
                  <a:srgbClr val="002060"/>
                </a:solidFill>
              </a:rPr>
              <a:t>Группа </a:t>
            </a:r>
            <a:r>
              <a:rPr lang="en-US" sz="2500" dirty="0">
                <a:solidFill>
                  <a:srgbClr val="002060"/>
                </a:solidFill>
              </a:rPr>
              <a:t>II – </a:t>
            </a:r>
            <a:r>
              <a:rPr lang="ru-RU" sz="2500" dirty="0" smtClean="0">
                <a:solidFill>
                  <a:srgbClr val="002060"/>
                </a:solidFill>
              </a:rPr>
              <a:t>предприятия</a:t>
            </a:r>
            <a:r>
              <a:rPr lang="en-US" sz="2500" dirty="0" smtClean="0">
                <a:solidFill>
                  <a:srgbClr val="002060"/>
                </a:solidFill>
              </a:rPr>
              <a:t> c</a:t>
            </a:r>
            <a:r>
              <a:rPr lang="ru-RU" sz="2500" dirty="0" smtClean="0">
                <a:solidFill>
                  <a:srgbClr val="002060"/>
                </a:solidFill>
              </a:rPr>
              <a:t> умеренным потенциалом загрязнения, например, ниже порогов КПКЗ,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ru-RU" sz="2500" dirty="0" smtClean="0">
                <a:solidFill>
                  <a:srgbClr val="002060"/>
                </a:solidFill>
              </a:rPr>
              <a:t>для которых на основе Справочников или других источников разрабатываются Нормы Общего Действия (НОД). </a:t>
            </a:r>
          </a:p>
          <a:p>
            <a:pPr lvl="1">
              <a:buClr>
                <a:srgbClr val="002060"/>
              </a:buClr>
            </a:pPr>
            <a:r>
              <a:rPr lang="ru-RU" sz="2100" dirty="0" smtClean="0">
                <a:solidFill>
                  <a:srgbClr val="002060"/>
                </a:solidFill>
              </a:rPr>
              <a:t>Эти НОД включаются в Разрешение или в Декларацию.</a:t>
            </a:r>
          </a:p>
          <a:p>
            <a:pPr>
              <a:buClr>
                <a:srgbClr val="002060"/>
              </a:buClr>
            </a:pPr>
            <a:r>
              <a:rPr lang="ru-RU" sz="2500" dirty="0" smtClean="0">
                <a:solidFill>
                  <a:srgbClr val="002060"/>
                </a:solidFill>
              </a:rPr>
              <a:t>Группа </a:t>
            </a:r>
            <a:r>
              <a:rPr lang="en-US" sz="2500" dirty="0" smtClean="0">
                <a:solidFill>
                  <a:srgbClr val="002060"/>
                </a:solidFill>
              </a:rPr>
              <a:t>III </a:t>
            </a:r>
            <a:r>
              <a:rPr lang="en-US" sz="2500" dirty="0">
                <a:solidFill>
                  <a:srgbClr val="002060"/>
                </a:solidFill>
              </a:rPr>
              <a:t>– </a:t>
            </a:r>
            <a:r>
              <a:rPr lang="ru-RU" sz="2500" dirty="0">
                <a:solidFill>
                  <a:srgbClr val="002060"/>
                </a:solidFill>
              </a:rPr>
              <a:t>предприятия</a:t>
            </a:r>
            <a:r>
              <a:rPr lang="en-US" sz="2500" dirty="0">
                <a:solidFill>
                  <a:srgbClr val="002060"/>
                </a:solidFill>
              </a:rPr>
              <a:t> c</a:t>
            </a:r>
            <a:r>
              <a:rPr lang="ru-RU" sz="2500" dirty="0">
                <a:solidFill>
                  <a:srgbClr val="002060"/>
                </a:solidFill>
              </a:rPr>
              <a:t> </a:t>
            </a:r>
            <a:r>
              <a:rPr lang="ru-RU" sz="2500" dirty="0" smtClean="0">
                <a:solidFill>
                  <a:srgbClr val="002060"/>
                </a:solidFill>
              </a:rPr>
              <a:t>небольшим / малым </a:t>
            </a:r>
            <a:r>
              <a:rPr lang="ru-RU" sz="2500" dirty="0">
                <a:solidFill>
                  <a:srgbClr val="002060"/>
                </a:solidFill>
              </a:rPr>
              <a:t>потенциалом </a:t>
            </a:r>
            <a:r>
              <a:rPr lang="ru-RU" sz="2500" dirty="0" smtClean="0">
                <a:solidFill>
                  <a:srgbClr val="002060"/>
                </a:solidFill>
              </a:rPr>
              <a:t>загрязнения. Для них нормативы эмиссий устанавливаются по факту и  вносятся в отчетность.</a:t>
            </a:r>
          </a:p>
          <a:p>
            <a:pPr>
              <a:buClr>
                <a:srgbClr val="002060"/>
              </a:buClr>
            </a:pPr>
            <a:r>
              <a:rPr lang="ru-RU" sz="2500" dirty="0" smtClean="0">
                <a:solidFill>
                  <a:srgbClr val="002060"/>
                </a:solidFill>
              </a:rPr>
              <a:t>Группа </a:t>
            </a:r>
            <a:r>
              <a:rPr lang="en-US" sz="2500" dirty="0">
                <a:solidFill>
                  <a:srgbClr val="002060"/>
                </a:solidFill>
              </a:rPr>
              <a:t>IV – </a:t>
            </a:r>
            <a:r>
              <a:rPr lang="ru-RU" sz="2500" dirty="0">
                <a:solidFill>
                  <a:srgbClr val="002060"/>
                </a:solidFill>
              </a:rPr>
              <a:t>предприятия</a:t>
            </a:r>
            <a:r>
              <a:rPr lang="en-US" sz="2500" dirty="0">
                <a:solidFill>
                  <a:srgbClr val="002060"/>
                </a:solidFill>
              </a:rPr>
              <a:t> c</a:t>
            </a:r>
            <a:r>
              <a:rPr lang="ru-RU" sz="2500" dirty="0">
                <a:solidFill>
                  <a:srgbClr val="002060"/>
                </a:solidFill>
              </a:rPr>
              <a:t> 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ru-RU" sz="2500" dirty="0" smtClean="0">
                <a:solidFill>
                  <a:srgbClr val="002060"/>
                </a:solidFill>
              </a:rPr>
              <a:t>ничтожным / минимальным  </a:t>
            </a:r>
            <a:r>
              <a:rPr lang="ru-RU" sz="2500" dirty="0">
                <a:solidFill>
                  <a:srgbClr val="002060"/>
                </a:solidFill>
              </a:rPr>
              <a:t>потенциалом </a:t>
            </a:r>
            <a:r>
              <a:rPr lang="ru-RU" sz="2500" dirty="0" smtClean="0">
                <a:solidFill>
                  <a:srgbClr val="002060"/>
                </a:solidFill>
              </a:rPr>
              <a:t>загрязнения (не подлежат государственному учету)</a:t>
            </a:r>
          </a:p>
          <a:p>
            <a:pPr marL="0" indent="0">
              <a:buNone/>
            </a:pPr>
            <a:endParaRPr lang="en-GB" sz="2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185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Что является обязательным </a:t>
            </a:r>
            <a:br>
              <a:rPr lang="ru-RU" b="1" dirty="0"/>
            </a:br>
            <a:r>
              <a:rPr lang="ru-RU" b="1" dirty="0"/>
              <a:t>при разработке модельного (эталонного) закона		</a:t>
            </a:r>
            <a:r>
              <a:rPr lang="en-US" b="1" dirty="0"/>
              <a:t>	</a:t>
            </a:r>
            <a:r>
              <a:rPr lang="en-US" b="1" dirty="0" smtClean="0">
                <a:solidFill>
                  <a:srgbClr val="3333FF"/>
                </a:solidFill>
              </a:rPr>
              <a:t>II</a:t>
            </a:r>
            <a:endParaRPr lang="en-GB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Справочники по НДТМ:</a:t>
            </a:r>
          </a:p>
          <a:p>
            <a:pPr>
              <a:buClr>
                <a:srgbClr val="002060"/>
              </a:buClr>
            </a:pPr>
            <a:r>
              <a:rPr lang="ru-RU" sz="2500" dirty="0">
                <a:solidFill>
                  <a:srgbClr val="002060"/>
                </a:solidFill>
              </a:rPr>
              <a:t>Для всех предприятий, входящих в группу </a:t>
            </a:r>
            <a:r>
              <a:rPr lang="ru-RU" sz="2500" dirty="0" smtClean="0">
                <a:solidFill>
                  <a:srgbClr val="002060"/>
                </a:solidFill>
              </a:rPr>
              <a:t>КПКЗ, </a:t>
            </a:r>
            <a:r>
              <a:rPr lang="ru-RU" sz="2500" dirty="0">
                <a:solidFill>
                  <a:srgbClr val="002060"/>
                </a:solidFill>
              </a:rPr>
              <a:t>должны быть разработаны Справочники и/или технологические </a:t>
            </a:r>
            <a:r>
              <a:rPr lang="ru-RU" sz="2500" dirty="0" smtClean="0">
                <a:solidFill>
                  <a:srgbClr val="002060"/>
                </a:solidFill>
              </a:rPr>
              <a:t>нормативы.</a:t>
            </a:r>
            <a:endParaRPr lang="ru-RU" sz="2500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r>
              <a:rPr lang="ru-RU" sz="2500" dirty="0">
                <a:solidFill>
                  <a:srgbClr val="002060"/>
                </a:solidFill>
              </a:rPr>
              <a:t>Для всех предприятий, входящих в группу II (умеренный потенциал воздействия на ОС),  должны быть разработаны  НОД. </a:t>
            </a:r>
            <a:endParaRPr lang="ru-RU" sz="2500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r>
              <a:rPr lang="ru-RU" sz="2500" dirty="0" smtClean="0">
                <a:solidFill>
                  <a:srgbClr val="002060"/>
                </a:solidFill>
              </a:rPr>
              <a:t>Смешение </a:t>
            </a:r>
            <a:r>
              <a:rPr lang="ru-RU" sz="2500" dirty="0">
                <a:solidFill>
                  <a:srgbClr val="002060"/>
                </a:solidFill>
              </a:rPr>
              <a:t>принципов нормирования на основе НДТМ или НОД с принципами нормирования на основе нормативов допустимых выбросов/сбросов является недопустимым</a:t>
            </a:r>
            <a:endParaRPr lang="en-GB" sz="2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5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 smtClean="0"/>
              <a:t>«Развилки» при разработке модельного закона</a:t>
            </a:r>
            <a:r>
              <a:rPr lang="en-US" b="1" dirty="0" smtClean="0"/>
              <a:t>			</a:t>
            </a:r>
            <a:r>
              <a:rPr lang="en-US" b="1" dirty="0" smtClean="0">
                <a:solidFill>
                  <a:srgbClr val="3333FF"/>
                </a:solidFill>
              </a:rPr>
              <a:t>I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40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Органы, выдающие разрешение:</a:t>
            </a:r>
          </a:p>
          <a:p>
            <a:pPr>
              <a:buClr>
                <a:srgbClr val="002060"/>
              </a:buClr>
            </a:pPr>
            <a:r>
              <a:rPr lang="ru-RU" sz="2400" dirty="0" smtClean="0">
                <a:solidFill>
                  <a:srgbClr val="002060"/>
                </a:solidFill>
              </a:rPr>
              <a:t>В </a:t>
            </a:r>
            <a:r>
              <a:rPr lang="ru-RU" sz="2400" dirty="0">
                <a:solidFill>
                  <a:srgbClr val="002060"/>
                </a:solidFill>
              </a:rPr>
              <a:t>унитарных государствах </a:t>
            </a:r>
            <a:r>
              <a:rPr lang="ru-RU" sz="2400" dirty="0" smtClean="0">
                <a:solidFill>
                  <a:srgbClr val="002060"/>
                </a:solidFill>
              </a:rPr>
              <a:t>комплексные </a:t>
            </a:r>
            <a:r>
              <a:rPr lang="ru-RU" sz="2400" dirty="0">
                <a:solidFill>
                  <a:srgbClr val="002060"/>
                </a:solidFill>
              </a:rPr>
              <a:t>разрешения выдает уполномоченный орган (Министерство </a:t>
            </a:r>
            <a:r>
              <a:rPr lang="ru-RU" sz="2400" dirty="0" smtClean="0">
                <a:solidFill>
                  <a:srgbClr val="002060"/>
                </a:solidFill>
              </a:rPr>
              <a:t>экологии</a:t>
            </a:r>
            <a:r>
              <a:rPr lang="ru-RU" sz="2400" dirty="0">
                <a:solidFill>
                  <a:srgbClr val="002060"/>
                </a:solidFill>
              </a:rPr>
              <a:t>), а </a:t>
            </a:r>
            <a:r>
              <a:rPr lang="ru-RU" sz="2400" dirty="0" smtClean="0">
                <a:solidFill>
                  <a:srgbClr val="002060"/>
                </a:solidFill>
              </a:rPr>
              <a:t>выдачу разрешений </a:t>
            </a:r>
            <a:r>
              <a:rPr lang="ru-RU" sz="2400" dirty="0">
                <a:solidFill>
                  <a:srgbClr val="002060"/>
                </a:solidFill>
              </a:rPr>
              <a:t>на основе </a:t>
            </a:r>
            <a:r>
              <a:rPr lang="ru-RU" sz="2400" dirty="0" smtClean="0">
                <a:solidFill>
                  <a:srgbClr val="002060"/>
                </a:solidFill>
              </a:rPr>
              <a:t>НОД (или проверку Деклараций) для </a:t>
            </a:r>
            <a:r>
              <a:rPr lang="ru-RU" sz="2400" dirty="0">
                <a:solidFill>
                  <a:srgbClr val="002060"/>
                </a:solidFill>
              </a:rPr>
              <a:t>группы  </a:t>
            </a:r>
            <a:r>
              <a:rPr lang="en-US" sz="2400" dirty="0" smtClean="0">
                <a:solidFill>
                  <a:srgbClr val="002060"/>
                </a:solidFill>
              </a:rPr>
              <a:t>II </a:t>
            </a:r>
            <a:r>
              <a:rPr lang="ru-RU" sz="2400" dirty="0" smtClean="0">
                <a:solidFill>
                  <a:srgbClr val="002060"/>
                </a:solidFill>
              </a:rPr>
              <a:t>осуществляют муниципальные органы.</a:t>
            </a:r>
          </a:p>
          <a:p>
            <a:pPr>
              <a:buClr>
                <a:srgbClr val="002060"/>
              </a:buClr>
            </a:pPr>
            <a:r>
              <a:rPr lang="ru-RU" sz="2400" dirty="0">
                <a:solidFill>
                  <a:srgbClr val="002060"/>
                </a:solidFill>
              </a:rPr>
              <a:t>В </a:t>
            </a:r>
            <a:r>
              <a:rPr lang="ru-RU" sz="2400" dirty="0" smtClean="0">
                <a:solidFill>
                  <a:srgbClr val="002060"/>
                </a:solidFill>
              </a:rPr>
              <a:t>федеративных </a:t>
            </a:r>
            <a:r>
              <a:rPr lang="ru-RU" sz="2400" dirty="0">
                <a:solidFill>
                  <a:srgbClr val="002060"/>
                </a:solidFill>
              </a:rPr>
              <a:t>государствах </a:t>
            </a:r>
            <a:r>
              <a:rPr lang="ru-RU" sz="2400" dirty="0" smtClean="0">
                <a:solidFill>
                  <a:srgbClr val="002060"/>
                </a:solidFill>
              </a:rPr>
              <a:t>комплексные </a:t>
            </a:r>
            <a:r>
              <a:rPr lang="ru-RU" sz="2400" dirty="0">
                <a:solidFill>
                  <a:srgbClr val="002060"/>
                </a:solidFill>
              </a:rPr>
              <a:t>разрешения выдает уполномоченный орган </a:t>
            </a:r>
            <a:r>
              <a:rPr lang="ru-RU" sz="2400" dirty="0" smtClean="0">
                <a:solidFill>
                  <a:srgbClr val="002060"/>
                </a:solidFill>
              </a:rPr>
              <a:t>(например, </a:t>
            </a:r>
            <a:r>
              <a:rPr lang="ru-RU" sz="2400" dirty="0" err="1" smtClean="0">
                <a:solidFill>
                  <a:srgbClr val="002060"/>
                </a:solidFill>
              </a:rPr>
              <a:t>Росприроднадзор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в РФ), </a:t>
            </a:r>
            <a:r>
              <a:rPr lang="ru-RU" sz="2400" dirty="0" smtClean="0">
                <a:solidFill>
                  <a:srgbClr val="002060"/>
                </a:solidFill>
              </a:rPr>
              <a:t>или его </a:t>
            </a:r>
            <a:r>
              <a:rPr lang="ru-RU" sz="2400" dirty="0">
                <a:solidFill>
                  <a:srgbClr val="002060"/>
                </a:solidFill>
              </a:rPr>
              <a:t>территориальные отделения</a:t>
            </a:r>
            <a:r>
              <a:rPr lang="ru-RU" sz="2400" dirty="0" smtClean="0">
                <a:solidFill>
                  <a:srgbClr val="002060"/>
                </a:solidFill>
              </a:rPr>
              <a:t> на местах, а выдачу разрешений </a:t>
            </a:r>
            <a:r>
              <a:rPr lang="ru-RU" sz="2400" dirty="0">
                <a:solidFill>
                  <a:srgbClr val="002060"/>
                </a:solidFill>
              </a:rPr>
              <a:t>на основе НОД (или </a:t>
            </a:r>
            <a:r>
              <a:rPr lang="ru-RU" sz="2400" dirty="0" smtClean="0">
                <a:solidFill>
                  <a:srgbClr val="002060"/>
                </a:solidFill>
              </a:rPr>
              <a:t>проверку </a:t>
            </a:r>
            <a:r>
              <a:rPr lang="ru-RU" sz="2400" dirty="0">
                <a:solidFill>
                  <a:srgbClr val="002060"/>
                </a:solidFill>
              </a:rPr>
              <a:t>Деклараций) для группы  </a:t>
            </a:r>
            <a:r>
              <a:rPr lang="en-US" sz="2400" dirty="0">
                <a:solidFill>
                  <a:srgbClr val="002060"/>
                </a:solidFill>
              </a:rPr>
              <a:t>II </a:t>
            </a:r>
            <a:r>
              <a:rPr lang="ru-RU" sz="2400" dirty="0" smtClean="0">
                <a:solidFill>
                  <a:srgbClr val="002060"/>
                </a:solidFill>
              </a:rPr>
              <a:t>проводят экологические службы субъектов Федерации или территориальные отделения уполномоченного органа.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Органы, контролирующие выполнение разрешения, могут быть теми же, что и органы, которые выдают разрешение, или другими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ru-RU" sz="25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8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b="1" dirty="0"/>
              <a:t>«Развилки» при разработке модельного </a:t>
            </a:r>
            <a:r>
              <a:rPr lang="ru-RU" b="1" dirty="0" smtClean="0"/>
              <a:t>закона 			</a:t>
            </a:r>
            <a:r>
              <a:rPr lang="en-US" b="1" dirty="0" smtClean="0">
                <a:solidFill>
                  <a:srgbClr val="3333FF"/>
                </a:solidFill>
              </a:rPr>
              <a:t>II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400600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endParaRPr lang="ru-RU" sz="2200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r>
              <a:rPr lang="ru-RU" sz="2400" dirty="0" smtClean="0">
                <a:solidFill>
                  <a:srgbClr val="002060"/>
                </a:solidFill>
              </a:rPr>
              <a:t>Чем являются технологические нормативы или НОД для предприятий и уполномоченных органов? Обязательными к применению и установленными законодательством либо справочными величинами, материалом для беседы с инспектором?</a:t>
            </a:r>
          </a:p>
          <a:p>
            <a:pPr>
              <a:buClr>
                <a:srgbClr val="002060"/>
              </a:buClr>
            </a:pPr>
            <a:r>
              <a:rPr lang="ru-RU" sz="2400" dirty="0" smtClean="0">
                <a:solidFill>
                  <a:srgbClr val="002060"/>
                </a:solidFill>
              </a:rPr>
              <a:t>Входит ли ОВОС в процедуру выдачи КЭР для новых предприятий?</a:t>
            </a:r>
          </a:p>
          <a:p>
            <a:pPr>
              <a:buClr>
                <a:srgbClr val="002060"/>
              </a:buClr>
            </a:pPr>
            <a:r>
              <a:rPr lang="ru-RU" sz="2400" dirty="0" smtClean="0">
                <a:solidFill>
                  <a:srgbClr val="002060"/>
                </a:solidFill>
              </a:rPr>
              <a:t>Входит ли экологический аудит в процедуру </a:t>
            </a:r>
            <a:r>
              <a:rPr lang="ru-RU" sz="2400" dirty="0">
                <a:solidFill>
                  <a:srgbClr val="002060"/>
                </a:solidFill>
              </a:rPr>
              <a:t>выдачи КЭР для </a:t>
            </a:r>
            <a:r>
              <a:rPr lang="ru-RU" sz="2400" dirty="0" smtClean="0">
                <a:solidFill>
                  <a:srgbClr val="002060"/>
                </a:solidFill>
              </a:rPr>
              <a:t>действующих предприятий?</a:t>
            </a: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ru-RU" sz="25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35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Статус модельного закона СНГ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208912" cy="5400600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rgbClr val="002060"/>
                </a:solidFill>
              </a:rPr>
              <a:t>Порядок </a:t>
            </a:r>
            <a:r>
              <a:rPr lang="ru-RU" sz="2500" dirty="0">
                <a:solidFill>
                  <a:srgbClr val="002060"/>
                </a:solidFill>
              </a:rPr>
              <a:t>и процесс разработки модельных законодательных актов, а также их статус определены «Положением о разработке модельных законодательных актов и рекомендаций Межпарламентской Ассамблеи государств – участников Содружества Независимых Государств» (редакция от 23 ноября 2012 года) . </a:t>
            </a:r>
            <a:endParaRPr lang="ru-RU" sz="2500" dirty="0" smtClean="0">
              <a:solidFill>
                <a:srgbClr val="002060"/>
              </a:solidFill>
            </a:endParaRPr>
          </a:p>
          <a:p>
            <a:r>
              <a:rPr lang="ru-RU" sz="2500" dirty="0" smtClean="0">
                <a:solidFill>
                  <a:srgbClr val="C00000"/>
                </a:solidFill>
              </a:rPr>
              <a:t>Модельный </a:t>
            </a:r>
            <a:r>
              <a:rPr lang="ru-RU" sz="2500" dirty="0">
                <a:solidFill>
                  <a:srgbClr val="C00000"/>
                </a:solidFill>
              </a:rPr>
              <a:t>закон Содружества Независимых Государств </a:t>
            </a:r>
            <a:r>
              <a:rPr lang="ru-RU" sz="2500" dirty="0">
                <a:solidFill>
                  <a:srgbClr val="002060"/>
                </a:solidFill>
              </a:rPr>
              <a:t>– законодательный акт рекомендательного характера, принятый Межпарламентской Ассамблеей с целью сближения правового регулирования конкретных видов (групп) общественных отношений в государствах </a:t>
            </a:r>
            <a:r>
              <a:rPr lang="ru-RU" sz="2500" dirty="0" smtClean="0">
                <a:solidFill>
                  <a:srgbClr val="002060"/>
                </a:solidFill>
              </a:rPr>
              <a:t>Содружества.</a:t>
            </a:r>
            <a:endParaRPr lang="en-GB" sz="2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3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модельного закона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>
            <a:normAutofit/>
          </a:bodyPr>
          <a:lstStyle/>
          <a:p>
            <a:r>
              <a:rPr lang="ru-RU" sz="2500" dirty="0">
                <a:solidFill>
                  <a:srgbClr val="002060"/>
                </a:solidFill>
              </a:rPr>
              <a:t>Цель Закона - гармонизированное с международными нормами регулирование хозяйственной деятельности, оказывающей негативное воздействие на окружающую среду, жизнь и здоровье граждан. </a:t>
            </a:r>
            <a:endParaRPr lang="ru-RU" sz="2500" dirty="0" smtClean="0">
              <a:solidFill>
                <a:srgbClr val="002060"/>
              </a:solidFill>
            </a:endParaRPr>
          </a:p>
          <a:p>
            <a:r>
              <a:rPr lang="ru-RU" sz="2500" dirty="0" smtClean="0">
                <a:solidFill>
                  <a:srgbClr val="002060"/>
                </a:solidFill>
              </a:rPr>
              <a:t>Основной подход – гармонизация с принципами и подходами Директивы о комплексном предотвращении и контроле загрязнения </a:t>
            </a:r>
          </a:p>
          <a:p>
            <a:pPr lvl="1"/>
            <a:r>
              <a:rPr lang="ru-RU" sz="2300" dirty="0" smtClean="0">
                <a:solidFill>
                  <a:srgbClr val="002060"/>
                </a:solidFill>
              </a:rPr>
              <a:t>Модельный </a:t>
            </a:r>
            <a:r>
              <a:rPr lang="ru-RU" sz="2300" dirty="0">
                <a:solidFill>
                  <a:srgbClr val="002060"/>
                </a:solidFill>
              </a:rPr>
              <a:t>закон принят на </a:t>
            </a:r>
            <a:r>
              <a:rPr lang="ru-RU" sz="2300" dirty="0" smtClean="0">
                <a:solidFill>
                  <a:srgbClr val="002060"/>
                </a:solidFill>
              </a:rPr>
              <a:t>31</a:t>
            </a:r>
            <a:r>
              <a:rPr lang="ru-RU" sz="2300" baseline="30000" dirty="0" smtClean="0">
                <a:solidFill>
                  <a:srgbClr val="002060"/>
                </a:solidFill>
              </a:rPr>
              <a:t>ом</a:t>
            </a:r>
            <a:r>
              <a:rPr lang="ru-RU" sz="2300" dirty="0" smtClean="0">
                <a:solidFill>
                  <a:srgbClr val="002060"/>
                </a:solidFill>
              </a:rPr>
              <a:t> Пленарном </a:t>
            </a:r>
            <a:r>
              <a:rPr lang="ru-RU" sz="2300" dirty="0">
                <a:solidFill>
                  <a:srgbClr val="002060"/>
                </a:solidFill>
              </a:rPr>
              <a:t>заседании Межпарламентской Ассамблеи государств – участников СНГ (постановление № 31-8 от 25 ноября 2008 года). </a:t>
            </a:r>
            <a:endParaRPr lang="en-GB" sz="2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50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3581</TotalTime>
  <Words>2491</Words>
  <Application>Microsoft Office PowerPoint</Application>
  <PresentationFormat>On-screen Show (4:3)</PresentationFormat>
  <Paragraphs>263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 Рекомендации по разработке модельного закона  о реформировании системы экологических разрешений</vt:lpstr>
      <vt:lpstr>Брейгель. Охотники на снегу</vt:lpstr>
      <vt:lpstr>Что нужно отразить в модельном (эталонном) законе</vt:lpstr>
      <vt:lpstr>Что является обязательным  при разработке модельного (эталонного) закона   I</vt:lpstr>
      <vt:lpstr>Что является обязательным  при разработке модельного (эталонного) закона   II</vt:lpstr>
      <vt:lpstr>«Развилки» при разработке модельного закона   I</vt:lpstr>
      <vt:lpstr>«Развилки» при разработке модельного закона    II</vt:lpstr>
      <vt:lpstr>Статус модельного закона СНГ</vt:lpstr>
      <vt:lpstr>Цель модельного закона</vt:lpstr>
      <vt:lpstr>Суть гармонизации</vt:lpstr>
      <vt:lpstr>Перечень видов деятельности  и критерии их выбора</vt:lpstr>
      <vt:lpstr>Особенности перечня производств, регулируемых Законом</vt:lpstr>
      <vt:lpstr>Нормы общего действия</vt:lpstr>
      <vt:lpstr>Подходы к выдаче разрешения</vt:lpstr>
      <vt:lpstr>Договор на комплексное природопользование</vt:lpstr>
      <vt:lpstr>Заявка на получение разрешения. Общие сведения о предприятии    </vt:lpstr>
      <vt:lpstr>Заявка. Характеристика производственной деятельности</vt:lpstr>
      <vt:lpstr>Заявка: описание источника негативного воздействия</vt:lpstr>
      <vt:lpstr>Заявка: оценка состояния окружающей среды, результаты исследований</vt:lpstr>
      <vt:lpstr>Заявка: обоснование внедрения НДТМ</vt:lpstr>
      <vt:lpstr>Содержание комплексного разрешения      I</vt:lpstr>
      <vt:lpstr>Содержание комплексного разрешения      II</vt:lpstr>
      <vt:lpstr>Условия выдачи разрешения</vt:lpstr>
      <vt:lpstr>Индивидуальные условия и срок действия разрешения</vt:lpstr>
      <vt:lpstr>Порядок рассмотрения и согласования заявок на получение разрешения</vt:lpstr>
      <vt:lpstr>Положительное решение,  отказ, приостановление и пр.</vt:lpstr>
      <vt:lpstr>Контроль производственной деятельности</vt:lpstr>
      <vt:lpstr>Основания выдачи предписаний и приостановление деятельности</vt:lpstr>
      <vt:lpstr>Устранение нарушений и приостановление действия разрешения</vt:lpstr>
      <vt:lpstr>Аверкамп. На льду</vt:lpstr>
      <vt:lpstr>Выводы     I</vt:lpstr>
      <vt:lpstr>Выводы     II</vt:lpstr>
      <vt:lpstr>Slide 33</vt:lpstr>
    </vt:vector>
  </TitlesOfParts>
  <Company>MWH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Tatiana Guseva;Michaek Begak</dc:creator>
  <cp:lastModifiedBy>Vladimir Morozov</cp:lastModifiedBy>
  <cp:revision>357</cp:revision>
  <cp:lastPrinted>2012-05-10T14:01:43Z</cp:lastPrinted>
  <dcterms:created xsi:type="dcterms:W3CDTF">2011-10-12T15:30:18Z</dcterms:created>
  <dcterms:modified xsi:type="dcterms:W3CDTF">2013-10-02T06:58:11Z</dcterms:modified>
</cp:coreProperties>
</file>