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79" r:id="rId2"/>
    <p:sldId id="285" r:id="rId3"/>
    <p:sldId id="380" r:id="rId4"/>
    <p:sldId id="381" r:id="rId5"/>
    <p:sldId id="391" r:id="rId6"/>
    <p:sldId id="392" r:id="rId7"/>
    <p:sldId id="393" r:id="rId8"/>
    <p:sldId id="388" r:id="rId9"/>
    <p:sldId id="394" r:id="rId10"/>
    <p:sldId id="395" r:id="rId11"/>
    <p:sldId id="396" r:id="rId12"/>
    <p:sldId id="397" r:id="rId13"/>
    <p:sldId id="390" r:id="rId14"/>
    <p:sldId id="39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00CC00"/>
    <a:srgbClr val="FF3300"/>
    <a:srgbClr val="FFCC66"/>
    <a:srgbClr val="0066FF"/>
    <a:srgbClr val="FF5050"/>
    <a:srgbClr val="E9E53B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3250" autoAdjust="0"/>
  </p:normalViewPr>
  <p:slideViewPr>
    <p:cSldViewPr>
      <p:cViewPr>
        <p:scale>
          <a:sx n="70" d="100"/>
          <a:sy n="70" d="100"/>
        </p:scale>
        <p:origin x="-142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785251-5A3B-4B36-95C0-844F025E7B5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55714D-3E56-4C6A-A180-78CE912458E4}">
      <dgm:prSet custT="1"/>
      <dgm:spPr/>
      <dgm:t>
        <a:bodyPr/>
        <a:lstStyle/>
        <a:p>
          <a:pPr rtl="0"/>
          <a:r>
            <a:rPr lang="en-US" sz="2400" b="0" i="0" noProof="0" dirty="0" smtClean="0">
              <a:solidFill>
                <a:schemeClr val="tx1"/>
              </a:solidFill>
            </a:rPr>
            <a:t>Strategy</a:t>
          </a:r>
          <a:endParaRPr lang="en-US" sz="2400" b="0" i="0" noProof="0" dirty="0">
            <a:solidFill>
              <a:schemeClr val="tx1"/>
            </a:solidFill>
          </a:endParaRPr>
        </a:p>
      </dgm:t>
    </dgm:pt>
    <dgm:pt modelId="{D9BBFCF2-3246-48FC-85F2-D897A7692985}" type="parTrans" cxnId="{FEF986E7-C804-438E-ABE0-4D0554D4AE0D}">
      <dgm:prSet/>
      <dgm:spPr/>
      <dgm:t>
        <a:bodyPr/>
        <a:lstStyle/>
        <a:p>
          <a:endParaRPr lang="en-US"/>
        </a:p>
      </dgm:t>
    </dgm:pt>
    <dgm:pt modelId="{1644D9D2-34CB-43EF-AC5A-CE71F254F9A2}" type="sibTrans" cxnId="{FEF986E7-C804-438E-ABE0-4D0554D4AE0D}">
      <dgm:prSet/>
      <dgm:spPr/>
      <dgm:t>
        <a:bodyPr/>
        <a:lstStyle/>
        <a:p>
          <a:endParaRPr lang="en-US"/>
        </a:p>
      </dgm:t>
    </dgm:pt>
    <dgm:pt modelId="{7ABB267C-AAD4-4220-B3DF-194EFD32CC25}">
      <dgm:prSet custT="1"/>
      <dgm:spPr/>
      <dgm:t>
        <a:bodyPr/>
        <a:lstStyle/>
        <a:p>
          <a:pPr rtl="0"/>
          <a:r>
            <a:rPr lang="en-US" sz="2400" noProof="0" dirty="0" err="1" smtClean="0"/>
            <a:t>Env</a:t>
          </a:r>
          <a:r>
            <a:rPr lang="en-US" sz="2400" noProof="0" dirty="0" smtClean="0"/>
            <a:t>. permitting law</a:t>
          </a:r>
          <a:endParaRPr lang="en-US" sz="2400" noProof="0" dirty="0"/>
        </a:p>
      </dgm:t>
    </dgm:pt>
    <dgm:pt modelId="{002C6231-5D89-4A35-83D1-403E5F9A221F}" type="parTrans" cxnId="{ACA8119C-3681-489B-91B2-5DEE372C6D35}">
      <dgm:prSet/>
      <dgm:spPr/>
      <dgm:t>
        <a:bodyPr/>
        <a:lstStyle/>
        <a:p>
          <a:endParaRPr lang="en-US"/>
        </a:p>
      </dgm:t>
    </dgm:pt>
    <dgm:pt modelId="{5E898EF3-C709-4A5B-95B2-F30A4D14B042}" type="sibTrans" cxnId="{ACA8119C-3681-489B-91B2-5DEE372C6D35}">
      <dgm:prSet/>
      <dgm:spPr/>
      <dgm:t>
        <a:bodyPr/>
        <a:lstStyle/>
        <a:p>
          <a:endParaRPr lang="en-US"/>
        </a:p>
      </dgm:t>
    </dgm:pt>
    <dgm:pt modelId="{F12B8E2C-F122-4B26-BB46-5D83B684F125}">
      <dgm:prSet custT="1"/>
      <dgm:spPr/>
      <dgm:t>
        <a:bodyPr/>
        <a:lstStyle/>
        <a:p>
          <a:pPr rtl="0"/>
          <a:r>
            <a:rPr lang="en-US" sz="2400" b="1" i="0" noProof="0" dirty="0" smtClean="0">
              <a:solidFill>
                <a:srgbClr val="FF0000"/>
              </a:solidFill>
            </a:rPr>
            <a:t>Implementing legislation</a:t>
          </a:r>
          <a:endParaRPr lang="en-US" sz="2400" i="0" noProof="0" dirty="0">
            <a:solidFill>
              <a:srgbClr val="FF0000"/>
            </a:solidFill>
          </a:endParaRPr>
        </a:p>
      </dgm:t>
    </dgm:pt>
    <dgm:pt modelId="{1FB7C4E3-465F-4189-93FB-4250154B9464}" type="parTrans" cxnId="{B0B6CAFC-BE6E-48A0-9F21-DAB5497FF90D}">
      <dgm:prSet/>
      <dgm:spPr/>
      <dgm:t>
        <a:bodyPr/>
        <a:lstStyle/>
        <a:p>
          <a:endParaRPr lang="en-US"/>
        </a:p>
      </dgm:t>
    </dgm:pt>
    <dgm:pt modelId="{298063D1-0F36-4F26-B261-2E5D7D20A51D}" type="sibTrans" cxnId="{B0B6CAFC-BE6E-48A0-9F21-DAB5497FF90D}">
      <dgm:prSet/>
      <dgm:spPr/>
      <dgm:t>
        <a:bodyPr/>
        <a:lstStyle/>
        <a:p>
          <a:endParaRPr lang="en-US"/>
        </a:p>
      </dgm:t>
    </dgm:pt>
    <dgm:pt modelId="{8122B6CE-C8BF-4804-9C56-106B41585AF7}" type="pres">
      <dgm:prSet presAssocID="{E6785251-5A3B-4B36-95C0-844F025E7B5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4A4991A2-F717-49B0-BF63-75D793FD1A1A}" type="pres">
      <dgm:prSet presAssocID="{E6785251-5A3B-4B36-95C0-844F025E7B5D}" presName="pyramid" presStyleLbl="node1" presStyleIdx="0" presStyleCnt="1"/>
      <dgm:spPr>
        <a:gradFill rotWithShape="0">
          <a:gsLst>
            <a:gs pos="0">
              <a:srgbClr val="FFFF00"/>
            </a:gs>
            <a:gs pos="50000">
              <a:srgbClr val="FFFF99"/>
            </a:gs>
            <a:gs pos="100000">
              <a:schemeClr val="bg1"/>
            </a:gs>
          </a:gsLst>
          <a:lin ang="5400000" scaled="0"/>
        </a:gradFill>
      </dgm:spPr>
      <dgm:t>
        <a:bodyPr/>
        <a:lstStyle/>
        <a:p>
          <a:endParaRPr lang="en-US"/>
        </a:p>
      </dgm:t>
    </dgm:pt>
    <dgm:pt modelId="{F2DE3E67-4BFB-4DA8-9EF8-04AA46502898}" type="pres">
      <dgm:prSet presAssocID="{E6785251-5A3B-4B36-95C0-844F025E7B5D}" presName="theList" presStyleCnt="0"/>
      <dgm:spPr/>
    </dgm:pt>
    <dgm:pt modelId="{ECF97E52-CEA5-4E51-99CD-7AE028FA00C4}" type="pres">
      <dgm:prSet presAssocID="{C855714D-3E56-4C6A-A180-78CE912458E4}" presName="aNode" presStyleLbl="fgAcc1" presStyleIdx="0" presStyleCnt="3" custScaleX="91780" custLinFactNeighborX="-3577" custLinFactNeighborY="53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D7BD1E-8B78-4805-9E0A-39A870330BD0}" type="pres">
      <dgm:prSet presAssocID="{C855714D-3E56-4C6A-A180-78CE912458E4}" presName="aSpace" presStyleCnt="0"/>
      <dgm:spPr/>
    </dgm:pt>
    <dgm:pt modelId="{639BC88B-BBD5-4031-95E8-55271182F0EB}" type="pres">
      <dgm:prSet presAssocID="{7ABB267C-AAD4-4220-B3DF-194EFD32CC25}" presName="aNode" presStyleLbl="fgAcc1" presStyleIdx="1" presStyleCnt="3" custScaleX="1305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6001F9-8029-421F-B13E-4C4A465431EF}" type="pres">
      <dgm:prSet presAssocID="{7ABB267C-AAD4-4220-B3DF-194EFD32CC25}" presName="aSpace" presStyleCnt="0"/>
      <dgm:spPr/>
    </dgm:pt>
    <dgm:pt modelId="{2ABD3D47-0A0D-4711-A3E3-D0F719D02A68}" type="pres">
      <dgm:prSet presAssocID="{F12B8E2C-F122-4B26-BB46-5D83B684F125}" presName="aNode" presStyleLbl="fgAcc1" presStyleIdx="2" presStyleCnt="3" custScaleX="179363" custLinFactNeighborX="-1093" custLinFactNeighborY="-177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AF58D-0432-47DF-941E-0DD04F009665}" type="pres">
      <dgm:prSet presAssocID="{F12B8E2C-F122-4B26-BB46-5D83B684F125}" presName="aSpace" presStyleCnt="0"/>
      <dgm:spPr/>
    </dgm:pt>
  </dgm:ptLst>
  <dgm:cxnLst>
    <dgm:cxn modelId="{FEF986E7-C804-438E-ABE0-4D0554D4AE0D}" srcId="{E6785251-5A3B-4B36-95C0-844F025E7B5D}" destId="{C855714D-3E56-4C6A-A180-78CE912458E4}" srcOrd="0" destOrd="0" parTransId="{D9BBFCF2-3246-48FC-85F2-D897A7692985}" sibTransId="{1644D9D2-34CB-43EF-AC5A-CE71F254F9A2}"/>
    <dgm:cxn modelId="{B0B6CAFC-BE6E-48A0-9F21-DAB5497FF90D}" srcId="{E6785251-5A3B-4B36-95C0-844F025E7B5D}" destId="{F12B8E2C-F122-4B26-BB46-5D83B684F125}" srcOrd="2" destOrd="0" parTransId="{1FB7C4E3-465F-4189-93FB-4250154B9464}" sibTransId="{298063D1-0F36-4F26-B261-2E5D7D20A51D}"/>
    <dgm:cxn modelId="{775B78EB-A916-4921-ACC0-582ED5DB86D0}" type="presOf" srcId="{E6785251-5A3B-4B36-95C0-844F025E7B5D}" destId="{8122B6CE-C8BF-4804-9C56-106B41585AF7}" srcOrd="0" destOrd="0" presId="urn:microsoft.com/office/officeart/2005/8/layout/pyramid2"/>
    <dgm:cxn modelId="{ACA8119C-3681-489B-91B2-5DEE372C6D35}" srcId="{E6785251-5A3B-4B36-95C0-844F025E7B5D}" destId="{7ABB267C-AAD4-4220-B3DF-194EFD32CC25}" srcOrd="1" destOrd="0" parTransId="{002C6231-5D89-4A35-83D1-403E5F9A221F}" sibTransId="{5E898EF3-C709-4A5B-95B2-F30A4D14B042}"/>
    <dgm:cxn modelId="{ECBD1BD3-4232-4FD0-969C-A9C0BC27024D}" type="presOf" srcId="{C855714D-3E56-4C6A-A180-78CE912458E4}" destId="{ECF97E52-CEA5-4E51-99CD-7AE028FA00C4}" srcOrd="0" destOrd="0" presId="urn:microsoft.com/office/officeart/2005/8/layout/pyramid2"/>
    <dgm:cxn modelId="{B4689FB7-AC54-4591-A0A3-4C9632555688}" type="presOf" srcId="{F12B8E2C-F122-4B26-BB46-5D83B684F125}" destId="{2ABD3D47-0A0D-4711-A3E3-D0F719D02A68}" srcOrd="0" destOrd="0" presId="urn:microsoft.com/office/officeart/2005/8/layout/pyramid2"/>
    <dgm:cxn modelId="{A22B1EF9-7B28-4F7D-A1E1-993FBDBCC9CA}" type="presOf" srcId="{7ABB267C-AAD4-4220-B3DF-194EFD32CC25}" destId="{639BC88B-BBD5-4031-95E8-55271182F0EB}" srcOrd="0" destOrd="0" presId="urn:microsoft.com/office/officeart/2005/8/layout/pyramid2"/>
    <dgm:cxn modelId="{60E9F662-BE85-4D1A-89CF-5BA526097349}" type="presParOf" srcId="{8122B6CE-C8BF-4804-9C56-106B41585AF7}" destId="{4A4991A2-F717-49B0-BF63-75D793FD1A1A}" srcOrd="0" destOrd="0" presId="urn:microsoft.com/office/officeart/2005/8/layout/pyramid2"/>
    <dgm:cxn modelId="{29B212CE-EC2D-4989-B0B9-636AA53D26B3}" type="presParOf" srcId="{8122B6CE-C8BF-4804-9C56-106B41585AF7}" destId="{F2DE3E67-4BFB-4DA8-9EF8-04AA46502898}" srcOrd="1" destOrd="0" presId="urn:microsoft.com/office/officeart/2005/8/layout/pyramid2"/>
    <dgm:cxn modelId="{1CFB5E16-3EAC-4E8A-B39B-A5A1946C7E37}" type="presParOf" srcId="{F2DE3E67-4BFB-4DA8-9EF8-04AA46502898}" destId="{ECF97E52-CEA5-4E51-99CD-7AE028FA00C4}" srcOrd="0" destOrd="0" presId="urn:microsoft.com/office/officeart/2005/8/layout/pyramid2"/>
    <dgm:cxn modelId="{C482F858-7F4B-474F-B7AF-14943154C13C}" type="presParOf" srcId="{F2DE3E67-4BFB-4DA8-9EF8-04AA46502898}" destId="{43D7BD1E-8B78-4805-9E0A-39A870330BD0}" srcOrd="1" destOrd="0" presId="urn:microsoft.com/office/officeart/2005/8/layout/pyramid2"/>
    <dgm:cxn modelId="{E9CC12A5-C71C-48BB-9733-C0C981236BAD}" type="presParOf" srcId="{F2DE3E67-4BFB-4DA8-9EF8-04AA46502898}" destId="{639BC88B-BBD5-4031-95E8-55271182F0EB}" srcOrd="2" destOrd="0" presId="urn:microsoft.com/office/officeart/2005/8/layout/pyramid2"/>
    <dgm:cxn modelId="{2A612822-5660-4E52-B374-8866C0D907FA}" type="presParOf" srcId="{F2DE3E67-4BFB-4DA8-9EF8-04AA46502898}" destId="{C86001F9-8029-421F-B13E-4C4A465431EF}" srcOrd="3" destOrd="0" presId="urn:microsoft.com/office/officeart/2005/8/layout/pyramid2"/>
    <dgm:cxn modelId="{F3A0C67F-8CA5-422F-A4C5-1AD8BDF2D97B}" type="presParOf" srcId="{F2DE3E67-4BFB-4DA8-9EF8-04AA46502898}" destId="{2ABD3D47-0A0D-4711-A3E3-D0F719D02A68}" srcOrd="4" destOrd="0" presId="urn:microsoft.com/office/officeart/2005/8/layout/pyramid2"/>
    <dgm:cxn modelId="{D6C3D000-A83C-49F3-B3E1-7E35DBA36EC7}" type="presParOf" srcId="{F2DE3E67-4BFB-4DA8-9EF8-04AA46502898}" destId="{ED9AF58D-0432-47DF-941E-0DD04F00966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4991A2-F717-49B0-BF63-75D793FD1A1A}">
      <dsp:nvSpPr>
        <dsp:cNvPr id="0" name=""/>
        <dsp:cNvSpPr/>
      </dsp:nvSpPr>
      <dsp:spPr>
        <a:xfrm>
          <a:off x="1706482" y="0"/>
          <a:ext cx="3096344" cy="3096344"/>
        </a:xfrm>
        <a:prstGeom prst="triangle">
          <a:avLst/>
        </a:prstGeom>
        <a:gradFill rotWithShape="0">
          <a:gsLst>
            <a:gs pos="0">
              <a:srgbClr val="FFFF00"/>
            </a:gs>
            <a:gs pos="50000">
              <a:srgbClr val="FFFF99"/>
            </a:gs>
            <a:gs pos="100000">
              <a:schemeClr val="bg1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F97E52-CEA5-4E51-99CD-7AE028FA00C4}">
      <dsp:nvSpPr>
        <dsp:cNvPr id="0" name=""/>
        <dsp:cNvSpPr/>
      </dsp:nvSpPr>
      <dsp:spPr>
        <a:xfrm>
          <a:off x="3265381" y="360040"/>
          <a:ext cx="1847185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i="0" kern="1200" noProof="0" dirty="0" smtClean="0">
              <a:solidFill>
                <a:schemeClr val="tx1"/>
              </a:solidFill>
            </a:rPr>
            <a:t>Strategy</a:t>
          </a:r>
          <a:endParaRPr lang="en-US" sz="2400" b="0" i="0" kern="1200" noProof="0" dirty="0">
            <a:solidFill>
              <a:schemeClr val="tx1"/>
            </a:solidFill>
          </a:endParaRPr>
        </a:p>
      </dsp:txBody>
      <dsp:txXfrm>
        <a:off x="3265381" y="360040"/>
        <a:ext cx="1847185" cy="732962"/>
      </dsp:txXfrm>
    </dsp:sp>
    <dsp:sp modelId="{639BC88B-BBD5-4031-95E8-55271182F0EB}">
      <dsp:nvSpPr>
        <dsp:cNvPr id="0" name=""/>
        <dsp:cNvSpPr/>
      </dsp:nvSpPr>
      <dsp:spPr>
        <a:xfrm>
          <a:off x="2947578" y="1135880"/>
          <a:ext cx="2626775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err="1" smtClean="0"/>
            <a:t>Env</a:t>
          </a:r>
          <a:r>
            <a:rPr lang="en-US" sz="2400" kern="1200" noProof="0" dirty="0" smtClean="0"/>
            <a:t>. permitting law</a:t>
          </a:r>
          <a:endParaRPr lang="en-US" sz="2400" kern="1200" noProof="0" dirty="0"/>
        </a:p>
      </dsp:txBody>
      <dsp:txXfrm>
        <a:off x="2947578" y="1135880"/>
        <a:ext cx="2626775" cy="732962"/>
      </dsp:txXfrm>
    </dsp:sp>
    <dsp:sp modelId="{2ABD3D47-0A0D-4711-A3E3-D0F719D02A68}">
      <dsp:nvSpPr>
        <dsp:cNvPr id="0" name=""/>
        <dsp:cNvSpPr/>
      </dsp:nvSpPr>
      <dsp:spPr>
        <a:xfrm>
          <a:off x="2434017" y="1944216"/>
          <a:ext cx="3609902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noProof="0" dirty="0" smtClean="0">
              <a:solidFill>
                <a:srgbClr val="FF0000"/>
              </a:solidFill>
            </a:rPr>
            <a:t>Implementing legislation</a:t>
          </a:r>
          <a:endParaRPr lang="en-US" sz="2400" i="0" kern="1200" noProof="0" dirty="0">
            <a:solidFill>
              <a:srgbClr val="FF0000"/>
            </a:solidFill>
          </a:endParaRPr>
        </a:p>
      </dsp:txBody>
      <dsp:txXfrm>
        <a:off x="2434017" y="1944216"/>
        <a:ext cx="3609902" cy="732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B6CF7-5356-4499-AB57-2E8A38DBF1C7}" type="datetimeFigureOut">
              <a:rPr lang="en-US" smtClean="0"/>
              <a:pPr/>
              <a:t>9/30/2013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73721-B6CF-4583-84B8-7B3FA6138B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8082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99932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99932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99932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/>
                </a:solidFill>
              </a:rPr>
              <a:t>shall be defined in the environmental permitting </a:t>
            </a:r>
            <a:r>
              <a:rPr lang="cs-CZ" dirty="0" err="1" smtClean="0">
                <a:solidFill>
                  <a:schemeClr val="tx1"/>
                </a:solidFill>
              </a:rPr>
              <a:t>law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In minimum the implementing legislation shall cover the following: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99932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Justification</a:t>
            </a:r>
            <a:r>
              <a:rPr lang="cs-CZ" dirty="0" smtClean="0"/>
              <a:t> – settlement</a:t>
            </a:r>
            <a:r>
              <a:rPr lang="cs-CZ" baseline="0" dirty="0" smtClean="0"/>
              <a:t>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comments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from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participants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the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procedure</a:t>
            </a: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9993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6269" y="1916832"/>
            <a:ext cx="9180512" cy="410445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43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Implementing legislation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for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Integrated Permitting</a:t>
            </a:r>
            <a:endParaRPr lang="en-GB" sz="3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Monika Pribylova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  <a:endParaRPr lang="en-GB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1 October 2013 </a:t>
            </a:r>
            <a:r>
              <a:rPr lang="en-GB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года</a:t>
            </a:r>
            <a:endParaRPr lang="en-GB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  <p:sp>
        <p:nvSpPr>
          <p:cNvPr id="6" name="Title 7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6408712" cy="864096"/>
          </a:xfrm>
        </p:spPr>
        <p:txBody>
          <a:bodyPr>
            <a:noAutofit/>
          </a:bodyPr>
          <a:lstStyle/>
          <a:p>
            <a:r>
              <a:rPr lang="en-GB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8489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06090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Operating </a:t>
            </a:r>
            <a:r>
              <a:rPr lang="en-US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conditions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– </a:t>
            </a:r>
            <a:r>
              <a:rPr lang="en-GB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scope 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1/3</a:t>
            </a:r>
            <a:endParaRPr lang="en-US" sz="36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76251"/>
            <a:ext cx="8784976" cy="536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Emission </a:t>
            </a:r>
            <a:r>
              <a:rPr lang="en-US" sz="2400" dirty="0">
                <a:solidFill>
                  <a:schemeClr val="tx1"/>
                </a:solidFill>
              </a:rPr>
              <a:t>limits for air and water protection and </a:t>
            </a:r>
            <a:r>
              <a:rPr lang="en-US" sz="2400" dirty="0" smtClean="0">
                <a:solidFill>
                  <a:schemeClr val="tx1"/>
                </a:solidFill>
              </a:rPr>
              <a:t>monitoring</a:t>
            </a:r>
            <a:endParaRPr lang="cs-CZ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299222" cy="530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4454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59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Operating </a:t>
            </a:r>
            <a:r>
              <a:rPr lang="en-US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conditions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– </a:t>
            </a:r>
            <a:r>
              <a:rPr lang="cs-CZ" sz="3600" b="1" i="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scope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2/3</a:t>
            </a:r>
            <a:endParaRPr lang="en-US" sz="36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Emissions to land and related monitoring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Site and Roads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Prevention of accidents and </a:t>
            </a:r>
            <a:r>
              <a:rPr lang="en-US" sz="2500" dirty="0" err="1" smtClean="0">
                <a:solidFill>
                  <a:schemeClr val="tx1"/>
                </a:solidFill>
              </a:rPr>
              <a:t>minimisation</a:t>
            </a:r>
            <a:r>
              <a:rPr lang="en-US" sz="2500" dirty="0" smtClean="0">
                <a:solidFill>
                  <a:schemeClr val="tx1"/>
                </a:solidFill>
              </a:rPr>
              <a:t> of their effects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Management (e.g. operational instructions)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Incidents and Complaints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Efficient use of raw and supplementary materials and water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Energy efficiency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500" dirty="0" smtClean="0">
                <a:solidFill>
                  <a:schemeClr val="tx1"/>
                </a:solidFill>
              </a:rPr>
              <a:t>Waste storage, handling, recovery or disposal</a:t>
            </a:r>
          </a:p>
        </p:txBody>
      </p:sp>
    </p:spTree>
    <p:extLst>
      <p:ext uri="{BB962C8B-B14F-4D97-AF65-F5344CB8AC3E}">
        <p14:creationId xmlns:p14="http://schemas.microsoft.com/office/powerpoint/2010/main" xmlns="" val="363056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Operating </a:t>
            </a:r>
            <a:r>
              <a:rPr lang="en-US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conditions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– </a:t>
            </a:r>
            <a:r>
              <a:rPr lang="cs-CZ" sz="3600" b="1" i="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scope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3/3</a:t>
            </a:r>
            <a:endParaRPr lang="en-US" sz="36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10"/>
            </a:pPr>
            <a:r>
              <a:rPr lang="en-US" sz="2600" dirty="0" smtClean="0">
                <a:solidFill>
                  <a:schemeClr val="tx1"/>
                </a:solidFill>
              </a:rPr>
              <a:t>Noise and Vibration</a:t>
            </a:r>
          </a:p>
          <a:p>
            <a:pPr marL="457200" indent="-457200">
              <a:buAutoNum type="arabicPeriod" startAt="10"/>
            </a:pPr>
            <a:r>
              <a:rPr lang="en-US" sz="2600" dirty="0" smtClean="0">
                <a:solidFill>
                  <a:schemeClr val="tx1"/>
                </a:solidFill>
              </a:rPr>
              <a:t>Closure and Decommissioning</a:t>
            </a:r>
          </a:p>
          <a:p>
            <a:pPr marL="457200" indent="-457200">
              <a:buAutoNum type="arabicPeriod" startAt="10"/>
            </a:pPr>
            <a:r>
              <a:rPr lang="en-US" sz="2600" dirty="0" smtClean="0">
                <a:solidFill>
                  <a:schemeClr val="tx1"/>
                </a:solidFill>
              </a:rPr>
              <a:t>Reporting on assessment of the compliance with permit conditions</a:t>
            </a:r>
          </a:p>
          <a:p>
            <a:pPr marL="457200" indent="-457200">
              <a:buAutoNum type="arabicPeriod" startAt="10"/>
            </a:pPr>
            <a:r>
              <a:rPr lang="en-US" sz="2600" dirty="0" smtClean="0">
                <a:solidFill>
                  <a:schemeClr val="tx1"/>
                </a:solidFill>
              </a:rPr>
              <a:t>On site monitoring</a:t>
            </a:r>
          </a:p>
          <a:p>
            <a:pPr marL="457200" indent="-457200">
              <a:buAutoNum type="arabicPeriod" startAt="10"/>
            </a:pPr>
            <a:r>
              <a:rPr lang="en-US" sz="2600" dirty="0" smtClean="0">
                <a:solidFill>
                  <a:schemeClr val="tx1"/>
                </a:solidFill>
              </a:rPr>
              <a:t>Improvement program</a:t>
            </a:r>
          </a:p>
        </p:txBody>
      </p:sp>
    </p:spTree>
    <p:extLst>
      <p:ext uri="{BB962C8B-B14F-4D97-AF65-F5344CB8AC3E}">
        <p14:creationId xmlns:p14="http://schemas.microsoft.com/office/powerpoint/2010/main" xmlns="" val="300775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Eras Demi ITC" pitchFamily="34" charset="0"/>
              </a:rPr>
              <a:t>Recommendations</a:t>
            </a:r>
            <a:endParaRPr lang="en-US" dirty="0"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Firstly set up scope of the permit conditions.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Design the application form, which will give you relevant information for making decision about permit conditions.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 is useful to test both the application and the permit.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Well structured application with relevant information is preconditions for smooth and efficient permitting procedure.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Objekt 1">
            <a:extLst>
              <a:ext uri="{63B3BB69-23CF-44E3-9099-C40C66FF867C}">
                <a14:compatExt xmlns:a14="http://schemas.microsoft.com/office/drawing/2010/main" xmlns="" spid="_x0000_s1028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1075" y="260648"/>
            <a:ext cx="1036962" cy="308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37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cs-CZ" b="1" dirty="0"/>
              <a:t>Děkuji za </a:t>
            </a:r>
            <a:r>
              <a:rPr lang="cs-CZ" b="1" dirty="0" smtClean="0"/>
              <a:t>pozornost</a:t>
            </a:r>
            <a:r>
              <a:rPr lang="en-US" b="1" dirty="0" smtClean="0"/>
              <a:t> –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en-GB" b="1" dirty="0" smtClean="0"/>
              <a:t>time for </a:t>
            </a:r>
            <a:r>
              <a:rPr lang="cs-CZ" b="1" dirty="0" smtClean="0"/>
              <a:t>lunch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/>
          </a:p>
          <a:p>
            <a:pPr algn="ctr"/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2128315"/>
            <a:ext cx="7100068" cy="472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3638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xmlns="" val="3933738473"/>
              </p:ext>
            </p:extLst>
          </p:nvPr>
        </p:nvGraphicFramePr>
        <p:xfrm>
          <a:off x="539552" y="260648"/>
          <a:ext cx="77724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725816" y="3573016"/>
            <a:ext cx="7878632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400" dirty="0" smtClean="0"/>
              <a:t>In EU, there are countries which have: </a:t>
            </a:r>
          </a:p>
          <a:p>
            <a:pPr marL="342900" indent="-342900">
              <a:spcAft>
                <a:spcPts val="1000"/>
              </a:spcAft>
              <a:buFont typeface="Wingdings" pitchFamily="2" charset="2"/>
              <a:buChar char="Ø"/>
            </a:pPr>
            <a:r>
              <a:rPr lang="cs-CZ" sz="2400" dirty="0"/>
              <a:t>n</a:t>
            </a:r>
            <a:r>
              <a:rPr lang="en-US" sz="2400" dirty="0" smtClean="0"/>
              <a:t>o implementing legislation but many more or less compulsory guidelines,</a:t>
            </a:r>
          </a:p>
          <a:p>
            <a:pPr marL="342900" indent="-342900"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400" dirty="0" smtClean="0"/>
              <a:t>one ordinance or regulation covering all necessary form</a:t>
            </a:r>
            <a:r>
              <a:rPr lang="cs-CZ" sz="2400" dirty="0" smtClean="0"/>
              <a:t>s</a:t>
            </a:r>
            <a:r>
              <a:rPr lang="en-US" sz="2400" dirty="0" smtClean="0"/>
              <a:t> and instructions for the implementation,</a:t>
            </a:r>
          </a:p>
          <a:p>
            <a:pPr marL="342900" indent="-342900"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400" dirty="0" smtClean="0"/>
              <a:t>Several regulations or decrees with individual forms and instruction</a:t>
            </a:r>
            <a:r>
              <a:rPr lang="cs-CZ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Scope </a:t>
            </a:r>
            <a:r>
              <a:rPr lang="cs-CZ" b="1" i="0" dirty="0" smtClean="0">
                <a:latin typeface="Eras Medium ITC" pitchFamily="34" charset="0"/>
              </a:rPr>
              <a:t/>
            </a:r>
            <a:br>
              <a:rPr lang="cs-CZ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of the implementing legislation</a:t>
            </a:r>
            <a:endParaRPr lang="en-US" sz="3200" b="1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700808"/>
            <a:ext cx="7632848" cy="482453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Application form and instructions </a:t>
            </a:r>
            <a:r>
              <a:rPr lang="en-US" dirty="0" smtClean="0">
                <a:solidFill>
                  <a:schemeClr val="tx1"/>
                </a:solidFill>
              </a:rPr>
              <a:t>how to fill it in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Scope of the statement from concerned authorities 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Permit form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Any compulsory methodology – e.g. the content of BAT guidance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Instructions on setting up and organizing the BAT support body or system of information exchange on BAT</a:t>
            </a: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449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solidFill>
                  <a:srgbClr val="FF0000"/>
                </a:solidFill>
                <a:latin typeface="Eras Medium ITC" pitchFamily="34" charset="0"/>
              </a:rPr>
              <a:t>Application form </a:t>
            </a:r>
            <a:r>
              <a:rPr lang="en-US" b="1" i="0" dirty="0" smtClean="0">
                <a:latin typeface="Eras Medium ITC" pitchFamily="34" charset="0"/>
              </a:rPr>
              <a:t/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for integrated permit – </a:t>
            </a:r>
            <a:r>
              <a:rPr lang="en-US" i="0" dirty="0" smtClean="0">
                <a:solidFill>
                  <a:srgbClr val="FF0000"/>
                </a:solidFill>
                <a:latin typeface="Eras Medium ITC" pitchFamily="34" charset="0"/>
              </a:rPr>
              <a:t>content 1/3</a:t>
            </a:r>
            <a:endParaRPr lang="en-US" sz="32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9411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Data on the company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Environmental management system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Data related to the installation and its location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List of raw materials, secondary raw materials and other substances and energy consumed or produced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Description of emissions from the installation into all media and establishment of significant consequences of emissions on the environment and human health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31832" y="1484784"/>
            <a:ext cx="151216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315120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solidFill>
                  <a:srgbClr val="FF0000"/>
                </a:solidFill>
                <a:latin typeface="Eras Medium ITC" pitchFamily="34" charset="0"/>
              </a:rPr>
              <a:t>Application form </a:t>
            </a:r>
            <a:r>
              <a:rPr lang="en-US" b="1" i="0" dirty="0" smtClean="0">
                <a:latin typeface="Eras Medium ITC" pitchFamily="34" charset="0"/>
              </a:rPr>
              <a:t/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for integrated permit – </a:t>
            </a:r>
            <a:r>
              <a:rPr lang="en-US" i="0" dirty="0" smtClean="0">
                <a:solidFill>
                  <a:srgbClr val="FF0000"/>
                </a:solidFill>
                <a:latin typeface="Eras Medium ITC" pitchFamily="34" charset="0"/>
              </a:rPr>
              <a:t>content 2/3</a:t>
            </a:r>
            <a:endParaRPr lang="en-US" sz="32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1764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6"/>
            </a:pPr>
            <a:r>
              <a:rPr lang="en-US" dirty="0" smtClean="0">
                <a:solidFill>
                  <a:schemeClr val="tx1"/>
                </a:solidFill>
              </a:rPr>
              <a:t>Description of the environment at the installation site</a:t>
            </a:r>
          </a:p>
          <a:p>
            <a:pPr marL="514350" indent="-514350">
              <a:buFont typeface="+mj-lt"/>
              <a:buAutoNum type="alphaUcPeriod" startAt="6"/>
            </a:pPr>
            <a:r>
              <a:rPr lang="en-US" dirty="0" smtClean="0">
                <a:solidFill>
                  <a:schemeClr val="tx1"/>
                </a:solidFill>
              </a:rPr>
              <a:t>Description of measures and equipment used for   control of the installation and emissions</a:t>
            </a:r>
          </a:p>
          <a:p>
            <a:pPr marL="514350" indent="-514350">
              <a:buFont typeface="+mj-lt"/>
              <a:buAutoNum type="alphaUcPeriod" startAt="6"/>
            </a:pPr>
            <a:r>
              <a:rPr lang="en-US" dirty="0" smtClean="0">
                <a:solidFill>
                  <a:schemeClr val="tx1"/>
                </a:solidFill>
              </a:rPr>
              <a:t>Detailed analysis of the installation in relation to BAT</a:t>
            </a:r>
          </a:p>
          <a:p>
            <a:pPr marL="514350" indent="-514350">
              <a:buFont typeface="+mj-lt"/>
              <a:buAutoNum type="alphaUcPeriod" startAt="6"/>
            </a:pPr>
            <a:r>
              <a:rPr lang="en-US" dirty="0" smtClean="0">
                <a:solidFill>
                  <a:schemeClr val="tx1"/>
                </a:solidFill>
              </a:rPr>
              <a:t>List of measures after shutdown of the installation for avoiding all pollution or human health threats and remediation of the site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8407" y="5257800"/>
            <a:ext cx="286702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00482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solidFill>
                  <a:srgbClr val="FF0000"/>
                </a:solidFill>
                <a:latin typeface="Eras Medium ITC" pitchFamily="34" charset="0"/>
              </a:rPr>
              <a:t>Application form </a:t>
            </a:r>
            <a:r>
              <a:rPr lang="en-US" b="1" i="0" dirty="0" smtClean="0">
                <a:latin typeface="Eras Medium ITC" pitchFamily="34" charset="0"/>
              </a:rPr>
              <a:t/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for integrated permit – </a:t>
            </a:r>
            <a:r>
              <a:rPr lang="en-US" i="0" dirty="0" smtClean="0">
                <a:solidFill>
                  <a:srgbClr val="FF0000"/>
                </a:solidFill>
                <a:latin typeface="Eras Medium ITC" pitchFamily="34" charset="0"/>
              </a:rPr>
              <a:t>content 3/3</a:t>
            </a:r>
            <a:endParaRPr lang="en-US" sz="32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8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J.  Identifying participants in the process if the installation would have </a:t>
            </a:r>
            <a:r>
              <a:rPr lang="en-US" dirty="0" err="1" smtClean="0">
                <a:solidFill>
                  <a:schemeClr val="tx1"/>
                </a:solidFill>
              </a:rPr>
              <a:t>transboundary</a:t>
            </a:r>
            <a:r>
              <a:rPr lang="en-US" dirty="0" smtClean="0">
                <a:solidFill>
                  <a:schemeClr val="tx1"/>
                </a:solidFill>
              </a:rPr>
              <a:t> effects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K.  Statement of the operator with signature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L.   Abbreviations and symbols</a:t>
            </a:r>
          </a:p>
          <a:p>
            <a:pPr marL="514350" indent="-514350">
              <a:buAutoNum type="alphaUcPeriod" startAt="13"/>
            </a:pPr>
            <a:r>
              <a:rPr lang="en-US" dirty="0" smtClean="0">
                <a:solidFill>
                  <a:schemeClr val="tx1"/>
                </a:solidFill>
              </a:rPr>
              <a:t>Annexes</a:t>
            </a:r>
          </a:p>
          <a:p>
            <a:pPr marL="514350" indent="-514350">
              <a:buAutoNum type="alphaUcPeriod" startAt="13"/>
            </a:pPr>
            <a:r>
              <a:rPr lang="en-US" dirty="0" smtClean="0">
                <a:solidFill>
                  <a:schemeClr val="tx1"/>
                </a:solidFill>
              </a:rPr>
              <a:t>Proposal of integrated permit conditions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05328" y="5157191"/>
            <a:ext cx="2105267" cy="166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9293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solidFill>
                  <a:srgbClr val="FF0000"/>
                </a:solidFill>
                <a:latin typeface="Eras Medium ITC" pitchFamily="34" charset="0"/>
              </a:rPr>
              <a:t>Application form </a:t>
            </a:r>
            <a:r>
              <a:rPr lang="cs-CZ" b="1" i="0" dirty="0" smtClean="0">
                <a:solidFill>
                  <a:srgbClr val="FF0000"/>
                </a:solidFill>
                <a:latin typeface="Eras Medium ITC" pitchFamily="34" charset="0"/>
              </a:rPr>
              <a:t>-</a:t>
            </a:r>
            <a:r>
              <a:rPr lang="en-US" b="1" i="0" dirty="0" smtClean="0">
                <a:latin typeface="Eras Medium ITC" pitchFamily="34" charset="0"/>
              </a:rPr>
              <a:t/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proposal of permit conditions</a:t>
            </a:r>
            <a:endParaRPr lang="en-US" sz="32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700808"/>
            <a:ext cx="7992888" cy="432048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content corresponds to the integrated permit content.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For existing installation it should among others contain improvement program for compliance with BAT guidance.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 represents the wish of the operator how the binding conditions in the permit should look like.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This can be accepted by the regulator, or it becomes a base for negotiation. 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22592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Integrated permit </a:t>
            </a:r>
            <a:r>
              <a:rPr lang="en-US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template</a:t>
            </a:r>
            <a:endParaRPr lang="en-US" sz="36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229600" cy="446449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is based on the recommendations for the environmental permitting law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addresses </a:t>
            </a:r>
            <a:r>
              <a:rPr lang="en-US" dirty="0">
                <a:solidFill>
                  <a:schemeClr val="tx1"/>
                </a:solidFill>
              </a:rPr>
              <a:t>all of the requirements of the Industrial Emissions Directive </a:t>
            </a:r>
            <a:r>
              <a:rPr lang="en-US" dirty="0" smtClean="0">
                <a:solidFill>
                  <a:schemeClr val="tx1"/>
                </a:solidFill>
              </a:rPr>
              <a:t>2010/75/EU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all </a:t>
            </a:r>
            <a:r>
              <a:rPr lang="en-US" dirty="0">
                <a:solidFill>
                  <a:schemeClr val="tx1"/>
                </a:solidFill>
              </a:rPr>
              <a:t>environmental media are addressed along with emissions and environmental </a:t>
            </a:r>
            <a:r>
              <a:rPr lang="en-US" dirty="0" smtClean="0">
                <a:solidFill>
                  <a:schemeClr val="tx1"/>
                </a:solidFill>
              </a:rPr>
              <a:t>monitoring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contain</a:t>
            </a:r>
            <a:r>
              <a:rPr lang="cs-CZ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examples of conditions </a:t>
            </a:r>
            <a:r>
              <a:rPr lang="en-US">
                <a:solidFill>
                  <a:schemeClr val="tx1"/>
                </a:solidFill>
              </a:rPr>
              <a:t>that </a:t>
            </a:r>
            <a:r>
              <a:rPr lang="en-US" smtClean="0">
                <a:solidFill>
                  <a:schemeClr val="tx1"/>
                </a:solidFill>
              </a:rPr>
              <a:t>could </a:t>
            </a:r>
            <a:r>
              <a:rPr lang="en-US" dirty="0">
                <a:solidFill>
                  <a:schemeClr val="tx1"/>
                </a:solidFill>
              </a:rPr>
              <a:t>be set for an installation.</a:t>
            </a:r>
            <a:endParaRPr lang="cs-CZ" dirty="0" smtClean="0">
              <a:solidFill>
                <a:schemeClr val="tx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81143" y="29672"/>
            <a:ext cx="1836204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760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Integrated permit </a:t>
            </a:r>
            <a:r>
              <a:rPr lang="en-US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template</a:t>
            </a:r>
            <a:r>
              <a:rPr lang="cs-CZ" sz="36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- </a:t>
            </a:r>
            <a:r>
              <a:rPr lang="cs-CZ" sz="3600" i="0" dirty="0" err="1" smtClean="0">
                <a:solidFill>
                  <a:srgbClr val="00B050"/>
                </a:solidFill>
                <a:latin typeface="Eras Demi ITC" pitchFamily="34" charset="0"/>
              </a:rPr>
              <a:t>content</a:t>
            </a:r>
            <a:endParaRPr lang="en-US" sz="36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Description of the installation and connected activities and its 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Operating conditions incl. ELVs and other requirements to protect environment, reporting and improvement program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Expiring of existing permits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Justification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Information about appeal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26910" y="5085184"/>
            <a:ext cx="2204995" cy="177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654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3753</TotalTime>
  <Words>604</Words>
  <Application>Microsoft Office PowerPoint</Application>
  <PresentationFormat>On-screen Show (4:3)</PresentationFormat>
  <Paragraphs>93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Air Quality Governance in the ENPI East Countries</vt:lpstr>
      <vt:lpstr>Slide 2</vt:lpstr>
      <vt:lpstr>Scope  of the implementing legislation</vt:lpstr>
      <vt:lpstr>Application form  for integrated permit – content 1/3</vt:lpstr>
      <vt:lpstr>Application form  for integrated permit – content 2/3</vt:lpstr>
      <vt:lpstr>Application form  for integrated permit – content 3/3</vt:lpstr>
      <vt:lpstr>Application form - proposal of permit conditions</vt:lpstr>
      <vt:lpstr>Integrated permit template</vt:lpstr>
      <vt:lpstr>Integrated permit template - content</vt:lpstr>
      <vt:lpstr>Operating conditions – scope 1/3</vt:lpstr>
      <vt:lpstr>Operating conditions – scope 2/3</vt:lpstr>
      <vt:lpstr>Operating conditions – scope 3/3</vt:lpstr>
      <vt:lpstr>Recommendations</vt:lpstr>
      <vt:lpstr>Děkuji za pozornost –  time for lunch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286</cp:revision>
  <cp:lastPrinted>2013-09-22T06:00:11Z</cp:lastPrinted>
  <dcterms:created xsi:type="dcterms:W3CDTF">2011-10-12T15:30:18Z</dcterms:created>
  <dcterms:modified xsi:type="dcterms:W3CDTF">2013-09-30T11:08:43Z</dcterms:modified>
</cp:coreProperties>
</file>