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Default Extension="wdp" ContentType="image/vnd.ms-photo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79" r:id="rId2"/>
    <p:sldId id="285" r:id="rId3"/>
    <p:sldId id="380" r:id="rId4"/>
    <p:sldId id="381" r:id="rId5"/>
    <p:sldId id="391" r:id="rId6"/>
    <p:sldId id="392" r:id="rId7"/>
    <p:sldId id="393" r:id="rId8"/>
    <p:sldId id="388" r:id="rId9"/>
    <p:sldId id="394" r:id="rId10"/>
    <p:sldId id="400" r:id="rId11"/>
    <p:sldId id="396" r:id="rId12"/>
    <p:sldId id="397" r:id="rId13"/>
    <p:sldId id="390" r:id="rId14"/>
    <p:sldId id="399" r:id="rId15"/>
    <p:sldId id="398" r:id="rId1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99"/>
    <a:srgbClr val="00CC00"/>
    <a:srgbClr val="FF3300"/>
    <a:srgbClr val="FFCC66"/>
    <a:srgbClr val="0066FF"/>
    <a:srgbClr val="FF5050"/>
    <a:srgbClr val="E9E53B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38" autoAdjust="0"/>
    <p:restoredTop sz="93250" autoAdjust="0"/>
  </p:normalViewPr>
  <p:slideViewPr>
    <p:cSldViewPr>
      <p:cViewPr>
        <p:scale>
          <a:sx n="100" d="100"/>
          <a:sy n="100" d="100"/>
        </p:scale>
        <p:origin x="-558" y="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785251-5A3B-4B36-95C0-844F025E7B5D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55714D-3E56-4C6A-A180-78CE912458E4}">
      <dgm:prSet custT="1"/>
      <dgm:spPr/>
      <dgm:t>
        <a:bodyPr/>
        <a:lstStyle/>
        <a:p>
          <a:pPr rtl="0"/>
          <a:r>
            <a:rPr lang="ru-RU" sz="2400" b="0" i="0" noProof="0" dirty="0" smtClean="0">
              <a:solidFill>
                <a:schemeClr val="tx1"/>
              </a:solidFill>
            </a:rPr>
            <a:t>Стратегия</a:t>
          </a:r>
          <a:endParaRPr lang="en-US" sz="2400" b="0" i="0" noProof="0" dirty="0">
            <a:solidFill>
              <a:schemeClr val="tx1"/>
            </a:solidFill>
          </a:endParaRPr>
        </a:p>
      </dgm:t>
    </dgm:pt>
    <dgm:pt modelId="{D9BBFCF2-3246-48FC-85F2-D897A7692985}" type="parTrans" cxnId="{FEF986E7-C804-438E-ABE0-4D0554D4AE0D}">
      <dgm:prSet/>
      <dgm:spPr/>
      <dgm:t>
        <a:bodyPr/>
        <a:lstStyle/>
        <a:p>
          <a:endParaRPr lang="en-US"/>
        </a:p>
      </dgm:t>
    </dgm:pt>
    <dgm:pt modelId="{1644D9D2-34CB-43EF-AC5A-CE71F254F9A2}" type="sibTrans" cxnId="{FEF986E7-C804-438E-ABE0-4D0554D4AE0D}">
      <dgm:prSet/>
      <dgm:spPr/>
      <dgm:t>
        <a:bodyPr/>
        <a:lstStyle/>
        <a:p>
          <a:endParaRPr lang="en-US"/>
        </a:p>
      </dgm:t>
    </dgm:pt>
    <dgm:pt modelId="{7ABB267C-AAD4-4220-B3DF-194EFD32CC25}">
      <dgm:prSet custT="1"/>
      <dgm:spPr/>
      <dgm:t>
        <a:bodyPr/>
        <a:lstStyle/>
        <a:p>
          <a:pPr rtl="0"/>
          <a:r>
            <a:rPr lang="ru-RU" sz="2400" noProof="0" dirty="0" smtClean="0"/>
            <a:t>Закон о разрешениях</a:t>
          </a:r>
          <a:endParaRPr lang="en-US" sz="2400" noProof="0" dirty="0"/>
        </a:p>
      </dgm:t>
    </dgm:pt>
    <dgm:pt modelId="{002C6231-5D89-4A35-83D1-403E5F9A221F}" type="parTrans" cxnId="{ACA8119C-3681-489B-91B2-5DEE372C6D35}">
      <dgm:prSet/>
      <dgm:spPr/>
      <dgm:t>
        <a:bodyPr/>
        <a:lstStyle/>
        <a:p>
          <a:endParaRPr lang="en-US"/>
        </a:p>
      </dgm:t>
    </dgm:pt>
    <dgm:pt modelId="{5E898EF3-C709-4A5B-95B2-F30A4D14B042}" type="sibTrans" cxnId="{ACA8119C-3681-489B-91B2-5DEE372C6D35}">
      <dgm:prSet/>
      <dgm:spPr/>
      <dgm:t>
        <a:bodyPr/>
        <a:lstStyle/>
        <a:p>
          <a:endParaRPr lang="en-US"/>
        </a:p>
      </dgm:t>
    </dgm:pt>
    <dgm:pt modelId="{F12B8E2C-F122-4B26-BB46-5D83B684F125}">
      <dgm:prSet custT="1"/>
      <dgm:spPr/>
      <dgm:t>
        <a:bodyPr/>
        <a:lstStyle/>
        <a:p>
          <a:pPr rtl="0"/>
          <a:r>
            <a:rPr lang="ru-RU" sz="2400" b="1" i="0" noProof="0" dirty="0" smtClean="0">
              <a:solidFill>
                <a:srgbClr val="FF0000"/>
              </a:solidFill>
            </a:rPr>
            <a:t>Законодательство по переходу на новую систему</a:t>
          </a:r>
          <a:endParaRPr lang="en-US" sz="2400" i="0" noProof="0" dirty="0">
            <a:solidFill>
              <a:srgbClr val="FF0000"/>
            </a:solidFill>
          </a:endParaRPr>
        </a:p>
      </dgm:t>
    </dgm:pt>
    <dgm:pt modelId="{1FB7C4E3-465F-4189-93FB-4250154B9464}" type="parTrans" cxnId="{B0B6CAFC-BE6E-48A0-9F21-DAB5497FF90D}">
      <dgm:prSet/>
      <dgm:spPr/>
      <dgm:t>
        <a:bodyPr/>
        <a:lstStyle/>
        <a:p>
          <a:endParaRPr lang="en-US"/>
        </a:p>
      </dgm:t>
    </dgm:pt>
    <dgm:pt modelId="{298063D1-0F36-4F26-B261-2E5D7D20A51D}" type="sibTrans" cxnId="{B0B6CAFC-BE6E-48A0-9F21-DAB5497FF90D}">
      <dgm:prSet/>
      <dgm:spPr/>
      <dgm:t>
        <a:bodyPr/>
        <a:lstStyle/>
        <a:p>
          <a:endParaRPr lang="en-US"/>
        </a:p>
      </dgm:t>
    </dgm:pt>
    <dgm:pt modelId="{8122B6CE-C8BF-4804-9C56-106B41585AF7}" type="pres">
      <dgm:prSet presAssocID="{E6785251-5A3B-4B36-95C0-844F025E7B5D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4A4991A2-F717-49B0-BF63-75D793FD1A1A}" type="pres">
      <dgm:prSet presAssocID="{E6785251-5A3B-4B36-95C0-844F025E7B5D}" presName="pyramid" presStyleLbl="node1" presStyleIdx="0" presStyleCnt="1"/>
      <dgm:spPr>
        <a:gradFill rotWithShape="0">
          <a:gsLst>
            <a:gs pos="0">
              <a:srgbClr val="FFFF00"/>
            </a:gs>
            <a:gs pos="50000">
              <a:srgbClr val="FFFF99"/>
            </a:gs>
            <a:gs pos="100000">
              <a:schemeClr val="bg1"/>
            </a:gs>
          </a:gsLst>
          <a:lin ang="5400000" scaled="0"/>
        </a:gradFill>
      </dgm:spPr>
      <dgm:t>
        <a:bodyPr/>
        <a:lstStyle/>
        <a:p>
          <a:endParaRPr lang="en-US"/>
        </a:p>
      </dgm:t>
    </dgm:pt>
    <dgm:pt modelId="{F2DE3E67-4BFB-4DA8-9EF8-04AA46502898}" type="pres">
      <dgm:prSet presAssocID="{E6785251-5A3B-4B36-95C0-844F025E7B5D}" presName="theList" presStyleCnt="0"/>
      <dgm:spPr/>
    </dgm:pt>
    <dgm:pt modelId="{ECF97E52-CEA5-4E51-99CD-7AE028FA00C4}" type="pres">
      <dgm:prSet presAssocID="{C855714D-3E56-4C6A-A180-78CE912458E4}" presName="aNode" presStyleLbl="fgAcc1" presStyleIdx="0" presStyleCnt="3" custScaleX="91780" custLinFactNeighborX="-3577" custLinFactNeighborY="532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D7BD1E-8B78-4805-9E0A-39A870330BD0}" type="pres">
      <dgm:prSet presAssocID="{C855714D-3E56-4C6A-A180-78CE912458E4}" presName="aSpace" presStyleCnt="0"/>
      <dgm:spPr/>
    </dgm:pt>
    <dgm:pt modelId="{639BC88B-BBD5-4031-95E8-55271182F0EB}" type="pres">
      <dgm:prSet presAssocID="{7ABB267C-AAD4-4220-B3DF-194EFD32CC25}" presName="aNode" presStyleLbl="fgAcc1" presStyleIdx="1" presStyleCnt="3" custScaleX="1515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6001F9-8029-421F-B13E-4C4A465431EF}" type="pres">
      <dgm:prSet presAssocID="{7ABB267C-AAD4-4220-B3DF-194EFD32CC25}" presName="aSpace" presStyleCnt="0"/>
      <dgm:spPr/>
    </dgm:pt>
    <dgm:pt modelId="{2ABD3D47-0A0D-4711-A3E3-D0F719D02A68}" type="pres">
      <dgm:prSet presAssocID="{F12B8E2C-F122-4B26-BB46-5D83B684F125}" presName="aNode" presStyleLbl="fgAcc1" presStyleIdx="2" presStyleCnt="3" custScaleX="208458" custLinFactNeighborX="-1093" custLinFactNeighborY="-177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9AF58D-0432-47DF-941E-0DD04F009665}" type="pres">
      <dgm:prSet presAssocID="{F12B8E2C-F122-4B26-BB46-5D83B684F125}" presName="aSpace" presStyleCnt="0"/>
      <dgm:spPr/>
    </dgm:pt>
  </dgm:ptLst>
  <dgm:cxnLst>
    <dgm:cxn modelId="{FEF986E7-C804-438E-ABE0-4D0554D4AE0D}" srcId="{E6785251-5A3B-4B36-95C0-844F025E7B5D}" destId="{C855714D-3E56-4C6A-A180-78CE912458E4}" srcOrd="0" destOrd="0" parTransId="{D9BBFCF2-3246-48FC-85F2-D897A7692985}" sibTransId="{1644D9D2-34CB-43EF-AC5A-CE71F254F9A2}"/>
    <dgm:cxn modelId="{B0B6CAFC-BE6E-48A0-9F21-DAB5497FF90D}" srcId="{E6785251-5A3B-4B36-95C0-844F025E7B5D}" destId="{F12B8E2C-F122-4B26-BB46-5D83B684F125}" srcOrd="2" destOrd="0" parTransId="{1FB7C4E3-465F-4189-93FB-4250154B9464}" sibTransId="{298063D1-0F36-4F26-B261-2E5D7D20A51D}"/>
    <dgm:cxn modelId="{775B78EB-A916-4921-ACC0-582ED5DB86D0}" type="presOf" srcId="{E6785251-5A3B-4B36-95C0-844F025E7B5D}" destId="{8122B6CE-C8BF-4804-9C56-106B41585AF7}" srcOrd="0" destOrd="0" presId="urn:microsoft.com/office/officeart/2005/8/layout/pyramid2"/>
    <dgm:cxn modelId="{ACA8119C-3681-489B-91B2-5DEE372C6D35}" srcId="{E6785251-5A3B-4B36-95C0-844F025E7B5D}" destId="{7ABB267C-AAD4-4220-B3DF-194EFD32CC25}" srcOrd="1" destOrd="0" parTransId="{002C6231-5D89-4A35-83D1-403E5F9A221F}" sibTransId="{5E898EF3-C709-4A5B-95B2-F30A4D14B042}"/>
    <dgm:cxn modelId="{ECBD1BD3-4232-4FD0-969C-A9C0BC27024D}" type="presOf" srcId="{C855714D-3E56-4C6A-A180-78CE912458E4}" destId="{ECF97E52-CEA5-4E51-99CD-7AE028FA00C4}" srcOrd="0" destOrd="0" presId="urn:microsoft.com/office/officeart/2005/8/layout/pyramid2"/>
    <dgm:cxn modelId="{B4689FB7-AC54-4591-A0A3-4C9632555688}" type="presOf" srcId="{F12B8E2C-F122-4B26-BB46-5D83B684F125}" destId="{2ABD3D47-0A0D-4711-A3E3-D0F719D02A68}" srcOrd="0" destOrd="0" presId="urn:microsoft.com/office/officeart/2005/8/layout/pyramid2"/>
    <dgm:cxn modelId="{A22B1EF9-7B28-4F7D-A1E1-993FBDBCC9CA}" type="presOf" srcId="{7ABB267C-AAD4-4220-B3DF-194EFD32CC25}" destId="{639BC88B-BBD5-4031-95E8-55271182F0EB}" srcOrd="0" destOrd="0" presId="urn:microsoft.com/office/officeart/2005/8/layout/pyramid2"/>
    <dgm:cxn modelId="{60E9F662-BE85-4D1A-89CF-5BA526097349}" type="presParOf" srcId="{8122B6CE-C8BF-4804-9C56-106B41585AF7}" destId="{4A4991A2-F717-49B0-BF63-75D793FD1A1A}" srcOrd="0" destOrd="0" presId="urn:microsoft.com/office/officeart/2005/8/layout/pyramid2"/>
    <dgm:cxn modelId="{29B212CE-EC2D-4989-B0B9-636AA53D26B3}" type="presParOf" srcId="{8122B6CE-C8BF-4804-9C56-106B41585AF7}" destId="{F2DE3E67-4BFB-4DA8-9EF8-04AA46502898}" srcOrd="1" destOrd="0" presId="urn:microsoft.com/office/officeart/2005/8/layout/pyramid2"/>
    <dgm:cxn modelId="{1CFB5E16-3EAC-4E8A-B39B-A5A1946C7E37}" type="presParOf" srcId="{F2DE3E67-4BFB-4DA8-9EF8-04AA46502898}" destId="{ECF97E52-CEA5-4E51-99CD-7AE028FA00C4}" srcOrd="0" destOrd="0" presId="urn:microsoft.com/office/officeart/2005/8/layout/pyramid2"/>
    <dgm:cxn modelId="{C482F858-7F4B-474F-B7AF-14943154C13C}" type="presParOf" srcId="{F2DE3E67-4BFB-4DA8-9EF8-04AA46502898}" destId="{43D7BD1E-8B78-4805-9E0A-39A870330BD0}" srcOrd="1" destOrd="0" presId="urn:microsoft.com/office/officeart/2005/8/layout/pyramid2"/>
    <dgm:cxn modelId="{E9CC12A5-C71C-48BB-9733-C0C981236BAD}" type="presParOf" srcId="{F2DE3E67-4BFB-4DA8-9EF8-04AA46502898}" destId="{639BC88B-BBD5-4031-95E8-55271182F0EB}" srcOrd="2" destOrd="0" presId="urn:microsoft.com/office/officeart/2005/8/layout/pyramid2"/>
    <dgm:cxn modelId="{2A612822-5660-4E52-B374-8866C0D907FA}" type="presParOf" srcId="{F2DE3E67-4BFB-4DA8-9EF8-04AA46502898}" destId="{C86001F9-8029-421F-B13E-4C4A465431EF}" srcOrd="3" destOrd="0" presId="urn:microsoft.com/office/officeart/2005/8/layout/pyramid2"/>
    <dgm:cxn modelId="{F3A0C67F-8CA5-422F-A4C5-1AD8BDF2D97B}" type="presParOf" srcId="{F2DE3E67-4BFB-4DA8-9EF8-04AA46502898}" destId="{2ABD3D47-0A0D-4711-A3E3-D0F719D02A68}" srcOrd="4" destOrd="0" presId="urn:microsoft.com/office/officeart/2005/8/layout/pyramid2"/>
    <dgm:cxn modelId="{D6C3D000-A83C-49F3-B3E1-7E35DBA36EC7}" type="presParOf" srcId="{F2DE3E67-4BFB-4DA8-9EF8-04AA46502898}" destId="{ED9AF58D-0432-47DF-941E-0DD04F009665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4991A2-F717-49B0-BF63-75D793FD1A1A}">
      <dsp:nvSpPr>
        <dsp:cNvPr id="0" name=""/>
        <dsp:cNvSpPr/>
      </dsp:nvSpPr>
      <dsp:spPr>
        <a:xfrm>
          <a:off x="1560089" y="0"/>
          <a:ext cx="3096344" cy="3096344"/>
        </a:xfrm>
        <a:prstGeom prst="triangle">
          <a:avLst/>
        </a:prstGeom>
        <a:gradFill rotWithShape="0">
          <a:gsLst>
            <a:gs pos="0">
              <a:srgbClr val="FFFF00"/>
            </a:gs>
            <a:gs pos="50000">
              <a:srgbClr val="FFFF99"/>
            </a:gs>
            <a:gs pos="100000">
              <a:schemeClr val="bg1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F97E52-CEA5-4E51-99CD-7AE028FA00C4}">
      <dsp:nvSpPr>
        <dsp:cNvPr id="0" name=""/>
        <dsp:cNvSpPr/>
      </dsp:nvSpPr>
      <dsp:spPr>
        <a:xfrm>
          <a:off x="3118988" y="360040"/>
          <a:ext cx="1847185" cy="7329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noProof="0" dirty="0" smtClean="0">
              <a:solidFill>
                <a:schemeClr val="tx1"/>
              </a:solidFill>
            </a:rPr>
            <a:t>Стратегия</a:t>
          </a:r>
          <a:endParaRPr lang="en-US" sz="2400" b="0" i="0" kern="1200" noProof="0" dirty="0">
            <a:solidFill>
              <a:schemeClr val="tx1"/>
            </a:solidFill>
          </a:endParaRPr>
        </a:p>
      </dsp:txBody>
      <dsp:txXfrm>
        <a:off x="3118988" y="360040"/>
        <a:ext cx="1847185" cy="732962"/>
      </dsp:txXfrm>
    </dsp:sp>
    <dsp:sp modelId="{639BC88B-BBD5-4031-95E8-55271182F0EB}">
      <dsp:nvSpPr>
        <dsp:cNvPr id="0" name=""/>
        <dsp:cNvSpPr/>
      </dsp:nvSpPr>
      <dsp:spPr>
        <a:xfrm>
          <a:off x="2589910" y="1135880"/>
          <a:ext cx="3049326" cy="7329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noProof="0" dirty="0" smtClean="0"/>
            <a:t>Закон о разрешениях</a:t>
          </a:r>
          <a:endParaRPr lang="en-US" sz="2400" kern="1200" noProof="0" dirty="0"/>
        </a:p>
      </dsp:txBody>
      <dsp:txXfrm>
        <a:off x="2589910" y="1135880"/>
        <a:ext cx="3049326" cy="732962"/>
      </dsp:txXfrm>
    </dsp:sp>
    <dsp:sp modelId="{2ABD3D47-0A0D-4711-A3E3-D0F719D02A68}">
      <dsp:nvSpPr>
        <dsp:cNvPr id="0" name=""/>
        <dsp:cNvSpPr/>
      </dsp:nvSpPr>
      <dsp:spPr>
        <a:xfrm>
          <a:off x="1994837" y="1944216"/>
          <a:ext cx="4195474" cy="7329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noProof="0" dirty="0" smtClean="0">
              <a:solidFill>
                <a:srgbClr val="FF0000"/>
              </a:solidFill>
            </a:rPr>
            <a:t>Законодательство по переходу на новую систему</a:t>
          </a:r>
          <a:endParaRPr lang="en-US" sz="2400" i="0" kern="1200" noProof="0" dirty="0">
            <a:solidFill>
              <a:srgbClr val="FF0000"/>
            </a:solidFill>
          </a:endParaRPr>
        </a:p>
      </dsp:txBody>
      <dsp:txXfrm>
        <a:off x="1994837" y="1944216"/>
        <a:ext cx="4195474" cy="7329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B6CF7-5356-4499-AB57-2E8A38DBF1C7}" type="datetimeFigureOut">
              <a:rPr lang="en-US" smtClean="0"/>
              <a:pPr/>
              <a:t>9/26/2013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73721-B6CF-4583-84B8-7B3FA6138B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8082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26/09/2013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999323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999323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999323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tx1"/>
                </a:solidFill>
              </a:rPr>
              <a:t>shall be defined in the environmental permitting </a:t>
            </a:r>
            <a:r>
              <a:rPr lang="cs-CZ" dirty="0" err="1" smtClean="0">
                <a:solidFill>
                  <a:schemeClr val="tx1"/>
                </a:solidFill>
              </a:rPr>
              <a:t>law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en-US" dirty="0" smtClean="0">
                <a:solidFill>
                  <a:schemeClr val="tx1"/>
                </a:solidFill>
              </a:rPr>
              <a:t>In minimum the implementing legislation shall cover the following: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99932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Justification</a:t>
            </a:r>
            <a:r>
              <a:rPr lang="cs-CZ" dirty="0" smtClean="0"/>
              <a:t> – settlement</a:t>
            </a:r>
            <a:r>
              <a:rPr lang="cs-CZ" baseline="0" dirty="0" smtClean="0"/>
              <a:t> </a:t>
            </a:r>
            <a:r>
              <a:rPr lang="cs-CZ" baseline="0" dirty="0" err="1" smtClean="0"/>
              <a:t>of</a:t>
            </a:r>
            <a:r>
              <a:rPr lang="cs-CZ" baseline="0" dirty="0" smtClean="0"/>
              <a:t> </a:t>
            </a:r>
            <a:r>
              <a:rPr lang="cs-CZ" baseline="0" dirty="0" err="1" smtClean="0"/>
              <a:t>comments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from</a:t>
            </a:r>
            <a:r>
              <a:rPr lang="cs-CZ" baseline="0" dirty="0" smtClean="0"/>
              <a:t> </a:t>
            </a:r>
            <a:r>
              <a:rPr lang="cs-CZ" baseline="0" dirty="0" err="1" smtClean="0"/>
              <a:t>participants</a:t>
            </a:r>
            <a:r>
              <a:rPr lang="cs-CZ" baseline="0" dirty="0" smtClean="0"/>
              <a:t> </a:t>
            </a:r>
            <a:r>
              <a:rPr lang="cs-CZ" baseline="0" dirty="0" err="1" smtClean="0"/>
              <a:t>of</a:t>
            </a:r>
            <a:r>
              <a:rPr lang="cs-CZ" baseline="0" dirty="0" smtClean="0"/>
              <a:t> </a:t>
            </a:r>
            <a:r>
              <a:rPr lang="cs-CZ" baseline="0" dirty="0" err="1" smtClean="0"/>
              <a:t>the</a:t>
            </a:r>
            <a:r>
              <a:rPr lang="cs-CZ" baseline="0" dirty="0" smtClean="0"/>
              <a:t> </a:t>
            </a:r>
            <a:r>
              <a:rPr lang="cs-CZ" baseline="0" dirty="0" err="1" smtClean="0"/>
              <a:t>procedure</a:t>
            </a:r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9993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230783"/>
            <a:ext cx="9036496" cy="110998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56269" y="2348880"/>
            <a:ext cx="9180512" cy="338437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800" b="1" spc="5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Законодательство по переходу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на систем</a:t>
            </a:r>
            <a:r>
              <a:rPr lang="cs-CZ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y</a:t>
            </a:r>
            <a:r>
              <a:rPr lang="ru-RU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комплексных разрешений</a:t>
            </a:r>
            <a:endParaRPr lang="ru-RU" sz="3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US" sz="4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Моника 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Прибылова</a:t>
            </a:r>
            <a:endParaRPr lang="ru-RU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 </a:t>
            </a:r>
            <a:endParaRPr lang="en-GB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cs-CZ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1</a:t>
            </a:r>
            <a:r>
              <a:rPr lang="ru-RU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октября 2013 года</a:t>
            </a:r>
            <a:endParaRPr lang="en-US" sz="2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84893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6696744" cy="706090"/>
          </a:xfrm>
        </p:spPr>
        <p:txBody>
          <a:bodyPr>
            <a:normAutofit/>
          </a:bodyPr>
          <a:lstStyle/>
          <a:p>
            <a:pPr algn="ctr"/>
            <a:r>
              <a:rPr lang="ru-RU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Условия эксплуатации</a:t>
            </a:r>
            <a:r>
              <a:rPr lang="cs-CZ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 1</a:t>
            </a:r>
            <a:r>
              <a:rPr lang="ru-RU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(</a:t>
            </a:r>
            <a:r>
              <a:rPr lang="cs-CZ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3</a:t>
            </a:r>
            <a:r>
              <a:rPr lang="ru-RU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)</a:t>
            </a:r>
            <a:endParaRPr lang="en-US" sz="3300" i="0" dirty="0">
              <a:solidFill>
                <a:srgbClr val="00B050"/>
              </a:solidFill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876251"/>
            <a:ext cx="8784976" cy="536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500" dirty="0" smtClean="0">
                <a:solidFill>
                  <a:schemeClr val="tx1"/>
                </a:solidFill>
              </a:rPr>
              <a:t>Нормативы ПДВ/ПДС, мониторинг источников загрязнения</a:t>
            </a:r>
            <a:endParaRPr lang="cs-CZ" sz="25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24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10" y="1522255"/>
            <a:ext cx="7798398" cy="5335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94454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colorTemperature colorTemp="59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ru-RU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Условия эксплуатации</a:t>
            </a:r>
            <a:r>
              <a:rPr lang="cs-CZ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 </a:t>
            </a:r>
            <a:r>
              <a:rPr lang="ru-RU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2(</a:t>
            </a:r>
            <a:r>
              <a:rPr lang="cs-CZ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3</a:t>
            </a:r>
            <a:r>
              <a:rPr lang="ru-RU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)</a:t>
            </a:r>
            <a:endParaRPr lang="en-US" sz="3300" i="0" dirty="0">
              <a:solidFill>
                <a:srgbClr val="00B050"/>
              </a:solidFill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536504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ru-RU" sz="2500" dirty="0" smtClean="0">
                <a:solidFill>
                  <a:schemeClr val="tx1"/>
                </a:solidFill>
              </a:rPr>
              <a:t>Выпуски на рельеф и их мониторинг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ru-RU" sz="2500" dirty="0" smtClean="0">
                <a:solidFill>
                  <a:schemeClr val="tx1"/>
                </a:solidFill>
              </a:rPr>
              <a:t>Инфраструктура промплощадки и дороги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ru-RU" sz="2500" dirty="0" smtClean="0">
                <a:solidFill>
                  <a:schemeClr val="tx1"/>
                </a:solidFill>
              </a:rPr>
              <a:t>Предотвращение и планы ликвидации аварийных ситуаций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ru-RU" sz="2500" dirty="0" smtClean="0">
                <a:solidFill>
                  <a:schemeClr val="tx1"/>
                </a:solidFill>
              </a:rPr>
              <a:t>Правила эксплуатации</a:t>
            </a:r>
            <a:r>
              <a:rPr lang="en-US" sz="2500" dirty="0" smtClean="0">
                <a:solidFill>
                  <a:schemeClr val="tx1"/>
                </a:solidFill>
              </a:rPr>
              <a:t> (</a:t>
            </a:r>
            <a:r>
              <a:rPr lang="ru-RU" sz="2500" dirty="0" smtClean="0">
                <a:solidFill>
                  <a:schemeClr val="tx1"/>
                </a:solidFill>
              </a:rPr>
              <a:t>технологические регламенты</a:t>
            </a:r>
            <a:r>
              <a:rPr lang="en-US" sz="25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ru-RU" sz="2500" dirty="0" smtClean="0">
                <a:solidFill>
                  <a:schemeClr val="tx1"/>
                </a:solidFill>
              </a:rPr>
              <a:t>Анализ чрезвычайных ситуаций и жалоб населения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ru-RU" sz="2500" dirty="0" smtClean="0">
                <a:solidFill>
                  <a:schemeClr val="tx1"/>
                </a:solidFill>
              </a:rPr>
              <a:t>Эффективное использование сырья и материалов, водопотребление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ru-RU" sz="2500" dirty="0" smtClean="0">
                <a:solidFill>
                  <a:schemeClr val="tx1"/>
                </a:solidFill>
              </a:rPr>
              <a:t>Энергетическая эффективность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ru-RU" sz="2500" dirty="0" smtClean="0">
                <a:solidFill>
                  <a:schemeClr val="tx1"/>
                </a:solidFill>
              </a:rPr>
              <a:t>Хранение и размещение отходов, обращение с ними</a:t>
            </a:r>
            <a:endParaRPr lang="en-US" sz="25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3056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ru-RU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Условия эксплуатации</a:t>
            </a:r>
            <a:r>
              <a:rPr lang="cs-CZ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 </a:t>
            </a:r>
            <a:r>
              <a:rPr lang="ru-RU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3(</a:t>
            </a:r>
            <a:r>
              <a:rPr lang="cs-CZ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3</a:t>
            </a:r>
            <a:r>
              <a:rPr lang="ru-RU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)</a:t>
            </a:r>
            <a:endParaRPr lang="en-US" sz="3300" i="0" dirty="0">
              <a:solidFill>
                <a:srgbClr val="00B050"/>
              </a:solidFill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568952" cy="4536504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10"/>
            </a:pPr>
            <a:r>
              <a:rPr lang="ru-RU" sz="2500" dirty="0" smtClean="0">
                <a:solidFill>
                  <a:schemeClr val="tx1"/>
                </a:solidFill>
              </a:rPr>
              <a:t>Шум и вибрация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10"/>
            </a:pPr>
            <a:r>
              <a:rPr lang="ru-RU" sz="2500" dirty="0" smtClean="0">
                <a:solidFill>
                  <a:schemeClr val="tx1"/>
                </a:solidFill>
              </a:rPr>
              <a:t>Вывод их эксплуатации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10"/>
            </a:pPr>
            <a:r>
              <a:rPr lang="ru-RU" sz="2500" dirty="0" smtClean="0">
                <a:solidFill>
                  <a:schemeClr val="tx1"/>
                </a:solidFill>
              </a:rPr>
              <a:t>Отчёты о соблюдении условий разрешений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10"/>
            </a:pPr>
            <a:r>
              <a:rPr lang="ru-RU" sz="2500" dirty="0" smtClean="0">
                <a:solidFill>
                  <a:schemeClr val="tx1"/>
                </a:solidFill>
              </a:rPr>
              <a:t>Производственный контроль загрязнений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10"/>
            </a:pPr>
            <a:r>
              <a:rPr lang="ru-RU" sz="2500" dirty="0" smtClean="0">
                <a:solidFill>
                  <a:schemeClr val="tx1"/>
                </a:solidFill>
              </a:rPr>
              <a:t>Мероприятия по улучшению экологических показателей производства</a:t>
            </a:r>
            <a:endParaRPr lang="en-US" sz="25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0775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05272" y="332656"/>
            <a:ext cx="6635080" cy="1143000"/>
          </a:xfrm>
        </p:spPr>
        <p:txBody>
          <a:bodyPr>
            <a:normAutofit/>
          </a:bodyPr>
          <a:lstStyle/>
          <a:p>
            <a:pPr algn="ctr"/>
            <a:r>
              <a:rPr lang="ru-RU" sz="3300" b="1" dirty="0" smtClean="0">
                <a:latin typeface="Eras Demi ITC" pitchFamily="34" charset="0"/>
              </a:rPr>
              <a:t>Рекомендации</a:t>
            </a:r>
            <a:endParaRPr lang="en-US" sz="3300" b="1" dirty="0"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 lnSpcReduction="10000"/>
          </a:bodyPr>
          <a:lstStyle/>
          <a:p>
            <a:r>
              <a:rPr lang="ru-RU" sz="2500" dirty="0" smtClean="0">
                <a:solidFill>
                  <a:schemeClr val="tx1"/>
                </a:solidFill>
              </a:rPr>
              <a:t>Прежде всего определяется область регулирования комплексного разрешения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Разрабатывается форма заявки для получения необходимой информации для принятия решения об условиях разрешения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Целесообразно опробование форм и заявки, и разрешения в пилотных  проектах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Разумно структурированная форма заявки и получение достоверной информации  являются необходимым условием своевременного получения разрешения с обоснованными условиями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Objekt 1">
            <a:extLst>
              <a:ext uri="{63B3BB69-23CF-44E3-9099-C40C66FF867C}">
                <a14:compatExt xmlns="" xmlns:a14="http://schemas.microsoft.com/office/drawing/2010/main" spid="_x0000_s1028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1075" y="260648"/>
            <a:ext cx="1036962" cy="308247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0370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05272" y="332656"/>
            <a:ext cx="6635080" cy="1143000"/>
          </a:xfrm>
        </p:spPr>
        <p:txBody>
          <a:bodyPr>
            <a:normAutofit/>
          </a:bodyPr>
          <a:lstStyle/>
          <a:p>
            <a:pPr algn="ctr"/>
            <a:r>
              <a:rPr lang="ru-RU" sz="3300" b="1" dirty="0" smtClean="0">
                <a:latin typeface="Eras Demi ITC" pitchFamily="34" charset="0"/>
              </a:rPr>
              <a:t>Обсуждение</a:t>
            </a:r>
            <a:endParaRPr lang="en-US" sz="3300" b="1" dirty="0"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2664296"/>
          </a:xfrm>
        </p:spPr>
        <p:txBody>
          <a:bodyPr>
            <a:normAutofit/>
          </a:bodyPr>
          <a:lstStyle/>
          <a:p>
            <a:r>
              <a:rPr lang="ru-RU" sz="2500" dirty="0" smtClean="0">
                <a:solidFill>
                  <a:schemeClr val="tx1"/>
                </a:solidFill>
              </a:rPr>
              <a:t>Достаточно ли одной типовой формы заявки на получение комплексного разрешения? 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Сколько специальных форм заявок, учитывающих специфику отдельных отраслей и секторов экономики, было бы целесообразно разработать?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Objekt 1">
            <a:extLst>
              <a:ext uri="{63B3BB69-23CF-44E3-9099-C40C66FF867C}">
                <a14:compatExt xmlns="" xmlns:a14="http://schemas.microsoft.com/office/drawing/2010/main" spid="_x0000_s1028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1075" y="260648"/>
            <a:ext cx="1036962" cy="308247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0370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cs-CZ" sz="3300" b="1" dirty="0"/>
              <a:t>Děkuji za </a:t>
            </a:r>
            <a:r>
              <a:rPr lang="cs-CZ" sz="3300" b="1" dirty="0" smtClean="0"/>
              <a:t>pozornost</a:t>
            </a:r>
            <a:r>
              <a:rPr lang="ru-RU" sz="3300" b="1" dirty="0" smtClean="0"/>
              <a:t> -</a:t>
            </a:r>
            <a:r>
              <a:rPr lang="cs-CZ" sz="3300" b="1" dirty="0" smtClean="0"/>
              <a:t/>
            </a:r>
            <a:br>
              <a:rPr lang="cs-CZ" sz="3300" b="1" dirty="0" smtClean="0"/>
            </a:br>
            <a:r>
              <a:rPr lang="ru-RU" sz="3300" b="1" dirty="0" smtClean="0"/>
              <a:t>пора обедать</a:t>
            </a:r>
            <a:endParaRPr lang="en-US" sz="33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/>
          </a:p>
          <a:p>
            <a:pPr algn="ctr"/>
            <a:endParaRPr lang="en-US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128315"/>
            <a:ext cx="7100068" cy="472477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36382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="" xmlns:p14="http://schemas.microsoft.com/office/powerpoint/2010/main" val="3933738473"/>
              </p:ext>
            </p:extLst>
          </p:nvPr>
        </p:nvGraphicFramePr>
        <p:xfrm>
          <a:off x="539552" y="188640"/>
          <a:ext cx="777240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323528" y="3093635"/>
            <a:ext cx="856895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ru-RU" sz="2400" dirty="0" smtClean="0"/>
              <a:t>Ситуация в различных странах ЕС</a:t>
            </a:r>
            <a:r>
              <a:rPr lang="en-US" sz="2400" dirty="0" smtClean="0"/>
              <a:t>: </a:t>
            </a:r>
          </a:p>
          <a:p>
            <a:pPr marL="342900" indent="-342900"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400" dirty="0" smtClean="0"/>
              <a:t>Специальные законодательные акты не разрабатывались, но подготовлено множество рекомендательных или обязательных для выполнения руководств</a:t>
            </a:r>
            <a:endParaRPr lang="en-US" sz="2400" dirty="0" smtClean="0"/>
          </a:p>
          <a:p>
            <a:pPr marL="342900" indent="-342900"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400" dirty="0" smtClean="0"/>
              <a:t>Имеется единое предписание или</a:t>
            </a:r>
            <a:r>
              <a:rPr lang="en-US" sz="2400" dirty="0" smtClean="0"/>
              <a:t> </a:t>
            </a:r>
            <a:r>
              <a:rPr lang="ru-RU" sz="2400" dirty="0" smtClean="0"/>
              <a:t>методические указания, содержащие требуемые формы и инструктивные материалы</a:t>
            </a:r>
            <a:endParaRPr lang="en-US" sz="2400" dirty="0" smtClean="0"/>
          </a:p>
          <a:p>
            <a:pPr marL="342900" indent="-342900"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400" dirty="0" smtClean="0"/>
              <a:t>Принят ряд законодательных актов или постановлений           с типовыми формами и инструкциями по их заполнению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3224" y="332656"/>
            <a:ext cx="7931224" cy="1143000"/>
          </a:xfrm>
        </p:spPr>
        <p:txBody>
          <a:bodyPr>
            <a:normAutofit/>
          </a:bodyPr>
          <a:lstStyle/>
          <a:p>
            <a:pPr algn="ctr"/>
            <a:r>
              <a:rPr lang="ru-RU" sz="3300" i="0" dirty="0" smtClean="0">
                <a:latin typeface="Eras Medium ITC" pitchFamily="34" charset="0"/>
              </a:rPr>
              <a:t>Состав законодательства по переходу на новую систему</a:t>
            </a:r>
            <a:endParaRPr lang="en-US" sz="3300" b="1" i="0" dirty="0">
              <a:solidFill>
                <a:srgbClr val="FF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1772816"/>
            <a:ext cx="8424936" cy="3600400"/>
          </a:xfrm>
        </p:spPr>
        <p:txBody>
          <a:bodyPr>
            <a:normAutofit lnSpcReduction="10000"/>
          </a:bodyPr>
          <a:lstStyle/>
          <a:p>
            <a:r>
              <a:rPr lang="ru-RU" sz="2500" b="1" dirty="0" smtClean="0">
                <a:solidFill>
                  <a:srgbClr val="FF0000"/>
                </a:solidFill>
              </a:rPr>
              <a:t>Форма заявки и инструкция </a:t>
            </a:r>
            <a:r>
              <a:rPr lang="ru-RU" sz="2500" dirty="0" smtClean="0">
                <a:solidFill>
                  <a:srgbClr val="FF0000"/>
                </a:solidFill>
              </a:rPr>
              <a:t>по её заполнению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Состав экспертных заключений заинтересованных ведомств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ru-RU" sz="2500" b="1" dirty="0" smtClean="0">
                <a:solidFill>
                  <a:srgbClr val="00B050"/>
                </a:solidFill>
              </a:rPr>
              <a:t>Форма комплексного разрешения</a:t>
            </a:r>
            <a:endParaRPr lang="en-US" sz="2500" b="1" dirty="0" smtClean="0">
              <a:solidFill>
                <a:srgbClr val="00B050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Обязательные методические требования </a:t>
            </a:r>
            <a:r>
              <a:rPr lang="en-US" sz="2500" dirty="0" smtClean="0">
                <a:solidFill>
                  <a:schemeClr val="tx1"/>
                </a:solidFill>
              </a:rPr>
              <a:t>– </a:t>
            </a:r>
            <a:r>
              <a:rPr lang="ru-RU" sz="2500" dirty="0" smtClean="0">
                <a:solidFill>
                  <a:schemeClr val="tx1"/>
                </a:solidFill>
              </a:rPr>
              <a:t>например, состав справочных руководств по НДТМ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Указания по созданию и организации работы центра по НДТМ или системы информационного обмена по НДТМ</a:t>
            </a:r>
            <a:endParaRPr lang="en-US" sz="2500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1449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300" i="0" dirty="0" smtClean="0">
                <a:solidFill>
                  <a:srgbClr val="FF0000"/>
                </a:solidFill>
                <a:latin typeface="Eras Medium ITC" pitchFamily="34" charset="0"/>
              </a:rPr>
              <a:t>Содержание заявки на </a:t>
            </a:r>
            <a:r>
              <a:rPr lang="ru-RU" sz="3300" i="0" dirty="0" smtClean="0">
                <a:latin typeface="Eras Medium ITC" pitchFamily="34" charset="0"/>
              </a:rPr>
              <a:t>комплексное разрешение</a:t>
            </a:r>
            <a:r>
              <a:rPr lang="en-US" sz="3300" i="0" dirty="0" smtClean="0">
                <a:latin typeface="Eras Medium ITC" pitchFamily="34" charset="0"/>
              </a:rPr>
              <a:t> –</a:t>
            </a:r>
            <a:r>
              <a:rPr lang="en-US" sz="3300" i="0" dirty="0" smtClean="0">
                <a:solidFill>
                  <a:srgbClr val="FF0000"/>
                </a:solidFill>
                <a:latin typeface="Eras Medium ITC" pitchFamily="34" charset="0"/>
              </a:rPr>
              <a:t>1</a:t>
            </a:r>
            <a:r>
              <a:rPr lang="ru-RU" sz="3300" i="0" dirty="0" smtClean="0">
                <a:solidFill>
                  <a:srgbClr val="FF0000"/>
                </a:solidFill>
                <a:latin typeface="Eras Medium ITC" pitchFamily="34" charset="0"/>
              </a:rPr>
              <a:t>(</a:t>
            </a:r>
            <a:r>
              <a:rPr lang="en-US" sz="3300" i="0" dirty="0" smtClean="0">
                <a:solidFill>
                  <a:srgbClr val="FF0000"/>
                </a:solidFill>
                <a:latin typeface="Eras Medium ITC" pitchFamily="34" charset="0"/>
              </a:rPr>
              <a:t>3</a:t>
            </a:r>
            <a:r>
              <a:rPr lang="ru-RU" sz="3300" i="0" dirty="0" smtClean="0">
                <a:solidFill>
                  <a:srgbClr val="FF0000"/>
                </a:solidFill>
                <a:latin typeface="Eras Medium ITC" pitchFamily="34" charset="0"/>
              </a:rPr>
              <a:t>)</a:t>
            </a:r>
            <a:endParaRPr lang="en-US" sz="3300" i="0" dirty="0">
              <a:solidFill>
                <a:srgbClr val="FF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1916832"/>
            <a:ext cx="8568952" cy="381642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ru-RU" sz="2500" dirty="0" smtClean="0">
                <a:solidFill>
                  <a:schemeClr val="tx1"/>
                </a:solidFill>
              </a:rPr>
              <a:t>Общие сведения о предприятии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ru-RU" sz="2500" dirty="0" smtClean="0">
                <a:solidFill>
                  <a:schemeClr val="tx1"/>
                </a:solidFill>
              </a:rPr>
              <a:t>Система экологического менеджмента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ru-RU" sz="2500" dirty="0" smtClean="0">
                <a:solidFill>
                  <a:schemeClr val="tx1"/>
                </a:solidFill>
              </a:rPr>
              <a:t>Описание производства и его местоположения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ru-RU" sz="2500" dirty="0" smtClean="0">
                <a:solidFill>
                  <a:schemeClr val="tx1"/>
                </a:solidFill>
              </a:rPr>
              <a:t>Потребление сырья и материалов</a:t>
            </a:r>
            <a:r>
              <a:rPr lang="en-US" sz="2500" dirty="0" smtClean="0">
                <a:solidFill>
                  <a:schemeClr val="tx1"/>
                </a:solidFill>
              </a:rPr>
              <a:t>, </a:t>
            </a:r>
            <a:r>
              <a:rPr lang="ru-RU" sz="2500" dirty="0" smtClean="0">
                <a:solidFill>
                  <a:schemeClr val="tx1"/>
                </a:solidFill>
              </a:rPr>
              <a:t>утилизация отходов. Потребление и выработка энергии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ru-RU" sz="2500" dirty="0" smtClean="0">
                <a:solidFill>
                  <a:schemeClr val="tx1"/>
                </a:solidFill>
              </a:rPr>
              <a:t>Описание образующихся загрязнений, анализ их воздействия на окружающую среду и здоровье населения</a:t>
            </a:r>
            <a:endParaRPr lang="en-US" sz="2500" dirty="0" smtClean="0">
              <a:solidFill>
                <a:schemeClr val="tx1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832" y="1484784"/>
            <a:ext cx="1512168" cy="151216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315120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300" i="0" dirty="0" smtClean="0">
                <a:solidFill>
                  <a:srgbClr val="FF0000"/>
                </a:solidFill>
                <a:latin typeface="Eras Medium ITC" pitchFamily="34" charset="0"/>
              </a:rPr>
              <a:t>Содержание заявки на </a:t>
            </a:r>
            <a:r>
              <a:rPr lang="ru-RU" sz="3300" i="0" dirty="0" smtClean="0">
                <a:latin typeface="Eras Medium ITC" pitchFamily="34" charset="0"/>
              </a:rPr>
              <a:t>комплексное разрешение</a:t>
            </a:r>
            <a:r>
              <a:rPr lang="en-US" sz="3300" i="0" dirty="0" smtClean="0">
                <a:latin typeface="Eras Medium ITC" pitchFamily="34" charset="0"/>
              </a:rPr>
              <a:t> –</a:t>
            </a:r>
            <a:r>
              <a:rPr lang="ru-RU" sz="3300" i="0" dirty="0" smtClean="0">
                <a:solidFill>
                  <a:srgbClr val="FF0000"/>
                </a:solidFill>
                <a:latin typeface="Eras Medium ITC" pitchFamily="34" charset="0"/>
              </a:rPr>
              <a:t>2(</a:t>
            </a:r>
            <a:r>
              <a:rPr lang="en-US" sz="3300" i="0" dirty="0" smtClean="0">
                <a:solidFill>
                  <a:srgbClr val="FF0000"/>
                </a:solidFill>
                <a:latin typeface="Eras Medium ITC" pitchFamily="34" charset="0"/>
              </a:rPr>
              <a:t>3</a:t>
            </a:r>
            <a:r>
              <a:rPr lang="ru-RU" sz="3300" i="0" dirty="0" smtClean="0">
                <a:solidFill>
                  <a:srgbClr val="FF0000"/>
                </a:solidFill>
                <a:latin typeface="Eras Medium ITC" pitchFamily="34" charset="0"/>
              </a:rPr>
              <a:t>)</a:t>
            </a:r>
            <a:endParaRPr lang="en-US" sz="3300" i="0" dirty="0">
              <a:solidFill>
                <a:srgbClr val="FF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1700808"/>
            <a:ext cx="8424936" cy="352839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 startAt="6"/>
            </a:pPr>
            <a:r>
              <a:rPr lang="ru-RU" sz="2500" dirty="0" smtClean="0">
                <a:solidFill>
                  <a:schemeClr val="tx1"/>
                </a:solidFill>
              </a:rPr>
              <a:t>Состояние окружающей среды на промышленной площадке и прилегающей территории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UcPeriod" startAt="6"/>
            </a:pPr>
            <a:r>
              <a:rPr lang="ru-RU" sz="2500" dirty="0" smtClean="0">
                <a:solidFill>
                  <a:schemeClr val="tx1"/>
                </a:solidFill>
              </a:rPr>
              <a:t>Описание мер и оборудования по сокращению загрязнения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UcPeriod" startAt="6"/>
            </a:pPr>
            <a:r>
              <a:rPr lang="ru-RU" sz="2500" dirty="0" smtClean="0">
                <a:solidFill>
                  <a:schemeClr val="tx1"/>
                </a:solidFill>
              </a:rPr>
              <a:t>Детальный анализ производства относительно  НДТМ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UcPeriod" startAt="6"/>
            </a:pPr>
            <a:r>
              <a:rPr lang="ru-RU" sz="2500" dirty="0" smtClean="0">
                <a:solidFill>
                  <a:schemeClr val="tx1"/>
                </a:solidFill>
              </a:rPr>
              <a:t>Мероприятия по подготовке безопасного вывода производства из  эксплуатации и реабилитации территории</a:t>
            </a:r>
            <a:endParaRPr lang="en-US" sz="2500" dirty="0" smtClean="0">
              <a:solidFill>
                <a:schemeClr val="tx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407" y="5257800"/>
            <a:ext cx="2867025" cy="16002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400482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300" i="0" dirty="0" smtClean="0">
                <a:solidFill>
                  <a:srgbClr val="FF0000"/>
                </a:solidFill>
                <a:latin typeface="Eras Medium ITC" pitchFamily="34" charset="0"/>
              </a:rPr>
              <a:t>Содержание заявки на </a:t>
            </a:r>
            <a:r>
              <a:rPr lang="ru-RU" sz="3300" i="0" dirty="0" smtClean="0">
                <a:latin typeface="Eras Medium ITC" pitchFamily="34" charset="0"/>
              </a:rPr>
              <a:t>комплексное разрешение</a:t>
            </a:r>
            <a:r>
              <a:rPr lang="en-US" sz="3300" i="0" dirty="0" smtClean="0">
                <a:latin typeface="Eras Medium ITC" pitchFamily="34" charset="0"/>
              </a:rPr>
              <a:t> –</a:t>
            </a:r>
            <a:r>
              <a:rPr lang="ru-RU" sz="3300" i="0" dirty="0" smtClean="0">
                <a:solidFill>
                  <a:srgbClr val="FF0000"/>
                </a:solidFill>
                <a:latin typeface="Eras Medium ITC" pitchFamily="34" charset="0"/>
              </a:rPr>
              <a:t>3(</a:t>
            </a:r>
            <a:r>
              <a:rPr lang="en-US" sz="3300" i="0" dirty="0" smtClean="0">
                <a:solidFill>
                  <a:srgbClr val="FF0000"/>
                </a:solidFill>
                <a:latin typeface="Eras Medium ITC" pitchFamily="34" charset="0"/>
              </a:rPr>
              <a:t>3</a:t>
            </a:r>
            <a:r>
              <a:rPr lang="ru-RU" sz="3300" i="0" dirty="0" smtClean="0">
                <a:solidFill>
                  <a:srgbClr val="FF0000"/>
                </a:solidFill>
                <a:latin typeface="Eras Medium ITC" pitchFamily="34" charset="0"/>
              </a:rPr>
              <a:t>)</a:t>
            </a:r>
            <a:endParaRPr lang="en-US" sz="3300" i="0" dirty="0">
              <a:solidFill>
                <a:srgbClr val="FF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1772816"/>
            <a:ext cx="8820472" cy="3240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500" dirty="0" smtClean="0">
                <a:solidFill>
                  <a:schemeClr val="tx1"/>
                </a:solidFill>
              </a:rPr>
              <a:t>J.  </a:t>
            </a:r>
            <a:r>
              <a:rPr lang="ru-RU" sz="2500" dirty="0" smtClean="0">
                <a:solidFill>
                  <a:schemeClr val="tx1"/>
                </a:solidFill>
              </a:rPr>
              <a:t>Определение объектов возможного трансграничного переноса загрязнения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500" dirty="0" smtClean="0">
                <a:solidFill>
                  <a:schemeClr val="tx1"/>
                </a:solidFill>
              </a:rPr>
              <a:t>K.  </a:t>
            </a:r>
            <a:r>
              <a:rPr lang="ru-RU" sz="2500" dirty="0" smtClean="0">
                <a:solidFill>
                  <a:schemeClr val="tx1"/>
                </a:solidFill>
              </a:rPr>
              <a:t>Декларация и подпись заявителя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500" dirty="0" smtClean="0">
                <a:solidFill>
                  <a:schemeClr val="tx1"/>
                </a:solidFill>
              </a:rPr>
              <a:t>L.   </a:t>
            </a:r>
            <a:r>
              <a:rPr lang="ru-RU" sz="2500" dirty="0" smtClean="0">
                <a:solidFill>
                  <a:schemeClr val="tx1"/>
                </a:solidFill>
              </a:rPr>
              <a:t>Сокращения и обозначения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buAutoNum type="alphaUcPeriod" startAt="13"/>
            </a:pPr>
            <a:r>
              <a:rPr lang="ru-RU" sz="2500" dirty="0" smtClean="0">
                <a:solidFill>
                  <a:schemeClr val="tx1"/>
                </a:solidFill>
              </a:rPr>
              <a:t>Приложения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buAutoNum type="alphaUcPeriod" startAt="13"/>
            </a:pPr>
            <a:r>
              <a:rPr lang="ru-RU" sz="2500" dirty="0" smtClean="0">
                <a:solidFill>
                  <a:schemeClr val="tx1"/>
                </a:solidFill>
              </a:rPr>
              <a:t>Предлагаемые условия комплексного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      разрешения </a:t>
            </a:r>
            <a:endParaRPr lang="en-US" sz="2500" dirty="0" smtClean="0">
              <a:solidFill>
                <a:schemeClr val="tx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543204"/>
            <a:ext cx="2882411" cy="227726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9293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300" i="0" dirty="0" smtClean="0">
                <a:solidFill>
                  <a:srgbClr val="FF0000"/>
                </a:solidFill>
                <a:latin typeface="Eras Medium ITC" pitchFamily="34" charset="0"/>
              </a:rPr>
              <a:t>Форма заявки</a:t>
            </a:r>
            <a:r>
              <a:rPr lang="en-US" sz="3300" i="0" dirty="0" smtClean="0">
                <a:solidFill>
                  <a:srgbClr val="FF0000"/>
                </a:solidFill>
                <a:latin typeface="Eras Medium ITC" pitchFamily="34" charset="0"/>
              </a:rPr>
              <a:t> </a:t>
            </a:r>
            <a:r>
              <a:rPr lang="cs-CZ" sz="3300" i="0" dirty="0" smtClean="0">
                <a:solidFill>
                  <a:srgbClr val="FF0000"/>
                </a:solidFill>
                <a:latin typeface="Eras Medium ITC" pitchFamily="34" charset="0"/>
              </a:rPr>
              <a:t>-</a:t>
            </a:r>
            <a:r>
              <a:rPr lang="ru-RU" sz="3300" i="0" dirty="0" smtClean="0">
                <a:solidFill>
                  <a:srgbClr val="FF0000"/>
                </a:solidFill>
                <a:latin typeface="Eras Medium ITC" pitchFamily="34" charset="0"/>
              </a:rPr>
              <a:t> </a:t>
            </a:r>
            <a:r>
              <a:rPr lang="ru-RU" sz="3300" i="0" dirty="0" smtClean="0">
                <a:latin typeface="Eras Medium ITC" pitchFamily="34" charset="0"/>
              </a:rPr>
              <a:t>предлагаемые условия комплексного разрешения</a:t>
            </a:r>
            <a:endParaRPr lang="en-US" sz="3300" i="0" dirty="0">
              <a:solidFill>
                <a:srgbClr val="FF0000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1844824"/>
            <a:ext cx="8496944" cy="4320480"/>
          </a:xfrm>
        </p:spPr>
        <p:txBody>
          <a:bodyPr>
            <a:normAutofit/>
          </a:bodyPr>
          <a:lstStyle/>
          <a:p>
            <a:r>
              <a:rPr lang="ru-RU" sz="2500" dirty="0" smtClean="0">
                <a:solidFill>
                  <a:schemeClr val="tx1"/>
                </a:solidFill>
              </a:rPr>
              <a:t>Структура документа соответствует  пунктам комплексного разрешения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2500" dirty="0" smtClean="0">
                <a:solidFill>
                  <a:srgbClr val="FF0000"/>
                </a:solidFill>
              </a:rPr>
              <a:t>Для действующих производств помимо прочего – мероприятия по достижению соответствия НДТМ </a:t>
            </a:r>
            <a:endParaRPr lang="en-US" sz="2500" dirty="0" smtClean="0">
              <a:solidFill>
                <a:srgbClr val="FF0000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Предложения оператора по составу и содержанию обязательных для соблюдения условий</a:t>
            </a:r>
            <a:endParaRPr lang="en-US" sz="2500" dirty="0" smtClean="0">
              <a:solidFill>
                <a:schemeClr val="tx1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Регулятор может согласиться с указанными условиями или предложить  изменения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622592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2840" y="274638"/>
            <a:ext cx="7221488" cy="1143000"/>
          </a:xfrm>
        </p:spPr>
        <p:txBody>
          <a:bodyPr>
            <a:normAutofit/>
          </a:bodyPr>
          <a:lstStyle/>
          <a:p>
            <a:pPr algn="ctr"/>
            <a:r>
              <a:rPr lang="ru-RU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Форма комплексного разрешения</a:t>
            </a:r>
            <a:endParaRPr lang="en-US" sz="3300" i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013576" cy="4464496"/>
          </a:xfrm>
        </p:spPr>
        <p:txBody>
          <a:bodyPr>
            <a:normAutofit/>
          </a:bodyPr>
          <a:lstStyle/>
          <a:p>
            <a:r>
              <a:rPr lang="ru-RU" sz="2500" dirty="0" smtClean="0">
                <a:solidFill>
                  <a:schemeClr val="tx1"/>
                </a:solidFill>
              </a:rPr>
              <a:t>Соответствует положениям закона                                                о природоохранных разрешениях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 </a:t>
            </a:r>
            <a:endParaRPr lang="en-US" sz="2500" dirty="0">
              <a:solidFill>
                <a:schemeClr val="tx1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Соответствует  всем требованиям Директивы о промышленном загрязнении </a:t>
            </a:r>
            <a:r>
              <a:rPr lang="en-US" sz="2500" dirty="0" smtClean="0">
                <a:solidFill>
                  <a:schemeClr val="tx1"/>
                </a:solidFill>
              </a:rPr>
              <a:t>IED 2010/75/EU</a:t>
            </a:r>
            <a:endParaRPr lang="cs-CZ" sz="2500" dirty="0" smtClean="0">
              <a:solidFill>
                <a:schemeClr val="tx1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Рассматриваются загрязнения всех природных сред, их мониторинг</a:t>
            </a:r>
            <a:endParaRPr lang="cs-CZ" sz="2500" dirty="0" smtClean="0">
              <a:solidFill>
                <a:schemeClr val="tx1"/>
              </a:solidFill>
            </a:endParaRPr>
          </a:p>
          <a:p>
            <a:r>
              <a:rPr lang="ru-RU" sz="2500" dirty="0" smtClean="0">
                <a:solidFill>
                  <a:schemeClr val="tx1"/>
                </a:solidFill>
              </a:rPr>
              <a:t>Приводятся примеры условий, которые могут быть установлены для промышленного производства</a:t>
            </a:r>
            <a:endParaRPr lang="cs-CZ" sz="2500" dirty="0" smtClean="0">
              <a:solidFill>
                <a:schemeClr val="tx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-1"/>
            <a:ext cx="1942543" cy="228534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1760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Форма комплексного разрешения</a:t>
            </a:r>
            <a:r>
              <a:rPr lang="cs-CZ" sz="3300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 -</a:t>
            </a:r>
            <a:r>
              <a:rPr lang="cs-CZ" sz="3300" b="1" i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itchFamily="34" charset="0"/>
              </a:rPr>
              <a:t> </a:t>
            </a:r>
            <a:r>
              <a:rPr lang="ru-RU" sz="3300" i="0" dirty="0" smtClean="0">
                <a:solidFill>
                  <a:srgbClr val="00B050"/>
                </a:solidFill>
                <a:latin typeface="Eras Demi ITC" pitchFamily="34" charset="0"/>
              </a:rPr>
              <a:t>содержание</a:t>
            </a:r>
            <a:endParaRPr lang="en-US" sz="3300" i="0" dirty="0">
              <a:solidFill>
                <a:srgbClr val="00B050"/>
              </a:solidFill>
              <a:latin typeface="Eras Demi IT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28800"/>
            <a:ext cx="8435280" cy="4464496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ru-RU" sz="2500" dirty="0" smtClean="0">
                <a:solidFill>
                  <a:schemeClr val="tx1"/>
                </a:solidFill>
              </a:rPr>
              <a:t>Описание основного и вспомогательных производств, их местоположение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ru-RU" sz="2500" dirty="0" smtClean="0">
                <a:solidFill>
                  <a:schemeClr val="tx1"/>
                </a:solidFill>
              </a:rPr>
              <a:t>Условия эксплуатации, включая нормативы ПДВ/ПДС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ru-RU" sz="2500" dirty="0" smtClean="0">
                <a:solidFill>
                  <a:schemeClr val="tx1"/>
                </a:solidFill>
              </a:rPr>
              <a:t>и другие природоохранные условия</a:t>
            </a:r>
            <a:r>
              <a:rPr lang="en-US" sz="2500" dirty="0" smtClean="0">
                <a:solidFill>
                  <a:schemeClr val="tx1"/>
                </a:solidFill>
              </a:rPr>
              <a:t>, </a:t>
            </a:r>
            <a:r>
              <a:rPr lang="ru-RU" sz="2500" dirty="0" smtClean="0">
                <a:solidFill>
                  <a:schemeClr val="tx1"/>
                </a:solidFill>
              </a:rPr>
              <a:t>требования к отчётности, планируемые мероприятия по улучшению экологических показателей 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ru-RU" sz="2500" dirty="0" smtClean="0">
                <a:solidFill>
                  <a:schemeClr val="tx1"/>
                </a:solidFill>
              </a:rPr>
              <a:t>Какие действующие разрешения отменяются данным комплексным разрешением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ru-RU" sz="2500" dirty="0" smtClean="0">
                <a:solidFill>
                  <a:schemeClr val="tx1"/>
                </a:solidFill>
              </a:rPr>
              <a:t>Обосновывающие материалы, учёт экспертных заключений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ru-RU" sz="2500" dirty="0" smtClean="0">
                <a:solidFill>
                  <a:schemeClr val="tx1"/>
                </a:solidFill>
              </a:rPr>
              <a:t>Условия подачи апелляции</a:t>
            </a:r>
            <a:endParaRPr lang="en-US" sz="25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910" y="5085184"/>
            <a:ext cx="2204995" cy="177281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654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3783</TotalTime>
  <Words>609</Words>
  <Application>Microsoft Office PowerPoint</Application>
  <PresentationFormat>On-screen Show (4:3)</PresentationFormat>
  <Paragraphs>111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Управление качеством воздуха в странах Восточного региона ЕИСП</vt:lpstr>
      <vt:lpstr>Slide 2</vt:lpstr>
      <vt:lpstr>Состав законодательства по переходу на новую систему</vt:lpstr>
      <vt:lpstr>Содержание заявки на комплексное разрешение –1(3)</vt:lpstr>
      <vt:lpstr>Содержание заявки на комплексное разрешение –2(3)</vt:lpstr>
      <vt:lpstr>Содержание заявки на комплексное разрешение –3(3)</vt:lpstr>
      <vt:lpstr>Форма заявки - предлагаемые условия комплексного разрешения</vt:lpstr>
      <vt:lpstr>Форма комплексного разрешения</vt:lpstr>
      <vt:lpstr>Форма комплексного разрешения - содержание</vt:lpstr>
      <vt:lpstr>Условия эксплуатации 1(3)</vt:lpstr>
      <vt:lpstr>Условия эксплуатации 2(3)</vt:lpstr>
      <vt:lpstr>Условия эксплуатации 3(3)</vt:lpstr>
      <vt:lpstr>Рекомендации</vt:lpstr>
      <vt:lpstr>Обсуждение</vt:lpstr>
      <vt:lpstr>Děkuji za pozornost - пора обедать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306</cp:revision>
  <cp:lastPrinted>2013-09-22T06:00:11Z</cp:lastPrinted>
  <dcterms:created xsi:type="dcterms:W3CDTF">2011-10-12T15:30:18Z</dcterms:created>
  <dcterms:modified xsi:type="dcterms:W3CDTF">2013-09-26T13:13:08Z</dcterms:modified>
</cp:coreProperties>
</file>