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9" r:id="rId2"/>
    <p:sldId id="416" r:id="rId3"/>
    <p:sldId id="417" r:id="rId4"/>
    <p:sldId id="406" r:id="rId5"/>
    <p:sldId id="428" r:id="rId6"/>
    <p:sldId id="429" r:id="rId7"/>
    <p:sldId id="430" r:id="rId8"/>
    <p:sldId id="431" r:id="rId9"/>
    <p:sldId id="415" r:id="rId10"/>
    <p:sldId id="432" r:id="rId11"/>
    <p:sldId id="402" r:id="rId12"/>
    <p:sldId id="403" r:id="rId13"/>
    <p:sldId id="404" r:id="rId14"/>
    <p:sldId id="418" r:id="rId15"/>
    <p:sldId id="419" r:id="rId16"/>
    <p:sldId id="420" r:id="rId17"/>
    <p:sldId id="425" r:id="rId18"/>
    <p:sldId id="427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00CC00"/>
    <a:srgbClr val="FF3300"/>
    <a:srgbClr val="FFCC66"/>
    <a:srgbClr val="0066FF"/>
    <a:srgbClr val="FF5050"/>
    <a:srgbClr val="E9E53B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3250" autoAdjust="0"/>
  </p:normalViewPr>
  <p:slideViewPr>
    <p:cSldViewPr>
      <p:cViewPr>
        <p:scale>
          <a:sx n="66" d="100"/>
          <a:sy n="66" d="100"/>
        </p:scale>
        <p:origin x="-1632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B6CF7-5356-4499-AB57-2E8A38DBF1C7}" type="datetimeFigureOut">
              <a:rPr lang="en-US" smtClean="0"/>
              <a:pPr/>
              <a:t>9/30/2013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73721-B6CF-4583-84B8-7B3FA6138B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8082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Ответ известен заранее</a:t>
            </a:r>
            <a:r>
              <a:rPr lang="ru-RU" smtClean="0"/>
              <a:t>. Важность </a:t>
            </a:r>
            <a:r>
              <a:rPr lang="ru-RU" dirty="0" smtClean="0"/>
              <a:t>кодов КВЭД</a:t>
            </a:r>
            <a:r>
              <a:rPr lang="ru-RU" smtClean="0"/>
              <a:t>.</a:t>
            </a:r>
            <a:r>
              <a:rPr lang="ru-RU" baseline="0" smtClean="0"/>
              <a:t> </a:t>
            </a:r>
            <a:r>
              <a:rPr lang="ru-RU" baseline="0" dirty="0" smtClean="0"/>
              <a:t>Надежда на Национальный пилотный проект по Украине, взаимодействие с Государственной статистической службой. 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3259C-636E-4BEA-BC1E-9B38EB5E188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3259C-636E-4BEA-BC1E-9B38EB5E188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3259C-636E-4BEA-BC1E-9B38EB5E188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3259C-636E-4BEA-BC1E-9B38EB5E188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9094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r>
              <a:rPr lang="ru-RU" dirty="0" smtClean="0"/>
              <a:t>Масса публикаций по </a:t>
            </a:r>
            <a:r>
              <a:rPr lang="en-US" dirty="0" smtClean="0"/>
              <a:t>SMEs</a:t>
            </a:r>
            <a:r>
              <a:rPr lang="ru-RU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Small and medium enterprises.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Основа германской экономики. </a:t>
            </a:r>
            <a:r>
              <a:rPr lang="ru-RU" sz="1200" dirty="0" smtClean="0">
                <a:solidFill>
                  <a:schemeClr val="tx1"/>
                </a:solidFill>
              </a:rPr>
              <a:t>Валовой доход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524786-B378-46CA-9B3E-362AB261EF1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r>
              <a:rPr lang="ru-RU" dirty="0" smtClean="0"/>
              <a:t>Масса публикаций по </a:t>
            </a:r>
            <a:r>
              <a:rPr lang="en-US" dirty="0" smtClean="0"/>
              <a:t>SMEs</a:t>
            </a:r>
            <a:r>
              <a:rPr lang="ru-RU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Small and medium enterprises.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Основа германской экономики. </a:t>
            </a:r>
            <a:r>
              <a:rPr lang="ru-RU" sz="1200" dirty="0" smtClean="0">
                <a:solidFill>
                  <a:schemeClr val="tx1"/>
                </a:solidFill>
              </a:rPr>
              <a:t>Валовой доход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524786-B378-46CA-9B3E-362AB261EF11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r>
              <a:rPr lang="ru-RU" dirty="0" smtClean="0"/>
              <a:t>Масса публикаций по </a:t>
            </a:r>
            <a:r>
              <a:rPr lang="en-US" dirty="0" smtClean="0"/>
              <a:t>SMEs.</a:t>
            </a:r>
            <a:r>
              <a:rPr lang="en-US" baseline="0" dirty="0" smtClean="0"/>
              <a:t> </a:t>
            </a:r>
            <a:r>
              <a:rPr lang="ru-RU" baseline="0" dirty="0" smtClean="0"/>
              <a:t>Основа германской экономики</a:t>
            </a:r>
          </a:p>
          <a:p>
            <a:pPr rtl="0"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524786-B378-46CA-9B3E-362AB261EF11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Ответ известен заранее</a:t>
            </a:r>
            <a:r>
              <a:rPr lang="ru-RU" smtClean="0"/>
              <a:t>. Важность </a:t>
            </a:r>
            <a:r>
              <a:rPr lang="ru-RU" dirty="0" smtClean="0"/>
              <a:t>кодов КВЭД</a:t>
            </a:r>
            <a:r>
              <a:rPr lang="ru-RU" smtClean="0"/>
              <a:t>.</a:t>
            </a:r>
            <a:r>
              <a:rPr lang="ru-RU" baseline="0" smtClean="0"/>
              <a:t> </a:t>
            </a:r>
            <a:r>
              <a:rPr lang="ru-RU" baseline="0" dirty="0" smtClean="0"/>
              <a:t>Надежда на Национальный пилотный проект по Украине, взаимодействие с Государственной статистической службой. 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371601"/>
            <a:ext cx="3505200" cy="381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bg1"/>
                </a:solidFill>
              </a:defRPr>
            </a:lvl1pPr>
            <a:lvl2pPr marL="1828800" indent="-1828800">
              <a:buFontTx/>
              <a:buNone/>
              <a:defRPr sz="1200">
                <a:solidFill>
                  <a:schemeClr val="bg1"/>
                </a:solidFill>
              </a:defRPr>
            </a:lvl2pPr>
            <a:lvl3pPr marL="1828800" indent="-1828800">
              <a:buFontTx/>
              <a:buNone/>
              <a:defRPr sz="1200">
                <a:solidFill>
                  <a:schemeClr val="bg1"/>
                </a:solidFill>
              </a:defRPr>
            </a:lvl3pPr>
            <a:lvl4pPr marL="1828800" indent="-182880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-1828800">
              <a:buFontTx/>
              <a:buNone/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371601"/>
            <a:ext cx="3429000" cy="381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20000" cy="7159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53894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230783"/>
            <a:ext cx="9036496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6269" y="2348880"/>
            <a:ext cx="9180512" cy="338437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800" b="1" spc="5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Определение и классификация производств, не оказывающих значимого воздействия на окружающую среду</a:t>
            </a:r>
            <a:endParaRPr lang="ru-RU" sz="3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Владимир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Морозов</a:t>
            </a:r>
            <a:endParaRPr lang="ru-RU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  <a:endParaRPr lang="en-GB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cs-CZ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1</a:t>
            </a:r>
            <a:r>
              <a:rPr lang="ru-RU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октября 2013 года</a:t>
            </a:r>
            <a:endParaRPr lang="en-US" sz="2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8489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864096"/>
          </a:xfrm>
        </p:spPr>
        <p:txBody>
          <a:bodyPr>
            <a:noAutofit/>
          </a:bodyPr>
          <a:lstStyle/>
          <a:p>
            <a:pPr algn="ctr"/>
            <a:r>
              <a:rPr lang="ru-RU" sz="3300" i="0" dirty="0" smtClean="0"/>
              <a:t>Примеры пороговых </a:t>
            </a:r>
            <a:r>
              <a:rPr lang="ru-RU" sz="3300" i="0" dirty="0" smtClean="0"/>
              <a:t>значений</a:t>
            </a:r>
            <a:br>
              <a:rPr lang="ru-RU" sz="3300" i="0" dirty="0" smtClean="0"/>
            </a:br>
            <a:r>
              <a:rPr lang="ru-RU" sz="3300" i="0" dirty="0" smtClean="0"/>
              <a:t>из </a:t>
            </a:r>
            <a:r>
              <a:rPr lang="ru-RU" sz="3300" i="0" dirty="0" smtClean="0"/>
              <a:t>Приложения </a:t>
            </a:r>
            <a:r>
              <a:rPr lang="en-US" sz="3300" i="0" dirty="0" smtClean="0"/>
              <a:t>I </a:t>
            </a:r>
            <a:r>
              <a:rPr lang="ru-RU" sz="3300" i="0" dirty="0" smtClean="0"/>
              <a:t>Директивы </a:t>
            </a:r>
            <a:r>
              <a:rPr lang="ru-RU" sz="3300" i="0" dirty="0" smtClean="0"/>
              <a:t>2010/75/EU </a:t>
            </a:r>
            <a:endParaRPr lang="en-US" sz="3300" i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4848" y="1296144"/>
            <a:ext cx="8445624" cy="537321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chemeClr val="tx1"/>
                </a:solidFill>
              </a:rPr>
              <a:t>Энергетика</a:t>
            </a:r>
            <a:r>
              <a:rPr lang="ru-RU" sz="2000" dirty="0" smtClean="0">
                <a:solidFill>
                  <a:schemeClr val="tx1"/>
                </a:solidFill>
              </a:rPr>
              <a:t>:  Котлы тепловой мощностью более 50 МВт;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 indent="-468000">
              <a:spcBef>
                <a:spcPts val="0"/>
              </a:spcBef>
              <a:spcAft>
                <a:spcPts val="200"/>
              </a:spcAft>
            </a:pPr>
            <a:r>
              <a:rPr lang="ru-RU" sz="2000" b="1" dirty="0" smtClean="0">
                <a:solidFill>
                  <a:schemeClr val="tx1"/>
                </a:solidFill>
              </a:rPr>
              <a:t>Производство и переработка металлов</a:t>
            </a:r>
            <a:r>
              <a:rPr lang="ru-RU" sz="2000" dirty="0" smtClean="0">
                <a:solidFill>
                  <a:schemeClr val="tx1"/>
                </a:solidFill>
              </a:rPr>
              <a:t>: </a:t>
            </a:r>
          </a:p>
          <a:p>
            <a:pPr lvl="0" indent="-46800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производство чугуна или стали мощностью более 2.5 т/ч;</a:t>
            </a:r>
          </a:p>
          <a:p>
            <a:pPr lvl="0" indent="-46800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станы горячей прокатки мощностью более 20 т/ч;</a:t>
            </a:r>
          </a:p>
          <a:p>
            <a:pPr lvl="0" indent="-46800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кузнечные молоты с энергией удара более 50 кДж;</a:t>
            </a:r>
          </a:p>
          <a:p>
            <a:pPr lvl="0" indent="-46800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нанесение защитных металлических покрытий более 2 т/ч;</a:t>
            </a:r>
          </a:p>
          <a:p>
            <a:pPr lvl="0" indent="-46800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литьё чёрных металлов производительностью более 20 т/сутки;</a:t>
            </a:r>
          </a:p>
          <a:p>
            <a:pPr lvl="0" indent="-46800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переплав и литьё цветных металлов мощностью более 4 т/сут. для свинца и кадмия или 20 т/сут. для других металлов;</a:t>
            </a:r>
          </a:p>
          <a:p>
            <a:pPr lvl="0" indent="-46800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обработка поверхностей в ваннах объёмом более 30 м</a:t>
            </a:r>
            <a:r>
              <a:rPr lang="ru-RU" sz="2000" baseline="30000" dirty="0" smtClean="0">
                <a:solidFill>
                  <a:schemeClr val="tx1"/>
                </a:solidFill>
              </a:rPr>
              <a:t>3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200"/>
              </a:spcAft>
            </a:pPr>
            <a:r>
              <a:rPr lang="ru-RU" sz="2000" b="1" dirty="0" smtClean="0">
                <a:solidFill>
                  <a:schemeClr val="tx1"/>
                </a:solidFill>
              </a:rPr>
              <a:t>Переработка минерального сырья</a:t>
            </a:r>
            <a:r>
              <a:rPr lang="ru-RU" sz="2000" dirty="0" smtClean="0">
                <a:solidFill>
                  <a:schemeClr val="tx1"/>
                </a:solidFill>
              </a:rPr>
              <a:t>: 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производства цементного клинкера во вращающихся обжиговых печах производительностью более 500 т/сут. или в печах другого типа производительностью более 50 т/сут.;	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- Производство стекла, включая стекловолокно, с плавильной мощностью более 20 т/сут.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None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016" y="269776"/>
            <a:ext cx="8892480" cy="1143000"/>
          </a:xfrm>
        </p:spPr>
        <p:txBody>
          <a:bodyPr>
            <a:noAutofit/>
          </a:bodyPr>
          <a:lstStyle/>
          <a:p>
            <a:pPr algn="ctr"/>
            <a:r>
              <a:rPr lang="ru-RU" sz="3100" i="0" dirty="0" smtClean="0"/>
              <a:t>Критерии определения малых и средних предприятий-загрязнителей в</a:t>
            </a:r>
            <a:r>
              <a:rPr lang="en-US" sz="3100" i="0" dirty="0" smtClean="0"/>
              <a:t> </a:t>
            </a:r>
            <a:r>
              <a:rPr lang="ru-RU" sz="3100" i="0" dirty="0" smtClean="0"/>
              <a:t>Чешской</a:t>
            </a:r>
            <a:r>
              <a:rPr lang="en-US" sz="3100" i="0" dirty="0" smtClean="0"/>
              <a:t> </a:t>
            </a:r>
            <a:r>
              <a:rPr lang="ru-RU" sz="3100" i="0" dirty="0" smtClean="0"/>
              <a:t>Республике</a:t>
            </a:r>
            <a:endParaRPr lang="en-US" sz="3100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484784"/>
            <a:ext cx="8424936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ru-RU" sz="1800" u="sng" dirty="0" smtClean="0">
                <a:solidFill>
                  <a:schemeClr val="tx1"/>
                </a:solidFill>
              </a:rPr>
              <a:t>Малые (незначительные) источники </a:t>
            </a:r>
            <a:r>
              <a:rPr lang="ru-RU" sz="1800" b="1" u="sng" dirty="0" smtClean="0">
                <a:solidFill>
                  <a:schemeClr val="tx1"/>
                </a:solidFill>
              </a:rPr>
              <a:t>загрязнения атмосферы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sz="1600" dirty="0" smtClean="0">
                <a:solidFill>
                  <a:schemeClr val="tx1"/>
                </a:solidFill>
              </a:rPr>
              <a:t>a</a:t>
            </a:r>
            <a:r>
              <a:rPr lang="ru-RU" sz="1600" dirty="0" smtClean="0">
                <a:solidFill>
                  <a:schemeClr val="tx1"/>
                </a:solidFill>
              </a:rPr>
              <a:t>) Топливосжигающие установки с выработкой тепла или непосредственным использованием в процессе менее 0.2 МВт, включая:</a:t>
            </a:r>
            <a:endParaRPr lang="en-US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00"/>
              </a:spcAft>
            </a:pPr>
            <a:r>
              <a:rPr lang="en-GB" sz="1600" dirty="0" smtClean="0">
                <a:solidFill>
                  <a:schemeClr val="tx1"/>
                </a:solidFill>
              </a:rPr>
              <a:t>b</a:t>
            </a:r>
            <a:r>
              <a:rPr lang="ru-RU" sz="1600" dirty="0" smtClean="0">
                <a:solidFill>
                  <a:schemeClr val="tx1"/>
                </a:solidFill>
              </a:rPr>
              <a:t>) Источники с номинальными величинами валовых выбросов каждого из указанных ниже загрязняющих веществ менее: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1. 20 т/год пыли;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2. 30 т/год сернистого ангидрида;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3. 0.4 т/год хлора и его летучих неорганических соединений в пересчёте на хлор;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4. 1 т/год летучих органических соединений (ЛОС) в пересчёте на углерод;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5. 20 т/год </a:t>
            </a:r>
            <a:r>
              <a:rPr lang="en-GB" sz="1600" dirty="0" smtClean="0">
                <a:solidFill>
                  <a:schemeClr val="tx1"/>
                </a:solidFill>
              </a:rPr>
              <a:t>NO</a:t>
            </a:r>
            <a:r>
              <a:rPr lang="ru-RU" sz="1600" dirty="0" smtClean="0">
                <a:solidFill>
                  <a:schemeClr val="tx1"/>
                </a:solidFill>
              </a:rPr>
              <a:t> и </a:t>
            </a:r>
            <a:r>
              <a:rPr lang="en-GB" sz="1600" dirty="0" smtClean="0">
                <a:solidFill>
                  <a:schemeClr val="tx1"/>
                </a:solidFill>
              </a:rPr>
              <a:t>NO</a:t>
            </a:r>
            <a:r>
              <a:rPr lang="ru-RU" sz="1600" baseline="-25000" dirty="0" smtClean="0">
                <a:solidFill>
                  <a:schemeClr val="tx1"/>
                </a:solidFill>
              </a:rPr>
              <a:t>2</a:t>
            </a:r>
            <a:r>
              <a:rPr lang="ru-RU" sz="1600" dirty="0" smtClean="0">
                <a:solidFill>
                  <a:schemeClr val="tx1"/>
                </a:solidFill>
              </a:rPr>
              <a:t> в пересчёте на </a:t>
            </a:r>
            <a:r>
              <a:rPr lang="en-GB" sz="1600" dirty="0" smtClean="0">
                <a:solidFill>
                  <a:schemeClr val="tx1"/>
                </a:solidFill>
              </a:rPr>
              <a:t>NO</a:t>
            </a:r>
            <a:r>
              <a:rPr lang="ru-RU" sz="1600" baseline="-25000" dirty="0" smtClean="0">
                <a:solidFill>
                  <a:schemeClr val="tx1"/>
                </a:solidFill>
              </a:rPr>
              <a:t>2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6. 0.1 т/год </a:t>
            </a:r>
            <a:r>
              <a:rPr lang="en-GB" sz="1600" dirty="0" smtClean="0">
                <a:solidFill>
                  <a:schemeClr val="tx1"/>
                </a:solidFill>
              </a:rPr>
              <a:t>H</a:t>
            </a:r>
            <a:r>
              <a:rPr lang="ru-RU" sz="1600" baseline="-25000" dirty="0" smtClean="0">
                <a:solidFill>
                  <a:schemeClr val="tx1"/>
                </a:solidFill>
              </a:rPr>
              <a:t>2</a:t>
            </a:r>
            <a:r>
              <a:rPr lang="en-GB" sz="1600" dirty="0" smtClean="0">
                <a:solidFill>
                  <a:schemeClr val="tx1"/>
                </a:solidFill>
              </a:rPr>
              <a:t>S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7. 0.2 т/год летучих неорганических соединений фтора в пересчёте на фтор;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1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8. 5 т/год </a:t>
            </a:r>
            <a:r>
              <a:rPr lang="en-GB" sz="1600" dirty="0" smtClean="0">
                <a:solidFill>
                  <a:schemeClr val="tx1"/>
                </a:solidFill>
              </a:rPr>
              <a:t>CO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20000"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9. 5 т/год </a:t>
            </a:r>
            <a:r>
              <a:rPr lang="en-GB" sz="1600" dirty="0" err="1" smtClean="0">
                <a:solidFill>
                  <a:schemeClr val="tx1"/>
                </a:solidFill>
              </a:rPr>
              <a:t>NH</a:t>
            </a:r>
            <a:r>
              <a:rPr lang="ru-RU" sz="1600" baseline="-25000" dirty="0" smtClean="0">
                <a:solidFill>
                  <a:schemeClr val="tx1"/>
                </a:solidFill>
              </a:rPr>
              <a:t>3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Валовой выброс определяется по концентрации загрязняющего вещества мг/м</a:t>
            </a:r>
            <a:r>
              <a:rPr lang="ru-RU" sz="1600" i="1" baseline="30000" dirty="0" smtClean="0">
                <a:solidFill>
                  <a:schemeClr val="tx1"/>
                </a:solidFill>
              </a:rPr>
              <a:t>3</a:t>
            </a:r>
            <a:r>
              <a:rPr lang="ru-RU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smtClean="0">
                <a:solidFill>
                  <a:schemeClr val="tx1"/>
                </a:solidFill>
              </a:rPr>
              <a:t>x</a:t>
            </a:r>
            <a:r>
              <a:rPr lang="ru-RU" sz="1600" i="1" dirty="0" smtClean="0">
                <a:solidFill>
                  <a:schemeClr val="tx1"/>
                </a:solidFill>
              </a:rPr>
              <a:t> объёмный</a:t>
            </a:r>
            <a:r>
              <a:rPr lang="en-GB" sz="1600" i="1" dirty="0" smtClean="0">
                <a:solidFill>
                  <a:schemeClr val="tx1"/>
                </a:solidFill>
              </a:rPr>
              <a:t> </a:t>
            </a:r>
            <a:r>
              <a:rPr lang="ru-RU" sz="1600" i="1" dirty="0" smtClean="0">
                <a:solidFill>
                  <a:schemeClr val="tx1"/>
                </a:solidFill>
              </a:rPr>
              <a:t>расход отходящих от источника газов в м</a:t>
            </a:r>
            <a:r>
              <a:rPr lang="ru-RU" sz="1600" i="1" baseline="30000" dirty="0" smtClean="0">
                <a:solidFill>
                  <a:schemeClr val="tx1"/>
                </a:solidFill>
              </a:rPr>
              <a:t>3</a:t>
            </a:r>
            <a:r>
              <a:rPr lang="ru-RU" sz="1600" i="1" dirty="0" smtClean="0">
                <a:solidFill>
                  <a:schemeClr val="tx1"/>
                </a:solidFill>
              </a:rPr>
              <a:t>/ч </a:t>
            </a:r>
            <a:r>
              <a:rPr lang="en-GB" sz="1600" i="1" dirty="0" smtClean="0">
                <a:solidFill>
                  <a:schemeClr val="tx1"/>
                </a:solidFill>
              </a:rPr>
              <a:t>x</a:t>
            </a:r>
            <a:r>
              <a:rPr lang="ru-RU" sz="1600" i="1" dirty="0" smtClean="0">
                <a:solidFill>
                  <a:schemeClr val="tx1"/>
                </a:solidFill>
              </a:rPr>
              <a:t> количество часов работы в год.</a:t>
            </a:r>
            <a:endParaRPr lang="en-US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sz="1600" dirty="0" smtClean="0">
                <a:solidFill>
                  <a:schemeClr val="tx1"/>
                </a:solidFill>
              </a:rPr>
              <a:t>c</a:t>
            </a:r>
            <a:r>
              <a:rPr lang="ru-RU" sz="1600" dirty="0" smtClean="0">
                <a:solidFill>
                  <a:schemeClr val="tx1"/>
                </a:solidFill>
              </a:rPr>
              <a:t>) Источники с выбросами других загрязняющих веществ, указанных в соответствующих нормативных документах, которые не превосходят и не могут превосходить нормативно установленные предельные величины при отсутствии газоочистного оборудования.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016" y="269776"/>
            <a:ext cx="8892480" cy="1143000"/>
          </a:xfrm>
        </p:spPr>
        <p:txBody>
          <a:bodyPr>
            <a:noAutofit/>
          </a:bodyPr>
          <a:lstStyle/>
          <a:p>
            <a:pPr algn="ctr"/>
            <a:r>
              <a:rPr lang="ru-RU" sz="3100" i="0" dirty="0" smtClean="0"/>
              <a:t>Критерии определения малых и средних предприятий-загрязнителей в</a:t>
            </a:r>
            <a:r>
              <a:rPr lang="en-US" sz="3100" i="0" dirty="0" smtClean="0"/>
              <a:t> </a:t>
            </a:r>
            <a:r>
              <a:rPr lang="ru-RU" sz="3100" i="0" dirty="0" smtClean="0"/>
              <a:t>Чешской</a:t>
            </a:r>
            <a:r>
              <a:rPr lang="en-US" sz="3100" i="0" dirty="0" smtClean="0"/>
              <a:t> </a:t>
            </a:r>
            <a:r>
              <a:rPr lang="ru-RU" sz="3100" i="0" dirty="0" smtClean="0"/>
              <a:t>Республике</a:t>
            </a:r>
            <a:endParaRPr lang="en-US" sz="3100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484784"/>
            <a:ext cx="8424936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ru-RU" sz="1800" u="sng" dirty="0" smtClean="0">
                <a:solidFill>
                  <a:schemeClr val="tx1"/>
                </a:solidFill>
              </a:rPr>
              <a:t>Малые (незначительные) источники </a:t>
            </a:r>
            <a:r>
              <a:rPr lang="ru-RU" sz="1800" b="1" u="sng" dirty="0" smtClean="0">
                <a:solidFill>
                  <a:schemeClr val="tx1"/>
                </a:solidFill>
              </a:rPr>
              <a:t>загрязнения водных объектов</a:t>
            </a:r>
            <a:endParaRPr lang="en-US" sz="1800" b="1" u="sng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1700" dirty="0" smtClean="0">
                <a:solidFill>
                  <a:schemeClr val="tx1"/>
                </a:solidFill>
              </a:rPr>
              <a:t>Производства с водоснабжением только от специализированных организаций и передающие сточные воды в городскую</a:t>
            </a:r>
            <a:r>
              <a:rPr lang="ru-RU" sz="1700" i="1" dirty="0" smtClean="0">
                <a:solidFill>
                  <a:schemeClr val="tx1"/>
                </a:solidFill>
              </a:rPr>
              <a:t>/</a:t>
            </a:r>
            <a:r>
              <a:rPr lang="ru-RU" sz="1700" dirty="0" smtClean="0">
                <a:solidFill>
                  <a:schemeClr val="tx1"/>
                </a:solidFill>
              </a:rPr>
              <a:t>коммунальную</a:t>
            </a:r>
            <a:r>
              <a:rPr lang="ru-RU" sz="1700" i="1" dirty="0" smtClean="0">
                <a:solidFill>
                  <a:schemeClr val="tx1"/>
                </a:solidFill>
              </a:rPr>
              <a:t> </a:t>
            </a:r>
            <a:r>
              <a:rPr lang="ru-RU" sz="1700" dirty="0" smtClean="0">
                <a:solidFill>
                  <a:schemeClr val="tx1"/>
                </a:solidFill>
              </a:rPr>
              <a:t>канализацию с последующей их очисткой на очистных сооружениях. Состав сбросов должен соответствовать условиям канализационной сети. При любых условиях сточные воды не должны содержать следующих загрязняющие вещества или их соединения: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err="1" smtClean="0">
                <a:solidFill>
                  <a:schemeClr val="tx1"/>
                </a:solidFill>
              </a:rPr>
              <a:t>Органогалогенные</a:t>
            </a:r>
            <a:r>
              <a:rPr lang="ru-RU" sz="1700" dirty="0" smtClean="0">
                <a:solidFill>
                  <a:schemeClr val="tx1"/>
                </a:solidFill>
              </a:rPr>
              <a:t> соединения и вещества, которые могут образовывать такие соединения в водной среде;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Фосфорорганические соединения;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Органические соединения олова;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Вещества с канцерогенными, мутагенными или </a:t>
            </a:r>
            <a:r>
              <a:rPr lang="ru-RU" sz="1700" dirty="0" err="1" smtClean="0">
                <a:solidFill>
                  <a:schemeClr val="tx1"/>
                </a:solidFill>
              </a:rPr>
              <a:t>тератогенными</a:t>
            </a:r>
            <a:r>
              <a:rPr lang="ru-RU" sz="1700" dirty="0" smtClean="0">
                <a:solidFill>
                  <a:schemeClr val="tx1"/>
                </a:solidFill>
              </a:rPr>
              <a:t> свойствами в одной среде или под её влиянием;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Ртуть и её соединения;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Кадмий и его соединения;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Стойкие нефтепродукты и полученные из нефти стойкие углеводороды;</a:t>
            </a:r>
            <a:endParaRPr lang="en-US" sz="17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/>
                </a:solidFill>
              </a:rPr>
              <a:t>Стойкие синтетические вещества, которые могут образовывать плёнки на поверхности воды, эмульсии или оседать на дне, изменяя условия водопользования.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016" y="269776"/>
            <a:ext cx="8892480" cy="1143000"/>
          </a:xfrm>
        </p:spPr>
        <p:txBody>
          <a:bodyPr>
            <a:noAutofit/>
          </a:bodyPr>
          <a:lstStyle/>
          <a:p>
            <a:pPr algn="ctr"/>
            <a:r>
              <a:rPr lang="ru-RU" sz="3100" i="0" dirty="0" smtClean="0"/>
              <a:t>Критерии определения малых и средних предприятий-загрязнителей в</a:t>
            </a:r>
            <a:r>
              <a:rPr lang="en-US" sz="3100" i="0" dirty="0" smtClean="0"/>
              <a:t> </a:t>
            </a:r>
            <a:r>
              <a:rPr lang="ru-RU" sz="3100" i="0" dirty="0" smtClean="0"/>
              <a:t>Чешской</a:t>
            </a:r>
            <a:r>
              <a:rPr lang="en-US" sz="3100" i="0" dirty="0" smtClean="0"/>
              <a:t> </a:t>
            </a:r>
            <a:r>
              <a:rPr lang="ru-RU" sz="3100" i="0" dirty="0" smtClean="0"/>
              <a:t>Республике</a:t>
            </a:r>
            <a:endParaRPr lang="en-US" sz="3100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016" y="1772816"/>
            <a:ext cx="8820472" cy="266429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ru-RU" sz="2500" u="sng" dirty="0" smtClean="0">
                <a:solidFill>
                  <a:schemeClr val="tx1"/>
                </a:solidFill>
              </a:rPr>
              <a:t>Малые (незначительные) источники </a:t>
            </a:r>
            <a:r>
              <a:rPr lang="ru-RU" sz="2500" b="1" u="sng" dirty="0" smtClean="0">
                <a:solidFill>
                  <a:schemeClr val="tx1"/>
                </a:solidFill>
              </a:rPr>
              <a:t>образования отходов</a:t>
            </a:r>
            <a:endParaRPr lang="en-US" sz="2500" b="1" u="sng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Производства, на которых отсутствует образование или перегрузка/переработка токсичных отходов и образование или перегрузка/переработка других (нетоксичных) отходов не превышает 1 тыс. т/год.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8680"/>
            <a:ext cx="7632848" cy="647700"/>
          </a:xfrm>
        </p:spPr>
        <p:txBody>
          <a:bodyPr>
            <a:noAutofit/>
          </a:bodyPr>
          <a:lstStyle/>
          <a:p>
            <a:r>
              <a:rPr lang="ru-RU" sz="3300" i="0" dirty="0" smtClean="0"/>
              <a:t>Основные трудности регулирования </a:t>
            </a:r>
            <a:r>
              <a:rPr lang="ru-RU" sz="3300" i="0" dirty="0" err="1" smtClean="0"/>
              <a:t>МСП</a:t>
            </a:r>
            <a:endParaRPr lang="en-US" sz="3300" i="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01602"/>
            <a:ext cx="8569647" cy="460771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Разнообразие и сложность деятельности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r>
              <a:rPr lang="ru-RU" sz="2500" dirty="0" smtClean="0">
                <a:solidFill>
                  <a:schemeClr val="tx1"/>
                </a:solidFill>
              </a:rPr>
              <a:t> внутри отдельных отраслей экономики;</a:t>
            </a:r>
          </a:p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Большое число операторов и недостаток информации о соблюдении ими требований, а также факторов их </a:t>
            </a:r>
            <a:r>
              <a:rPr lang="ru-RU" sz="2500" dirty="0" smtClean="0">
                <a:solidFill>
                  <a:schemeClr val="tx1"/>
                </a:solidFill>
              </a:rPr>
              <a:t>поведения;</a:t>
            </a: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Невнимание </a:t>
            </a:r>
            <a:r>
              <a:rPr lang="ru-RU" sz="2500" dirty="0" smtClean="0">
                <a:solidFill>
                  <a:schemeClr val="tx1"/>
                </a:solidFill>
              </a:rPr>
              <a:t>руководителей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к экологическим показателям своих производств;</a:t>
            </a:r>
            <a:endParaRPr lang="en-GB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Ограниченные возможности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r>
              <a:rPr lang="ru-RU" sz="2500" dirty="0" smtClean="0">
                <a:solidFill>
                  <a:schemeClr val="tx1"/>
                </a:solidFill>
              </a:rPr>
              <a:t> (отсутствие специалистов,  слабая информированность, недостаток ресурсов) для </a:t>
            </a:r>
            <a:r>
              <a:rPr lang="ru-RU" sz="2500" dirty="0" smtClean="0">
                <a:solidFill>
                  <a:schemeClr val="tx1"/>
                </a:solidFill>
              </a:rPr>
              <a:t>понимания и соблюдения экологических требований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63689" y="404937"/>
            <a:ext cx="5328592" cy="791815"/>
          </a:xfrm>
        </p:spPr>
        <p:txBody>
          <a:bodyPr>
            <a:normAutofit/>
          </a:bodyPr>
          <a:lstStyle/>
          <a:p>
            <a:r>
              <a:rPr lang="ru-RU" sz="3300" i="0" dirty="0" smtClean="0"/>
              <a:t>Разрешения на основе НОД</a:t>
            </a:r>
            <a:endParaRPr lang="en-US" sz="3300" i="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14313" y="1700808"/>
            <a:ext cx="8750300" cy="468052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Хотя режим </a:t>
            </a:r>
            <a:r>
              <a:rPr lang="ru-RU" sz="2500" dirty="0" smtClean="0">
                <a:solidFill>
                  <a:schemeClr val="tx1"/>
                </a:solidFill>
              </a:rPr>
              <a:t>разрешений </a:t>
            </a:r>
            <a:r>
              <a:rPr lang="ru-RU" sz="2500" dirty="0" smtClean="0">
                <a:solidFill>
                  <a:schemeClr val="tx1"/>
                </a:solidFill>
              </a:rPr>
              <a:t>продолжает доминировать, повсеместная </a:t>
            </a:r>
            <a:r>
              <a:rPr lang="ru-RU" sz="2500" dirty="0" smtClean="0">
                <a:solidFill>
                  <a:schemeClr val="tx1"/>
                </a:solidFill>
              </a:rPr>
              <a:t>тенденция к упрощению и стандартизации требований для </a:t>
            </a:r>
            <a:r>
              <a:rPr lang="ru-RU" sz="2500" dirty="0" smtClean="0">
                <a:solidFill>
                  <a:schemeClr val="tx1"/>
                </a:solidFill>
              </a:rPr>
              <a:t>различных категорий </a:t>
            </a:r>
            <a:r>
              <a:rPr lang="ru-RU" sz="2500" dirty="0" smtClean="0">
                <a:solidFill>
                  <a:schemeClr val="tx1"/>
                </a:solidFill>
              </a:rPr>
              <a:t>МСП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Преимущества упрощённого </a:t>
            </a:r>
            <a:r>
              <a:rPr lang="ru-RU" sz="2500" dirty="0" smtClean="0">
                <a:solidFill>
                  <a:schemeClr val="tx1"/>
                </a:solidFill>
              </a:rPr>
              <a:t>режима: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Определённость </a:t>
            </a:r>
            <a:r>
              <a:rPr lang="ru-RU" sz="2500" dirty="0" smtClean="0">
                <a:solidFill>
                  <a:schemeClr val="tx1"/>
                </a:solidFill>
              </a:rPr>
              <a:t>и ясность </a:t>
            </a:r>
            <a:r>
              <a:rPr lang="ru-RU" sz="2500" dirty="0" smtClean="0">
                <a:solidFill>
                  <a:schemeClr val="tx1"/>
                </a:solidFill>
              </a:rPr>
              <a:t>требований;</a:t>
            </a:r>
            <a:endParaRPr lang="ru-RU" sz="25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Сокращение </a:t>
            </a:r>
            <a:r>
              <a:rPr lang="ru-RU" sz="2500" dirty="0" smtClean="0">
                <a:solidFill>
                  <a:schemeClr val="tx1"/>
                </a:solidFill>
              </a:rPr>
              <a:t>расходов на регулирование;</a:t>
            </a:r>
            <a:endParaRPr lang="ru-RU" sz="25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Равенство условий для экономического сектора</a:t>
            </a: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Критерии применения НОД: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Значительное количество производств </a:t>
            </a:r>
            <a:r>
              <a:rPr lang="ru-RU" sz="2500" dirty="0" smtClean="0">
                <a:solidFill>
                  <a:schemeClr val="tx1"/>
                </a:solidFill>
              </a:rPr>
              <a:t>данной отрасли;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Применяемые </a:t>
            </a:r>
            <a:r>
              <a:rPr lang="ru-RU" sz="2500" dirty="0" smtClean="0">
                <a:solidFill>
                  <a:schemeClr val="tx1"/>
                </a:solidFill>
              </a:rPr>
              <a:t>технологии </a:t>
            </a:r>
            <a:r>
              <a:rPr lang="ru-RU" sz="2500" dirty="0" smtClean="0">
                <a:solidFill>
                  <a:schemeClr val="tx1"/>
                </a:solidFill>
              </a:rPr>
              <a:t>достаточно стабильны</a:t>
            </a:r>
            <a:r>
              <a:rPr lang="ru-RU" sz="2500" dirty="0" smtClean="0">
                <a:solidFill>
                  <a:schemeClr val="tx1"/>
                </a:solidFill>
              </a:rPr>
              <a:t>;</a:t>
            </a:r>
            <a:endParaRPr lang="ru-RU" sz="25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Производства оказывают схожее и небольшое  воздействие </a:t>
            </a:r>
            <a:r>
              <a:rPr lang="ru-RU" sz="2500" dirty="0" smtClean="0">
                <a:solidFill>
                  <a:schemeClr val="tx1"/>
                </a:solidFill>
              </a:rPr>
              <a:t>на окружающую </a:t>
            </a:r>
            <a:r>
              <a:rPr lang="ru-RU" sz="2500" dirty="0" smtClean="0">
                <a:solidFill>
                  <a:schemeClr val="tx1"/>
                </a:solidFill>
              </a:rPr>
              <a:t>среду.</a:t>
            </a:r>
            <a:endParaRPr lang="ru-RU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1560" y="449338"/>
            <a:ext cx="7488832" cy="675406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/>
              <a:t>Разрешения на основе </a:t>
            </a:r>
            <a:r>
              <a:rPr lang="ru-RU" sz="3300" i="0" dirty="0" smtClean="0"/>
              <a:t>НОД - примеры</a:t>
            </a:r>
            <a:endParaRPr lang="en-US" sz="3300" b="1" dirty="0" smtClean="0">
              <a:solidFill>
                <a:srgbClr val="0070C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14313" y="1700808"/>
            <a:ext cx="8750300" cy="4896891"/>
          </a:xfrm>
        </p:spPr>
        <p:txBody>
          <a:bodyPr>
            <a:noAutofit/>
          </a:bodyPr>
          <a:lstStyle/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Франция</a:t>
            </a:r>
            <a:r>
              <a:rPr lang="ru-RU" sz="2500" dirty="0" smtClean="0">
                <a:solidFill>
                  <a:schemeClr val="tx1"/>
                </a:solidFill>
              </a:rPr>
              <a:t>: стандартные комплексные разрешения для хранилищ, АЗС, химчисток и т.д., но требующие заявки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Англия: стандартные разрешения по воздуху, выдаваемые местными властями для 80 секторов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Шотландия: регистрация с уведомлением или НОД без уведомления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Нидерланды: режим НОД с 2008 г., 400 000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endParaRPr lang="en-US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	Различные требования к уведомлению </a:t>
            </a:r>
            <a:r>
              <a:rPr lang="ru-RU" sz="2500" dirty="0" smtClean="0">
                <a:solidFill>
                  <a:schemeClr val="tx1"/>
                </a:solidFill>
              </a:rPr>
              <a:t>компетентного </a:t>
            </a:r>
            <a:r>
              <a:rPr lang="ru-RU" sz="2500" dirty="0" smtClean="0">
                <a:solidFill>
                  <a:schemeClr val="tx1"/>
                </a:solidFill>
              </a:rPr>
              <a:t>органа:</a:t>
            </a:r>
            <a:endParaRPr lang="ru-RU" sz="25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Обязательное </a:t>
            </a:r>
            <a:r>
              <a:rPr lang="ru-RU" sz="2500" dirty="0" smtClean="0">
                <a:solidFill>
                  <a:schemeClr val="tx1"/>
                </a:solidFill>
              </a:rPr>
              <a:t>уведомление до начала </a:t>
            </a:r>
            <a:r>
              <a:rPr lang="ru-RU" sz="2500" dirty="0" smtClean="0">
                <a:solidFill>
                  <a:schemeClr val="tx1"/>
                </a:solidFill>
              </a:rPr>
              <a:t>деятельности в </a:t>
            </a:r>
            <a:r>
              <a:rPr lang="ru-RU" sz="2500" dirty="0" smtClean="0">
                <a:solidFill>
                  <a:schemeClr val="tx1"/>
                </a:solidFill>
              </a:rPr>
              <a:t>Нидерландах; </a:t>
            </a:r>
            <a:endParaRPr lang="ru-RU" sz="25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500" dirty="0" smtClean="0">
                <a:solidFill>
                  <a:schemeClr val="tx1"/>
                </a:solidFill>
              </a:rPr>
              <a:t>Отсутствие </a:t>
            </a:r>
            <a:r>
              <a:rPr lang="ru-RU" sz="2500" dirty="0" smtClean="0">
                <a:solidFill>
                  <a:schemeClr val="tx1"/>
                </a:solidFill>
              </a:rPr>
              <a:t>уведомления в </a:t>
            </a:r>
            <a:r>
              <a:rPr lang="ru-RU" sz="2500" dirty="0" smtClean="0">
                <a:solidFill>
                  <a:schemeClr val="tx1"/>
                </a:solidFill>
              </a:rPr>
              <a:t>Великобритании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763688" y="477615"/>
            <a:ext cx="5293791" cy="719137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/>
              <a:t>Основные рекомендации</a:t>
            </a:r>
            <a:endParaRPr lang="en-US" sz="3300" i="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57188" y="1870720"/>
            <a:ext cx="8391276" cy="38625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Для производств, не оказывающих значимого воздействия на окружающую </a:t>
            </a:r>
            <a:r>
              <a:rPr lang="ru-RU" sz="2500" dirty="0" smtClean="0">
                <a:solidFill>
                  <a:schemeClr val="tx1"/>
                </a:solidFill>
              </a:rPr>
              <a:t>среду, -</a:t>
            </a:r>
            <a:r>
              <a:rPr lang="ru-RU" sz="2500" dirty="0" smtClean="0">
                <a:solidFill>
                  <a:schemeClr val="tx1"/>
                </a:solidFill>
              </a:rPr>
              <a:t> упрощение </a:t>
            </a:r>
            <a:r>
              <a:rPr lang="ru-RU" sz="2500" dirty="0" smtClean="0">
                <a:solidFill>
                  <a:schemeClr val="tx1"/>
                </a:solidFill>
              </a:rPr>
              <a:t>требований и </a:t>
            </a:r>
            <a:r>
              <a:rPr lang="ru-RU" sz="2500" dirty="0" smtClean="0">
                <a:solidFill>
                  <a:schemeClr val="tx1"/>
                </a:solidFill>
              </a:rPr>
              <a:t>обеспечение их безусловного соблюдения</a:t>
            </a:r>
            <a:endParaRPr lang="ru-RU" sz="25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Стандартизация </a:t>
            </a:r>
            <a:r>
              <a:rPr lang="ru-RU" sz="2500" dirty="0" smtClean="0">
                <a:solidFill>
                  <a:schemeClr val="tx1"/>
                </a:solidFill>
              </a:rPr>
              <a:t>нормативных требований, </a:t>
            </a:r>
            <a:r>
              <a:rPr lang="ru-RU" sz="2500" dirty="0" smtClean="0">
                <a:solidFill>
                  <a:schemeClr val="tx1"/>
                </a:solidFill>
              </a:rPr>
              <a:t>использование режима </a:t>
            </a:r>
            <a:r>
              <a:rPr lang="ru-RU" sz="2500" dirty="0" smtClean="0">
                <a:solidFill>
                  <a:schemeClr val="tx1"/>
                </a:solidFill>
              </a:rPr>
              <a:t>уведомления компетентных органов (регистрации)</a:t>
            </a:r>
          </a:p>
          <a:p>
            <a:pPr eaLnBrk="1" hangingPunct="1"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Отраслевой </a:t>
            </a:r>
            <a:r>
              <a:rPr lang="ru-RU" sz="2500" dirty="0" smtClean="0">
                <a:solidFill>
                  <a:schemeClr val="tx1"/>
                </a:solidFill>
              </a:rPr>
              <a:t>подход и работа с промышленными ассоциациями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352928" cy="9144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2000" b="1" u="sng" dirty="0" smtClean="0"/>
              <a:t>Задача 1.6.</a:t>
            </a:r>
            <a:r>
              <a:rPr lang="ru-RU" sz="2000" b="1" dirty="0" smtClean="0"/>
              <a:t> Разработка механизма учёта местных условий и существующего технологического потенциала при установлении ПДВ</a:t>
            </a:r>
            <a:endParaRPr lang="en-US" sz="3200" b="1" dirty="0">
              <a:solidFill>
                <a:srgbClr val="4F81BD">
                  <a:lumMod val="75000"/>
                </a:srgbClr>
              </a:solidFill>
              <a:effectLst>
                <a:outerShdw blurRad="50800" dist="50800" dir="2700000" algn="ctr" rotWithShape="0">
                  <a:srgbClr val="4F81BD">
                    <a:lumMod val="40000"/>
                    <a:lumOff val="60000"/>
                  </a:srgbClr>
                </a:outerShdw>
              </a:effectLst>
              <a:latin typeface="Arial Rounded MT Bold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520" y="1143000"/>
          <a:ext cx="8686800" cy="4849083"/>
        </p:xfrm>
        <a:graphic>
          <a:graphicData uri="http://schemas.openxmlformats.org/drawingml/2006/table">
            <a:tbl>
              <a:tblPr/>
              <a:tblGrid>
                <a:gridCol w="609600"/>
                <a:gridCol w="8077200"/>
              </a:tblGrid>
              <a:tr h="696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 Narrow"/>
                          <a:ea typeface="Times New Roman"/>
                          <a:cs typeface="Calibri"/>
                        </a:rPr>
                        <a:t>1.6.1.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Анализ и оценка потребностей существующей системы учёта выбросов (законодательство, институциональная база) в странах-партнёрах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700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 Narrow"/>
                          <a:ea typeface="Times New Roman"/>
                          <a:cs typeface="Calibri"/>
                        </a:rPr>
                        <a:t>1.6.2.</a:t>
                      </a:r>
                      <a:endParaRPr lang="en-US" sz="20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Обзор опыта установления ПДВ и других нормативов в странах - членах ЕС для производств, которые не входят в Приложение </a:t>
                      </a:r>
                      <a:r>
                        <a:rPr lang="ru-RU" sz="1800" b="1" dirty="0" err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I</a:t>
                      </a:r>
                      <a:r>
                        <a:rPr lang="ru-RU" sz="1800" b="1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  Директивы 2010/75/EU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9031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 Narrow"/>
                          <a:ea typeface="Times New Roman"/>
                          <a:cs typeface="Calibri"/>
                        </a:rPr>
                        <a:t>1.6.3.</a:t>
                      </a:r>
                      <a:endParaRPr lang="en-US" sz="20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Идентификация видов экономической деятельности/установок для разработки/усовершенствования ПДВ и других нормативов для производств, которые не входят в Приложение </a:t>
                      </a:r>
                      <a:r>
                        <a:rPr lang="ru-RU" sz="1800" b="1" dirty="0" err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I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9031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 Narrow"/>
                          <a:ea typeface="Times New Roman"/>
                          <a:cs typeface="Calibri"/>
                        </a:rPr>
                        <a:t>1.6.4.</a:t>
                      </a:r>
                      <a:endParaRPr lang="en-US" sz="20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Разработка рекомендаций по установлению ПДВ и других нормативов для выбранных видов экономической деятельности/установок, гармонизация законодательства с природоохранным </a:t>
                      </a:r>
                      <a:r>
                        <a:rPr lang="en-US" sz="1800" b="1" i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Acquis</a:t>
                      </a:r>
                      <a:r>
                        <a:rPr lang="ru-RU" sz="18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 по системам государственного учёта и выдачи разрешений</a:t>
                      </a:r>
                      <a:endParaRPr lang="en-US" sz="20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418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 Narrow"/>
                          <a:ea typeface="Times New Roman"/>
                          <a:cs typeface="Calibri"/>
                        </a:rPr>
                        <a:t>1.6.5.</a:t>
                      </a:r>
                      <a:endParaRPr lang="en-US" sz="20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Обсуждение с соответствующими заинтересованными ведомствами и организациями</a:t>
                      </a:r>
                      <a:endParaRPr lang="en-US" sz="20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9031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 Narrow"/>
                          <a:ea typeface="Times New Roman"/>
                          <a:cs typeface="Calibri"/>
                        </a:rPr>
                        <a:t>1.6.6. 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Развитие институционального потенциала совершенствования законодательства, включая подготовку руководств, публикаций, проектов законодательных актов, обучение и др.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335" marR="483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06593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399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29419"/>
            <a:ext cx="8496944" cy="695325"/>
          </a:xfrm>
        </p:spPr>
        <p:txBody>
          <a:bodyPr>
            <a:noAutofit/>
          </a:bodyPr>
          <a:lstStyle/>
          <a:p>
            <a:pPr algn="ctr"/>
            <a:r>
              <a:rPr lang="ru-RU" sz="3300" i="0" dirty="0" smtClean="0"/>
              <a:t>Определение малых и средних предприятий (</a:t>
            </a:r>
            <a:r>
              <a:rPr lang="en-US" sz="3300" i="0" dirty="0" smtClean="0"/>
              <a:t>SMEs – </a:t>
            </a:r>
            <a:r>
              <a:rPr lang="ru-RU" sz="3300" i="0" dirty="0" err="1" smtClean="0"/>
              <a:t>МСП</a:t>
            </a:r>
            <a:r>
              <a:rPr lang="ru-RU" sz="3300" i="0" dirty="0" smtClean="0"/>
              <a:t>)</a:t>
            </a:r>
            <a:endParaRPr lang="en-US" sz="3300" i="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00808"/>
            <a:ext cx="8784976" cy="468052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Определение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endParaRPr lang="ru-RU" sz="25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ЕС:  до</a:t>
            </a:r>
            <a:r>
              <a:rPr lang="en-GB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250 работников, оборот до 50 млн. евро  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  (малый бизнес  - до 50 работников,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оборот до 10 млн. евро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   микро</a:t>
            </a:r>
            <a:r>
              <a:rPr lang="en-GB" sz="2500" dirty="0" smtClean="0">
                <a:solidFill>
                  <a:schemeClr val="tx1"/>
                </a:solidFill>
              </a:rPr>
              <a:t>-</a:t>
            </a:r>
            <a:r>
              <a:rPr lang="ru-RU" sz="2500" dirty="0" smtClean="0">
                <a:solidFill>
                  <a:schemeClr val="tx1"/>
                </a:solidFill>
              </a:rPr>
              <a:t>бизнес  - до</a:t>
            </a:r>
            <a:r>
              <a:rPr lang="en-GB" sz="2500" dirty="0" smtClean="0">
                <a:solidFill>
                  <a:schemeClr val="tx1"/>
                </a:solidFill>
              </a:rPr>
              <a:t> 10</a:t>
            </a:r>
            <a:r>
              <a:rPr lang="ru-RU" sz="2500" dirty="0" smtClean="0">
                <a:solidFill>
                  <a:schemeClr val="tx1"/>
                </a:solidFill>
              </a:rPr>
              <a:t> работников,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оборот до 2 млн. евро</a:t>
            </a:r>
            <a:r>
              <a:rPr lang="en-GB" sz="2500" dirty="0" smtClean="0">
                <a:solidFill>
                  <a:schemeClr val="tx1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США:  до 500 работников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Австралия:  до</a:t>
            </a:r>
            <a:r>
              <a:rPr lang="en-GB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300 работников 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ru-RU" sz="2500" dirty="0" smtClean="0">
                <a:solidFill>
                  <a:schemeClr val="tx1"/>
                </a:solidFill>
              </a:rPr>
              <a:t>Украина:  до 1000 работников,  оборот  до 5 млн. евро  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  (малый бизнес  - менее 50 работников,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оборот  до 0.5 млн. евро</a:t>
            </a:r>
            <a:r>
              <a:rPr lang="en-GB" sz="2500" dirty="0" smtClean="0">
                <a:solidFill>
                  <a:schemeClr val="tx1"/>
                </a:solidFill>
              </a:rPr>
              <a:t>)</a:t>
            </a: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29419"/>
            <a:ext cx="8496944" cy="695325"/>
          </a:xfrm>
        </p:spPr>
        <p:txBody>
          <a:bodyPr>
            <a:noAutofit/>
          </a:bodyPr>
          <a:lstStyle/>
          <a:p>
            <a:pPr algn="ctr"/>
            <a:r>
              <a:rPr lang="ru-RU" sz="3300" i="0" dirty="0" smtClean="0"/>
              <a:t>Определение малых и средних предприятий (</a:t>
            </a:r>
            <a:r>
              <a:rPr lang="en-US" sz="3300" i="0" dirty="0" smtClean="0"/>
              <a:t>SMEs – </a:t>
            </a:r>
            <a:r>
              <a:rPr lang="ru-RU" sz="3300" i="0" dirty="0" err="1" smtClean="0"/>
              <a:t>МСП</a:t>
            </a:r>
            <a:r>
              <a:rPr lang="ru-RU" sz="3300" i="0" dirty="0" smtClean="0"/>
              <a:t>)</a:t>
            </a:r>
            <a:endParaRPr lang="en-US" sz="3300" i="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72816"/>
            <a:ext cx="8784976" cy="54726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Доля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r>
              <a:rPr lang="ru-RU" sz="2500" dirty="0" smtClean="0">
                <a:solidFill>
                  <a:schemeClr val="tx1"/>
                </a:solidFill>
              </a:rPr>
              <a:t> в ВВП </a:t>
            </a:r>
          </a:p>
          <a:p>
            <a:pPr lvl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ЕС:  58.1% </a:t>
            </a:r>
          </a:p>
          <a:p>
            <a:pPr lvl="1">
              <a:lnSpc>
                <a:spcPct val="90000"/>
              </a:lnSpc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    (в 2012 г. 21.2% микро,  18.5% малые,  18.4% средние)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США:  50%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Китай: более 60%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Россия:  22%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Украина:  7% </a:t>
            </a:r>
          </a:p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99% всех предприятий и 66% занятости в ОЭСР</a:t>
            </a:r>
          </a:p>
          <a:p>
            <a:pPr eaLnBrk="1" hangingPunct="1">
              <a:lnSpc>
                <a:spcPct val="90000"/>
              </a:lnSpc>
            </a:pPr>
            <a:r>
              <a:rPr lang="ru-RU" sz="2500" dirty="0" smtClean="0">
                <a:solidFill>
                  <a:schemeClr val="tx1"/>
                </a:solidFill>
              </a:rPr>
              <a:t>60-70% промышленного загрязнения в ЕС на долю </a:t>
            </a:r>
            <a:r>
              <a:rPr lang="ru-RU" sz="2500" dirty="0" err="1" smtClean="0">
                <a:solidFill>
                  <a:schemeClr val="tx1"/>
                </a:solidFill>
              </a:rPr>
              <a:t>МСП</a:t>
            </a: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5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30212" y="1745803"/>
            <a:ext cx="8246244" cy="3339381"/>
          </a:xfrm>
        </p:spPr>
        <p:txBody>
          <a:bodyPr>
            <a:noAutofit/>
          </a:bodyPr>
          <a:lstStyle/>
          <a:p>
            <a:pPr eaLnBrk="1" hangingPunct="1"/>
            <a:r>
              <a:rPr lang="ru-RU" sz="2500" dirty="0" smtClean="0">
                <a:solidFill>
                  <a:schemeClr val="tx1"/>
                </a:solidFill>
              </a:rPr>
              <a:t>Но экологическое регулирование касается </a:t>
            </a:r>
            <a:r>
              <a:rPr lang="ru-RU" sz="2500" i="1" dirty="0" smtClean="0">
                <a:solidFill>
                  <a:schemeClr val="tx1"/>
                </a:solidFill>
              </a:rPr>
              <a:t>уровня риска</a:t>
            </a:r>
            <a:r>
              <a:rPr lang="ru-RU" sz="2500" dirty="0" smtClean="0">
                <a:solidFill>
                  <a:schemeClr val="tx1"/>
                </a:solidFill>
              </a:rPr>
              <a:t>, а не размера </a:t>
            </a:r>
            <a:r>
              <a:rPr lang="ru-RU" sz="2500" dirty="0" smtClean="0">
                <a:solidFill>
                  <a:schemeClr val="tx1"/>
                </a:solidFill>
              </a:rPr>
              <a:t>производства – </a:t>
            </a:r>
            <a:r>
              <a:rPr lang="ru-RU" sz="2500" i="1" dirty="0" smtClean="0">
                <a:solidFill>
                  <a:schemeClr val="tx1"/>
                </a:solidFill>
              </a:rPr>
              <a:t>не </a:t>
            </a:r>
            <a:r>
              <a:rPr lang="ru-RU" sz="2500" i="1" dirty="0" err="1" smtClean="0">
                <a:solidFill>
                  <a:schemeClr val="tx1"/>
                </a:solidFill>
              </a:rPr>
              <a:t>МСП</a:t>
            </a:r>
            <a:r>
              <a:rPr lang="ru-RU" sz="2500" i="1" dirty="0" smtClean="0">
                <a:solidFill>
                  <a:schemeClr val="tx1"/>
                </a:solidFill>
              </a:rPr>
              <a:t>, а </a:t>
            </a:r>
            <a:r>
              <a:rPr lang="ru-RU" sz="2500" i="1" dirty="0" err="1" smtClean="0">
                <a:solidFill>
                  <a:schemeClr val="tx1"/>
                </a:solidFill>
              </a:rPr>
              <a:t>МЗП</a:t>
            </a:r>
            <a:r>
              <a:rPr lang="ru-RU" sz="2500" i="1" dirty="0" smtClean="0">
                <a:solidFill>
                  <a:schemeClr val="tx1"/>
                </a:solidFill>
              </a:rPr>
              <a:t>!</a:t>
            </a:r>
            <a:endParaRPr lang="ru-RU" sz="2500" i="1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1800"/>
              </a:spcBef>
            </a:pPr>
            <a:r>
              <a:rPr lang="ru-RU" sz="2500" dirty="0" smtClean="0">
                <a:solidFill>
                  <a:schemeClr val="tx1"/>
                </a:solidFill>
              </a:rPr>
              <a:t>На практике производства с низким уровнем риска определяются: </a:t>
            </a:r>
          </a:p>
          <a:p>
            <a:pPr lvl="1" eaLnBrk="1" hangingPunct="1"/>
            <a:r>
              <a:rPr lang="ru-RU" sz="2500" dirty="0" smtClean="0">
                <a:solidFill>
                  <a:schemeClr val="tx1"/>
                </a:solidFill>
              </a:rPr>
              <a:t>Методом исключения производств высокого риска</a:t>
            </a:r>
          </a:p>
          <a:p>
            <a:pPr lvl="1" eaLnBrk="1" hangingPunct="1"/>
            <a:r>
              <a:rPr lang="ru-RU" sz="2500" dirty="0" smtClean="0">
                <a:solidFill>
                  <a:schemeClr val="tx1"/>
                </a:solidFill>
              </a:rPr>
              <a:t>В соответствии с критериями </a:t>
            </a:r>
            <a:r>
              <a:rPr lang="ru-RU" sz="2500" dirty="0" smtClean="0">
                <a:solidFill>
                  <a:schemeClr val="tx1"/>
                </a:solidFill>
              </a:rPr>
              <a:t>экологического воздействия</a:t>
            </a:r>
            <a:endParaRPr lang="ru-RU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76672"/>
            <a:ext cx="8496944" cy="695325"/>
          </a:xfrm>
        </p:spPr>
        <p:txBody>
          <a:bodyPr>
            <a:noAutofit/>
          </a:bodyPr>
          <a:lstStyle/>
          <a:p>
            <a:pPr algn="ctr"/>
            <a:r>
              <a:rPr lang="ru-RU" sz="3300" i="0" dirty="0" smtClean="0"/>
              <a:t>Определение малых и средних предприятий (</a:t>
            </a:r>
            <a:r>
              <a:rPr lang="en-US" sz="3300" i="0" dirty="0" smtClean="0"/>
              <a:t>SMEs – </a:t>
            </a:r>
            <a:r>
              <a:rPr lang="ru-RU" sz="3300" i="0" dirty="0" err="1" smtClean="0"/>
              <a:t>МСП</a:t>
            </a:r>
            <a:r>
              <a:rPr lang="ru-RU" sz="3300" i="0" dirty="0" smtClean="0"/>
              <a:t>)</a:t>
            </a:r>
            <a:endParaRPr lang="en-US" sz="3300" i="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120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300" i="0" dirty="0" smtClean="0"/>
              <a:t>Сравнительная оценка загрязняющего воздействия на атмосферный воздух</a:t>
            </a:r>
            <a:endParaRPr lang="en-US" sz="3300" i="0" dirty="0">
              <a:latin typeface="Eras Medium ITC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6" name="Picture 5" descr="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7520" y="2493183"/>
            <a:ext cx="8668960" cy="309605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300" i="0" dirty="0" smtClean="0"/>
              <a:t>Сравнительная оценка загрязняющего воздействия на водные объекты</a:t>
            </a:r>
            <a:endParaRPr lang="en-US" sz="3300" i="0" dirty="0">
              <a:latin typeface="Eras Medium ITC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6" name="Picture 5" descr="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990524"/>
            <a:ext cx="8703151" cy="33826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07288" cy="1143000"/>
          </a:xfrm>
        </p:spPr>
        <p:txBody>
          <a:bodyPr>
            <a:noAutofit/>
          </a:bodyPr>
          <a:lstStyle/>
          <a:p>
            <a:pPr algn="ctr"/>
            <a:r>
              <a:rPr lang="ru-RU" sz="2900" i="0" dirty="0" smtClean="0"/>
              <a:t>Сравнительная оценка загрязняющего воздействия образования и размещения твёрдых отходов</a:t>
            </a:r>
            <a:endParaRPr lang="en-US" sz="2900" i="0" dirty="0">
              <a:latin typeface="Eras Medium ITC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6" name="Picture 5" descr="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9" y="1628800"/>
            <a:ext cx="7344801" cy="48489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88832" cy="864096"/>
          </a:xfrm>
        </p:spPr>
        <p:txBody>
          <a:bodyPr>
            <a:noAutofit/>
          </a:bodyPr>
          <a:lstStyle/>
          <a:p>
            <a:pPr algn="ctr"/>
            <a:r>
              <a:rPr lang="ru-RU" sz="3300" i="0" dirty="0" smtClean="0"/>
              <a:t>Директива КПКЗ </a:t>
            </a:r>
            <a:r>
              <a:rPr lang="en-US" sz="3300" i="0" dirty="0" smtClean="0"/>
              <a:t>(IED)</a:t>
            </a:r>
            <a:r>
              <a:rPr lang="ru-RU" sz="3300" i="0" dirty="0" smtClean="0"/>
              <a:t> для </a:t>
            </a:r>
            <a:r>
              <a:rPr lang="en-US" sz="3300" i="0" dirty="0" smtClean="0"/>
              <a:t>6</a:t>
            </a:r>
            <a:r>
              <a:rPr lang="ru-RU" sz="3300" i="0" dirty="0" smtClean="0"/>
              <a:t> категорий промышленной деятельности</a:t>
            </a:r>
            <a:endParaRPr lang="en-US" sz="3300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268760"/>
            <a:ext cx="8445624" cy="5517232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700" b="1" dirty="0" smtClean="0">
                <a:solidFill>
                  <a:schemeClr val="tx1"/>
                </a:solidFill>
              </a:rPr>
              <a:t>Энергетика</a:t>
            </a:r>
            <a:r>
              <a:rPr lang="ru-RU" sz="1700" dirty="0" smtClean="0">
                <a:solidFill>
                  <a:schemeClr val="tx1"/>
                </a:solidFill>
              </a:rPr>
              <a:t>: крупные Топливосжигающие установки с номинальной входной тепловой мощностью более 50 МВт, нефтеперегонные заводы, газоперерабатывающие предприятия и газогенераторы, работающие на угле; </a:t>
            </a:r>
            <a:endParaRPr lang="en-US" sz="17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700" b="1" dirty="0" smtClean="0">
                <a:solidFill>
                  <a:schemeClr val="tx1"/>
                </a:solidFill>
              </a:rPr>
              <a:t>Производство и переработка металлов</a:t>
            </a:r>
            <a:r>
              <a:rPr lang="ru-RU" sz="1700" dirty="0" smtClean="0">
                <a:solidFill>
                  <a:schemeClr val="tx1"/>
                </a:solidFill>
              </a:rPr>
              <a:t>: предприятия чёрной и цветной металлургии с установленной мощностью выше определённых пороговых уровней;</a:t>
            </a:r>
            <a:endParaRPr lang="en-US" sz="17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700" b="1" dirty="0" smtClean="0">
                <a:solidFill>
                  <a:schemeClr val="tx1"/>
                </a:solidFill>
              </a:rPr>
              <a:t>Переработка минерального сырья</a:t>
            </a:r>
            <a:r>
              <a:rPr lang="ru-RU" sz="1700" dirty="0" smtClean="0">
                <a:solidFill>
                  <a:schemeClr val="tx1"/>
                </a:solidFill>
              </a:rPr>
              <a:t>: производство цементного клинкера, асбеста и асбестосодержащих изделий, производство стекла;</a:t>
            </a:r>
            <a:endParaRPr lang="en-US" sz="17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700" b="1" dirty="0" smtClean="0">
                <a:solidFill>
                  <a:schemeClr val="tx1"/>
                </a:solidFill>
              </a:rPr>
              <a:t>Химическая промышленность</a:t>
            </a:r>
            <a:r>
              <a:rPr lang="ru-RU" sz="1700" dirty="0" smtClean="0">
                <a:solidFill>
                  <a:schemeClr val="tx1"/>
                </a:solidFill>
              </a:rPr>
              <a:t>: производство основных органических и неорганических химикатов, удобрений, биоцидов, фармацевтической продукции и взрывчатых веществ;</a:t>
            </a:r>
            <a:endParaRPr lang="en-US" sz="17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700" b="1" dirty="0" smtClean="0">
                <a:solidFill>
                  <a:schemeClr val="tx1"/>
                </a:solidFill>
              </a:rPr>
              <a:t>Обращение с отходами</a:t>
            </a:r>
            <a:r>
              <a:rPr lang="ru-RU" sz="1700" dirty="0" smtClean="0">
                <a:solidFill>
                  <a:schemeClr val="tx1"/>
                </a:solidFill>
              </a:rPr>
              <a:t>: размещение и переработка опасных отходов, мусоросжигательные заводы, полигоны для опасных отходов и полигоны твёрдых бытовых отходов, установленная мощность которых превышает определённые пороговые значения;</a:t>
            </a:r>
            <a:endParaRPr lang="en-US" sz="17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700" b="1" dirty="0" smtClean="0">
                <a:solidFill>
                  <a:schemeClr val="tx1"/>
                </a:solidFill>
              </a:rPr>
              <a:t>Прочая деятельность</a:t>
            </a:r>
            <a:r>
              <a:rPr lang="ru-RU" sz="1700" dirty="0" smtClean="0">
                <a:solidFill>
                  <a:schemeClr val="tx1"/>
                </a:solidFill>
              </a:rPr>
              <a:t>: целлюлозно-бумажные комбинаты, предварительная обработка и покраска волокон и текстиля, скотобойни, производственная мощность которых превышает установленные пороговые уровни, отдельные виды деятельности пищевой промышленности, производства напитков и интенсивного сельского хозяйства.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4152</TotalTime>
  <Words>745</Words>
  <Application>Microsoft Office PowerPoint</Application>
  <PresentationFormat>On-screen Show (4:3)</PresentationFormat>
  <Paragraphs>166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Управление качеством воздуха в странах Восточного региона ЕИСП</vt:lpstr>
      <vt:lpstr>Определение малых и средних предприятий (SMEs – МСП)</vt:lpstr>
      <vt:lpstr>Определение малых и средних предприятий (SMEs – МСП)</vt:lpstr>
      <vt:lpstr>Определение малых и средних предприятий (SMEs – МСП)</vt:lpstr>
      <vt:lpstr>Slide 5</vt:lpstr>
      <vt:lpstr>Сравнительная оценка загрязняющего воздействия на атмосферный воздух</vt:lpstr>
      <vt:lpstr>Сравнительная оценка загрязняющего воздействия на водные объекты</vt:lpstr>
      <vt:lpstr>Сравнительная оценка загрязняющего воздействия образования и размещения твёрдых отходов</vt:lpstr>
      <vt:lpstr>Директива КПКЗ (IED) для 6 категорий промышленной деятельности</vt:lpstr>
      <vt:lpstr>Примеры пороговых значений из Приложения I Директивы 2010/75/EU </vt:lpstr>
      <vt:lpstr>Критерии определения малых и средних предприятий-загрязнителей в Чешской Республике</vt:lpstr>
      <vt:lpstr>Критерии определения малых и средних предприятий-загрязнителей в Чешской Республике</vt:lpstr>
      <vt:lpstr>Критерии определения малых и средних предприятий-загрязнителей в Чешской Республике</vt:lpstr>
      <vt:lpstr>Основные трудности регулирования МСП</vt:lpstr>
      <vt:lpstr>Разрешения на основе НОД</vt:lpstr>
      <vt:lpstr>Разрешения на основе НОД - примеры</vt:lpstr>
      <vt:lpstr>Основные рекомендации</vt:lpstr>
      <vt:lpstr>Задача 1.6. Разработка механизма учёта местных условий и существующего технологического потенциала при установлении ПДВ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338</cp:revision>
  <cp:lastPrinted>2013-09-22T06:00:11Z</cp:lastPrinted>
  <dcterms:created xsi:type="dcterms:W3CDTF">2011-10-12T15:30:18Z</dcterms:created>
  <dcterms:modified xsi:type="dcterms:W3CDTF">2013-09-30T04:31:40Z</dcterms:modified>
</cp:coreProperties>
</file>