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82" r:id="rId2"/>
    <p:sldId id="407" r:id="rId3"/>
    <p:sldId id="413" r:id="rId4"/>
    <p:sldId id="411" r:id="rId5"/>
    <p:sldId id="410" r:id="rId6"/>
    <p:sldId id="412" r:id="rId7"/>
    <p:sldId id="379" r:id="rId8"/>
    <p:sldId id="408" r:id="rId9"/>
    <p:sldId id="409" r:id="rId10"/>
    <p:sldId id="415" r:id="rId11"/>
    <p:sldId id="416" r:id="rId12"/>
    <p:sldId id="423" r:id="rId13"/>
    <p:sldId id="429" r:id="rId14"/>
    <p:sldId id="424" r:id="rId15"/>
    <p:sldId id="420" r:id="rId16"/>
    <p:sldId id="421" r:id="rId17"/>
    <p:sldId id="422" r:id="rId18"/>
    <p:sldId id="417" r:id="rId19"/>
    <p:sldId id="418" r:id="rId20"/>
    <p:sldId id="425" r:id="rId21"/>
    <p:sldId id="427" r:id="rId22"/>
    <p:sldId id="426" r:id="rId23"/>
    <p:sldId id="428" r:id="rId24"/>
    <p:sldId id="419" r:id="rId25"/>
    <p:sldId id="406" r:id="rId2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FF"/>
    <a:srgbClr val="FFCC66"/>
    <a:srgbClr val="0066FF"/>
    <a:srgbClr val="FF5050"/>
    <a:srgbClr val="E9E53B"/>
    <a:srgbClr val="FFFF99"/>
    <a:srgbClr val="FFFFE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38" autoAdjust="0"/>
    <p:restoredTop sz="95200" autoAdjust="0"/>
  </p:normalViewPr>
  <p:slideViewPr>
    <p:cSldViewPr>
      <p:cViewPr>
        <p:scale>
          <a:sx n="70" d="100"/>
          <a:sy n="70" d="100"/>
        </p:scale>
        <p:origin x="-1428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Yana\@%20MUCTR\CVs\&#1089;&#1090;&#1088;&#1086;&#1080;&#1090;&#1077;&#1083;&#1100;&#1085;&#1099;&#1077;%20&#1084;&#1072;&#1090;&#1077;&#1088;&#1080;&#1072;&#1083;&#1099;\&#1059;&#1044;&#1045;&#1051;&#1068;&#1053;&#1067;&#1045;%20&#1047;&#1040;&#1058;&#1056;&#1040;&#1058;&#1067;-1.xls" TargetMode="External"/><Relationship Id="rId1" Type="http://schemas.openxmlformats.org/officeDocument/2006/relationships/image" Target="../media/image5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!Work\Dissertation\&#1050;&#1072;&#1088;&#1090;&#1080;&#1085;&#1082;&#1080;\&#1042;&#1099;&#1073;&#1088;&#1086;&#1089;&#1099;%20&#1087;&#1083;&#1080;&#1090;&#1082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tx>
            <c:strRef>
              <c:f>Лист2!$B$4</c:f>
              <c:strCache>
                <c:ptCount val="1"/>
                <c:pt idx="0">
                  <c:v>Газ</c:v>
                </c:pt>
              </c:strCache>
            </c:strRef>
          </c:tx>
          <c:cat>
            <c:numRef>
              <c:f>Лист2!$A$5:$A$10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Лист2!$B$5:$B$10</c:f>
              <c:numCache>
                <c:formatCode>General</c:formatCode>
                <c:ptCount val="6"/>
                <c:pt idx="0">
                  <c:v>8.2329999999999988</c:v>
                </c:pt>
                <c:pt idx="1">
                  <c:v>7.6099999999999985</c:v>
                </c:pt>
                <c:pt idx="2">
                  <c:v>6.9</c:v>
                </c:pt>
                <c:pt idx="3">
                  <c:v>6.4870000000000001</c:v>
                </c:pt>
                <c:pt idx="4">
                  <c:v>6.1310000000000002</c:v>
                </c:pt>
                <c:pt idx="5">
                  <c:v>6.1369999999999996</c:v>
                </c:pt>
              </c:numCache>
            </c:numRef>
          </c:val>
        </c:ser>
        <c:ser>
          <c:idx val="1"/>
          <c:order val="1"/>
          <c:tx>
            <c:strRef>
              <c:f>Лист2!$C$4</c:f>
              <c:strCache>
                <c:ptCount val="1"/>
                <c:pt idx="0">
                  <c:v>Электроэнергия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cat>
            <c:numRef>
              <c:f>Лист2!$A$5:$A$10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Лист2!$C$5:$C$10</c:f>
              <c:numCache>
                <c:formatCode>General</c:formatCode>
                <c:ptCount val="6"/>
                <c:pt idx="0">
                  <c:v>0.74000000000000055</c:v>
                </c:pt>
                <c:pt idx="1">
                  <c:v>0.63700000000000057</c:v>
                </c:pt>
                <c:pt idx="2">
                  <c:v>0.75700000000000056</c:v>
                </c:pt>
                <c:pt idx="3">
                  <c:v>0.90900000000000003</c:v>
                </c:pt>
                <c:pt idx="4">
                  <c:v>0.77200000000000035</c:v>
                </c:pt>
                <c:pt idx="5">
                  <c:v>0.75000000000000056</c:v>
                </c:pt>
              </c:numCache>
            </c:numRef>
          </c:val>
        </c:ser>
        <c:gapWidth val="95"/>
        <c:overlap val="100"/>
        <c:axId val="68237952"/>
        <c:axId val="68252032"/>
      </c:barChart>
      <c:catAx>
        <c:axId val="6823795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8252032"/>
        <c:crosses val="autoZero"/>
        <c:auto val="1"/>
        <c:lblAlgn val="ctr"/>
        <c:lblOffset val="100"/>
      </c:catAx>
      <c:valAx>
        <c:axId val="68252032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Затраты, ГДж/т
</a:t>
                </a:r>
              </a:p>
            </c:rich>
          </c:tx>
          <c:layout>
            <c:manualLayout>
              <c:xMode val="edge"/>
              <c:yMode val="edge"/>
              <c:x val="1.2030075187969943E-2"/>
              <c:y val="4.1484154758432978E-2"/>
            </c:manualLayout>
          </c:layout>
        </c:title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823795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  <c:spPr>
        <a:ln>
          <a:solidFill>
            <a:schemeClr val="accent1"/>
          </a:solidFill>
        </a:ln>
      </c:spPr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5.7945370370370355E-2"/>
          <c:y val="2.0284722222222242E-2"/>
          <c:w val="0.90743024691358065"/>
          <c:h val="0.89252055555555554"/>
        </c:manualLayout>
      </c:layout>
      <c:barChart>
        <c:barDir val="col"/>
        <c:grouping val="clustered"/>
        <c:ser>
          <c:idx val="1"/>
          <c:order val="0"/>
          <c:tx>
            <c:strRef>
              <c:f>Sheet1!$A$3</c:f>
              <c:strCache>
                <c:ptCount val="1"/>
                <c:pt idx="0">
                  <c:v>CO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contourClr>
                <a:srgbClr val="000000"/>
              </a:contourClr>
            </a:sp3d>
          </c:spP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 anchor="t" anchorCtr="1"/>
              <a:lstStyle/>
              <a:p>
                <a:pPr>
                  <a:defRPr sz="600" b="0" i="0" baseline="0">
                    <a:latin typeface="Arial" pitchFamily="34" charset="0"/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Sheet1!$B$2:$H$2</c:f>
              <c:strCache>
                <c:ptCount val="7"/>
                <c:pt idx="0">
                  <c:v>Австралия
(1990-е)</c:v>
                </c:pt>
                <c:pt idx="1">
                  <c:v>США
(1990-е)</c:v>
                </c:pt>
                <c:pt idx="2">
                  <c:v>РФ
(начало 2000)</c:v>
                </c:pt>
                <c:pt idx="3">
                  <c:v>РФ
(после 2010)</c:v>
                </c:pt>
                <c:pt idx="4">
                  <c:v>Испания
(начало 2000)</c:v>
                </c:pt>
                <c:pt idx="5">
                  <c:v>Великобри-
тания</c:v>
                </c:pt>
                <c:pt idx="6">
                  <c:v>ЕС
(экомаркировка)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1.85</c:v>
                </c:pt>
                <c:pt idx="1">
                  <c:v>1.6500000000000001</c:v>
                </c:pt>
                <c:pt idx="2">
                  <c:v>0.35000000000000031</c:v>
                </c:pt>
                <c:pt idx="3">
                  <c:v>0.27</c:v>
                </c:pt>
                <c:pt idx="5">
                  <c:v>8.0000000000000099E-2</c:v>
                </c:pt>
              </c:numCache>
            </c:numRef>
          </c:val>
        </c:ser>
        <c:ser>
          <c:idx val="0"/>
          <c:order val="1"/>
          <c:tx>
            <c:strRef>
              <c:f>Sheet1!$A$4</c:f>
              <c:strCache>
                <c:ptCount val="1"/>
                <c:pt idx="0">
                  <c:v>NO2</c:v>
                </c:pt>
              </c:strCache>
            </c:strRef>
          </c:tx>
          <c:spPr>
            <a:solidFill>
              <a:schemeClr val="accent6"/>
            </a:solidFill>
            <a:ln w="6350"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contourClr>
                <a:srgbClr val="000000"/>
              </a:contourClr>
            </a:sp3d>
          </c:spPr>
          <c:dLbls>
            <c:spPr>
              <a:noFill/>
            </c:spPr>
            <c:txPr>
              <a:bodyPr/>
              <a:lstStyle/>
              <a:p>
                <a:pPr>
                  <a:defRPr sz="600" baseline="0">
                    <a:latin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Sheet1!$B$2:$H$2</c:f>
              <c:strCache>
                <c:ptCount val="7"/>
                <c:pt idx="0">
                  <c:v>Австралия
(1990-е)</c:v>
                </c:pt>
                <c:pt idx="1">
                  <c:v>США
(1990-е)</c:v>
                </c:pt>
                <c:pt idx="2">
                  <c:v>РФ
(начало 2000)</c:v>
                </c:pt>
                <c:pt idx="3">
                  <c:v>РФ
(после 2010)</c:v>
                </c:pt>
                <c:pt idx="4">
                  <c:v>Испания
(начало 2000)</c:v>
                </c:pt>
                <c:pt idx="5">
                  <c:v>Великобри-
тания</c:v>
                </c:pt>
                <c:pt idx="6">
                  <c:v>ЕС
(экомаркировка)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  <c:pt idx="0">
                  <c:v>0.5</c:v>
                </c:pt>
                <c:pt idx="1">
                  <c:v>0.27</c:v>
                </c:pt>
                <c:pt idx="2">
                  <c:v>0.32000000000000101</c:v>
                </c:pt>
                <c:pt idx="3">
                  <c:v>0.30000000000000032</c:v>
                </c:pt>
                <c:pt idx="4">
                  <c:v>0.2</c:v>
                </c:pt>
                <c:pt idx="5">
                  <c:v>0.1</c:v>
                </c:pt>
                <c:pt idx="6">
                  <c:v>0.125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SO2</c:v>
                </c:pt>
              </c:strCache>
            </c:strRef>
          </c:tx>
          <c:spPr>
            <a:solidFill>
              <a:srgbClr val="C00000"/>
            </a:solidFill>
            <a:ln w="6350"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contourClr>
                <a:srgbClr val="000000"/>
              </a:contourClr>
            </a:sp3d>
          </c:spPr>
          <c:dLbls>
            <c:spPr>
              <a:noFill/>
            </c:spPr>
            <c:txPr>
              <a:bodyPr/>
              <a:lstStyle/>
              <a:p>
                <a:pPr>
                  <a:defRPr sz="600" baseline="0">
                    <a:latin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Sheet1!$B$2:$H$2</c:f>
              <c:strCache>
                <c:ptCount val="7"/>
                <c:pt idx="0">
                  <c:v>Австралия
(1990-е)</c:v>
                </c:pt>
                <c:pt idx="1">
                  <c:v>США
(1990-е)</c:v>
                </c:pt>
                <c:pt idx="2">
                  <c:v>РФ
(начало 2000)</c:v>
                </c:pt>
                <c:pt idx="3">
                  <c:v>РФ
(после 2010)</c:v>
                </c:pt>
                <c:pt idx="4">
                  <c:v>Испания
(начало 2000)</c:v>
                </c:pt>
                <c:pt idx="5">
                  <c:v>Великобри-
тания</c:v>
                </c:pt>
                <c:pt idx="6">
                  <c:v>ЕС
(экомаркировка)</c:v>
                </c:pt>
              </c:strCache>
            </c:strRef>
          </c:cat>
          <c:val>
            <c:numRef>
              <c:f>Sheet1!$B$5:$H$5</c:f>
              <c:numCache>
                <c:formatCode>General</c:formatCode>
                <c:ptCount val="7"/>
                <c:pt idx="0">
                  <c:v>0.1</c:v>
                </c:pt>
                <c:pt idx="1">
                  <c:v>0.1</c:v>
                </c:pt>
                <c:pt idx="2">
                  <c:v>2.0000000000000052E-3</c:v>
                </c:pt>
                <c:pt idx="3">
                  <c:v>2.0000000000000052E-3</c:v>
                </c:pt>
                <c:pt idx="4">
                  <c:v>0.2</c:v>
                </c:pt>
                <c:pt idx="5">
                  <c:v>0.2</c:v>
                </c:pt>
                <c:pt idx="6">
                  <c:v>7.5000000000000039E-2</c:v>
                </c:pt>
              </c:numCache>
            </c:numRef>
          </c:val>
        </c:ser>
        <c:dLbls>
          <c:showVal val="1"/>
        </c:dLbls>
        <c:axId val="71249920"/>
        <c:axId val="71251840"/>
      </c:barChart>
      <c:dateAx>
        <c:axId val="71249920"/>
        <c:scaling>
          <c:orientation val="minMax"/>
        </c:scaling>
        <c:axPos val="b"/>
        <c:title>
          <c:tx>
            <c:rich>
              <a:bodyPr rot="0" vert="horz" anchor="t" anchorCtr="0"/>
              <a:lstStyle/>
              <a:p>
                <a:pPr>
                  <a:defRPr b="1" i="0" baseline="0"/>
                </a:pPr>
                <a:r>
                  <a:rPr lang="ru-RU" b="1" i="0" baseline="0">
                    <a:latin typeface="Arial" pitchFamily="34" charset="0"/>
                    <a:cs typeface="Arial" pitchFamily="34" charset="0"/>
                  </a:rPr>
                  <a:t>страна</a:t>
                </a:r>
                <a:endParaRPr lang="en-GB" b="1" i="0" baseline="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0.92214382716049637"/>
              <c:y val="0.91327111111111114"/>
            </c:manualLayout>
          </c:layout>
          <c:spPr>
            <a:noFill/>
            <a:ln>
              <a:noFill/>
            </a:ln>
          </c:spPr>
        </c:title>
        <c:numFmt formatCode="General" sourceLinked="0"/>
        <c:majorTickMark val="cross"/>
        <c:tickLblPos val="low"/>
        <c:spPr>
          <a:noFill/>
          <a:ln w="19050">
            <a:solidFill>
              <a:srgbClr val="9BBB59">
                <a:lumMod val="50000"/>
              </a:srgbClr>
            </a:solidFill>
          </a:ln>
        </c:spPr>
        <c:txPr>
          <a:bodyPr rot="0" vert="horz" anchor="ctr" anchorCtr="1"/>
          <a:lstStyle/>
          <a:p>
            <a:pPr>
              <a:defRPr sz="700" b="1" i="0" baseline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1251840"/>
        <c:crossesAt val="0"/>
        <c:lblOffset val="100"/>
        <c:baseTimeUnit val="days"/>
      </c:dateAx>
      <c:valAx>
        <c:axId val="71251840"/>
        <c:scaling>
          <c:orientation val="minMax"/>
          <c:max val="2.2999999999999998"/>
          <c:min val="0"/>
        </c:scaling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strike="noStrike" baseline="0">
                    <a:latin typeface="Arial" pitchFamily="34" charset="0"/>
                  </a:defRPr>
                </a:pPr>
                <a:r>
                  <a:rPr lang="ru-RU" sz="800" b="1" strike="noStrike" baseline="0">
                    <a:solidFill>
                      <a:schemeClr val="tx1"/>
                    </a:solidFill>
                    <a:latin typeface="Arial" pitchFamily="34" charset="0"/>
                  </a:rPr>
                  <a:t>Удельные выбросы ЗВ, кг/т продукции</a:t>
                </a:r>
                <a:endParaRPr lang="en-GB" sz="800" b="1" strike="noStrike" baseline="-25000">
                  <a:solidFill>
                    <a:schemeClr val="tx1"/>
                  </a:solidFill>
                  <a:latin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6.5440740740740772E-2"/>
              <c:y val="1.8680555555555679E-3"/>
            </c:manualLayout>
          </c:layout>
          <c:spPr>
            <a:solidFill>
              <a:schemeClr val="bg1"/>
            </a:solidFill>
            <a:ln>
              <a:noFill/>
            </a:ln>
          </c:spPr>
        </c:title>
        <c:numFmt formatCode="#,##0.00" sourceLinked="0"/>
        <c:majorTickMark val="none"/>
        <c:minorTickMark val="out"/>
        <c:tickLblPos val="nextTo"/>
        <c:spPr>
          <a:noFill/>
          <a:ln w="19050" cap="rnd">
            <a:solidFill>
              <a:schemeClr val="accent3">
                <a:lumMod val="50000"/>
              </a:schemeClr>
            </a:solidFill>
          </a:ln>
          <a:effectLst/>
        </c:spPr>
        <c:txPr>
          <a:bodyPr rot="0" vert="horz" anchor="ctr" anchorCtr="0"/>
          <a:lstStyle/>
          <a:p>
            <a:pPr>
              <a:defRPr b="1" i="0" baseline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defRPr>
            </a:pPr>
            <a:endParaRPr lang="en-US"/>
          </a:p>
        </c:txPr>
        <c:crossAx val="71249920"/>
        <c:crosses val="autoZero"/>
        <c:crossBetween val="between"/>
        <c:majorUnit val="0.2"/>
        <c:minorUnit val="0.1"/>
      </c:valAx>
    </c:plotArea>
    <c:legend>
      <c:legendPos val="t"/>
      <c:layout>
        <c:manualLayout>
          <c:xMode val="edge"/>
          <c:yMode val="edge"/>
          <c:x val="0.65704722222222456"/>
          <c:y val="0.21982333333333398"/>
          <c:w val="0.20165339506172841"/>
          <c:h val="6.0195277777777792E-2"/>
        </c:manualLayout>
      </c:layout>
      <c:overlay val="1"/>
      <c:spPr>
        <a:solidFill>
          <a:schemeClr val="bg1"/>
        </a:solidFill>
        <a:ln w="9525">
          <a:noFill/>
        </a:ln>
        <a:effectLst/>
      </c:spPr>
      <c:txPr>
        <a:bodyPr/>
        <a:lstStyle/>
        <a:p>
          <a:pPr>
            <a:defRPr sz="1000" baseline="0">
              <a:latin typeface="Arial" pitchFamily="34" charset="0"/>
            </a:defRPr>
          </a:pPr>
          <a:endParaRPr lang="en-US"/>
        </a:p>
      </c:txPr>
    </c:legend>
    <c:plotVisOnly val="1"/>
    <c:dispBlanksAs val="gap"/>
  </c:chart>
  <c:spPr>
    <a:solidFill>
      <a:schemeClr val="bg1"/>
    </a:solidFill>
    <a:ln>
      <a:noFill/>
    </a:ln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2AB5B0-8D4B-4B55-A63D-B02F278D874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5758024-E7E6-4106-BE06-99E03EDE3BEB}">
      <dgm:prSet phldrT="[Text]"/>
      <dgm:spPr/>
      <dgm:t>
        <a:bodyPr/>
        <a:lstStyle/>
        <a:p>
          <a:r>
            <a:rPr lang="ru-RU" dirty="0" smtClean="0"/>
            <a:t>1</a:t>
          </a:r>
          <a:endParaRPr lang="en-GB" dirty="0"/>
        </a:p>
      </dgm:t>
    </dgm:pt>
    <dgm:pt modelId="{D4809BC6-68BE-423E-9807-AB565ADC0206}" type="parTrans" cxnId="{F4646A4D-D19B-4716-B731-E736101B03B5}">
      <dgm:prSet/>
      <dgm:spPr/>
      <dgm:t>
        <a:bodyPr/>
        <a:lstStyle/>
        <a:p>
          <a:endParaRPr lang="en-GB"/>
        </a:p>
      </dgm:t>
    </dgm:pt>
    <dgm:pt modelId="{F7454EAE-3EA2-4FCE-9BD0-FA723E4BE1D4}" type="sibTrans" cxnId="{F4646A4D-D19B-4716-B731-E736101B03B5}">
      <dgm:prSet/>
      <dgm:spPr/>
      <dgm:t>
        <a:bodyPr/>
        <a:lstStyle/>
        <a:p>
          <a:endParaRPr lang="en-GB"/>
        </a:p>
      </dgm:t>
    </dgm:pt>
    <dgm:pt modelId="{B6883226-387D-4C01-9ECC-F0B525531884}">
      <dgm:prSet phldrT="[Text]" custT="1"/>
      <dgm:spPr/>
      <dgm:t>
        <a:bodyPr/>
        <a:lstStyle/>
        <a:p>
          <a:r>
            <a:rPr lang="ru-RU" sz="1600" b="1" dirty="0" smtClean="0">
              <a:solidFill>
                <a:srgbClr val="3333FF"/>
              </a:solidFill>
            </a:rPr>
            <a:t>Предварительный этап</a:t>
          </a:r>
          <a:endParaRPr lang="en-GB" sz="1600" b="1" dirty="0">
            <a:solidFill>
              <a:srgbClr val="3333FF"/>
            </a:solidFill>
          </a:endParaRPr>
        </a:p>
      </dgm:t>
    </dgm:pt>
    <dgm:pt modelId="{3AECF606-DA62-4DCF-9C8C-7D1AEF7B08DA}" type="parTrans" cxnId="{A25B565D-3424-4A96-B977-26DA215F4DDE}">
      <dgm:prSet/>
      <dgm:spPr/>
      <dgm:t>
        <a:bodyPr/>
        <a:lstStyle/>
        <a:p>
          <a:endParaRPr lang="en-GB"/>
        </a:p>
      </dgm:t>
    </dgm:pt>
    <dgm:pt modelId="{F1B2F9B8-FC2B-4FF6-A715-884CDA6518FD}" type="sibTrans" cxnId="{A25B565D-3424-4A96-B977-26DA215F4DDE}">
      <dgm:prSet/>
      <dgm:spPr/>
      <dgm:t>
        <a:bodyPr/>
        <a:lstStyle/>
        <a:p>
          <a:endParaRPr lang="en-GB"/>
        </a:p>
      </dgm:t>
    </dgm:pt>
    <dgm:pt modelId="{60F637D6-6254-4713-AD1F-4E3C4824CB1E}">
      <dgm:prSet phldrT="[Text]" custT="1"/>
      <dgm:spPr/>
      <dgm:t>
        <a:bodyPr/>
        <a:lstStyle/>
        <a:p>
          <a:r>
            <a:rPr lang="ru-RU" sz="1600" dirty="0" smtClean="0"/>
            <a:t>Может включать консультации заявителя с природоохранным органом</a:t>
          </a:r>
          <a:endParaRPr lang="en-GB" sz="1600" dirty="0"/>
        </a:p>
      </dgm:t>
    </dgm:pt>
    <dgm:pt modelId="{420E7DEE-EE50-48F0-8325-5365356141A5}" type="parTrans" cxnId="{2969C367-F92E-4FD9-AF8D-00414AEE5BB2}">
      <dgm:prSet/>
      <dgm:spPr/>
      <dgm:t>
        <a:bodyPr/>
        <a:lstStyle/>
        <a:p>
          <a:endParaRPr lang="en-GB"/>
        </a:p>
      </dgm:t>
    </dgm:pt>
    <dgm:pt modelId="{C1F45BB7-805E-4928-A16B-A957CA74464D}" type="sibTrans" cxnId="{2969C367-F92E-4FD9-AF8D-00414AEE5BB2}">
      <dgm:prSet/>
      <dgm:spPr/>
      <dgm:t>
        <a:bodyPr/>
        <a:lstStyle/>
        <a:p>
          <a:endParaRPr lang="en-GB"/>
        </a:p>
      </dgm:t>
    </dgm:pt>
    <dgm:pt modelId="{87FE6DE9-B1D8-48FA-9F04-C17A5060A265}">
      <dgm:prSet phldrT="[Text]" custT="1"/>
      <dgm:spPr/>
      <dgm:t>
        <a:bodyPr/>
        <a:lstStyle/>
        <a:p>
          <a:r>
            <a:rPr lang="ru-RU" sz="1600" b="1" dirty="0" smtClean="0">
              <a:solidFill>
                <a:srgbClr val="3333FF"/>
              </a:solidFill>
            </a:rPr>
            <a:t>Подготовка заявки</a:t>
          </a:r>
          <a:endParaRPr lang="en-GB" sz="1600" b="1" dirty="0">
            <a:solidFill>
              <a:srgbClr val="3333FF"/>
            </a:solidFill>
          </a:endParaRPr>
        </a:p>
      </dgm:t>
    </dgm:pt>
    <dgm:pt modelId="{31D18CF4-2762-4D45-AFCF-0D075E2D7F34}" type="parTrans" cxnId="{27521323-EE29-4831-82DF-191945E22989}">
      <dgm:prSet/>
      <dgm:spPr/>
      <dgm:t>
        <a:bodyPr/>
        <a:lstStyle/>
        <a:p>
          <a:endParaRPr lang="en-GB"/>
        </a:p>
      </dgm:t>
    </dgm:pt>
    <dgm:pt modelId="{6DFD1332-0863-4FE2-A7FE-A8125C95FD2C}" type="sibTrans" cxnId="{27521323-EE29-4831-82DF-191945E22989}">
      <dgm:prSet/>
      <dgm:spPr/>
      <dgm:t>
        <a:bodyPr/>
        <a:lstStyle/>
        <a:p>
          <a:endParaRPr lang="en-GB"/>
        </a:p>
      </dgm:t>
    </dgm:pt>
    <dgm:pt modelId="{41F4ACF1-F2B9-4435-93E2-13B3F680DC5B}">
      <dgm:prSet phldrT="[Text]" custT="1"/>
      <dgm:spPr/>
      <dgm:t>
        <a:bodyPr/>
        <a:lstStyle/>
        <a:p>
          <a:r>
            <a:rPr lang="ru-RU" sz="1600" dirty="0" smtClean="0"/>
            <a:t>Завершается подачей заявки в уполномоченный природоохранный орган</a:t>
          </a:r>
          <a:endParaRPr lang="en-GB" sz="1600" dirty="0"/>
        </a:p>
      </dgm:t>
    </dgm:pt>
    <dgm:pt modelId="{9A1CCF89-65CB-440F-BDA3-141209D66DB9}" type="parTrans" cxnId="{68181752-CAFA-4ADD-BD9F-603130D7B648}">
      <dgm:prSet/>
      <dgm:spPr/>
      <dgm:t>
        <a:bodyPr/>
        <a:lstStyle/>
        <a:p>
          <a:endParaRPr lang="en-GB"/>
        </a:p>
      </dgm:t>
    </dgm:pt>
    <dgm:pt modelId="{3E1AD2A8-D730-424B-86F4-385410951164}" type="sibTrans" cxnId="{68181752-CAFA-4ADD-BD9F-603130D7B648}">
      <dgm:prSet/>
      <dgm:spPr/>
      <dgm:t>
        <a:bodyPr/>
        <a:lstStyle/>
        <a:p>
          <a:endParaRPr lang="en-GB"/>
        </a:p>
      </dgm:t>
    </dgm:pt>
    <dgm:pt modelId="{3C6DB6CC-1D97-4D70-9C56-88607195365C}">
      <dgm:prSet phldrT="[Text]"/>
      <dgm:spPr/>
      <dgm:t>
        <a:bodyPr/>
        <a:lstStyle/>
        <a:p>
          <a:r>
            <a:rPr lang="ru-RU" dirty="0" smtClean="0"/>
            <a:t>3</a:t>
          </a:r>
          <a:endParaRPr lang="en-GB" dirty="0"/>
        </a:p>
      </dgm:t>
    </dgm:pt>
    <dgm:pt modelId="{0118A4AD-B93E-4F43-B9ED-4D47145EAD77}" type="parTrans" cxnId="{E120BB74-1E71-421A-8949-1488E44BA7B6}">
      <dgm:prSet/>
      <dgm:spPr/>
      <dgm:t>
        <a:bodyPr/>
        <a:lstStyle/>
        <a:p>
          <a:endParaRPr lang="en-GB"/>
        </a:p>
      </dgm:t>
    </dgm:pt>
    <dgm:pt modelId="{5F09A441-7332-4C5A-90F6-1D1B53F97A32}" type="sibTrans" cxnId="{E120BB74-1E71-421A-8949-1488E44BA7B6}">
      <dgm:prSet/>
      <dgm:spPr/>
      <dgm:t>
        <a:bodyPr/>
        <a:lstStyle/>
        <a:p>
          <a:endParaRPr lang="en-GB"/>
        </a:p>
      </dgm:t>
    </dgm:pt>
    <dgm:pt modelId="{EE3BA811-1947-4176-8381-C1EC7D434AC9}">
      <dgm:prSet phldrT="[Text]" custT="1"/>
      <dgm:spPr/>
      <dgm:t>
        <a:bodyPr/>
        <a:lstStyle/>
        <a:p>
          <a:pPr>
            <a:lnSpc>
              <a:spcPct val="85000"/>
            </a:lnSpc>
            <a:spcAft>
              <a:spcPts val="100"/>
            </a:spcAft>
          </a:pPr>
          <a:r>
            <a:rPr lang="ru-RU" sz="1600" b="1" dirty="0" smtClean="0">
              <a:solidFill>
                <a:srgbClr val="3333FF"/>
              </a:solidFill>
            </a:rPr>
            <a:t>Рассмотрение заявки в уполномоченном органе</a:t>
          </a:r>
          <a:endParaRPr lang="en-GB" sz="1600" b="1" dirty="0">
            <a:solidFill>
              <a:srgbClr val="3333FF"/>
            </a:solidFill>
          </a:endParaRPr>
        </a:p>
      </dgm:t>
    </dgm:pt>
    <dgm:pt modelId="{F49E619C-D367-4BEE-8BD1-1B6263998E31}" type="parTrans" cxnId="{E05C27EF-388D-4867-A5FA-771334971046}">
      <dgm:prSet/>
      <dgm:spPr/>
      <dgm:t>
        <a:bodyPr/>
        <a:lstStyle/>
        <a:p>
          <a:endParaRPr lang="en-GB"/>
        </a:p>
      </dgm:t>
    </dgm:pt>
    <dgm:pt modelId="{49C0526C-6FB9-4D49-ADFB-126CD2139602}" type="sibTrans" cxnId="{E05C27EF-388D-4867-A5FA-771334971046}">
      <dgm:prSet/>
      <dgm:spPr/>
      <dgm:t>
        <a:bodyPr/>
        <a:lstStyle/>
        <a:p>
          <a:endParaRPr lang="en-GB"/>
        </a:p>
      </dgm:t>
    </dgm:pt>
    <dgm:pt modelId="{F072ABE3-B04C-4DC9-9DDF-328376A0159E}">
      <dgm:prSet phldrT="[Text]" custT="1"/>
      <dgm:spPr/>
      <dgm:t>
        <a:bodyPr/>
        <a:lstStyle/>
        <a:p>
          <a:pPr>
            <a:lnSpc>
              <a:spcPct val="85000"/>
            </a:lnSpc>
            <a:spcAft>
              <a:spcPts val="100"/>
            </a:spcAft>
          </a:pPr>
          <a:r>
            <a:rPr lang="ru-RU" sz="1600" dirty="0" smtClean="0"/>
            <a:t>Предварительное рассмотрение и возврат в случае несоответствия установленным требованиям</a:t>
          </a:r>
          <a:endParaRPr lang="en-GB" sz="1600" dirty="0"/>
        </a:p>
      </dgm:t>
    </dgm:pt>
    <dgm:pt modelId="{C75F137C-E592-4056-A6FB-5F8103713BAA}" type="parTrans" cxnId="{8C2C160B-5312-4C23-B317-733CDF9EBEEB}">
      <dgm:prSet/>
      <dgm:spPr/>
      <dgm:t>
        <a:bodyPr/>
        <a:lstStyle/>
        <a:p>
          <a:endParaRPr lang="en-GB"/>
        </a:p>
      </dgm:t>
    </dgm:pt>
    <dgm:pt modelId="{6180D739-AD54-46D0-87DB-F21D00689D76}" type="sibTrans" cxnId="{8C2C160B-5312-4C23-B317-733CDF9EBEEB}">
      <dgm:prSet/>
      <dgm:spPr/>
      <dgm:t>
        <a:bodyPr/>
        <a:lstStyle/>
        <a:p>
          <a:endParaRPr lang="en-GB"/>
        </a:p>
      </dgm:t>
    </dgm:pt>
    <dgm:pt modelId="{0FA2D856-DFF2-435B-9F58-6FD9ABE506EB}">
      <dgm:prSet phldrT="[Text]"/>
      <dgm:spPr/>
      <dgm:t>
        <a:bodyPr/>
        <a:lstStyle/>
        <a:p>
          <a:r>
            <a:rPr lang="ru-RU" dirty="0" smtClean="0"/>
            <a:t>5</a:t>
          </a:r>
          <a:endParaRPr lang="en-GB" dirty="0"/>
        </a:p>
      </dgm:t>
    </dgm:pt>
    <dgm:pt modelId="{C2A0D447-F1E4-4737-ADC0-181AB15D552B}" type="parTrans" cxnId="{6EA6B2A3-3716-4597-BE0E-7669F14013C9}">
      <dgm:prSet/>
      <dgm:spPr/>
      <dgm:t>
        <a:bodyPr/>
        <a:lstStyle/>
        <a:p>
          <a:endParaRPr lang="en-GB"/>
        </a:p>
      </dgm:t>
    </dgm:pt>
    <dgm:pt modelId="{718F19AC-275D-42F9-A778-03F425CF14FE}" type="sibTrans" cxnId="{6EA6B2A3-3716-4597-BE0E-7669F14013C9}">
      <dgm:prSet/>
      <dgm:spPr/>
      <dgm:t>
        <a:bodyPr/>
        <a:lstStyle/>
        <a:p>
          <a:endParaRPr lang="en-GB"/>
        </a:p>
      </dgm:t>
    </dgm:pt>
    <dgm:pt modelId="{1DDB542E-D336-41E0-9740-628A624C0794}">
      <dgm:prSet phldrT="[Text]" custT="1"/>
      <dgm:spPr/>
      <dgm:t>
        <a:bodyPr/>
        <a:lstStyle/>
        <a:p>
          <a:pPr>
            <a:lnSpc>
              <a:spcPct val="85000"/>
            </a:lnSpc>
            <a:spcAft>
              <a:spcPts val="100"/>
            </a:spcAft>
          </a:pPr>
          <a:r>
            <a:rPr lang="ru-RU" sz="1600" dirty="0" smtClean="0"/>
            <a:t>Рассмотрение и, при необходимости требование предоставления дополнительных сведений</a:t>
          </a:r>
          <a:endParaRPr lang="en-GB" sz="1600" dirty="0"/>
        </a:p>
      </dgm:t>
    </dgm:pt>
    <dgm:pt modelId="{13EC3DD4-F7BE-404F-9A4B-1348FAAC2A4F}" type="parTrans" cxnId="{9A848E90-222C-456A-8168-014DCBC42AD7}">
      <dgm:prSet/>
      <dgm:spPr/>
      <dgm:t>
        <a:bodyPr/>
        <a:lstStyle/>
        <a:p>
          <a:endParaRPr lang="en-GB"/>
        </a:p>
      </dgm:t>
    </dgm:pt>
    <dgm:pt modelId="{29ECB1BC-ACA4-4F54-BF4C-DB9BE2602CB2}" type="sibTrans" cxnId="{9A848E90-222C-456A-8168-014DCBC42AD7}">
      <dgm:prSet/>
      <dgm:spPr/>
      <dgm:t>
        <a:bodyPr/>
        <a:lstStyle/>
        <a:p>
          <a:endParaRPr lang="en-GB"/>
        </a:p>
      </dgm:t>
    </dgm:pt>
    <dgm:pt modelId="{E9A2EDAE-C3EC-421F-B39F-7FDF6B143FCB}">
      <dgm:prSet/>
      <dgm:spPr/>
      <dgm:t>
        <a:bodyPr/>
        <a:lstStyle/>
        <a:p>
          <a:r>
            <a:rPr lang="ru-RU" b="1" dirty="0" smtClean="0">
              <a:solidFill>
                <a:srgbClr val="3333FF"/>
              </a:solidFill>
            </a:rPr>
            <a:t>Консультации</a:t>
          </a:r>
          <a:endParaRPr lang="en-GB" b="1" dirty="0">
            <a:solidFill>
              <a:srgbClr val="3333FF"/>
            </a:solidFill>
          </a:endParaRPr>
        </a:p>
      </dgm:t>
    </dgm:pt>
    <dgm:pt modelId="{B5C75427-5533-4C25-B602-72D5D3360967}" type="parTrans" cxnId="{9C14AF0B-B3FF-4A3F-B920-B48AF50B4196}">
      <dgm:prSet/>
      <dgm:spPr/>
      <dgm:t>
        <a:bodyPr/>
        <a:lstStyle/>
        <a:p>
          <a:endParaRPr lang="en-GB"/>
        </a:p>
      </dgm:t>
    </dgm:pt>
    <dgm:pt modelId="{6A042CD0-09BA-4070-848F-31B3BB7ED2C1}" type="sibTrans" cxnId="{9C14AF0B-B3FF-4A3F-B920-B48AF50B4196}">
      <dgm:prSet/>
      <dgm:spPr/>
      <dgm:t>
        <a:bodyPr/>
        <a:lstStyle/>
        <a:p>
          <a:endParaRPr lang="en-GB"/>
        </a:p>
      </dgm:t>
    </dgm:pt>
    <dgm:pt modelId="{E06855D8-3BE4-43A2-9C5E-F6DEF8B11E92}">
      <dgm:prSet/>
      <dgm:spPr/>
      <dgm:t>
        <a:bodyPr/>
        <a:lstStyle/>
        <a:p>
          <a:r>
            <a:rPr lang="ru-RU" dirty="0" smtClean="0"/>
            <a:t>Могут касаться вопросов соблюдения природоохранного законодательства и условий разрешений в прошлом</a:t>
          </a:r>
          <a:endParaRPr lang="en-GB" dirty="0"/>
        </a:p>
      </dgm:t>
    </dgm:pt>
    <dgm:pt modelId="{2BDF381A-CFC0-4C02-9BF8-D9D9878050ED}" type="parTrans" cxnId="{7ADF06E3-A94A-40C1-B2D7-C08FA971309D}">
      <dgm:prSet/>
      <dgm:spPr/>
      <dgm:t>
        <a:bodyPr/>
        <a:lstStyle/>
        <a:p>
          <a:endParaRPr lang="en-GB"/>
        </a:p>
      </dgm:t>
    </dgm:pt>
    <dgm:pt modelId="{C2B6F4C1-9BDB-4C56-B2B8-242632A17CE8}" type="sibTrans" cxnId="{7ADF06E3-A94A-40C1-B2D7-C08FA971309D}">
      <dgm:prSet/>
      <dgm:spPr/>
      <dgm:t>
        <a:bodyPr/>
        <a:lstStyle/>
        <a:p>
          <a:endParaRPr lang="en-GB"/>
        </a:p>
      </dgm:t>
    </dgm:pt>
    <dgm:pt modelId="{0FF1B299-2D49-4B70-AE07-4545E5F22D5D}">
      <dgm:prSet phldrT="[Text]"/>
      <dgm:spPr/>
      <dgm:t>
        <a:bodyPr/>
        <a:lstStyle/>
        <a:p>
          <a:r>
            <a:rPr lang="ru-RU" dirty="0" smtClean="0"/>
            <a:t>4</a:t>
          </a:r>
          <a:endParaRPr lang="en-GB" dirty="0"/>
        </a:p>
      </dgm:t>
    </dgm:pt>
    <dgm:pt modelId="{3E302C7D-3310-4129-8046-50912FB0F320}" type="sibTrans" cxnId="{714C5DE0-65F7-44CE-AC15-0AD71ACE2443}">
      <dgm:prSet/>
      <dgm:spPr/>
      <dgm:t>
        <a:bodyPr/>
        <a:lstStyle/>
        <a:p>
          <a:endParaRPr lang="en-GB"/>
        </a:p>
      </dgm:t>
    </dgm:pt>
    <dgm:pt modelId="{4BB2EEC5-77D4-49F3-B9F7-ADB508C1245F}" type="parTrans" cxnId="{714C5DE0-65F7-44CE-AC15-0AD71ACE2443}">
      <dgm:prSet/>
      <dgm:spPr/>
      <dgm:t>
        <a:bodyPr/>
        <a:lstStyle/>
        <a:p>
          <a:endParaRPr lang="en-GB"/>
        </a:p>
      </dgm:t>
    </dgm:pt>
    <dgm:pt modelId="{9D9A2E90-CB6A-45D8-A05E-760BB8C1638A}">
      <dgm:prSet/>
      <dgm:spPr/>
      <dgm:t>
        <a:bodyPr/>
        <a:lstStyle/>
        <a:p>
          <a:r>
            <a:rPr lang="ru-RU" b="1" dirty="0" smtClean="0">
              <a:solidFill>
                <a:srgbClr val="3333FF"/>
              </a:solidFill>
            </a:rPr>
            <a:t>Определение условий экологического разрешения в соответствии с НОД. </a:t>
          </a:r>
          <a:endParaRPr lang="en-GB" b="1" dirty="0">
            <a:solidFill>
              <a:srgbClr val="3333FF"/>
            </a:solidFill>
          </a:endParaRPr>
        </a:p>
      </dgm:t>
    </dgm:pt>
    <dgm:pt modelId="{5F8DD990-9F5F-4E18-8A20-80BCCE39B8C2}" type="parTrans" cxnId="{F8301107-650A-4A57-8B7E-CB2A63A82A7A}">
      <dgm:prSet/>
      <dgm:spPr/>
      <dgm:t>
        <a:bodyPr/>
        <a:lstStyle/>
        <a:p>
          <a:endParaRPr lang="en-GB"/>
        </a:p>
      </dgm:t>
    </dgm:pt>
    <dgm:pt modelId="{E0CCA5A9-A9A8-41AF-82F1-5107748BE192}" type="sibTrans" cxnId="{F8301107-650A-4A57-8B7E-CB2A63A82A7A}">
      <dgm:prSet/>
      <dgm:spPr/>
      <dgm:t>
        <a:bodyPr/>
        <a:lstStyle/>
        <a:p>
          <a:endParaRPr lang="en-GB"/>
        </a:p>
      </dgm:t>
    </dgm:pt>
    <dgm:pt modelId="{51B00B10-E542-40C7-B907-12163D5DE3D2}">
      <dgm:prSet/>
      <dgm:spPr/>
      <dgm:t>
        <a:bodyPr/>
        <a:lstStyle/>
        <a:p>
          <a:r>
            <a:rPr lang="ru-RU" dirty="0" smtClean="0"/>
            <a:t>Сопоставление требований НОД и результативности предприятия</a:t>
          </a:r>
          <a:endParaRPr lang="en-GB" dirty="0"/>
        </a:p>
      </dgm:t>
    </dgm:pt>
    <dgm:pt modelId="{E81AE1C3-912D-4190-BA5A-6217D4494431}" type="parTrans" cxnId="{02F6FE53-CD05-464B-97F1-A20BDC421420}">
      <dgm:prSet/>
      <dgm:spPr/>
      <dgm:t>
        <a:bodyPr/>
        <a:lstStyle/>
        <a:p>
          <a:endParaRPr lang="en-GB"/>
        </a:p>
      </dgm:t>
    </dgm:pt>
    <dgm:pt modelId="{CE6BBB3C-0B31-4D1E-8878-7CC46C4E907C}" type="sibTrans" cxnId="{02F6FE53-CD05-464B-97F1-A20BDC421420}">
      <dgm:prSet/>
      <dgm:spPr/>
      <dgm:t>
        <a:bodyPr/>
        <a:lstStyle/>
        <a:p>
          <a:endParaRPr lang="en-GB"/>
        </a:p>
      </dgm:t>
    </dgm:pt>
    <dgm:pt modelId="{7D7AE370-7004-44BF-9020-A0CE74CCDB7D}">
      <dgm:prSet phldrT="[Text]"/>
      <dgm:spPr/>
      <dgm:t>
        <a:bodyPr/>
        <a:lstStyle/>
        <a:p>
          <a:r>
            <a:rPr lang="ru-RU" dirty="0" smtClean="0"/>
            <a:t>2</a:t>
          </a:r>
          <a:endParaRPr lang="en-GB" dirty="0"/>
        </a:p>
      </dgm:t>
    </dgm:pt>
    <dgm:pt modelId="{2CA231A6-26DE-4297-9442-20780A67D8B4}" type="sibTrans" cxnId="{77876BC4-56BA-4B2C-B864-3848A18D91AC}">
      <dgm:prSet/>
      <dgm:spPr/>
      <dgm:t>
        <a:bodyPr/>
        <a:lstStyle/>
        <a:p>
          <a:endParaRPr lang="en-GB"/>
        </a:p>
      </dgm:t>
    </dgm:pt>
    <dgm:pt modelId="{6E86DCDB-7A12-4661-BC30-4C97BBCADBB9}" type="parTrans" cxnId="{77876BC4-56BA-4B2C-B864-3848A18D91AC}">
      <dgm:prSet/>
      <dgm:spPr/>
      <dgm:t>
        <a:bodyPr/>
        <a:lstStyle/>
        <a:p>
          <a:endParaRPr lang="en-GB"/>
        </a:p>
      </dgm:t>
    </dgm:pt>
    <dgm:pt modelId="{FAAAA852-3A04-4C55-AE44-43F419AE5BFF}" type="pres">
      <dgm:prSet presAssocID="{7E2AB5B0-8D4B-4B55-A63D-B02F278D874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FF24ECC-BF5D-4270-8332-E355B87F7FEE}" type="pres">
      <dgm:prSet presAssocID="{85758024-E7E6-4106-BE06-99E03EDE3BEB}" presName="composite" presStyleCnt="0"/>
      <dgm:spPr/>
    </dgm:pt>
    <dgm:pt modelId="{BA269EEC-8961-4178-9DC3-D9AC1689C605}" type="pres">
      <dgm:prSet presAssocID="{85758024-E7E6-4106-BE06-99E03EDE3BEB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D8620A-F8BF-4982-8B47-153BA6214793}" type="pres">
      <dgm:prSet presAssocID="{85758024-E7E6-4106-BE06-99E03EDE3BEB}" presName="descendantText" presStyleLbl="alignAcc1" presStyleIdx="0" presStyleCnt="5" custScaleX="99938" custScaleY="7439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39AFB9-9EB3-4F7D-91B8-F7E1CBF338D2}" type="pres">
      <dgm:prSet presAssocID="{F7454EAE-3EA2-4FCE-9BD0-FA723E4BE1D4}" presName="sp" presStyleCnt="0"/>
      <dgm:spPr/>
    </dgm:pt>
    <dgm:pt modelId="{841FA5CC-657E-499B-86AA-64C9AA84E081}" type="pres">
      <dgm:prSet presAssocID="{7D7AE370-7004-44BF-9020-A0CE74CCDB7D}" presName="composite" presStyleCnt="0"/>
      <dgm:spPr/>
    </dgm:pt>
    <dgm:pt modelId="{71EDAF79-5635-4D9E-91FE-3549830DB593}" type="pres">
      <dgm:prSet presAssocID="{7D7AE370-7004-44BF-9020-A0CE74CCDB7D}" presName="parentText" presStyleLbl="alignNode1" presStyleIdx="1" presStyleCnt="5" custLinFactNeighborX="1186" custLinFactNeighborY="-544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26BB5D-5B9D-4BEA-BB7A-0F42A60408C8}" type="pres">
      <dgm:prSet presAssocID="{7D7AE370-7004-44BF-9020-A0CE74CCDB7D}" presName="descendantText" presStyleLbl="alignAcc1" presStyleIdx="1" presStyleCnt="5" custScaleX="99938" custScaleY="77825" custLinFactNeighborX="0" custLinFactNeighborY="-194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1DB4E1-FE0B-46D3-921F-2BEB8588F5EF}" type="pres">
      <dgm:prSet presAssocID="{2CA231A6-26DE-4297-9442-20780A67D8B4}" presName="sp" presStyleCnt="0"/>
      <dgm:spPr/>
    </dgm:pt>
    <dgm:pt modelId="{2FAB14D0-115C-44BE-9783-3041CF671F5E}" type="pres">
      <dgm:prSet presAssocID="{3C6DB6CC-1D97-4D70-9C56-88607195365C}" presName="composite" presStyleCnt="0"/>
      <dgm:spPr/>
    </dgm:pt>
    <dgm:pt modelId="{CB290406-2BE9-4989-B97F-6EC49DE73ECC}" type="pres">
      <dgm:prSet presAssocID="{3C6DB6CC-1D97-4D70-9C56-88607195365C}" presName="parentText" presStyleLbl="alignNode1" presStyleIdx="2" presStyleCnt="5" custLinFactNeighborX="1683" custLinFactNeighborY="-1977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5F8107-DA29-4C37-95DB-11C34D8EA5D5}" type="pres">
      <dgm:prSet presAssocID="{3C6DB6CC-1D97-4D70-9C56-88607195365C}" presName="descendantText" presStyleLbl="alignAcc1" presStyleIdx="2" presStyleCnt="5" custScaleX="99280" custScaleY="137318" custLinFactNeighborX="-164" custLinFactNeighborY="-3533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83F480-7BCF-4933-8A42-EBDEECC9A519}" type="pres">
      <dgm:prSet presAssocID="{5F09A441-7332-4C5A-90F6-1D1B53F97A32}" presName="sp" presStyleCnt="0"/>
      <dgm:spPr/>
    </dgm:pt>
    <dgm:pt modelId="{6CB7C7C6-BAC2-4A5B-A106-D39855AF577A}" type="pres">
      <dgm:prSet presAssocID="{0FF1B299-2D49-4B70-AE07-4545E5F22D5D}" presName="composite" presStyleCnt="0"/>
      <dgm:spPr/>
    </dgm:pt>
    <dgm:pt modelId="{FD97A5D5-9095-4853-82F7-C2381CDC17CC}" type="pres">
      <dgm:prSet presAssocID="{0FF1B299-2D49-4B70-AE07-4545E5F22D5D}" presName="parentText" presStyleLbl="alignNode1" presStyleIdx="3" presStyleCnt="5" custLinFactNeighborX="1186" custLinFactNeighborY="-2043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53C970-DFA6-407D-960C-D1909908C3F9}" type="pres">
      <dgm:prSet presAssocID="{0FF1B299-2D49-4B70-AE07-4545E5F22D5D}" presName="descendantText" presStyleLbl="alignAcc1" presStyleIdx="3" presStyleCnt="5" custScaleY="118800" custLinFactNeighborX="25" custLinFactNeighborY="-3517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2CCA3B-F494-44BF-841D-6E55BCDB1BDD}" type="pres">
      <dgm:prSet presAssocID="{3E302C7D-3310-4129-8046-50912FB0F320}" presName="sp" presStyleCnt="0"/>
      <dgm:spPr/>
    </dgm:pt>
    <dgm:pt modelId="{E1E983C2-C0E4-4E97-910A-5FE107448A70}" type="pres">
      <dgm:prSet presAssocID="{0FA2D856-DFF2-435B-9F58-6FD9ABE506EB}" presName="composite" presStyleCnt="0"/>
      <dgm:spPr/>
    </dgm:pt>
    <dgm:pt modelId="{76B42ED6-5F05-48FA-B7F5-CFCD22C4860A}" type="pres">
      <dgm:prSet presAssocID="{0FA2D856-DFF2-435B-9F58-6FD9ABE506EB}" presName="parentText" presStyleLbl="alignNode1" presStyleIdx="4" presStyleCnt="5" custLinFactNeighborX="1186" custLinFactNeighborY="-1898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613B87-3171-4E5C-B16A-7A2FE2D507C8}" type="pres">
      <dgm:prSet presAssocID="{0FA2D856-DFF2-435B-9F58-6FD9ABE506EB}" presName="descendantText" presStyleLbl="alignAcc1" presStyleIdx="4" presStyleCnt="5" custScaleX="99938" custScaleY="82218" custLinFactNeighborX="0" custLinFactNeighborY="-4918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C2C160B-5312-4C23-B317-733CDF9EBEEB}" srcId="{EE3BA811-1947-4176-8381-C1EC7D434AC9}" destId="{F072ABE3-B04C-4DC9-9DDF-328376A0159E}" srcOrd="0" destOrd="0" parTransId="{C75F137C-E592-4056-A6FB-5F8103713BAA}" sibTransId="{6180D739-AD54-46D0-87DB-F21D00689D76}"/>
    <dgm:cxn modelId="{2969C367-F92E-4FD9-AF8D-00414AEE5BB2}" srcId="{B6883226-387D-4C01-9ECC-F0B525531884}" destId="{60F637D6-6254-4713-AD1F-4E3C4824CB1E}" srcOrd="0" destOrd="0" parTransId="{420E7DEE-EE50-48F0-8325-5365356141A5}" sibTransId="{C1F45BB7-805E-4928-A16B-A957CA74464D}"/>
    <dgm:cxn modelId="{953DE00C-4265-4BAE-88B2-C16D3BA89E64}" type="presOf" srcId="{E9A2EDAE-C3EC-421F-B39F-7FDF6B143FCB}" destId="{4653C970-DFA6-407D-960C-D1909908C3F9}" srcOrd="0" destOrd="0" presId="urn:microsoft.com/office/officeart/2005/8/layout/chevron2"/>
    <dgm:cxn modelId="{27521323-EE29-4831-82DF-191945E22989}" srcId="{7D7AE370-7004-44BF-9020-A0CE74CCDB7D}" destId="{87FE6DE9-B1D8-48FA-9F04-C17A5060A265}" srcOrd="0" destOrd="0" parTransId="{31D18CF4-2762-4D45-AFCF-0D075E2D7F34}" sibTransId="{6DFD1332-0863-4FE2-A7FE-A8125C95FD2C}"/>
    <dgm:cxn modelId="{7ADF06E3-A94A-40C1-B2D7-C08FA971309D}" srcId="{E9A2EDAE-C3EC-421F-B39F-7FDF6B143FCB}" destId="{E06855D8-3BE4-43A2-9C5E-F6DEF8B11E92}" srcOrd="0" destOrd="0" parTransId="{2BDF381A-CFC0-4C02-9BF8-D9D9878050ED}" sibTransId="{C2B6F4C1-9BDB-4C56-B2B8-242632A17CE8}"/>
    <dgm:cxn modelId="{E41A1DAB-80E7-4B2B-9A1D-6734B90D7BFF}" type="presOf" srcId="{3C6DB6CC-1D97-4D70-9C56-88607195365C}" destId="{CB290406-2BE9-4989-B97F-6EC49DE73ECC}" srcOrd="0" destOrd="0" presId="urn:microsoft.com/office/officeart/2005/8/layout/chevron2"/>
    <dgm:cxn modelId="{797F3984-A8B7-4947-89D7-12390A9C43AC}" type="presOf" srcId="{87FE6DE9-B1D8-48FA-9F04-C17A5060A265}" destId="{0B26BB5D-5B9D-4BEA-BB7A-0F42A60408C8}" srcOrd="0" destOrd="0" presId="urn:microsoft.com/office/officeart/2005/8/layout/chevron2"/>
    <dgm:cxn modelId="{7A75CD11-A20D-4C88-A8B2-FCBF23EFB89B}" type="presOf" srcId="{51B00B10-E542-40C7-B907-12163D5DE3D2}" destId="{D9613B87-3171-4E5C-B16A-7A2FE2D507C8}" srcOrd="0" destOrd="1" presId="urn:microsoft.com/office/officeart/2005/8/layout/chevron2"/>
    <dgm:cxn modelId="{222BF1ED-548D-4427-AC6F-46317A18ACD4}" type="presOf" srcId="{E06855D8-3BE4-43A2-9C5E-F6DEF8B11E92}" destId="{4653C970-DFA6-407D-960C-D1909908C3F9}" srcOrd="0" destOrd="1" presId="urn:microsoft.com/office/officeart/2005/8/layout/chevron2"/>
    <dgm:cxn modelId="{F8301107-650A-4A57-8B7E-CB2A63A82A7A}" srcId="{0FA2D856-DFF2-435B-9F58-6FD9ABE506EB}" destId="{9D9A2E90-CB6A-45D8-A05E-760BB8C1638A}" srcOrd="0" destOrd="0" parTransId="{5F8DD990-9F5F-4E18-8A20-80BCCE39B8C2}" sibTransId="{E0CCA5A9-A9A8-41AF-82F1-5107748BE192}"/>
    <dgm:cxn modelId="{296B5B6C-6ABE-4F64-94A2-EF2F59F1D930}" type="presOf" srcId="{7E2AB5B0-8D4B-4B55-A63D-B02F278D874D}" destId="{FAAAA852-3A04-4C55-AE44-43F419AE5BFF}" srcOrd="0" destOrd="0" presId="urn:microsoft.com/office/officeart/2005/8/layout/chevron2"/>
    <dgm:cxn modelId="{77876BC4-56BA-4B2C-B864-3848A18D91AC}" srcId="{7E2AB5B0-8D4B-4B55-A63D-B02F278D874D}" destId="{7D7AE370-7004-44BF-9020-A0CE74CCDB7D}" srcOrd="1" destOrd="0" parTransId="{6E86DCDB-7A12-4661-BC30-4C97BBCADBB9}" sibTransId="{2CA231A6-26DE-4297-9442-20780A67D8B4}"/>
    <dgm:cxn modelId="{8B487CE3-A385-40A1-9D2A-D3CA79067F20}" type="presOf" srcId="{1DDB542E-D336-41E0-9740-628A624C0794}" destId="{315F8107-DA29-4C37-95DB-11C34D8EA5D5}" srcOrd="0" destOrd="2" presId="urn:microsoft.com/office/officeart/2005/8/layout/chevron2"/>
    <dgm:cxn modelId="{F7F5A628-0D3B-40FC-836F-53AF8366B8C9}" type="presOf" srcId="{0FF1B299-2D49-4B70-AE07-4545E5F22D5D}" destId="{FD97A5D5-9095-4853-82F7-C2381CDC17CC}" srcOrd="0" destOrd="0" presId="urn:microsoft.com/office/officeart/2005/8/layout/chevron2"/>
    <dgm:cxn modelId="{02F6FE53-CD05-464B-97F1-A20BDC421420}" srcId="{9D9A2E90-CB6A-45D8-A05E-760BB8C1638A}" destId="{51B00B10-E542-40C7-B907-12163D5DE3D2}" srcOrd="0" destOrd="0" parTransId="{E81AE1C3-912D-4190-BA5A-6217D4494431}" sibTransId="{CE6BBB3C-0B31-4D1E-8878-7CC46C4E907C}"/>
    <dgm:cxn modelId="{3A946DA4-0BAA-414C-9AE3-FC9455381E15}" type="presOf" srcId="{7D7AE370-7004-44BF-9020-A0CE74CCDB7D}" destId="{71EDAF79-5635-4D9E-91FE-3549830DB593}" srcOrd="0" destOrd="0" presId="urn:microsoft.com/office/officeart/2005/8/layout/chevron2"/>
    <dgm:cxn modelId="{3056F624-156B-4046-B076-70361E7AE554}" type="presOf" srcId="{41F4ACF1-F2B9-4435-93E2-13B3F680DC5B}" destId="{0B26BB5D-5B9D-4BEA-BB7A-0F42A60408C8}" srcOrd="0" destOrd="1" presId="urn:microsoft.com/office/officeart/2005/8/layout/chevron2"/>
    <dgm:cxn modelId="{02E7034A-77F9-433D-9821-6FDBB40595FC}" type="presOf" srcId="{F072ABE3-B04C-4DC9-9DDF-328376A0159E}" destId="{315F8107-DA29-4C37-95DB-11C34D8EA5D5}" srcOrd="0" destOrd="1" presId="urn:microsoft.com/office/officeart/2005/8/layout/chevron2"/>
    <dgm:cxn modelId="{68181752-CAFA-4ADD-BD9F-603130D7B648}" srcId="{87FE6DE9-B1D8-48FA-9F04-C17A5060A265}" destId="{41F4ACF1-F2B9-4435-93E2-13B3F680DC5B}" srcOrd="0" destOrd="0" parTransId="{9A1CCF89-65CB-440F-BDA3-141209D66DB9}" sibTransId="{3E1AD2A8-D730-424B-86F4-385410951164}"/>
    <dgm:cxn modelId="{DE5C6538-4EF3-46B7-8C1B-77CC66EC3854}" type="presOf" srcId="{B6883226-387D-4C01-9ECC-F0B525531884}" destId="{C5D8620A-F8BF-4982-8B47-153BA6214793}" srcOrd="0" destOrd="0" presId="urn:microsoft.com/office/officeart/2005/8/layout/chevron2"/>
    <dgm:cxn modelId="{353EF741-FBDC-41EE-94A1-2368180A254B}" type="presOf" srcId="{60F637D6-6254-4713-AD1F-4E3C4824CB1E}" destId="{C5D8620A-F8BF-4982-8B47-153BA6214793}" srcOrd="0" destOrd="1" presId="urn:microsoft.com/office/officeart/2005/8/layout/chevron2"/>
    <dgm:cxn modelId="{714C5DE0-65F7-44CE-AC15-0AD71ACE2443}" srcId="{7E2AB5B0-8D4B-4B55-A63D-B02F278D874D}" destId="{0FF1B299-2D49-4B70-AE07-4545E5F22D5D}" srcOrd="3" destOrd="0" parTransId="{4BB2EEC5-77D4-49F3-B9F7-ADB508C1245F}" sibTransId="{3E302C7D-3310-4129-8046-50912FB0F320}"/>
    <dgm:cxn modelId="{9974EE2C-1354-4E76-8829-4DBE76A9094D}" type="presOf" srcId="{0FA2D856-DFF2-435B-9F58-6FD9ABE506EB}" destId="{76B42ED6-5F05-48FA-B7F5-CFCD22C4860A}" srcOrd="0" destOrd="0" presId="urn:microsoft.com/office/officeart/2005/8/layout/chevron2"/>
    <dgm:cxn modelId="{9C14AF0B-B3FF-4A3F-B920-B48AF50B4196}" srcId="{0FF1B299-2D49-4B70-AE07-4545E5F22D5D}" destId="{E9A2EDAE-C3EC-421F-B39F-7FDF6B143FCB}" srcOrd="0" destOrd="0" parTransId="{B5C75427-5533-4C25-B602-72D5D3360967}" sibTransId="{6A042CD0-09BA-4070-848F-31B3BB7ED2C1}"/>
    <dgm:cxn modelId="{6EA6B2A3-3716-4597-BE0E-7669F14013C9}" srcId="{7E2AB5B0-8D4B-4B55-A63D-B02F278D874D}" destId="{0FA2D856-DFF2-435B-9F58-6FD9ABE506EB}" srcOrd="4" destOrd="0" parTransId="{C2A0D447-F1E4-4737-ADC0-181AB15D552B}" sibTransId="{718F19AC-275D-42F9-A778-03F425CF14FE}"/>
    <dgm:cxn modelId="{A25B565D-3424-4A96-B977-26DA215F4DDE}" srcId="{85758024-E7E6-4106-BE06-99E03EDE3BEB}" destId="{B6883226-387D-4C01-9ECC-F0B525531884}" srcOrd="0" destOrd="0" parTransId="{3AECF606-DA62-4DCF-9C8C-7D1AEF7B08DA}" sibTransId="{F1B2F9B8-FC2B-4FF6-A715-884CDA6518FD}"/>
    <dgm:cxn modelId="{E120BB74-1E71-421A-8949-1488E44BA7B6}" srcId="{7E2AB5B0-8D4B-4B55-A63D-B02F278D874D}" destId="{3C6DB6CC-1D97-4D70-9C56-88607195365C}" srcOrd="2" destOrd="0" parTransId="{0118A4AD-B93E-4F43-B9ED-4D47145EAD77}" sibTransId="{5F09A441-7332-4C5A-90F6-1D1B53F97A32}"/>
    <dgm:cxn modelId="{E2625FB8-ED00-4B37-B1F4-5D852DF85944}" type="presOf" srcId="{EE3BA811-1947-4176-8381-C1EC7D434AC9}" destId="{315F8107-DA29-4C37-95DB-11C34D8EA5D5}" srcOrd="0" destOrd="0" presId="urn:microsoft.com/office/officeart/2005/8/layout/chevron2"/>
    <dgm:cxn modelId="{549851EE-C1C8-48BC-8A23-B8E5E3F45A3E}" type="presOf" srcId="{9D9A2E90-CB6A-45D8-A05E-760BB8C1638A}" destId="{D9613B87-3171-4E5C-B16A-7A2FE2D507C8}" srcOrd="0" destOrd="0" presId="urn:microsoft.com/office/officeart/2005/8/layout/chevron2"/>
    <dgm:cxn modelId="{9A848E90-222C-456A-8168-014DCBC42AD7}" srcId="{EE3BA811-1947-4176-8381-C1EC7D434AC9}" destId="{1DDB542E-D336-41E0-9740-628A624C0794}" srcOrd="1" destOrd="0" parTransId="{13EC3DD4-F7BE-404F-9A4B-1348FAAC2A4F}" sibTransId="{29ECB1BC-ACA4-4F54-BF4C-DB9BE2602CB2}"/>
    <dgm:cxn modelId="{B5E7E355-0146-4CA8-8D52-0022AEC4096C}" type="presOf" srcId="{85758024-E7E6-4106-BE06-99E03EDE3BEB}" destId="{BA269EEC-8961-4178-9DC3-D9AC1689C605}" srcOrd="0" destOrd="0" presId="urn:microsoft.com/office/officeart/2005/8/layout/chevron2"/>
    <dgm:cxn modelId="{E05C27EF-388D-4867-A5FA-771334971046}" srcId="{3C6DB6CC-1D97-4D70-9C56-88607195365C}" destId="{EE3BA811-1947-4176-8381-C1EC7D434AC9}" srcOrd="0" destOrd="0" parTransId="{F49E619C-D367-4BEE-8BD1-1B6263998E31}" sibTransId="{49C0526C-6FB9-4D49-ADFB-126CD2139602}"/>
    <dgm:cxn modelId="{F4646A4D-D19B-4716-B731-E736101B03B5}" srcId="{7E2AB5B0-8D4B-4B55-A63D-B02F278D874D}" destId="{85758024-E7E6-4106-BE06-99E03EDE3BEB}" srcOrd="0" destOrd="0" parTransId="{D4809BC6-68BE-423E-9807-AB565ADC0206}" sibTransId="{F7454EAE-3EA2-4FCE-9BD0-FA723E4BE1D4}"/>
    <dgm:cxn modelId="{15A92B84-817C-43D4-B953-ABB0DC4A4875}" type="presParOf" srcId="{FAAAA852-3A04-4C55-AE44-43F419AE5BFF}" destId="{FFF24ECC-BF5D-4270-8332-E355B87F7FEE}" srcOrd="0" destOrd="0" presId="urn:microsoft.com/office/officeart/2005/8/layout/chevron2"/>
    <dgm:cxn modelId="{1248770A-DDB4-4BCD-B9DF-8CF7DAA0BAA0}" type="presParOf" srcId="{FFF24ECC-BF5D-4270-8332-E355B87F7FEE}" destId="{BA269EEC-8961-4178-9DC3-D9AC1689C605}" srcOrd="0" destOrd="0" presId="urn:microsoft.com/office/officeart/2005/8/layout/chevron2"/>
    <dgm:cxn modelId="{BC301721-CC34-4DC0-A07F-F8CE47C6FB5A}" type="presParOf" srcId="{FFF24ECC-BF5D-4270-8332-E355B87F7FEE}" destId="{C5D8620A-F8BF-4982-8B47-153BA6214793}" srcOrd="1" destOrd="0" presId="urn:microsoft.com/office/officeart/2005/8/layout/chevron2"/>
    <dgm:cxn modelId="{13C98F71-200B-4F3F-BFE4-6E1BAE5E61C2}" type="presParOf" srcId="{FAAAA852-3A04-4C55-AE44-43F419AE5BFF}" destId="{3739AFB9-9EB3-4F7D-91B8-F7E1CBF338D2}" srcOrd="1" destOrd="0" presId="urn:microsoft.com/office/officeart/2005/8/layout/chevron2"/>
    <dgm:cxn modelId="{7D396E1D-861A-4243-BEDB-BF5F2BAC0D59}" type="presParOf" srcId="{FAAAA852-3A04-4C55-AE44-43F419AE5BFF}" destId="{841FA5CC-657E-499B-86AA-64C9AA84E081}" srcOrd="2" destOrd="0" presId="urn:microsoft.com/office/officeart/2005/8/layout/chevron2"/>
    <dgm:cxn modelId="{0A3DC31F-89DF-467C-9BD1-A578BDB07399}" type="presParOf" srcId="{841FA5CC-657E-499B-86AA-64C9AA84E081}" destId="{71EDAF79-5635-4D9E-91FE-3549830DB593}" srcOrd="0" destOrd="0" presId="urn:microsoft.com/office/officeart/2005/8/layout/chevron2"/>
    <dgm:cxn modelId="{6077B2D0-1D33-42D4-B192-88FBA7447FBE}" type="presParOf" srcId="{841FA5CC-657E-499B-86AA-64C9AA84E081}" destId="{0B26BB5D-5B9D-4BEA-BB7A-0F42A60408C8}" srcOrd="1" destOrd="0" presId="urn:microsoft.com/office/officeart/2005/8/layout/chevron2"/>
    <dgm:cxn modelId="{46E7CE67-A3F7-46DF-BBDB-C280294AB3E8}" type="presParOf" srcId="{FAAAA852-3A04-4C55-AE44-43F419AE5BFF}" destId="{461DB4E1-FE0B-46D3-921F-2BEB8588F5EF}" srcOrd="3" destOrd="0" presId="urn:microsoft.com/office/officeart/2005/8/layout/chevron2"/>
    <dgm:cxn modelId="{EB1F9DDA-F772-4A10-9A42-5CC49CF0ADC6}" type="presParOf" srcId="{FAAAA852-3A04-4C55-AE44-43F419AE5BFF}" destId="{2FAB14D0-115C-44BE-9783-3041CF671F5E}" srcOrd="4" destOrd="0" presId="urn:microsoft.com/office/officeart/2005/8/layout/chevron2"/>
    <dgm:cxn modelId="{0D659CE7-1B3F-426F-8B09-1ACEDC793E8C}" type="presParOf" srcId="{2FAB14D0-115C-44BE-9783-3041CF671F5E}" destId="{CB290406-2BE9-4989-B97F-6EC49DE73ECC}" srcOrd="0" destOrd="0" presId="urn:microsoft.com/office/officeart/2005/8/layout/chevron2"/>
    <dgm:cxn modelId="{494DB744-0857-42FC-B93E-2A183B4D728C}" type="presParOf" srcId="{2FAB14D0-115C-44BE-9783-3041CF671F5E}" destId="{315F8107-DA29-4C37-95DB-11C34D8EA5D5}" srcOrd="1" destOrd="0" presId="urn:microsoft.com/office/officeart/2005/8/layout/chevron2"/>
    <dgm:cxn modelId="{C7F2B097-6ED7-4649-BE8C-69FB05445010}" type="presParOf" srcId="{FAAAA852-3A04-4C55-AE44-43F419AE5BFF}" destId="{E083F480-7BCF-4933-8A42-EBDEECC9A519}" srcOrd="5" destOrd="0" presId="urn:microsoft.com/office/officeart/2005/8/layout/chevron2"/>
    <dgm:cxn modelId="{F542063E-9D25-429A-A4F2-C9DD81A4902B}" type="presParOf" srcId="{FAAAA852-3A04-4C55-AE44-43F419AE5BFF}" destId="{6CB7C7C6-BAC2-4A5B-A106-D39855AF577A}" srcOrd="6" destOrd="0" presId="urn:microsoft.com/office/officeart/2005/8/layout/chevron2"/>
    <dgm:cxn modelId="{3473EC77-49FA-43D4-95F6-FB2F69837D4A}" type="presParOf" srcId="{6CB7C7C6-BAC2-4A5B-A106-D39855AF577A}" destId="{FD97A5D5-9095-4853-82F7-C2381CDC17CC}" srcOrd="0" destOrd="0" presId="urn:microsoft.com/office/officeart/2005/8/layout/chevron2"/>
    <dgm:cxn modelId="{E8B06055-3AB3-4027-9775-D5AD6CB0FD80}" type="presParOf" srcId="{6CB7C7C6-BAC2-4A5B-A106-D39855AF577A}" destId="{4653C970-DFA6-407D-960C-D1909908C3F9}" srcOrd="1" destOrd="0" presId="urn:microsoft.com/office/officeart/2005/8/layout/chevron2"/>
    <dgm:cxn modelId="{EB14D70A-6867-4983-A579-52E6E59D59C4}" type="presParOf" srcId="{FAAAA852-3A04-4C55-AE44-43F419AE5BFF}" destId="{272CCA3B-F494-44BF-841D-6E55BCDB1BDD}" srcOrd="7" destOrd="0" presId="urn:microsoft.com/office/officeart/2005/8/layout/chevron2"/>
    <dgm:cxn modelId="{1E03E2BF-750B-46B7-BE2E-20870254FC39}" type="presParOf" srcId="{FAAAA852-3A04-4C55-AE44-43F419AE5BFF}" destId="{E1E983C2-C0E4-4E97-910A-5FE107448A70}" srcOrd="8" destOrd="0" presId="urn:microsoft.com/office/officeart/2005/8/layout/chevron2"/>
    <dgm:cxn modelId="{443DFC67-8EAF-486C-A3F6-4172619D489E}" type="presParOf" srcId="{E1E983C2-C0E4-4E97-910A-5FE107448A70}" destId="{76B42ED6-5F05-48FA-B7F5-CFCD22C4860A}" srcOrd="0" destOrd="0" presId="urn:microsoft.com/office/officeart/2005/8/layout/chevron2"/>
    <dgm:cxn modelId="{E847D3B3-6A7D-46C8-9E4D-3D96DCD8A736}" type="presParOf" srcId="{E1E983C2-C0E4-4E97-910A-5FE107448A70}" destId="{D9613B87-3171-4E5C-B16A-7A2FE2D507C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D5F3A010-5C24-4441-AA09-F84D667FBE29}" type="datetimeFigureOut">
              <a:rPr lang="en-GB" smtClean="0"/>
              <a:pPr/>
              <a:t>03/10/2013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108" tIns="46054" rIns="92108" bIns="460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F12E0633-D742-427C-95D8-0F1C541939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01245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6992"/>
            <a:ext cx="7772400" cy="1470025"/>
          </a:xfrm>
        </p:spPr>
        <p:txBody>
          <a:bodyPr/>
          <a:lstStyle>
            <a:lvl1pPr algn="ctr">
              <a:defRPr b="0" i="0">
                <a:solidFill>
                  <a:srgbClr val="FFFFE1"/>
                </a:solidFill>
                <a:latin typeface="Eras Light IT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44016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8" name="Picture 2" descr="800px-Flag_of_Europe_sv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93296"/>
            <a:ext cx="842184" cy="563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199806"/>
            <a:ext cx="7308304" cy="45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03/10/2013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03/10/2013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5400000" algn="t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ct val="80000"/>
              </a:lnSpc>
              <a:defRPr sz="4000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txBody>
          <a:bodyPr/>
          <a:lstStyle>
            <a:lvl1pPr>
              <a:spcBef>
                <a:spcPts val="1200"/>
              </a:spcBef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03/10/2013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03/10/2013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ocument 7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03/10/2013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03/10/2013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ocument 5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03/10/2013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03/10/2013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03/10/2013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03/10/2013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ECED63F-EBE3-42E5-807B-7C5B8724F34A}" type="datetimeFigureOut">
              <a:rPr lang="en-GB" smtClean="0"/>
              <a:pPr/>
              <a:t>03/10/2013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i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784" y="1700808"/>
            <a:ext cx="8062664" cy="2808312"/>
          </a:xfrm>
        </p:spPr>
        <p:txBody>
          <a:bodyPr>
            <a:normAutofit/>
          </a:bodyPr>
          <a:lstStyle/>
          <a:p>
            <a:r>
              <a:rPr lang="ru-RU" sz="4200" dirty="0" smtClean="0">
                <a:latin typeface="+mn-lt"/>
              </a:rPr>
              <a:t>Система выдачи разрешений </a:t>
            </a:r>
            <a:br>
              <a:rPr lang="ru-RU" sz="4200" dirty="0" smtClean="0">
                <a:latin typeface="+mn-lt"/>
              </a:rPr>
            </a:br>
            <a:r>
              <a:rPr lang="ru-RU" sz="4200" dirty="0" smtClean="0">
                <a:latin typeface="+mn-lt"/>
              </a:rPr>
              <a:t>в соответствии с нормами общего действия</a:t>
            </a:r>
            <a:endParaRPr lang="en-GB" sz="42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4221088"/>
            <a:ext cx="8064896" cy="1201688"/>
          </a:xfrm>
        </p:spPr>
        <p:txBody>
          <a:bodyPr>
            <a:noAutofit/>
          </a:bodyPr>
          <a:lstStyle/>
          <a:p>
            <a:pPr lvl="1" algn="l"/>
            <a:r>
              <a:rPr lang="ru-RU" sz="3200" dirty="0" smtClean="0">
                <a:solidFill>
                  <a:schemeClr val="bg1"/>
                </a:solidFill>
              </a:rPr>
              <a:t>Практическое внедрение рекомендаций законодательства</a:t>
            </a:r>
          </a:p>
          <a:p>
            <a:pPr lvl="1" algn="r"/>
            <a:r>
              <a:rPr lang="ru-RU" sz="3200" i="1" dirty="0" smtClean="0">
                <a:solidFill>
                  <a:srgbClr val="FFFF00"/>
                </a:solidFill>
              </a:rPr>
              <a:t>М.В. </a:t>
            </a:r>
            <a:r>
              <a:rPr lang="ru-RU" sz="3200" i="1" dirty="0" err="1" smtClean="0">
                <a:solidFill>
                  <a:srgbClr val="FFFF00"/>
                </a:solidFill>
              </a:rPr>
              <a:t>Бегак</a:t>
            </a:r>
            <a:r>
              <a:rPr lang="ru-RU" sz="3200" i="1" dirty="0" smtClean="0">
                <a:solidFill>
                  <a:srgbClr val="FFFF00"/>
                </a:solidFill>
              </a:rPr>
              <a:t>, Т.В. Гусева</a:t>
            </a:r>
            <a:endParaRPr lang="en-GB" sz="3200" i="1" dirty="0">
              <a:solidFill>
                <a:srgbClr val="FFFF00"/>
              </a:solidFill>
            </a:endParaRPr>
          </a:p>
        </p:txBody>
      </p:sp>
      <p:sp>
        <p:nvSpPr>
          <p:cNvPr id="4" name="Title 7"/>
          <p:cNvSpPr txBox="1">
            <a:spLocks/>
          </p:cNvSpPr>
          <p:nvPr/>
        </p:nvSpPr>
        <p:spPr>
          <a:xfrm>
            <a:off x="107504" y="302791"/>
            <a:ext cx="8928992" cy="1109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0" i="0" kern="1200">
                <a:solidFill>
                  <a:srgbClr val="FFFFE1"/>
                </a:solidFill>
                <a:latin typeface="Eras Light ITC" pitchFamily="34" charset="0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Управление качеством воздуха в странах Восточного региона ЕИСП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842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Общие принципы применения НОД </a:t>
            </a:r>
            <a:br>
              <a:rPr lang="ru-RU" b="1" dirty="0" smtClean="0"/>
            </a:br>
            <a:r>
              <a:rPr lang="ru-RU" b="1" dirty="0" smtClean="0"/>
              <a:t>к предприятиям с умеренным потенциалом загрязнения ОС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</a:rPr>
              <a:t>Переход от решений «на конце трубы» к технологическим решениям (предотвращение загрязнения) и эффективным системам менеджмента.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Переход (где это возможно) от мониторинга загрязнения и состояния ОС к мониторингу производственных показателей (потребление ресурсов, энергоемкость, состав выбросов и др. </a:t>
            </a:r>
            <a:endParaRPr lang="en-GB" dirty="0">
              <a:solidFill>
                <a:srgbClr val="002060"/>
              </a:solidFill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Упрощенная процедура выдачи разрешения (меньше информации, менее индивидуальный подход).</a:t>
            </a:r>
            <a:endParaRPr lang="en-GB" dirty="0">
              <a:solidFill>
                <a:srgbClr val="002060"/>
              </a:solidFill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Прозрачный процесс выдачи разрешения; доступная информация о нормах общего действия для отраслей производства и рекомендации по их применению.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Прозрачный процесс подготовки НОД, предусматривающий участие заинтересованных сторон.</a:t>
            </a:r>
          </a:p>
          <a:p>
            <a:pPr marL="0" lv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1206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562074"/>
          </a:xfrm>
        </p:spPr>
        <p:txBody>
          <a:bodyPr>
            <a:noAutofit/>
          </a:bodyPr>
          <a:lstStyle/>
          <a:p>
            <a:r>
              <a:rPr lang="ru-RU" sz="3400" b="1" dirty="0" smtClean="0"/>
              <a:t>Особенности разработки и применения НОД</a:t>
            </a:r>
            <a:endParaRPr lang="en-GB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760640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spcBef>
                <a:spcPts val="10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Смысл разработки НОД есть в тех случаях, когда они могут быть отнесены к значительному количеству однотипных предприятий. </a:t>
            </a:r>
          </a:p>
          <a:p>
            <a:pPr lvl="1">
              <a:lnSpc>
                <a:spcPct val="80000"/>
              </a:lnSpc>
              <a:spcBef>
                <a:spcPts val="100"/>
              </a:spcBef>
            </a:pPr>
            <a:r>
              <a:rPr lang="ru-RU" sz="1900" dirty="0" smtClean="0">
                <a:solidFill>
                  <a:srgbClr val="002060"/>
                </a:solidFill>
              </a:rPr>
              <a:t>Всё определяется затратами на разработку НОД и приоритетами ограничения негативного воздействия.</a:t>
            </a:r>
          </a:p>
          <a:p>
            <a:pPr lvl="0">
              <a:lnSpc>
                <a:spcPct val="80000"/>
              </a:lnSpc>
              <a:spcBef>
                <a:spcPts val="10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НОД могут применяться только к предприятиям, использующим широко распространенные, известные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smtClean="0">
                <a:solidFill>
                  <a:srgbClr val="002060"/>
                </a:solidFill>
              </a:rPr>
              <a:t>однотипные </a:t>
            </a:r>
            <a:r>
              <a:rPr lang="ru-RU" sz="2000" dirty="0">
                <a:solidFill>
                  <a:srgbClr val="002060"/>
                </a:solidFill>
              </a:rPr>
              <a:t>технологические </a:t>
            </a:r>
            <a:r>
              <a:rPr lang="ru-RU" sz="2000" dirty="0" smtClean="0">
                <a:solidFill>
                  <a:srgbClr val="002060"/>
                </a:solidFill>
              </a:rPr>
              <a:t>процессы, которые не меняются динамично.</a:t>
            </a:r>
          </a:p>
          <a:p>
            <a:pPr lvl="1">
              <a:lnSpc>
                <a:spcPct val="80000"/>
              </a:lnSpc>
              <a:spcBef>
                <a:spcPts val="100"/>
              </a:spcBef>
            </a:pPr>
            <a:r>
              <a:rPr lang="ru-RU" sz="1900" dirty="0" smtClean="0">
                <a:solidFill>
                  <a:srgbClr val="002060"/>
                </a:solidFill>
              </a:rPr>
              <a:t>Для производства </a:t>
            </a:r>
            <a:r>
              <a:rPr lang="ru-RU" sz="1900" dirty="0" err="1" smtClean="0">
                <a:solidFill>
                  <a:srgbClr val="002060"/>
                </a:solidFill>
              </a:rPr>
              <a:t>стеклобутылок</a:t>
            </a:r>
            <a:r>
              <a:rPr lang="ru-RU" sz="1900" dirty="0" smtClean="0">
                <a:solidFill>
                  <a:srgbClr val="002060"/>
                </a:solidFill>
              </a:rPr>
              <a:t> применяют однотипные печи и  формовочное оборудование. Во многих случаях  идентично и сырье.</a:t>
            </a:r>
          </a:p>
          <a:p>
            <a:pPr lvl="0">
              <a:lnSpc>
                <a:spcPct val="80000"/>
              </a:lnSpc>
              <a:spcBef>
                <a:spcPts val="10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НОД можно применять для продвижения новых технологических технических решений с прогрессивными параметрами.</a:t>
            </a:r>
          </a:p>
          <a:p>
            <a:pPr lvl="0">
              <a:lnSpc>
                <a:spcPct val="80000"/>
              </a:lnSpc>
              <a:spcBef>
                <a:spcPts val="10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НОД могут охватывать </a:t>
            </a:r>
            <a:r>
              <a:rPr lang="ru-RU" sz="2000" b="1" dirty="0" smtClean="0">
                <a:solidFill>
                  <a:srgbClr val="3333FF"/>
                </a:solidFill>
              </a:rPr>
              <a:t>все экологические аспекты</a:t>
            </a:r>
            <a:r>
              <a:rPr lang="ru-RU" sz="2000" dirty="0" smtClean="0">
                <a:solidFill>
                  <a:srgbClr val="002060"/>
                </a:solidFill>
              </a:rPr>
              <a:t>, но могут разрабатываться и для </a:t>
            </a:r>
            <a:r>
              <a:rPr lang="ru-RU" sz="2000" b="1" dirty="0" smtClean="0">
                <a:solidFill>
                  <a:srgbClr val="3333FF"/>
                </a:solidFill>
              </a:rPr>
              <a:t>ограничения воздействия на конкретный компонент ОС </a:t>
            </a:r>
            <a:r>
              <a:rPr lang="ru-RU" sz="2000" dirty="0" smtClean="0">
                <a:solidFill>
                  <a:srgbClr val="002060"/>
                </a:solidFill>
              </a:rPr>
              <a:t>или даже в отношении отдельных загрязняющих вещества. </a:t>
            </a:r>
          </a:p>
          <a:p>
            <a:pPr lvl="1">
              <a:lnSpc>
                <a:spcPct val="80000"/>
              </a:lnSpc>
              <a:spcBef>
                <a:spcPts val="100"/>
              </a:spcBef>
            </a:pPr>
            <a:r>
              <a:rPr lang="ru-RU" sz="1900" dirty="0" smtClean="0">
                <a:solidFill>
                  <a:srgbClr val="002060"/>
                </a:solidFill>
              </a:rPr>
              <a:t>Для производства кирпича важнее всего разработать нормы, </a:t>
            </a:r>
            <a:r>
              <a:rPr lang="ru-RU" sz="1900" dirty="0">
                <a:solidFill>
                  <a:srgbClr val="002060"/>
                </a:solidFill>
              </a:rPr>
              <a:t>ограничивающие воздействие на атмосферный воздух</a:t>
            </a:r>
            <a:r>
              <a:rPr lang="ru-RU" sz="1900" dirty="0" smtClean="0">
                <a:solidFill>
                  <a:srgbClr val="002060"/>
                </a:solidFill>
              </a:rPr>
              <a:t>.</a:t>
            </a:r>
          </a:p>
          <a:p>
            <a:pPr lvl="0">
              <a:lnSpc>
                <a:spcPct val="80000"/>
              </a:lnSpc>
              <a:spcBef>
                <a:spcPts val="100"/>
              </a:spcBef>
            </a:pPr>
            <a:r>
              <a:rPr lang="ru-RU" sz="2000" dirty="0">
                <a:solidFill>
                  <a:srgbClr val="002060"/>
                </a:solidFill>
              </a:rPr>
              <a:t>Предприятия, к которым применяются НОД, должны характеризоваться </a:t>
            </a:r>
            <a:r>
              <a:rPr lang="ru-RU" sz="2000" b="1" dirty="0">
                <a:solidFill>
                  <a:srgbClr val="3333FF"/>
                </a:solidFill>
              </a:rPr>
              <a:t>однотипным воздействием на ОС</a:t>
            </a:r>
            <a:r>
              <a:rPr lang="ru-RU" sz="2000" dirty="0">
                <a:solidFill>
                  <a:srgbClr val="002060"/>
                </a:solidFill>
              </a:rPr>
              <a:t>, не зависящим в значительной степени от местных экологических условий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pPr lvl="0">
              <a:lnSpc>
                <a:spcPct val="80000"/>
              </a:lnSpc>
              <a:spcBef>
                <a:spcPts val="10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Следует предусматривать активное участие предприятий в разработке и обсуждении НОД и проводить консультации между  экологическими министерствами и отраслевыми ассоциациями.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81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Источники НОД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733256"/>
          </a:xfrm>
        </p:spPr>
        <p:txBody>
          <a:bodyPr>
            <a:normAutofit lnSpcReduction="10000"/>
          </a:bodyPr>
          <a:lstStyle/>
          <a:p>
            <a:pPr>
              <a:spcBef>
                <a:spcPts val="200"/>
              </a:spcBef>
            </a:pPr>
            <a:r>
              <a:rPr lang="ru-RU" sz="2600" dirty="0">
                <a:solidFill>
                  <a:srgbClr val="002060"/>
                </a:solidFill>
              </a:rPr>
              <a:t>Нормативы </a:t>
            </a:r>
            <a:r>
              <a:rPr lang="ru-RU" sz="2600" dirty="0" smtClean="0">
                <a:solidFill>
                  <a:srgbClr val="002060"/>
                </a:solidFill>
              </a:rPr>
              <a:t>общего </a:t>
            </a:r>
            <a:r>
              <a:rPr lang="ru-RU" sz="2600" dirty="0">
                <a:solidFill>
                  <a:srgbClr val="002060"/>
                </a:solidFill>
              </a:rPr>
              <a:t>действия могут </a:t>
            </a:r>
            <a:r>
              <a:rPr lang="ru-RU" sz="2600" dirty="0" smtClean="0">
                <a:solidFill>
                  <a:srgbClr val="002060"/>
                </a:solidFill>
              </a:rPr>
              <a:t>быть выпущены в форме требований, особых условий и пр., подлежащих утверждению соответствующим Министерством.</a:t>
            </a:r>
          </a:p>
          <a:p>
            <a:pPr>
              <a:spcBef>
                <a:spcPts val="200"/>
              </a:spcBef>
            </a:pPr>
            <a:r>
              <a:rPr lang="ru-RU" sz="2600" dirty="0" smtClean="0">
                <a:solidFill>
                  <a:srgbClr val="002060"/>
                </a:solidFill>
              </a:rPr>
              <a:t>НОД могут быть выпущены в форме Справочных (ссылочных) документов (более простых, чем Справочники по НДТМ).</a:t>
            </a:r>
          </a:p>
          <a:p>
            <a:pPr>
              <a:spcBef>
                <a:spcPts val="200"/>
              </a:spcBef>
            </a:pPr>
            <a:r>
              <a:rPr lang="ru-RU" sz="2600" dirty="0" smtClean="0">
                <a:solidFill>
                  <a:srgbClr val="002060"/>
                </a:solidFill>
              </a:rPr>
              <a:t>В определенной степени в качестве НОД могут рассматриваться стандарты по НДТ(М), разработанные в России (более 20).</a:t>
            </a:r>
          </a:p>
          <a:p>
            <a:pPr>
              <a:spcBef>
                <a:spcPts val="200"/>
              </a:spcBef>
            </a:pPr>
            <a:r>
              <a:rPr lang="ru-RU" sz="2600" dirty="0" smtClean="0">
                <a:solidFill>
                  <a:srgbClr val="002060"/>
                </a:solidFill>
              </a:rPr>
              <a:t>При разработке НОД необходимо консультироваться с регулируемым сообществом.</a:t>
            </a:r>
          </a:p>
          <a:p>
            <a:pPr>
              <a:spcBef>
                <a:spcPts val="200"/>
              </a:spcBef>
            </a:pPr>
            <a:r>
              <a:rPr lang="ru-RU" sz="2600" dirty="0" smtClean="0">
                <a:solidFill>
                  <a:srgbClr val="002060"/>
                </a:solidFill>
              </a:rPr>
              <a:t>НОД могут обновляться быстрее, чем Справочные документы, и играть роль стимулов сокращения негативного воздействия на ОС.</a:t>
            </a:r>
          </a:p>
          <a:p>
            <a:pPr lvl="1">
              <a:spcBef>
                <a:spcPts val="200"/>
              </a:spcBef>
            </a:pPr>
            <a:r>
              <a:rPr lang="ru-RU" sz="2300" b="1" dirty="0" smtClean="0">
                <a:solidFill>
                  <a:srgbClr val="00B050"/>
                </a:solidFill>
              </a:rPr>
              <a:t>Принцип последовательного улучшения</a:t>
            </a:r>
          </a:p>
          <a:p>
            <a:endParaRPr lang="ru-RU" sz="26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567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Удельные затраты энергии при производстве облицовочной керамической плитки за период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ru-RU" sz="2800" b="1" dirty="0" smtClean="0"/>
              <a:t>2006 - 2011 гг.: последовательное улучшение</a:t>
            </a:r>
            <a:r>
              <a:rPr lang="ru-RU" sz="3000" dirty="0" smtClean="0">
                <a:solidFill>
                  <a:srgbClr val="3333FF"/>
                </a:solidFill>
              </a:rPr>
              <a:t/>
            </a:r>
            <a:br>
              <a:rPr lang="ru-RU" sz="3000" dirty="0" smtClean="0">
                <a:solidFill>
                  <a:srgbClr val="3333FF"/>
                </a:solidFill>
              </a:rPr>
            </a:br>
            <a:endParaRPr lang="ru-RU" sz="3000" dirty="0">
              <a:solidFill>
                <a:srgbClr val="3333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611560" y="1371600"/>
          <a:ext cx="7992887" cy="5081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Стандарты по НДТ как НОД</a:t>
            </a:r>
            <a:endParaRPr lang="en-GB" b="1" dirty="0"/>
          </a:p>
        </p:txBody>
      </p:sp>
      <p:pic>
        <p:nvPicPr>
          <p:cNvPr id="4" name="Picture 3" descr="Standard developmen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3568" y="1289684"/>
            <a:ext cx="7488832" cy="530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892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Процедура выдачи разрешений </a:t>
            </a:r>
            <a:br>
              <a:rPr lang="ru-RU" b="1" dirty="0" smtClean="0"/>
            </a:br>
            <a:r>
              <a:rPr lang="ru-RU" b="1" dirty="0" smtClean="0"/>
              <a:t>в соответствии с НОД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rgbClr val="002060"/>
                </a:solidFill>
              </a:rPr>
              <a:t>Должна быть разработана соответствующим Министерством и учитывать результаты консультаций с заинтересованными сторонами</a:t>
            </a:r>
            <a:r>
              <a:rPr lang="ru-RU" sz="22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Должна </a:t>
            </a:r>
            <a:r>
              <a:rPr lang="ru-RU" sz="2200" dirty="0">
                <a:solidFill>
                  <a:srgbClr val="002060"/>
                </a:solidFill>
              </a:rPr>
              <a:t>устанавливать:</a:t>
            </a:r>
          </a:p>
          <a:p>
            <a:pPr lvl="1"/>
            <a:r>
              <a:rPr lang="ru-RU" sz="2200" dirty="0">
                <a:solidFill>
                  <a:srgbClr val="002060"/>
                </a:solidFill>
              </a:rPr>
              <a:t>Состав, порядок разработки и подачи заявки</a:t>
            </a:r>
          </a:p>
          <a:p>
            <a:pPr lvl="1"/>
            <a:r>
              <a:rPr lang="ru-RU" sz="2200" dirty="0">
                <a:solidFill>
                  <a:srgbClr val="002060"/>
                </a:solidFill>
              </a:rPr>
              <a:t>Порядок приема заявки и взаимодействия заявителя и сотрудников природоохранительного органа (регионального уровня</a:t>
            </a:r>
            <a:r>
              <a:rPr lang="ru-RU" sz="2200" dirty="0" smtClean="0">
                <a:solidFill>
                  <a:srgbClr val="002060"/>
                </a:solidFill>
              </a:rPr>
              <a:t>)</a:t>
            </a:r>
          </a:p>
          <a:p>
            <a:pPr lvl="1"/>
            <a:r>
              <a:rPr lang="ru-RU" sz="2200" dirty="0" smtClean="0">
                <a:solidFill>
                  <a:srgbClr val="002060"/>
                </a:solidFill>
              </a:rPr>
              <a:t>Порядок взаимодействия с другими заинтересованными сторонами (общественностью)</a:t>
            </a:r>
          </a:p>
          <a:p>
            <a:pPr lvl="1"/>
            <a:r>
              <a:rPr lang="ru-RU" sz="2200" dirty="0" smtClean="0">
                <a:solidFill>
                  <a:srgbClr val="002060"/>
                </a:solidFill>
              </a:rPr>
              <a:t>Порядок апелляции (в случае отказа в выдаче разрешения)</a:t>
            </a:r>
          </a:p>
          <a:p>
            <a:pPr lvl="1"/>
            <a:endParaRPr lang="ru-RU" sz="2200" dirty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7533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Структура заявки на получение разрешения в соответствии с НОД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507288" cy="489654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</a:rPr>
              <a:t>Сведения об установке (о предприятии)</a:t>
            </a:r>
          </a:p>
          <a:p>
            <a:pPr lvl="1"/>
            <a:r>
              <a:rPr lang="ru-RU" dirty="0">
                <a:solidFill>
                  <a:srgbClr val="002060"/>
                </a:solidFill>
              </a:rPr>
              <a:t>Название, расположение, руководство, индекс налогоплательщика  и пр.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Описание производственной деятельности </a:t>
            </a:r>
            <a:endParaRPr lang="en-GB" sz="2400" dirty="0">
              <a:solidFill>
                <a:srgbClr val="002060"/>
              </a:solidFill>
            </a:endParaRP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Описание деятельности, обеспечивающей соответствие НОД</a:t>
            </a:r>
          </a:p>
          <a:p>
            <a:pPr lvl="1"/>
            <a:r>
              <a:rPr lang="ru-RU" dirty="0">
                <a:solidFill>
                  <a:srgbClr val="002060"/>
                </a:solidFill>
              </a:rPr>
              <a:t>Технологические, технические, управленческие решения, мониторинг, контроль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Выбросы, сбросы, отходы, шум и пр. в сопоставлении с установленными для отрасли в НОД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Воздействие на окружающую среду </a:t>
            </a:r>
          </a:p>
          <a:p>
            <a:pPr lvl="1"/>
            <a:r>
              <a:rPr lang="ru-RU" dirty="0">
                <a:solidFill>
                  <a:srgbClr val="002060"/>
                </a:solidFill>
              </a:rPr>
              <a:t>Краткое описание или ссылка на материалы отчета об ОВОС 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Дополнительные сведения</a:t>
            </a:r>
            <a:endParaRPr lang="en-GB" sz="2400" dirty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6652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/>
              <a:t>Этапы получения разрешения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90781954"/>
              </p:ext>
            </p:extLst>
          </p:nvPr>
        </p:nvGraphicFramePr>
        <p:xfrm>
          <a:off x="457200" y="908720"/>
          <a:ext cx="8229600" cy="5960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331640" y="6093296"/>
            <a:ext cx="7560840" cy="486267"/>
            <a:chOff x="874457" y="4464494"/>
            <a:chExt cx="7560840" cy="486267"/>
          </a:xfrm>
        </p:grpSpPr>
        <p:sp>
          <p:nvSpPr>
            <p:cNvPr id="7" name="Round Same Side Corner Rectangle 6"/>
            <p:cNvSpPr/>
            <p:nvPr/>
          </p:nvSpPr>
          <p:spPr>
            <a:xfrm rot="5400000">
              <a:off x="4307754" y="1031197"/>
              <a:ext cx="486267" cy="7352861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ound Same Side Corner Rectangle 4"/>
            <p:cNvSpPr/>
            <p:nvPr/>
          </p:nvSpPr>
          <p:spPr>
            <a:xfrm>
              <a:off x="874457" y="4488232"/>
              <a:ext cx="7560840" cy="4387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b="1" kern="1200" spc="-20" dirty="0" smtClean="0">
                  <a:solidFill>
                    <a:srgbClr val="3333FF"/>
                  </a:solidFill>
                </a:rPr>
                <a:t>Выдача экологического разрешения </a:t>
              </a:r>
              <a:r>
                <a:rPr lang="ru-RU" sz="1600" kern="1200" spc="-20" dirty="0" smtClean="0"/>
                <a:t>/ </a:t>
              </a:r>
              <a:r>
                <a:rPr lang="ru-RU" sz="1600" b="1" kern="1200" spc="-20" dirty="0" smtClean="0">
                  <a:solidFill>
                    <a:srgbClr val="C00000"/>
                  </a:solidFill>
                </a:rPr>
                <a:t>Отказ в выдаче разрешения</a:t>
              </a:r>
              <a:r>
                <a:rPr lang="en-US" sz="1600" b="1" kern="1200" spc="-20" dirty="0" smtClean="0">
                  <a:solidFill>
                    <a:srgbClr val="C00000"/>
                  </a:solidFill>
                </a:rPr>
                <a:t> / </a:t>
              </a:r>
              <a:r>
                <a:rPr lang="ru-RU" sz="1600" b="1" spc="-20" dirty="0" smtClean="0">
                  <a:solidFill>
                    <a:srgbClr val="C00000"/>
                  </a:solidFill>
                </a:rPr>
                <a:t>Апелляция</a:t>
              </a:r>
              <a:endParaRPr lang="en-GB" sz="1600" b="1" kern="1200" spc="-2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0606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НОД для производства кирпича: определение достигнутого уровня выбросов</a:t>
            </a:r>
            <a:endParaRPr lang="en-GB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916113"/>
          <a:ext cx="8229600" cy="4465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49851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НОД в производстве кирпича: требования к выбросам основных загрязняющих веществ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34423607"/>
              </p:ext>
            </p:extLst>
          </p:nvPr>
        </p:nvGraphicFramePr>
        <p:xfrm>
          <a:off x="323528" y="1700811"/>
          <a:ext cx="8229601" cy="47012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3201"/>
                <a:gridCol w="1609219"/>
                <a:gridCol w="1628981"/>
                <a:gridCol w="1628981"/>
                <a:gridCol w="1609219"/>
              </a:tblGrid>
              <a:tr h="538226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Загрязняющие вещества</a:t>
                      </a:r>
                      <a:endParaRPr lang="en-GB" sz="1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Производство кирпича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697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Концентрация, мг/м</a:t>
                      </a:r>
                      <a:r>
                        <a:rPr lang="ru-RU" sz="1800" baseline="30000" dirty="0">
                          <a:effectLst/>
                        </a:rPr>
                        <a:t>3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Удельный выброс, кг/т продукции</a:t>
                      </a:r>
                      <a:endParaRPr lang="en-GB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07645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Оцениваемое предприятие</a:t>
                      </a:r>
                      <a:endParaRPr lang="en-GB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Уровень НОД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Оцениваемое предприятие</a:t>
                      </a:r>
                      <a:endParaRPr lang="en-GB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Уровень </a:t>
                      </a:r>
                      <a:r>
                        <a:rPr lang="ru-RU" sz="1800" dirty="0" smtClean="0">
                          <a:effectLst/>
                        </a:rPr>
                        <a:t>НОД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82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Пыль (помол)</a:t>
                      </a:r>
                      <a:endParaRPr lang="en-GB" sz="1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</a:t>
                      </a:r>
                      <a:r>
                        <a:rPr lang="ru-RU" sz="1800">
                          <a:effectLst/>
                        </a:rPr>
                        <a:t>10</a:t>
                      </a:r>
                      <a:endParaRPr lang="en-GB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</a:t>
                      </a:r>
                      <a:endParaRPr lang="en-GB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45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40-50</a:t>
                      </a:r>
                      <a:endParaRPr lang="en-GB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82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CO</a:t>
                      </a:r>
                      <a:endParaRPr lang="en-GB" sz="1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&lt;</a:t>
                      </a:r>
                      <a:r>
                        <a:rPr lang="ru-RU" sz="1800" dirty="0">
                          <a:effectLst/>
                        </a:rPr>
                        <a:t>120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175</a:t>
                      </a:r>
                      <a:endParaRPr lang="en-GB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0,18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0,25</a:t>
                      </a:r>
                      <a:endParaRPr lang="en-GB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02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NO</a:t>
                      </a:r>
                      <a:r>
                        <a:rPr lang="en-US" sz="1900" baseline="-25000" dirty="0">
                          <a:effectLst/>
                        </a:rPr>
                        <a:t>X</a:t>
                      </a:r>
                      <a:r>
                        <a:rPr lang="en-US" sz="1900" dirty="0">
                          <a:effectLst/>
                        </a:rPr>
                        <a:t> </a:t>
                      </a:r>
                      <a:r>
                        <a:rPr lang="ru-RU" sz="1900" dirty="0">
                          <a:effectLst/>
                        </a:rPr>
                        <a:t>в пересчёте на NO</a:t>
                      </a:r>
                      <a:r>
                        <a:rPr lang="ru-RU" sz="1900" baseline="-25000" dirty="0">
                          <a:effectLst/>
                        </a:rPr>
                        <a:t>2</a:t>
                      </a:r>
                      <a:endParaRPr lang="en-GB" sz="1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</a:t>
                      </a:r>
                      <a:r>
                        <a:rPr lang="ru-RU" sz="1800">
                          <a:effectLst/>
                        </a:rPr>
                        <a:t>120</a:t>
                      </a:r>
                      <a:endParaRPr lang="en-GB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250</a:t>
                      </a:r>
                      <a:endParaRPr lang="en-GB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0,10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0,20</a:t>
                      </a:r>
                      <a:endParaRPr lang="en-GB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82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SO</a:t>
                      </a:r>
                      <a:r>
                        <a:rPr lang="en-US" sz="1900" baseline="-25000" dirty="0">
                          <a:effectLst/>
                        </a:rPr>
                        <a:t>2</a:t>
                      </a:r>
                      <a:endParaRPr lang="en-GB" sz="1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</a:t>
                      </a:r>
                      <a:r>
                        <a:rPr lang="ru-RU" sz="1800">
                          <a:effectLst/>
                        </a:rPr>
                        <a:t>50</a:t>
                      </a:r>
                      <a:endParaRPr lang="en-GB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150</a:t>
                      </a:r>
                      <a:endParaRPr lang="en-GB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0,002</a:t>
                      </a:r>
                      <a:endParaRPr lang="en-GB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0,10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5693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Нормы общего действия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5256584"/>
          </a:xfrm>
        </p:spPr>
        <p:txBody>
          <a:bodyPr>
            <a:normAutofit fontScale="70000" lnSpcReduction="20000"/>
          </a:bodyPr>
          <a:lstStyle/>
          <a:p>
            <a:r>
              <a:rPr lang="ru-RU" sz="3000" dirty="0" smtClean="0">
                <a:solidFill>
                  <a:srgbClr val="002060"/>
                </a:solidFill>
              </a:rPr>
              <a:t>Нормы общего действия – это нормативы эмиссий </a:t>
            </a:r>
            <a:r>
              <a:rPr lang="ru-RU" sz="3000" i="1" dirty="0" smtClean="0">
                <a:solidFill>
                  <a:srgbClr val="002060"/>
                </a:solidFill>
              </a:rPr>
              <a:t>(выбросов, сбросов, отходов и др.) </a:t>
            </a:r>
            <a:r>
              <a:rPr lang="ru-RU" sz="3000" dirty="0" smtClean="0">
                <a:solidFill>
                  <a:srgbClr val="002060"/>
                </a:solidFill>
              </a:rPr>
              <a:t>и другие условия, установленные как минимум на уровне отрасли, которые приняты для применения при определении условий </a:t>
            </a:r>
            <a:r>
              <a:rPr lang="ru-RU" sz="3000" i="1" dirty="0" smtClean="0">
                <a:solidFill>
                  <a:srgbClr val="002060"/>
                </a:solidFill>
              </a:rPr>
              <a:t>(экологических) </a:t>
            </a:r>
            <a:r>
              <a:rPr lang="ru-RU" sz="3000" dirty="0" smtClean="0">
                <a:solidFill>
                  <a:srgbClr val="002060"/>
                </a:solidFill>
              </a:rPr>
              <a:t>разрешений. </a:t>
            </a:r>
          </a:p>
          <a:p>
            <a:r>
              <a:rPr lang="ru-RU" sz="3000" dirty="0">
                <a:solidFill>
                  <a:srgbClr val="002060"/>
                </a:solidFill>
              </a:rPr>
              <a:t>Г</a:t>
            </a:r>
            <a:r>
              <a:rPr lang="ru-RU" sz="3000" dirty="0" smtClean="0">
                <a:solidFill>
                  <a:srgbClr val="002060"/>
                </a:solidFill>
              </a:rPr>
              <a:t>осударства – члены ЕС могут включать требования к определенным категориям установок, </a:t>
            </a:r>
            <a:r>
              <a:rPr lang="ru-RU" sz="3000" dirty="0" err="1" smtClean="0">
                <a:solidFill>
                  <a:srgbClr val="002060"/>
                </a:solidFill>
              </a:rPr>
              <a:t>топливосжигательным</a:t>
            </a:r>
            <a:r>
              <a:rPr lang="ru-RU" sz="3000" dirty="0" smtClean="0">
                <a:solidFill>
                  <a:srgbClr val="002060"/>
                </a:solidFill>
              </a:rPr>
              <a:t> заводам, мусоросжигательным заводами или предприятиям, сжигающим и топливо, и мусор.</a:t>
            </a:r>
          </a:p>
          <a:p>
            <a:r>
              <a:rPr lang="ru-RU" sz="3000" dirty="0" smtClean="0">
                <a:solidFill>
                  <a:srgbClr val="002060"/>
                </a:solidFill>
              </a:rPr>
              <a:t>В тех случаях, когда (отраслевые) нормы общего действия установлены, разрешение может просто содержать ссылку на эти нормы. </a:t>
            </a:r>
          </a:p>
          <a:p>
            <a:r>
              <a:rPr lang="ru-RU" sz="3000" dirty="0" smtClean="0">
                <a:solidFill>
                  <a:srgbClr val="002060"/>
                </a:solidFill>
              </a:rPr>
              <a:t>Принятые государствами нормы общего действия должны содержать ссылку на Директиву в случае их официального опубликования.</a:t>
            </a:r>
          </a:p>
          <a:p>
            <a:r>
              <a:rPr lang="ru-RU" sz="3000" dirty="0" smtClean="0">
                <a:solidFill>
                  <a:srgbClr val="002060"/>
                </a:solidFill>
              </a:rPr>
              <a:t>Общественность должна иметь доступ к нормам общего действия.</a:t>
            </a:r>
          </a:p>
          <a:p>
            <a:pPr lvl="1"/>
            <a:r>
              <a:rPr lang="ru-RU" sz="3000" dirty="0" smtClean="0">
                <a:solidFill>
                  <a:srgbClr val="002060"/>
                </a:solidFill>
              </a:rPr>
              <a:t>Директива о промышленных эмиссиях</a:t>
            </a:r>
          </a:p>
          <a:p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xmlns="" val="409525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НОД для биологической очистки сточных вод: определение технологических нормативов сбросов </a:t>
            </a:r>
            <a:endParaRPr lang="en-GB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363272" cy="5040560"/>
          </a:xfrm>
        </p:spPr>
        <p:txBody>
          <a:bodyPr/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Директива об очистке городских сточных вод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91/271/ЕЕС. Требования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к очищенному стоку (статья 4, 5, 7)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28863"/>
            <a:ext cx="8645525" cy="45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7560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НОД для биологической очистки сточных вод: определение технологических нормативов сбросов </a:t>
            </a:r>
            <a:endParaRPr lang="en-GB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9036496" cy="5040560"/>
          </a:xfrm>
        </p:spPr>
        <p:txBody>
          <a:bodyPr/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Параметры очистки сточных вод, соответствующие НДТ, в сравнении с показателями КОС Санкт-Петербурга в 2010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году</a:t>
            </a:r>
          </a:p>
          <a:p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420888"/>
            <a:ext cx="8687422" cy="45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767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НОД для биологической очистки сточных вод: определение </a:t>
            </a:r>
            <a:r>
              <a:rPr lang="ru-RU" sz="3200" b="1" dirty="0" err="1" smtClean="0"/>
              <a:t>технол</a:t>
            </a:r>
            <a:r>
              <a:rPr lang="ru-RU" sz="3200" b="1" dirty="0" smtClean="0"/>
              <a:t>. нормативов сбросов </a:t>
            </a:r>
            <a:endParaRPr lang="en-GB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856984" cy="5328592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Норматив по содержанию общего азота определяется из сравнения сравнимых по мощности (от 51 до 130 млн. куб. м в год) очистных сооружений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847" y="2371528"/>
            <a:ext cx="7272808" cy="4486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9351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НОД для биологической очистки сточных вод: определение </a:t>
            </a:r>
            <a:r>
              <a:rPr lang="ru-RU" sz="3200" b="1" dirty="0" err="1" smtClean="0"/>
              <a:t>технол</a:t>
            </a:r>
            <a:r>
              <a:rPr lang="ru-RU" sz="3200" b="1" dirty="0" smtClean="0"/>
              <a:t>. нормативов сбросов </a:t>
            </a:r>
            <a:endParaRPr lang="en-GB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856984" cy="5328592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Норматив по содержанию общего фосфора определяется из сравнения сравнимых по мощности (от 51 до 130 млн. куб. м в год) очистных сооружений</a:t>
            </a:r>
          </a:p>
          <a:p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537" y="2492896"/>
            <a:ext cx="8902514" cy="43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5142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Выводы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НОД применяются в государствах – членах ЕС в течение достаточно продолжительного периода времени (с начала 90-х годов).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НОД могут применяться как к установкам, характеризующимся умеренным потенциалом воздействия на ОС, так и к установкам КПКЗ.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ряде стран НОД разрабатываются для организаций с незначительным воздействием на ОС.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Основное отличие применения НОД от существующей в большинстве стран СНГ системы нормирования состоит в переходе к </a:t>
            </a:r>
            <a:r>
              <a:rPr lang="ru-RU" b="1" dirty="0" smtClean="0">
                <a:solidFill>
                  <a:srgbClr val="3333FF"/>
                </a:solidFill>
              </a:rPr>
              <a:t>нормированию производственных параметров и подходов менеджмента </a:t>
            </a:r>
            <a:r>
              <a:rPr lang="ru-RU" dirty="0" smtClean="0">
                <a:solidFill>
                  <a:srgbClr val="002060"/>
                </a:solidFill>
              </a:rPr>
              <a:t>и к установлению унифицированных требований для однотипных предприятий.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Немаловажно учитывать также большую прозрачность процедуры выдачи разрешений и консультации с заинтересованными сторонами при разработке отраслевых НОД.</a:t>
            </a:r>
          </a:p>
          <a:p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36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16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 smtClean="0">
                <a:solidFill>
                  <a:srgbClr val="0070C0"/>
                </a:solidFill>
              </a:rPr>
              <a:t>Спасибо за внимание!</a:t>
            </a:r>
          </a:p>
          <a:p>
            <a:pPr marL="0" indent="0" algn="ctr">
              <a:buNone/>
            </a:pPr>
            <a:endParaRPr lang="ru-RU" sz="30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М.В. </a:t>
            </a:r>
            <a:r>
              <a:rPr lang="ru-RU" sz="2600" dirty="0" err="1" smtClean="0">
                <a:solidFill>
                  <a:srgbClr val="002060"/>
                </a:solidFill>
              </a:rPr>
              <a:t>Бегак</a:t>
            </a:r>
            <a:endParaRPr lang="ru-RU" sz="26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2600" dirty="0" smtClean="0">
                <a:solidFill>
                  <a:srgbClr val="002060"/>
                </a:solidFill>
              </a:rPr>
              <a:t>mbegak@gmail.com</a:t>
            </a:r>
          </a:p>
          <a:p>
            <a:pPr marL="0" indent="0" algn="ctr">
              <a:buNone/>
            </a:pPr>
            <a:endParaRPr lang="ru-RU" sz="26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Т.В. Гусева</a:t>
            </a:r>
            <a:endParaRPr lang="en-US" sz="26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2600" dirty="0" smtClean="0">
                <a:solidFill>
                  <a:srgbClr val="002060"/>
                </a:solidFill>
              </a:rPr>
              <a:t>tguseva@muctr.ru</a:t>
            </a:r>
            <a:endParaRPr lang="en-GB" sz="2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637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ru-RU" sz="3400" b="1" dirty="0" smtClean="0"/>
              <a:t>Применение норм общего действия к установкам Приложения 1 Директивы ПЭ </a:t>
            </a:r>
            <a:endParaRPr lang="en-GB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Применяя НОД к установкам Приложения 1, государства – члены ЕС должны обеспечить такой же высокий уровень защиты окружающей среды, как тот, который достигается при выдаче комплексных разрешений, разработанных в индивидуальном порядке.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Нормы общего действия должны быть основаны на НДТМ, но не должны предписывать применение конкретных технических решений или технологий.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Государства должны обеспечить обновление требований НОД с учетом развития НДТМ. </a:t>
            </a:r>
          </a:p>
          <a:p>
            <a:pPr lvl="1"/>
            <a:r>
              <a:rPr lang="ru-RU" dirty="0" smtClean="0"/>
              <a:t>Директива о промышленных эмиссиях</a:t>
            </a:r>
          </a:p>
          <a:p>
            <a:r>
              <a:rPr lang="ru-RU" dirty="0">
                <a:solidFill>
                  <a:srgbClr val="002060"/>
                </a:solidFill>
              </a:rPr>
              <a:t>Источники НОД: экологическое законодательство, (отраслевые) требования, приказы и пр. 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674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Опыт ЕС: преимущества применения норм общего действия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352928" cy="4896544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30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Опрос заинтересованных сторон в 27 государствах – членах ЕС выявил следующие преимущества применения НОД:</a:t>
            </a: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ru-RU" sz="2400" dirty="0" smtClean="0">
                <a:solidFill>
                  <a:srgbClr val="002060"/>
                </a:solidFill>
              </a:rPr>
              <a:t>Упрощение определения условий экологических разрешений и проверки их выполнения</a:t>
            </a: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ru-RU" sz="2400" dirty="0">
                <a:solidFill>
                  <a:srgbClr val="002060"/>
                </a:solidFill>
              </a:rPr>
              <a:t>Определение (параметров) наилучших доступных технологий для отрасли в целом</a:t>
            </a: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ru-RU" sz="2400" dirty="0" smtClean="0">
                <a:solidFill>
                  <a:srgbClr val="002060"/>
                </a:solidFill>
              </a:rPr>
              <a:t>Сокращение административной нагрузки и соответствующих затрат</a:t>
            </a: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ru-RU" sz="2400" dirty="0" smtClean="0">
                <a:solidFill>
                  <a:srgbClr val="002060"/>
                </a:solidFill>
              </a:rPr>
              <a:t>Увеличение прозрачности системы экологического регулирования </a:t>
            </a: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ru-RU" sz="2400" dirty="0" smtClean="0">
                <a:solidFill>
                  <a:srgbClr val="002060"/>
                </a:solidFill>
              </a:rPr>
              <a:t>Одинаковое отношение ко всем предприятиям (отрасли)</a:t>
            </a: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ru-RU" sz="2400" dirty="0" smtClean="0">
                <a:solidFill>
                  <a:srgbClr val="002060"/>
                </a:solidFill>
              </a:rPr>
              <a:t>Упрощение процесса подготовки и подачи заявки для предприятий</a:t>
            </a: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ru-RU" sz="2400" dirty="0" smtClean="0">
                <a:solidFill>
                  <a:srgbClr val="002060"/>
                </a:solidFill>
              </a:rPr>
              <a:t>Систематизация требований к организации производственного экологического мониторинга и контроля</a:t>
            </a:r>
          </a:p>
          <a:p>
            <a:pPr>
              <a:lnSpc>
                <a:spcPct val="80000"/>
              </a:lnSpc>
              <a:spcBef>
                <a:spcPts val="300"/>
              </a:spcBef>
            </a:pPr>
            <a:endParaRPr lang="ru-RU" sz="24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ru-RU" sz="2400" dirty="0" smtClean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ts val="300"/>
              </a:spcBef>
            </a:pPr>
            <a:endParaRPr lang="en-GB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86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Опыт ЕС: сложности,  </a:t>
            </a:r>
            <a:br>
              <a:rPr lang="ru-RU" b="1" dirty="0" smtClean="0"/>
            </a:br>
            <a:r>
              <a:rPr lang="ru-RU" b="1" dirty="0" smtClean="0"/>
              <a:t>препятствия, особенности применения НОД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8712968" cy="489654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ru-RU" sz="2200" dirty="0" smtClean="0">
                <a:solidFill>
                  <a:srgbClr val="002060"/>
                </a:solidFill>
              </a:rPr>
              <a:t>Сложность учета технических особенностей конкретных установок.</a:t>
            </a:r>
            <a:endParaRPr lang="en-GB" sz="22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ru-RU" sz="2200" dirty="0" smtClean="0">
                <a:solidFill>
                  <a:srgbClr val="002060"/>
                </a:solidFill>
              </a:rPr>
              <a:t>Сложности учета местных экологических условий.</a:t>
            </a:r>
            <a:endParaRPr lang="en-GB" sz="22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ru-RU" sz="2200" dirty="0" smtClean="0">
                <a:solidFill>
                  <a:srgbClr val="002060"/>
                </a:solidFill>
              </a:rPr>
              <a:t>Раздельный учет выбросов, сбросов и отходов может приводить к недооценке (комплексных) воздействий (воздействий на другие компоненты окружающей среды).</a:t>
            </a:r>
            <a:endParaRPr lang="en-GB" sz="22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ru-RU" sz="2200" dirty="0" smtClean="0">
                <a:solidFill>
                  <a:srgbClr val="002060"/>
                </a:solidFill>
              </a:rPr>
              <a:t>Число предприятий не настолько велико, чтобы стоило применять НОД в стремлении сократить административную нагрузку и затраты.</a:t>
            </a:r>
            <a:endParaRPr lang="en-GB" sz="22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ru-RU" sz="2200" dirty="0" smtClean="0">
                <a:solidFill>
                  <a:srgbClr val="002060"/>
                </a:solidFill>
              </a:rPr>
              <a:t>Использование НОД может ослаблять стимулы поисков лучших решений (отказ от принципа последовательного улучшения).</a:t>
            </a: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ru-RU" sz="2200" dirty="0" smtClean="0">
                <a:solidFill>
                  <a:srgbClr val="002060"/>
                </a:solidFill>
              </a:rPr>
              <a:t>В различных странах нормы общего действия начинали применять как до, так и после  введения в действие Директивы КПКЗ. </a:t>
            </a: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ru-RU" sz="2200" dirty="0" smtClean="0">
                <a:solidFill>
                  <a:srgbClr val="002060"/>
                </a:solidFill>
              </a:rPr>
              <a:t>В некоторых случаях предписания НОД оказываются менее жесткими, чем соответствующие требования комплексных разрешений.</a:t>
            </a:r>
          </a:p>
        </p:txBody>
      </p:sp>
    </p:spTree>
    <p:extLst>
      <p:ext uri="{BB962C8B-B14F-4D97-AF65-F5344CB8AC3E}">
        <p14:creationId xmlns:p14="http://schemas.microsoft.com/office/powerpoint/2010/main" xmlns="" val="337422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b="1" dirty="0" smtClean="0"/>
              <a:t>Примеры применения НОД</a:t>
            </a:r>
            <a:endParaRPr lang="en-GB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68340079"/>
              </p:ext>
            </p:extLst>
          </p:nvPr>
        </p:nvGraphicFramePr>
        <p:xfrm>
          <a:off x="457200" y="1052736"/>
          <a:ext cx="8229600" cy="55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552"/>
                <a:gridCol w="3168352"/>
                <a:gridCol w="31786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Отрасль, страна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Применение НОД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Особенности требований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Интенсивное животноводство и птицеводство, </a:t>
                      </a:r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Франция</a:t>
                      </a:r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Применение начато до принятия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 Директивы</a:t>
                      </a:r>
                      <a:r>
                        <a:rPr lang="ru-RU" baseline="0" dirty="0" smtClean="0"/>
                        <a:t> КПКЗ. </a:t>
                      </a:r>
                      <a:r>
                        <a:rPr lang="ru-RU" dirty="0" smtClean="0"/>
                        <a:t>НОД</a:t>
                      </a:r>
                      <a:r>
                        <a:rPr lang="ru-RU" baseline="0" dirty="0" smtClean="0"/>
                        <a:t> имеют статус минимальных требований.  Применяются к установкам КПКЗ и меньшим предприятиям.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Охватывают</a:t>
                      </a:r>
                      <a:r>
                        <a:rPr lang="ru-RU" baseline="0" dirty="0" smtClean="0"/>
                        <a:t> энергоэффективность, водопотребление, складирование навоза, шум, запах и пр.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Интенсивное животноводство и птицеводство, </a:t>
                      </a:r>
                      <a:r>
                        <a:rPr lang="ru-RU" baseline="0" dirty="0" smtClean="0">
                          <a:solidFill>
                            <a:srgbClr val="C00000"/>
                          </a:solidFill>
                        </a:rPr>
                        <a:t> Нидерланды</a:t>
                      </a:r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Предприятия получают комплексные разрешения. НОД</a:t>
                      </a:r>
                      <a:r>
                        <a:rPr lang="ru-RU" baseline="0" dirty="0" smtClean="0"/>
                        <a:t> устанавливают особые требования к выбросам аммиака.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НОД устанавливают требования к удельным (на одно животное) выбросам. Для их соблюдения необходимы меры, дополнительные к НДТМ.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Интенсивное животноводство и птицеводство, </a:t>
                      </a:r>
                      <a:r>
                        <a:rPr lang="ru-RU" baseline="0" dirty="0" smtClean="0">
                          <a:solidFill>
                            <a:srgbClr val="C00000"/>
                          </a:solidFill>
                        </a:rPr>
                        <a:t> Португалия</a:t>
                      </a:r>
                      <a:endParaRPr lang="en-GB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НОД рассматривались как инструмент переходного периода (к соблюдению требований КПКЗ).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Устанавливали требования к сбросам</a:t>
                      </a:r>
                      <a:r>
                        <a:rPr lang="ru-RU" baseline="0" dirty="0" smtClean="0"/>
                        <a:t> взвешенных частиц и БПК.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7189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Нормы общего действия: </a:t>
            </a:r>
            <a:br>
              <a:rPr lang="ru-RU" b="1" dirty="0" smtClean="0"/>
            </a:br>
            <a:r>
              <a:rPr lang="ru-RU" b="1" dirty="0" smtClean="0"/>
              <a:t>модельный закон СНГ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208912" cy="54006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Нормы общего действия </a:t>
            </a:r>
            <a:r>
              <a:rPr lang="ru-RU" sz="2400" dirty="0" smtClean="0">
                <a:solidFill>
                  <a:srgbClr val="002060"/>
                </a:solidFill>
              </a:rPr>
              <a:t>- совокупность </a:t>
            </a:r>
            <a:r>
              <a:rPr lang="ru-RU" sz="2400" dirty="0">
                <a:solidFill>
                  <a:srgbClr val="002060"/>
                </a:solidFill>
              </a:rPr>
              <a:t>установленных в </a:t>
            </a:r>
            <a:r>
              <a:rPr lang="ru-RU" sz="2400" dirty="0" smtClean="0">
                <a:solidFill>
                  <a:srgbClr val="002060"/>
                </a:solidFill>
              </a:rPr>
              <a:t>нормативных документах </a:t>
            </a:r>
            <a:r>
              <a:rPr lang="ru-RU" sz="2400" dirty="0">
                <a:solidFill>
                  <a:srgbClr val="002060"/>
                </a:solidFill>
              </a:rPr>
              <a:t>условий, охватывающих общие технологические аспекты </a:t>
            </a:r>
            <a:r>
              <a:rPr lang="ru-RU" sz="2400" dirty="0" smtClean="0">
                <a:solidFill>
                  <a:srgbClr val="002060"/>
                </a:solidFill>
              </a:rPr>
              <a:t>эксплуатации </a:t>
            </a:r>
            <a:r>
              <a:rPr lang="ru-RU" sz="2400" dirty="0">
                <a:solidFill>
                  <a:srgbClr val="002060"/>
                </a:solidFill>
              </a:rPr>
              <a:t>типовых установок и предписывающих определенные характеристики</a:t>
            </a:r>
            <a:r>
              <a:rPr lang="ru-RU" sz="2400" dirty="0" smtClean="0">
                <a:solidFill>
                  <a:srgbClr val="002060"/>
                </a:solidFill>
              </a:rPr>
              <a:t>, которые </a:t>
            </a:r>
            <a:r>
              <a:rPr lang="ru-RU" sz="2400" dirty="0">
                <a:solidFill>
                  <a:srgbClr val="002060"/>
                </a:solidFill>
              </a:rPr>
              <a:t>уполномоченный государственный орган должен закладывать в </a:t>
            </a:r>
            <a:r>
              <a:rPr lang="ru-RU" sz="2400" dirty="0" smtClean="0">
                <a:solidFill>
                  <a:srgbClr val="002060"/>
                </a:solidFill>
              </a:rPr>
              <a:t>соответствующие </a:t>
            </a:r>
            <a:r>
              <a:rPr lang="ru-RU" sz="2400" dirty="0">
                <a:solidFill>
                  <a:srgbClr val="002060"/>
                </a:solidFill>
              </a:rPr>
              <a:t>разрешения в качестве усредненных требований.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Нормы </a:t>
            </a:r>
            <a:r>
              <a:rPr lang="ru-RU" sz="2400" dirty="0">
                <a:solidFill>
                  <a:srgbClr val="002060"/>
                </a:solidFill>
              </a:rPr>
              <a:t>общего действия используются для выдачи </a:t>
            </a:r>
            <a:r>
              <a:rPr lang="ru-RU" sz="2400" dirty="0" smtClean="0">
                <a:solidFill>
                  <a:srgbClr val="002060"/>
                </a:solidFill>
              </a:rPr>
              <a:t>разрешений субъектам </a:t>
            </a:r>
            <a:r>
              <a:rPr lang="ru-RU" sz="2400" dirty="0">
                <a:solidFill>
                  <a:srgbClr val="002060"/>
                </a:solidFill>
              </a:rPr>
              <a:t>хозяйственной и иной деятельности, относящихся к </a:t>
            </a:r>
            <a:r>
              <a:rPr lang="ru-RU" sz="2400" dirty="0">
                <a:solidFill>
                  <a:srgbClr val="C00000"/>
                </a:solidFill>
              </a:rPr>
              <a:t>малым и </a:t>
            </a:r>
            <a:r>
              <a:rPr lang="ru-RU" sz="2400" dirty="0" smtClean="0">
                <a:solidFill>
                  <a:srgbClr val="C00000"/>
                </a:solidFill>
              </a:rPr>
              <a:t>средним предприятиям </a:t>
            </a:r>
            <a:r>
              <a:rPr lang="ru-RU" sz="2400" dirty="0">
                <a:solidFill>
                  <a:srgbClr val="C00000"/>
                </a:solidFill>
              </a:rPr>
              <a:t>и оказывающим значительное воздействие </a:t>
            </a:r>
            <a:r>
              <a:rPr lang="ru-RU" sz="2400" dirty="0">
                <a:solidFill>
                  <a:srgbClr val="002060"/>
                </a:solidFill>
              </a:rPr>
              <a:t>на </a:t>
            </a:r>
            <a:r>
              <a:rPr lang="ru-RU" sz="2400" dirty="0" smtClean="0">
                <a:solidFill>
                  <a:srgbClr val="002060"/>
                </a:solidFill>
              </a:rPr>
              <a:t>окружающую среду.</a:t>
            </a:r>
          </a:p>
          <a:p>
            <a:pPr lvl="1"/>
            <a:r>
              <a:rPr lang="ru-RU" sz="2000" dirty="0" smtClean="0">
                <a:solidFill>
                  <a:srgbClr val="002060"/>
                </a:solidFill>
              </a:rPr>
              <a:t>Модельный </a:t>
            </a:r>
            <a:r>
              <a:rPr lang="ru-RU" sz="2000" dirty="0">
                <a:solidFill>
                  <a:srgbClr val="002060"/>
                </a:solidFill>
              </a:rPr>
              <a:t>закон ««О предотвращении 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и комплексном контроле загрязнений окружающей среды»</a:t>
            </a:r>
          </a:p>
        </p:txBody>
      </p:sp>
    </p:spTree>
    <p:extLst>
      <p:ext uri="{BB962C8B-B14F-4D97-AF65-F5344CB8AC3E}">
        <p14:creationId xmlns:p14="http://schemas.microsoft.com/office/powerpoint/2010/main" xmlns="" val="277173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Проект российского закона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Объекты, </a:t>
            </a:r>
            <a:r>
              <a:rPr lang="ru-RU" b="1" dirty="0">
                <a:solidFill>
                  <a:srgbClr val="002060"/>
                </a:solidFill>
              </a:rPr>
              <a:t>оказывающие негативное воздействие на окружающую среду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b="1" dirty="0">
                <a:solidFill>
                  <a:srgbClr val="002060"/>
                </a:solidFill>
              </a:rPr>
              <a:t>в зависимости от уровня потенциального загрязнения окружающей среды и (или) влияния на здоровье человека,</a:t>
            </a:r>
            <a:r>
              <a:rPr lang="ru-RU" dirty="0">
                <a:solidFill>
                  <a:srgbClr val="002060"/>
                </a:solidFill>
              </a:rPr>
              <a:t> подразделяются на четыре категории:</a:t>
            </a:r>
            <a:endParaRPr lang="en-GB" dirty="0">
              <a:solidFill>
                <a:srgbClr val="002060"/>
              </a:solidFill>
            </a:endParaRPr>
          </a:p>
          <a:p>
            <a:pPr lvl="1"/>
            <a:r>
              <a:rPr lang="en-US" dirty="0">
                <a:solidFill>
                  <a:srgbClr val="002060"/>
                </a:solidFill>
              </a:rPr>
              <a:t>I</a:t>
            </a:r>
            <a:r>
              <a:rPr lang="ru-RU" dirty="0">
                <a:solidFill>
                  <a:srgbClr val="002060"/>
                </a:solidFill>
              </a:rPr>
              <a:t> категория - объекты со значительным потенциалом загрязнения окружающей среды</a:t>
            </a:r>
            <a:r>
              <a:rPr lang="ru-RU" dirty="0" smtClean="0">
                <a:solidFill>
                  <a:srgbClr val="002060"/>
                </a:solidFill>
              </a:rPr>
              <a:t>; </a:t>
            </a:r>
            <a:r>
              <a:rPr lang="ru-RU" b="1" dirty="0">
                <a:solidFill>
                  <a:srgbClr val="3333FF"/>
                </a:solidFill>
              </a:rPr>
              <a:t>такие предприятия </a:t>
            </a:r>
            <a:r>
              <a:rPr lang="ru-RU" b="1" dirty="0" smtClean="0">
                <a:solidFill>
                  <a:srgbClr val="3333FF"/>
                </a:solidFill>
              </a:rPr>
              <a:t>должны получать комплексные экологические разрешения;</a:t>
            </a:r>
            <a:endParaRPr lang="en-GB" b="1" dirty="0">
              <a:solidFill>
                <a:srgbClr val="3333FF"/>
              </a:solidFill>
            </a:endParaRPr>
          </a:p>
          <a:p>
            <a:pPr lvl="1"/>
            <a:r>
              <a:rPr lang="en-US" dirty="0">
                <a:solidFill>
                  <a:srgbClr val="002060"/>
                </a:solidFill>
              </a:rPr>
              <a:t>II</a:t>
            </a:r>
            <a:r>
              <a:rPr lang="ru-RU" dirty="0">
                <a:solidFill>
                  <a:srgbClr val="002060"/>
                </a:solidFill>
              </a:rPr>
              <a:t> категория - объекты с </a:t>
            </a:r>
            <a:r>
              <a:rPr lang="ru-RU" b="1" dirty="0">
                <a:solidFill>
                  <a:srgbClr val="3333FF"/>
                </a:solidFill>
              </a:rPr>
              <a:t>умеренным потенциалом </a:t>
            </a:r>
            <a:r>
              <a:rPr lang="ru-RU" dirty="0">
                <a:solidFill>
                  <a:srgbClr val="002060"/>
                </a:solidFill>
              </a:rPr>
              <a:t>загрязнения окружающей среды;</a:t>
            </a:r>
            <a:endParaRPr lang="en-GB" dirty="0">
              <a:solidFill>
                <a:srgbClr val="002060"/>
              </a:solidFill>
            </a:endParaRPr>
          </a:p>
          <a:p>
            <a:pPr lvl="1"/>
            <a:r>
              <a:rPr lang="en-US" dirty="0">
                <a:solidFill>
                  <a:srgbClr val="002060"/>
                </a:solidFill>
              </a:rPr>
              <a:t>III</a:t>
            </a:r>
            <a:r>
              <a:rPr lang="ru-RU" dirty="0">
                <a:solidFill>
                  <a:srgbClr val="002060"/>
                </a:solidFill>
              </a:rPr>
              <a:t> категория - объекты с </a:t>
            </a:r>
            <a:r>
              <a:rPr lang="ru-RU" b="1" dirty="0">
                <a:solidFill>
                  <a:srgbClr val="3333FF"/>
                </a:solidFill>
              </a:rPr>
              <a:t>незначительным потенциалом </a:t>
            </a:r>
            <a:r>
              <a:rPr lang="ru-RU" dirty="0">
                <a:solidFill>
                  <a:srgbClr val="002060"/>
                </a:solidFill>
              </a:rPr>
              <a:t>загрязнения окружающей среды;</a:t>
            </a:r>
            <a:endParaRPr lang="en-GB" dirty="0">
              <a:solidFill>
                <a:srgbClr val="002060"/>
              </a:solidFill>
            </a:endParaRPr>
          </a:p>
          <a:p>
            <a:pPr lvl="1"/>
            <a:r>
              <a:rPr lang="en-US" dirty="0">
                <a:solidFill>
                  <a:srgbClr val="002060"/>
                </a:solidFill>
              </a:rPr>
              <a:t>IV</a:t>
            </a:r>
            <a:r>
              <a:rPr lang="ru-RU" dirty="0">
                <a:solidFill>
                  <a:srgbClr val="002060"/>
                </a:solidFill>
              </a:rPr>
              <a:t> категория - объекты с </a:t>
            </a:r>
            <a:r>
              <a:rPr lang="ru-RU" b="1" dirty="0">
                <a:solidFill>
                  <a:srgbClr val="3333FF"/>
                </a:solidFill>
              </a:rPr>
              <a:t>минимальным потенциалом </a:t>
            </a:r>
            <a:r>
              <a:rPr lang="ru-RU" dirty="0">
                <a:solidFill>
                  <a:srgbClr val="002060"/>
                </a:solidFill>
              </a:rPr>
              <a:t>загрязнения окружающей среды.</a:t>
            </a:r>
            <a:r>
              <a:rPr lang="ru-RU" b="1" dirty="0">
                <a:solidFill>
                  <a:srgbClr val="002060"/>
                </a:solidFill>
              </a:rPr>
              <a:t>  </a:t>
            </a:r>
            <a:endParaRPr lang="en-GB" dirty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3451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Критерии отнесения предприятий к различным категориям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640960" cy="5328592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Критерии, на основании которых осуществляется отнесение </a:t>
            </a:r>
            <a:r>
              <a:rPr lang="ru-RU" dirty="0" smtClean="0">
                <a:solidFill>
                  <a:srgbClr val="002060"/>
                </a:solidFill>
              </a:rPr>
              <a:t>предприятий к той или иной категории, </a:t>
            </a:r>
            <a:r>
              <a:rPr lang="ru-RU" sz="2900" dirty="0">
                <a:solidFill>
                  <a:srgbClr val="002060"/>
                </a:solidFill>
              </a:rPr>
              <a:t>устанавливаются Правительством Российской Федерации.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При установлении критериев учитываются: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уровни </a:t>
            </a:r>
            <a:r>
              <a:rPr lang="ru-RU" b="1" dirty="0">
                <a:solidFill>
                  <a:srgbClr val="002060"/>
                </a:solidFill>
              </a:rPr>
              <a:t>и (или) объемы воздействия </a:t>
            </a:r>
            <a:r>
              <a:rPr lang="ru-RU" dirty="0">
                <a:solidFill>
                  <a:srgbClr val="002060"/>
                </a:solidFill>
              </a:rPr>
              <a:t>на окружающую среду видов </a:t>
            </a:r>
            <a:r>
              <a:rPr lang="ru-RU" sz="2600" dirty="0">
                <a:solidFill>
                  <a:srgbClr val="002060"/>
                </a:solidFill>
              </a:rPr>
              <a:t>хозяйственной и иной деятельности (отрасль или сектор отрасли, производство);</a:t>
            </a:r>
            <a:endParaRPr lang="en-GB" sz="2600" dirty="0">
              <a:solidFill>
                <a:srgbClr val="00206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ru-RU" sz="2600" b="1" dirty="0" smtClean="0">
                <a:solidFill>
                  <a:srgbClr val="002060"/>
                </a:solidFill>
              </a:rPr>
              <a:t>классы </a:t>
            </a:r>
            <a:r>
              <a:rPr lang="ru-RU" sz="2600" b="1" dirty="0">
                <a:solidFill>
                  <a:srgbClr val="002060"/>
                </a:solidFill>
              </a:rPr>
              <a:t>опасности загрязняющих веществ</a:t>
            </a:r>
            <a:r>
              <a:rPr lang="ru-RU" sz="2600" dirty="0">
                <a:solidFill>
                  <a:srgbClr val="002060"/>
                </a:solidFill>
              </a:rPr>
              <a:t>, содержащихся в выбросах, сбросах загрязняющих веществ, отходах производства и потребления;</a:t>
            </a:r>
            <a:endParaRPr lang="en-GB" sz="2600" dirty="0">
              <a:solidFill>
                <a:srgbClr val="00206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ru-RU" sz="2600" b="1" dirty="0" smtClean="0">
                <a:solidFill>
                  <a:srgbClr val="002060"/>
                </a:solidFill>
              </a:rPr>
              <a:t>наличие</a:t>
            </a:r>
            <a:r>
              <a:rPr lang="ru-RU" sz="2600" dirty="0" smtClean="0">
                <a:solidFill>
                  <a:srgbClr val="002060"/>
                </a:solidFill>
              </a:rPr>
              <a:t> </a:t>
            </a:r>
            <a:r>
              <a:rPr lang="ru-RU" sz="2600" dirty="0">
                <a:solidFill>
                  <a:srgbClr val="002060"/>
                </a:solidFill>
              </a:rPr>
              <a:t>на объектах, оказывающих негативное воздействие на окружающую среду, </a:t>
            </a:r>
            <a:r>
              <a:rPr lang="ru-RU" sz="2600" b="1" dirty="0">
                <a:solidFill>
                  <a:srgbClr val="002060"/>
                </a:solidFill>
              </a:rPr>
              <a:t>опасных веществ, указанных в международных договорах</a:t>
            </a:r>
            <a:r>
              <a:rPr lang="ru-RU" sz="2600" dirty="0">
                <a:solidFill>
                  <a:srgbClr val="002060"/>
                </a:solidFill>
              </a:rPr>
              <a:t>, стороной которых является Российская Федерация;</a:t>
            </a:r>
            <a:endParaRPr lang="en-GB" sz="2600" dirty="0">
              <a:solidFill>
                <a:srgbClr val="00206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ru-RU" sz="2600" dirty="0" smtClean="0">
                <a:solidFill>
                  <a:srgbClr val="002060"/>
                </a:solidFill>
              </a:rPr>
              <a:t>классификация </a:t>
            </a:r>
            <a:r>
              <a:rPr lang="ru-RU" sz="2600" dirty="0">
                <a:solidFill>
                  <a:srgbClr val="002060"/>
                </a:solidFill>
              </a:rPr>
              <a:t>промышленных объектов и производств в  соответствии с законодательством Российской Федерации в области обеспечения </a:t>
            </a:r>
            <a:r>
              <a:rPr lang="ru-RU" sz="2600" b="1" dirty="0">
                <a:solidFill>
                  <a:srgbClr val="002060"/>
                </a:solidFill>
              </a:rPr>
              <a:t>санитарно-эпидемиологического благополучия</a:t>
            </a:r>
            <a:r>
              <a:rPr lang="ru-RU" sz="2600" dirty="0">
                <a:solidFill>
                  <a:srgbClr val="002060"/>
                </a:solidFill>
              </a:rPr>
              <a:t> населения</a:t>
            </a:r>
            <a:r>
              <a:rPr lang="ru-RU" sz="2600" dirty="0" smtClean="0">
                <a:solidFill>
                  <a:srgbClr val="002060"/>
                </a:solidFill>
              </a:rPr>
              <a:t>.</a:t>
            </a:r>
          </a:p>
          <a:p>
            <a:pPr marL="1314450" lvl="2" indent="-457200"/>
            <a:r>
              <a:rPr lang="ru-RU" dirty="0" smtClean="0">
                <a:solidFill>
                  <a:srgbClr val="002060"/>
                </a:solidFill>
              </a:rPr>
              <a:t>Проект ФЗ «О внесении изменений…»</a:t>
            </a:r>
            <a:endParaRPr lang="en-GB" dirty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3440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3089</TotalTime>
  <Words>1689</Words>
  <Application>Microsoft Office PowerPoint</Application>
  <PresentationFormat>On-screen Show (4:3)</PresentationFormat>
  <Paragraphs>211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Система выдачи разрешений  в соответствии с нормами общего действия</vt:lpstr>
      <vt:lpstr>Нормы общего действия</vt:lpstr>
      <vt:lpstr>Применение норм общего действия к установкам Приложения 1 Директивы ПЭ </vt:lpstr>
      <vt:lpstr>Опыт ЕС: преимущества применения норм общего действия</vt:lpstr>
      <vt:lpstr>Опыт ЕС: сложности,   препятствия, особенности применения НОД </vt:lpstr>
      <vt:lpstr>Примеры применения НОД</vt:lpstr>
      <vt:lpstr>Нормы общего действия:  модельный закон СНГ</vt:lpstr>
      <vt:lpstr>Проект российского закона</vt:lpstr>
      <vt:lpstr>Критерии отнесения предприятий к различным категориям </vt:lpstr>
      <vt:lpstr>Общие принципы применения НОД  к предприятиям с умеренным потенциалом загрязнения ОС </vt:lpstr>
      <vt:lpstr>Особенности разработки и применения НОД</vt:lpstr>
      <vt:lpstr>Источники НОД</vt:lpstr>
      <vt:lpstr>Удельные затраты энергии при производстве облицовочной керамической плитки за период  2006 - 2011 гг.: последовательное улучшение </vt:lpstr>
      <vt:lpstr>Стандарты по НДТ как НОД</vt:lpstr>
      <vt:lpstr>Процедура выдачи разрешений  в соответствии с НОД</vt:lpstr>
      <vt:lpstr>Структура заявки на получение разрешения в соответствии с НОД</vt:lpstr>
      <vt:lpstr>Этапы получения разрешения</vt:lpstr>
      <vt:lpstr>НОД для производства кирпича: определение достигнутого уровня выбросов</vt:lpstr>
      <vt:lpstr>НОД в производстве кирпича: требования к выбросам основных загрязняющих веществ</vt:lpstr>
      <vt:lpstr>НОД для биологической очистки сточных вод: определение технологических нормативов сбросов </vt:lpstr>
      <vt:lpstr>НОД для биологической очистки сточных вод: определение технологических нормативов сбросов </vt:lpstr>
      <vt:lpstr>НОД для биологической очистки сточных вод: определение технол. нормативов сбросов </vt:lpstr>
      <vt:lpstr>НОД для биологической очистки сточных вод: определение технол. нормативов сбросов </vt:lpstr>
      <vt:lpstr>Выводы</vt:lpstr>
      <vt:lpstr>Slide 25</vt:lpstr>
    </vt:vector>
  </TitlesOfParts>
  <Company>MWH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Tatiana Gyseva</dc:creator>
  <cp:lastModifiedBy>Vladimir Morozov</cp:lastModifiedBy>
  <cp:revision>320</cp:revision>
  <cp:lastPrinted>2012-05-10T14:01:43Z</cp:lastPrinted>
  <dcterms:created xsi:type="dcterms:W3CDTF">2011-10-12T15:30:18Z</dcterms:created>
  <dcterms:modified xsi:type="dcterms:W3CDTF">2013-10-03T05:09:27Z</dcterms:modified>
</cp:coreProperties>
</file>