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82" r:id="rId2"/>
    <p:sldId id="412" r:id="rId3"/>
    <p:sldId id="418" r:id="rId4"/>
    <p:sldId id="419" r:id="rId5"/>
    <p:sldId id="379" r:id="rId6"/>
    <p:sldId id="420" r:id="rId7"/>
    <p:sldId id="406" r:id="rId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333FF"/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384" autoAdjust="0"/>
    <p:restoredTop sz="94872" autoAdjust="0"/>
  </p:normalViewPr>
  <p:slideViewPr>
    <p:cSldViewPr>
      <p:cViewPr varScale="1">
        <p:scale>
          <a:sx n="69" d="100"/>
          <a:sy n="69" d="100"/>
        </p:scale>
        <p:origin x="-118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942EDD-44E7-4FB4-B05A-86191853E104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66AE3-BF7A-4C97-9B55-AD800456B99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65397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65397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653977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653977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file:///C:\Users\1\Documents\My%20documents\&#1050;&#1080;&#1077;&#1074;\Work\&#1050;&#1080;&#1077;&#1074;%202\Final%20Presentations\Registration%20regulations%20LPA_1.pdf" TargetMode="External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476673"/>
            <a:ext cx="8062664" cy="4320479"/>
          </a:xfrm>
        </p:spPr>
        <p:txBody>
          <a:bodyPr>
            <a:normAutofit/>
          </a:bodyPr>
          <a:lstStyle/>
          <a:p>
            <a:r>
              <a:rPr lang="ru-RU" sz="4200" dirty="0">
                <a:latin typeface="+mn-lt"/>
              </a:rPr>
              <a:t>	</a:t>
            </a:r>
            <a:r>
              <a:rPr lang="ru-RU" sz="4200" dirty="0" smtClean="0">
                <a:latin typeface="+mn-lt"/>
              </a:rPr>
              <a:t/>
            </a:r>
            <a:br>
              <a:rPr lang="ru-RU" sz="4200" dirty="0" smtClean="0">
                <a:latin typeface="+mn-lt"/>
              </a:rPr>
            </a:br>
            <a:r>
              <a:rPr lang="ru-RU" sz="4200" dirty="0" smtClean="0">
                <a:latin typeface="+mn-lt"/>
              </a:rPr>
              <a:t/>
            </a:r>
            <a:br>
              <a:rPr lang="ru-RU" sz="4200" dirty="0" smtClean="0">
                <a:latin typeface="+mn-lt"/>
              </a:rPr>
            </a:br>
            <a:r>
              <a:rPr lang="ru-RU" sz="4200" dirty="0" smtClean="0">
                <a:latin typeface="+mn-lt"/>
              </a:rPr>
              <a:t>Рекомендации </a:t>
            </a:r>
            <a:r>
              <a:rPr lang="ru-RU" sz="4200" dirty="0">
                <a:latin typeface="+mn-lt"/>
              </a:rPr>
              <a:t>по </a:t>
            </a:r>
            <a:r>
              <a:rPr lang="ru-RU" sz="4200" dirty="0" smtClean="0">
                <a:latin typeface="+mn-lt"/>
              </a:rPr>
              <a:t>законодательным актам внедрения процедуры регистрации производств с минимальным воздействием на окружающую среду</a:t>
            </a:r>
            <a:endParaRPr lang="en-GB" sz="42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861048"/>
            <a:ext cx="7992888" cy="1777752"/>
          </a:xfrm>
        </p:spPr>
        <p:txBody>
          <a:bodyPr>
            <a:noAutofit/>
          </a:bodyPr>
          <a:lstStyle/>
          <a:p>
            <a:pPr lvl="1" algn="r"/>
            <a:endParaRPr lang="ru-RU" sz="3200" i="1" dirty="0" smtClean="0">
              <a:solidFill>
                <a:srgbClr val="FFFF00"/>
              </a:solidFill>
            </a:endParaRPr>
          </a:p>
          <a:p>
            <a:pPr lvl="1" algn="r"/>
            <a:endParaRPr lang="ru-RU" sz="3200" i="1" dirty="0">
              <a:solidFill>
                <a:srgbClr val="FFFF00"/>
              </a:solidFill>
            </a:endParaRPr>
          </a:p>
          <a:p>
            <a:pPr lvl="1" algn="r"/>
            <a:r>
              <a:rPr lang="ru-RU" sz="3200" i="1" dirty="0" smtClean="0">
                <a:solidFill>
                  <a:srgbClr val="FFFF00"/>
                </a:solidFill>
              </a:rPr>
              <a:t>М.В. </a:t>
            </a:r>
            <a:r>
              <a:rPr lang="ru-RU" sz="3200" i="1" dirty="0" err="1" smtClean="0">
                <a:solidFill>
                  <a:srgbClr val="FFFF00"/>
                </a:solidFill>
              </a:rPr>
              <a:t>Бегак</a:t>
            </a:r>
            <a:r>
              <a:rPr lang="ru-RU" sz="3200" i="1" dirty="0" smtClean="0">
                <a:solidFill>
                  <a:srgbClr val="FFFF00"/>
                </a:solidFill>
              </a:rPr>
              <a:t>, Т.В. Гусева</a:t>
            </a:r>
            <a:endParaRPr lang="en-GB" sz="3200" i="1" dirty="0">
              <a:solidFill>
                <a:srgbClr val="FFFF00"/>
              </a:solidFill>
            </a:endParaRPr>
          </a:p>
        </p:txBody>
      </p:sp>
      <p:sp>
        <p:nvSpPr>
          <p:cNvPr id="4" name="Title 7"/>
          <p:cNvSpPr txBox="1">
            <a:spLocks/>
          </p:cNvSpPr>
          <p:nvPr/>
        </p:nvSpPr>
        <p:spPr>
          <a:xfrm>
            <a:off x="107504" y="0"/>
            <a:ext cx="8928992" cy="11099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0" i="0" kern="1200">
                <a:solidFill>
                  <a:srgbClr val="FFFFE1"/>
                </a:solidFill>
                <a:latin typeface="Eras Light ITC" pitchFamily="34" charset="0"/>
                <a:ea typeface="+mj-ea"/>
                <a:cs typeface="+mj-cs"/>
              </a:defRPr>
            </a:lvl1pPr>
          </a:lstStyle>
          <a:p>
            <a:r>
              <a:rPr lang="ru-RU" sz="3200" dirty="0" smtClean="0"/>
              <a:t>Управление качеством воздуха в странах Восточного региона ЕИСП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9842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Неоднозначность понятия «минимального воздействия»</a:t>
            </a:r>
            <a:endParaRPr lang="en-GB" sz="36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79512" y="1268760"/>
            <a:ext cx="8712968" cy="5112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ts val="1200"/>
              </a:spcBef>
              <a:buFont typeface="Arial" pitchFamily="34" charset="0"/>
              <a:buChar char="•"/>
              <a:defRPr sz="2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2600" b="1" dirty="0" smtClean="0">
                <a:solidFill>
                  <a:srgbClr val="002060"/>
                </a:solidFill>
              </a:rPr>
              <a:t>Группирование субъектов регулирования в РФ (предполагается):</a:t>
            </a:r>
          </a:p>
          <a:p>
            <a:pPr>
              <a:buClr>
                <a:srgbClr val="002060"/>
              </a:buClr>
            </a:pPr>
            <a:r>
              <a:rPr lang="ru-RU" sz="2500" dirty="0" smtClean="0">
                <a:solidFill>
                  <a:srgbClr val="002060"/>
                </a:solidFill>
              </a:rPr>
              <a:t>Группа КПКЗ</a:t>
            </a:r>
            <a:r>
              <a:rPr lang="en-US" sz="2500" dirty="0" smtClean="0">
                <a:solidFill>
                  <a:srgbClr val="002060"/>
                </a:solidFill>
              </a:rPr>
              <a:t> – </a:t>
            </a:r>
            <a:r>
              <a:rPr lang="ru-RU" sz="2500" dirty="0" smtClean="0">
                <a:solidFill>
                  <a:srgbClr val="002060"/>
                </a:solidFill>
              </a:rPr>
              <a:t>предприятия с высоким потенциалом загрязнения для которых разработаны или будут разработаны Справочники и/или технологические нормативы. </a:t>
            </a:r>
            <a:r>
              <a:rPr lang="en-US" sz="2500" dirty="0" smtClean="0">
                <a:solidFill>
                  <a:srgbClr val="002060"/>
                </a:solidFill>
              </a:rPr>
              <a:t> </a:t>
            </a:r>
          </a:p>
          <a:p>
            <a:pPr>
              <a:buClr>
                <a:srgbClr val="002060"/>
              </a:buClr>
            </a:pPr>
            <a:r>
              <a:rPr lang="ru-RU" sz="2500" dirty="0" smtClean="0">
                <a:solidFill>
                  <a:srgbClr val="002060"/>
                </a:solidFill>
              </a:rPr>
              <a:t>Группа </a:t>
            </a:r>
            <a:r>
              <a:rPr lang="en-US" sz="2500" dirty="0" smtClean="0">
                <a:solidFill>
                  <a:srgbClr val="002060"/>
                </a:solidFill>
              </a:rPr>
              <a:t>II – </a:t>
            </a:r>
            <a:r>
              <a:rPr lang="ru-RU" sz="2500" dirty="0" smtClean="0">
                <a:solidFill>
                  <a:srgbClr val="002060"/>
                </a:solidFill>
              </a:rPr>
              <a:t>предприятия</a:t>
            </a:r>
            <a:r>
              <a:rPr lang="en-US" sz="2500" dirty="0" smtClean="0">
                <a:solidFill>
                  <a:srgbClr val="002060"/>
                </a:solidFill>
              </a:rPr>
              <a:t> c</a:t>
            </a:r>
            <a:r>
              <a:rPr lang="ru-RU" sz="2500" dirty="0" smtClean="0">
                <a:solidFill>
                  <a:srgbClr val="002060"/>
                </a:solidFill>
              </a:rPr>
              <a:t> умеренным потенциалом загрязнения, например, ниже порогов КПКЗ,</a:t>
            </a:r>
            <a:r>
              <a:rPr lang="en-US" sz="2500" dirty="0" smtClean="0">
                <a:solidFill>
                  <a:srgbClr val="002060"/>
                </a:solidFill>
              </a:rPr>
              <a:t> </a:t>
            </a:r>
            <a:r>
              <a:rPr lang="ru-RU" sz="2500" dirty="0" smtClean="0">
                <a:solidFill>
                  <a:srgbClr val="002060"/>
                </a:solidFill>
              </a:rPr>
              <a:t>для которых на основе Справочников или других источников разрабатываются Нормы Общего Действия (НОД). </a:t>
            </a:r>
          </a:p>
          <a:p>
            <a:pPr lvl="1">
              <a:buClr>
                <a:srgbClr val="002060"/>
              </a:buClr>
            </a:pPr>
            <a:r>
              <a:rPr lang="ru-RU" sz="2100" dirty="0" smtClean="0">
                <a:solidFill>
                  <a:srgbClr val="002060"/>
                </a:solidFill>
              </a:rPr>
              <a:t>Эти НОД включаются в Разрешение или в Декларацию.</a:t>
            </a:r>
          </a:p>
          <a:p>
            <a:pPr>
              <a:buClr>
                <a:srgbClr val="002060"/>
              </a:buClr>
            </a:pPr>
            <a:r>
              <a:rPr lang="ru-RU" sz="2500" dirty="0" smtClean="0">
                <a:solidFill>
                  <a:srgbClr val="002060"/>
                </a:solidFill>
              </a:rPr>
              <a:t>Группа </a:t>
            </a:r>
            <a:r>
              <a:rPr lang="en-US" sz="2500" dirty="0" smtClean="0">
                <a:solidFill>
                  <a:srgbClr val="002060"/>
                </a:solidFill>
              </a:rPr>
              <a:t>III – </a:t>
            </a:r>
            <a:r>
              <a:rPr lang="ru-RU" sz="2500" dirty="0" smtClean="0">
                <a:solidFill>
                  <a:srgbClr val="002060"/>
                </a:solidFill>
              </a:rPr>
              <a:t>предприятия</a:t>
            </a:r>
            <a:r>
              <a:rPr lang="en-US" sz="2500" dirty="0" smtClean="0">
                <a:solidFill>
                  <a:srgbClr val="002060"/>
                </a:solidFill>
              </a:rPr>
              <a:t> c</a:t>
            </a:r>
            <a:r>
              <a:rPr lang="ru-RU" sz="2500" dirty="0" smtClean="0">
                <a:solidFill>
                  <a:srgbClr val="002060"/>
                </a:solidFill>
              </a:rPr>
              <a:t> небольшим / малым потенциалом загрязнения. Для них нормативы эмиссий устанавливаются по факту и  вносятся в отчетность.</a:t>
            </a:r>
          </a:p>
          <a:p>
            <a:pPr>
              <a:buClr>
                <a:srgbClr val="002060"/>
              </a:buClr>
            </a:pPr>
            <a:r>
              <a:rPr lang="ru-RU" sz="2500" dirty="0" smtClean="0">
                <a:solidFill>
                  <a:srgbClr val="002060"/>
                </a:solidFill>
              </a:rPr>
              <a:t>Группа </a:t>
            </a:r>
            <a:r>
              <a:rPr lang="en-US" sz="2500" dirty="0" smtClean="0">
                <a:solidFill>
                  <a:srgbClr val="002060"/>
                </a:solidFill>
              </a:rPr>
              <a:t>IV – </a:t>
            </a:r>
            <a:r>
              <a:rPr lang="ru-RU" sz="2500" dirty="0" smtClean="0">
                <a:solidFill>
                  <a:srgbClr val="002060"/>
                </a:solidFill>
              </a:rPr>
              <a:t>предприятия</a:t>
            </a:r>
            <a:r>
              <a:rPr lang="en-US" sz="2500" dirty="0" smtClean="0">
                <a:solidFill>
                  <a:srgbClr val="002060"/>
                </a:solidFill>
              </a:rPr>
              <a:t> c</a:t>
            </a:r>
            <a:r>
              <a:rPr lang="ru-RU" sz="2500" dirty="0" smtClean="0">
                <a:solidFill>
                  <a:srgbClr val="002060"/>
                </a:solidFill>
              </a:rPr>
              <a:t> </a:t>
            </a:r>
            <a:r>
              <a:rPr lang="en-US" sz="2500" dirty="0" smtClean="0">
                <a:solidFill>
                  <a:srgbClr val="002060"/>
                </a:solidFill>
              </a:rPr>
              <a:t> </a:t>
            </a:r>
            <a:r>
              <a:rPr lang="ru-RU" sz="2500" dirty="0" smtClean="0">
                <a:solidFill>
                  <a:srgbClr val="002060"/>
                </a:solidFill>
              </a:rPr>
              <a:t>ничтожным / минимальным  потенциалом загрязнения (не подлежат государственному учету)</a:t>
            </a:r>
          </a:p>
          <a:p>
            <a:pPr marL="0" indent="0">
              <a:buFont typeface="Arial" pitchFamily="34" charset="0"/>
              <a:buNone/>
            </a:pPr>
            <a:endParaRPr lang="en-GB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0111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Неоднозначность понятия «минимального воздействия»</a:t>
            </a:r>
            <a:endParaRPr lang="en-GB" sz="36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256584"/>
          </a:xfrm>
        </p:spPr>
        <p:txBody>
          <a:bodyPr>
            <a:normAutofit fontScale="77500" lnSpcReduction="20000"/>
          </a:bodyPr>
          <a:lstStyle/>
          <a:p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</a:rPr>
              <a:t>К </a:t>
            </a:r>
            <a:r>
              <a:rPr lang="en-US" sz="3100" dirty="0" smtClean="0">
                <a:solidFill>
                  <a:schemeClr val="accent1">
                    <a:lumMod val="75000"/>
                  </a:schemeClr>
                </a:solidFill>
              </a:rPr>
              <a:t>IV </a:t>
            </a:r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</a:rPr>
              <a:t>группе (не регистрируются) относятся, в частности: </a:t>
            </a:r>
          </a:p>
          <a:p>
            <a:pPr lvl="1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Прачечные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, химические чистки, парикмахерские, салоны красоты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Гостиницы, детские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лагеря, пансионаты, дома отдыха и т.п., имеющие подключение к централизованным системам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водоотведения</a:t>
            </a:r>
          </a:p>
          <a:p>
            <a:pPr lvl="1"/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Научно-исследовательские и проектные институты, конструкторские бюро и другие учреждения, не имеющие опытных и опытно-экспериментальных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производств</a:t>
            </a:r>
          </a:p>
          <a:p>
            <a:pPr lvl="1"/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Предприятия общественного питания, включая рестораны, кафе, бары, столовые, имеющие подключение к централизованным системам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водоотведения</a:t>
            </a:r>
          </a:p>
          <a:p>
            <a:pPr marL="514350" indent="-457200"/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</a:rPr>
              <a:t>В странах ЕС  эти объекты могут относиться к группе </a:t>
            </a:r>
            <a:r>
              <a:rPr lang="en-US" sz="3100" dirty="0" smtClean="0">
                <a:solidFill>
                  <a:schemeClr val="accent1">
                    <a:lumMod val="75000"/>
                  </a:schemeClr>
                </a:solidFill>
              </a:rPr>
              <a:t>II (</a:t>
            </a:r>
            <a:r>
              <a:rPr lang="ru-RU" sz="3100" dirty="0">
                <a:solidFill>
                  <a:schemeClr val="accent1">
                    <a:lumMod val="75000"/>
                  </a:schemeClr>
                </a:solidFill>
              </a:rPr>
              <a:t>у</a:t>
            </a:r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</a:rPr>
              <a:t>меренного воздействия </a:t>
            </a:r>
            <a:r>
              <a:rPr lang="ru-RU" sz="31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</a:rPr>
              <a:t>- НОД) или </a:t>
            </a:r>
            <a:r>
              <a:rPr lang="en-US" sz="3100" dirty="0" smtClean="0">
                <a:solidFill>
                  <a:schemeClr val="accent1">
                    <a:lumMod val="75000"/>
                  </a:schemeClr>
                </a:solidFill>
              </a:rPr>
              <a:t>III (</a:t>
            </a:r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</a:rPr>
              <a:t>незначительного  воздействия, подлежащих регистрации)</a:t>
            </a:r>
            <a:endParaRPr lang="ru-RU" sz="31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118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Неоднозначность понятия «минимального воздействия»</a:t>
            </a:r>
            <a:endParaRPr lang="en-GB" sz="36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256584"/>
          </a:xfrm>
        </p:spPr>
        <p:txBody>
          <a:bodyPr>
            <a:normAutofit/>
          </a:bodyPr>
          <a:lstStyle/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Будем понимать в рамках проекта, что «минимальное» и «незначительное» являются синонимами</a:t>
            </a:r>
          </a:p>
          <a:p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К этой </a:t>
            </a:r>
            <a:r>
              <a:rPr lang="en-US" sz="2600" dirty="0" smtClean="0">
                <a:solidFill>
                  <a:schemeClr val="accent1">
                    <a:lumMod val="75000"/>
                  </a:schemeClr>
                </a:solidFill>
              </a:rPr>
              <a:t>III 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группе относятся малые и средние производства, которые не попали в первые две, но подлежат  упрощенному регулированию (регистрация, декларация либо загрязнения по факту)</a:t>
            </a:r>
          </a:p>
          <a:p>
            <a:endParaRPr lang="ru-RU" sz="3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55776" y="3861048"/>
            <a:ext cx="3960440" cy="6205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FF00"/>
                </a:solidFill>
              </a:rPr>
              <a:t>Комплексное регулирование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00094" y="4896653"/>
            <a:ext cx="2664296" cy="6205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FF00"/>
                </a:solidFill>
              </a:rPr>
              <a:t>Применение НОД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55776" y="6021288"/>
            <a:ext cx="3960440" cy="6205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FF00"/>
                </a:solidFill>
              </a:rPr>
              <a:t>Упрощенное регулирование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4471663" y="4461115"/>
            <a:ext cx="172344" cy="415026"/>
          </a:xfrm>
          <a:prstGeom prst="downArrow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4502904" y="5517232"/>
            <a:ext cx="213112" cy="467409"/>
          </a:xfrm>
          <a:prstGeom prst="downArrow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7096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" y="116632"/>
            <a:ext cx="9108504" cy="1584176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Документ, разработанный для обеспечения процедуры регистрации производств с незначительным (минимальным) воздействием на окружающую среду </a:t>
            </a:r>
            <a:endParaRPr lang="en-GB" sz="36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Модельное Положение о регистрации объектов в государственном реестре объектов с незначительным потенциалом загрязнения окружающей среды и по ведению государственного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реестра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Включает шаблоны карты учета объекта и свидетельства о регистрации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7173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691642520"/>
              </p:ext>
            </p:extLst>
          </p:nvPr>
        </p:nvGraphicFramePr>
        <p:xfrm>
          <a:off x="3135313" y="1397000"/>
          <a:ext cx="2871787" cy="4064000"/>
        </p:xfrm>
        <a:graphic>
          <a:graphicData uri="http://schemas.openxmlformats.org/presentationml/2006/ole">
            <p:oleObj spid="_x0000_s3074" name="Acrobat Document" r:id="rId4" imgW="5667480" imgH="8020080" progId="AcroExch.Document.7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165144023"/>
              </p:ext>
            </p:extLst>
          </p:nvPr>
        </p:nvGraphicFramePr>
        <p:xfrm>
          <a:off x="1763689" y="-240591"/>
          <a:ext cx="5400600" cy="7642642"/>
        </p:xfrm>
        <a:graphic>
          <a:graphicData uri="http://schemas.openxmlformats.org/presentationml/2006/ole">
            <p:oleObj spid="_x0000_s3075" name="Acrobat Document" r:id="rId5" imgW="5667480" imgH="8020080" progId="AcroExch.Document.11">
              <p:link updateAutomatic="1"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4104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166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000" b="1" dirty="0" smtClean="0">
                <a:solidFill>
                  <a:srgbClr val="0070C0"/>
                </a:solidFill>
              </a:rPr>
              <a:t>Спасибо за внимание!</a:t>
            </a:r>
          </a:p>
          <a:p>
            <a:pPr marL="0" indent="0" algn="ctr">
              <a:buNone/>
            </a:pPr>
            <a:endParaRPr lang="ru-RU" sz="30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М.В. </a:t>
            </a:r>
            <a:r>
              <a:rPr lang="ru-RU" sz="2600" dirty="0" err="1" smtClean="0">
                <a:solidFill>
                  <a:srgbClr val="002060"/>
                </a:solidFill>
              </a:rPr>
              <a:t>Бегак</a:t>
            </a:r>
            <a:endParaRPr lang="ru-RU" sz="26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2600" dirty="0" smtClean="0">
                <a:solidFill>
                  <a:srgbClr val="002060"/>
                </a:solidFill>
              </a:rPr>
              <a:t>mbegak@gmail.com</a:t>
            </a:r>
          </a:p>
          <a:p>
            <a:pPr marL="0" indent="0" algn="ctr">
              <a:buNone/>
            </a:pPr>
            <a:endParaRPr lang="ru-RU" sz="26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Т.В. Гусева</a:t>
            </a:r>
            <a:endParaRPr lang="en-US" sz="26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2600" dirty="0" smtClean="0">
                <a:solidFill>
                  <a:srgbClr val="002060"/>
                </a:solidFill>
              </a:rPr>
              <a:t>tguseva@muctr.ru</a:t>
            </a:r>
            <a:endParaRPr lang="en-GB" sz="2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637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3423</TotalTime>
  <Words>355</Words>
  <Application>Microsoft Office PowerPoint</Application>
  <PresentationFormat>On-screen Show (4:3)</PresentationFormat>
  <Paragraphs>42</Paragraphs>
  <Slides>7</Slides>
  <Notes>7</Notes>
  <HiddenSlides>0</HiddenSlides>
  <MMClips>0</MMClips>
  <ScaleCrop>false</ScaleCrop>
  <HeadingPairs>
    <vt:vector size="8" baseType="variant">
      <vt:variant>
        <vt:lpstr>Theme</vt:lpstr>
      </vt:variant>
      <vt:variant>
        <vt:i4>1</vt:i4>
      </vt:variant>
      <vt:variant>
        <vt:lpstr>Links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Office Theme</vt:lpstr>
      <vt:lpstr>C:\Users\1\Documents\My documents\Киев\Work\Киев 2\Final Presentations\Registration regulations LPA_1.pdf</vt:lpstr>
      <vt:lpstr>Acrobat Document</vt:lpstr>
      <vt:lpstr>   Рекомендации по законодательным актам внедрения процедуры регистрации производств с минимальным воздействием на окружающую среду</vt:lpstr>
      <vt:lpstr>Неоднозначность понятия «минимального воздействия»</vt:lpstr>
      <vt:lpstr>Неоднозначность понятия «минимального воздействия»</vt:lpstr>
      <vt:lpstr>Неоднозначность понятия «минимального воздействия»</vt:lpstr>
      <vt:lpstr>Документ, разработанный для обеспечения процедуры регистрации производств с незначительным (минимальным) воздействием на окружающую среду </vt:lpstr>
      <vt:lpstr>Slide 6</vt:lpstr>
      <vt:lpstr>Slide 7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Tatiana Guseva;Michaek Begak</dc:creator>
  <cp:lastModifiedBy>Vladimir Morozov</cp:lastModifiedBy>
  <cp:revision>310</cp:revision>
  <cp:lastPrinted>2012-05-10T14:01:43Z</cp:lastPrinted>
  <dcterms:created xsi:type="dcterms:W3CDTF">2011-10-12T15:30:18Z</dcterms:created>
  <dcterms:modified xsi:type="dcterms:W3CDTF">2013-09-30T07:44:31Z</dcterms:modified>
</cp:coreProperties>
</file>