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Default Extension="vml" ContentType="application/vnd.openxmlformats-officedocument.vmlDrawing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382" r:id="rId2"/>
    <p:sldId id="415" r:id="rId3"/>
    <p:sldId id="414" r:id="rId4"/>
    <p:sldId id="416" r:id="rId5"/>
    <p:sldId id="417" r:id="rId6"/>
    <p:sldId id="419" r:id="rId7"/>
    <p:sldId id="420" r:id="rId8"/>
    <p:sldId id="421" r:id="rId9"/>
    <p:sldId id="422" r:id="rId10"/>
    <p:sldId id="426" r:id="rId11"/>
    <p:sldId id="418" r:id="rId12"/>
    <p:sldId id="425" r:id="rId13"/>
    <p:sldId id="424" r:id="rId14"/>
    <p:sldId id="423" r:id="rId15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3333FF"/>
    <a:srgbClr val="FFCC66"/>
    <a:srgbClr val="0066FF"/>
    <a:srgbClr val="FF5050"/>
    <a:srgbClr val="E9E53B"/>
    <a:srgbClr val="FFFF99"/>
    <a:srgbClr val="FFFFE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81" autoAdjust="0"/>
    <p:restoredTop sz="94803" autoAdjust="0"/>
  </p:normalViewPr>
  <p:slideViewPr>
    <p:cSldViewPr>
      <p:cViewPr>
        <p:scale>
          <a:sx n="73" d="100"/>
          <a:sy n="73" d="100"/>
        </p:scale>
        <p:origin x="-1332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D5F3A010-5C24-4441-AA09-F84D667FBE29}" type="datetimeFigureOut">
              <a:rPr lang="en-GB" smtClean="0"/>
              <a:pPr/>
              <a:t>02/10/2013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F12E0633-D742-427C-95D8-0F1C541939B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101245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34FAF0-2510-46E7-B222-F4FCC2DABBFF}" type="slidenum">
              <a:rPr lang="cs-CZ"/>
              <a:pPr/>
              <a:t>12</a:t>
            </a:fld>
            <a:endParaRPr lang="cs-CZ"/>
          </a:p>
        </p:txBody>
      </p:sp>
      <p:sp>
        <p:nvSpPr>
          <p:cNvPr id="205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/>
          <a:lstStyle>
            <a:lvl1pPr algn="ctr">
              <a:defRPr b="0" i="0">
                <a:solidFill>
                  <a:srgbClr val="FFFFE1"/>
                </a:solidFill>
                <a:latin typeface="Eras Light IT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44016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8" name="Picture 2" descr="800px-Flag_of_Europe_sv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6093296"/>
            <a:ext cx="842184" cy="5638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199806"/>
            <a:ext cx="7308304" cy="457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02/10/2013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02/10/2013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bg1"/>
          </a:solidFill>
          <a:ln>
            <a:noFill/>
          </a:ln>
          <a:effectLst>
            <a:outerShdw blurRad="279400" dist="38100" dir="5400000" algn="t" rotWithShape="0">
              <a:schemeClr val="accent2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80000"/>
              </a:lnSpc>
              <a:defRPr sz="4000" i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</p:spPr>
        <p:txBody>
          <a:bodyPr/>
          <a:lstStyle>
            <a:lvl1pPr>
              <a:spcBef>
                <a:spcPts val="1200"/>
              </a:spcBef>
              <a:defRPr sz="2800">
                <a:solidFill>
                  <a:schemeClr val="accent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400">
                <a:solidFill>
                  <a:schemeClr val="tx2"/>
                </a:solidFill>
              </a:defRPr>
            </a:lvl4pPr>
            <a:lvl5pPr>
              <a:defRPr sz="2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02/10/2013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02/10/2013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Document 7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02/10/2013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02/10/2013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Document 5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02/10/2013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02/10/2013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02/10/2013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02/10/2013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ECED63F-EBE3-42E5-807B-7C5B8724F34A}" type="datetimeFigureOut">
              <a:rPr lang="en-GB" smtClean="0"/>
              <a:pPr/>
              <a:t>02/10/2013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i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Microsoft_Office_Excel_97-2003_Worksheet1.xls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1196752"/>
            <a:ext cx="8062664" cy="3816423"/>
          </a:xfrm>
        </p:spPr>
        <p:txBody>
          <a:bodyPr>
            <a:normAutofit/>
          </a:bodyPr>
          <a:lstStyle/>
          <a:p>
            <a:r>
              <a:rPr lang="ru-RU" sz="4200" dirty="0">
                <a:latin typeface="+mn-lt"/>
              </a:rPr>
              <a:t>	</a:t>
            </a:r>
            <a:r>
              <a:rPr lang="ru-RU" sz="4200" dirty="0" smtClean="0">
                <a:latin typeface="+mn-lt"/>
              </a:rPr>
              <a:t>Работа в группах: основные направления реформирования системы природоохранных разрешений</a:t>
            </a:r>
            <a:endParaRPr lang="en-GB" sz="4200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3861048"/>
            <a:ext cx="7992888" cy="1777752"/>
          </a:xfrm>
        </p:spPr>
        <p:txBody>
          <a:bodyPr>
            <a:noAutofit/>
          </a:bodyPr>
          <a:lstStyle/>
          <a:p>
            <a:pPr lvl="1" algn="r"/>
            <a:endParaRPr lang="ru-RU" sz="3200" i="1" dirty="0" smtClean="0">
              <a:solidFill>
                <a:srgbClr val="FFFF00"/>
              </a:solidFill>
            </a:endParaRPr>
          </a:p>
          <a:p>
            <a:pPr lvl="1" algn="r"/>
            <a:endParaRPr lang="ru-RU" sz="3200" i="1" dirty="0">
              <a:solidFill>
                <a:srgbClr val="FFFF00"/>
              </a:solidFill>
            </a:endParaRPr>
          </a:p>
          <a:p>
            <a:pPr lvl="1" algn="r"/>
            <a:r>
              <a:rPr lang="ru-RU" sz="3200" i="1" dirty="0" smtClean="0">
                <a:solidFill>
                  <a:srgbClr val="FFFF00"/>
                </a:solidFill>
              </a:rPr>
              <a:t>М.В. </a:t>
            </a:r>
            <a:r>
              <a:rPr lang="ru-RU" sz="3200" i="1" dirty="0" err="1" smtClean="0">
                <a:solidFill>
                  <a:srgbClr val="FFFF00"/>
                </a:solidFill>
              </a:rPr>
              <a:t>Бегак</a:t>
            </a:r>
            <a:r>
              <a:rPr lang="ru-RU" sz="3200" i="1" dirty="0" smtClean="0">
                <a:solidFill>
                  <a:srgbClr val="FFFF00"/>
                </a:solidFill>
              </a:rPr>
              <a:t>, Т.В. Гусева</a:t>
            </a:r>
            <a:endParaRPr lang="en-GB" sz="3200" i="1" dirty="0">
              <a:solidFill>
                <a:srgbClr val="FFFF00"/>
              </a:solidFill>
            </a:endParaRPr>
          </a:p>
        </p:txBody>
      </p:sp>
      <p:sp>
        <p:nvSpPr>
          <p:cNvPr id="4" name="Title 7"/>
          <p:cNvSpPr txBox="1">
            <a:spLocks/>
          </p:cNvSpPr>
          <p:nvPr/>
        </p:nvSpPr>
        <p:spPr>
          <a:xfrm>
            <a:off x="107504" y="0"/>
            <a:ext cx="8928992" cy="11099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400" b="0" i="0" kern="1200">
                <a:solidFill>
                  <a:srgbClr val="FFFFE1"/>
                </a:solidFill>
                <a:latin typeface="Eras Light ITC" pitchFamily="34" charset="0"/>
                <a:ea typeface="+mj-ea"/>
                <a:cs typeface="+mj-cs"/>
              </a:defRPr>
            </a:lvl1pPr>
          </a:lstStyle>
          <a:p>
            <a:r>
              <a:rPr lang="en-GB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Air Quality Governance in the ENPI East Countries</a:t>
            </a:r>
            <a:endParaRPr lang="en-GB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9842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31840" y="476672"/>
            <a:ext cx="1872208" cy="720080"/>
          </a:xfrm>
        </p:spPr>
        <p:txBody>
          <a:bodyPr/>
          <a:lstStyle/>
          <a:p>
            <a:pPr algn="ctr"/>
            <a:r>
              <a:rPr lang="ru-RU" dirty="0" smtClean="0"/>
              <a:t>Пурга</a:t>
            </a:r>
            <a:endParaRPr lang="en-US" dirty="0"/>
          </a:p>
        </p:txBody>
      </p:sp>
      <p:pic>
        <p:nvPicPr>
          <p:cNvPr id="4" name="Content Placeholder 3" descr="6965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-1" y="1628800"/>
            <a:ext cx="9164655" cy="4752528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476672"/>
            <a:ext cx="8424936" cy="864096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ru-RU" sz="12800" b="1" dirty="0" smtClean="0">
                <a:solidFill>
                  <a:srgbClr val="0070C0"/>
                </a:solidFill>
              </a:rPr>
              <a:t>Итак, что же делает природоохранное разрешение комплексным? </a:t>
            </a:r>
          </a:p>
          <a:p>
            <a:pPr marL="0" indent="0" algn="ctr">
              <a:buNone/>
            </a:pPr>
            <a:endParaRPr lang="ru-RU" sz="3000" b="1" dirty="0">
              <a:solidFill>
                <a:srgbClr val="0070C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11560" y="1628801"/>
            <a:ext cx="8208912" cy="37087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ru-RU" sz="2500" b="1" dirty="0" smtClean="0"/>
              <a:t> Охрана окружающей среды в целом</a:t>
            </a:r>
          </a:p>
          <a:p>
            <a:pPr lvl="1">
              <a:buFont typeface="Arial" pitchFamily="34" charset="0"/>
              <a:buChar char="•"/>
            </a:pPr>
            <a:r>
              <a:rPr lang="ru-RU" sz="2500" dirty="0" smtClean="0"/>
              <a:t> загрязнение - вода, воздух, отходы, шум и вибрация</a:t>
            </a:r>
          </a:p>
          <a:p>
            <a:pPr lvl="1">
              <a:buFont typeface="Arial" pitchFamily="34" charset="0"/>
              <a:buChar char="•"/>
            </a:pPr>
            <a:r>
              <a:rPr lang="ru-RU" sz="2500" dirty="0" smtClean="0"/>
              <a:t> почва!</a:t>
            </a:r>
          </a:p>
          <a:p>
            <a:pPr lvl="1">
              <a:buFont typeface="Arial" pitchFamily="34" charset="0"/>
              <a:buChar char="•"/>
            </a:pPr>
            <a:r>
              <a:rPr lang="ru-RU" sz="2500" dirty="0" smtClean="0"/>
              <a:t> потребление ресурсов (вода, сырьё, энергия)</a:t>
            </a:r>
          </a:p>
          <a:p>
            <a:pPr lvl="1">
              <a:buFont typeface="Arial" pitchFamily="34" charset="0"/>
              <a:buChar char="•"/>
            </a:pPr>
            <a:r>
              <a:rPr lang="ru-RU" sz="2500" dirty="0" smtClean="0"/>
              <a:t> в принципе открытый список (значительные аспекты ИСО 14001</a:t>
            </a:r>
            <a:r>
              <a:rPr lang="ru-RU" sz="2500" b="1" dirty="0" smtClean="0"/>
              <a:t>)</a:t>
            </a:r>
          </a:p>
          <a:p>
            <a:pPr>
              <a:spcBef>
                <a:spcPts val="1200"/>
              </a:spcBef>
              <a:buFontTx/>
              <a:buChar char="-"/>
            </a:pPr>
            <a:r>
              <a:rPr lang="ru-RU" sz="2500" b="1" dirty="0" smtClean="0"/>
              <a:t> </a:t>
            </a:r>
            <a:r>
              <a:rPr lang="ru-RU" sz="2500" b="1" dirty="0" smtClean="0">
                <a:solidFill>
                  <a:schemeClr val="accent5">
                    <a:lumMod val="75000"/>
                  </a:schemeClr>
                </a:solidFill>
              </a:rPr>
              <a:t>НДТМ</a:t>
            </a:r>
          </a:p>
          <a:p>
            <a:pPr lvl="1">
              <a:buFont typeface="Arial" pitchFamily="34" charset="0"/>
              <a:buChar char="•"/>
            </a:pPr>
            <a:r>
              <a:rPr lang="ru-RU" sz="2500" dirty="0" smtClean="0">
                <a:solidFill>
                  <a:schemeClr val="accent5">
                    <a:lumMod val="75000"/>
                  </a:schemeClr>
                </a:solidFill>
              </a:rPr>
              <a:t> состязательная процедура</a:t>
            </a:r>
          </a:p>
          <a:p>
            <a:pPr lvl="1">
              <a:buFont typeface="Arial" pitchFamily="34" charset="0"/>
              <a:buChar char="•"/>
            </a:pPr>
            <a:r>
              <a:rPr lang="ru-RU" sz="2500" dirty="0" smtClean="0">
                <a:solidFill>
                  <a:schemeClr val="accent5">
                    <a:lumMod val="75000"/>
                  </a:schemeClr>
                </a:solidFill>
              </a:rPr>
              <a:t> участие общественности, гласность</a:t>
            </a:r>
            <a:endParaRPr lang="en-US" sz="25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86379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D26FD-F9D8-40CF-BEAF-9B4CBD4A6D06}" type="slidenum">
              <a:rPr lang="cs-CZ">
                <a:solidFill>
                  <a:srgbClr val="000000"/>
                </a:solidFill>
              </a:rPr>
              <a:pPr/>
              <a:t>12</a:t>
            </a:fld>
            <a:endParaRPr lang="cs-CZ">
              <a:solidFill>
                <a:srgbClr val="000000"/>
              </a:solidFill>
            </a:endParaRPr>
          </a:p>
        </p:txBody>
      </p:sp>
      <p:sp>
        <p:nvSpPr>
          <p:cNvPr id="204803" name="Rectangle 3"/>
          <p:cNvSpPr>
            <a:spLocks noChangeArrowheads="1"/>
          </p:cNvSpPr>
          <p:nvPr/>
        </p:nvSpPr>
        <p:spPr bwMode="auto">
          <a:xfrm>
            <a:off x="683568" y="144016"/>
            <a:ext cx="7920880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>
              <a:lnSpc>
                <a:spcPct val="90000"/>
              </a:lnSpc>
            </a:pPr>
            <a:r>
              <a:rPr lang="ru-RU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Степень интеграции </a:t>
            </a:r>
            <a:r>
              <a:rPr lang="cs-CZ" sz="2800" dirty="0" smtClean="0"/>
              <a:t>– </a:t>
            </a:r>
          </a:p>
          <a:p>
            <a:pPr algn="ctr">
              <a:lnSpc>
                <a:spcPct val="90000"/>
              </a:lnSpc>
            </a:pPr>
            <a:r>
              <a:rPr lang="ru-RU" sz="28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правовая и институциональная основа</a:t>
            </a:r>
            <a:endParaRPr lang="en-GB" sz="2800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1061" name="Object 27"/>
          <p:cNvGraphicFramePr>
            <a:graphicFrameLocks noChangeAspect="1"/>
          </p:cNvGraphicFramePr>
          <p:nvPr/>
        </p:nvGraphicFramePr>
        <p:xfrm>
          <a:off x="0" y="1270000"/>
          <a:ext cx="9155113" cy="5183188"/>
        </p:xfrm>
        <a:graphic>
          <a:graphicData uri="http://schemas.openxmlformats.org/presentationml/2006/ole">
            <p:oleObj spid="_x0000_s1026" name="Worksheet" r:id="rId4" imgW="5467382" imgH="2924190" progId="Excel.Sheet.8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3666106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:cover/>
      </p:transition>
    </mc:Choice>
    <mc:Fallback>
      <p:transition spd="slow">
        <p:cover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1640" y="620688"/>
            <a:ext cx="6768752" cy="576064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ru-RU" sz="5300" b="1" dirty="0" smtClean="0">
                <a:solidFill>
                  <a:srgbClr val="0070C0"/>
                </a:solidFill>
              </a:rPr>
              <a:t>Основные моменты обсуждений </a:t>
            </a:r>
          </a:p>
          <a:p>
            <a:pPr marL="0" indent="0" algn="ctr">
              <a:buNone/>
            </a:pPr>
            <a:endParaRPr lang="ru-RU" sz="3000" b="1" dirty="0">
              <a:solidFill>
                <a:srgbClr val="0070C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5536" y="1628801"/>
            <a:ext cx="8352928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ru-RU" sz="2500" dirty="0" smtClean="0"/>
              <a:t> Важность определения основных производств (установок, </a:t>
            </a:r>
            <a:r>
              <a:rPr lang="en-US" sz="2500" dirty="0" smtClean="0"/>
              <a:t>installations)</a:t>
            </a:r>
          </a:p>
          <a:p>
            <a:pPr lvl="1">
              <a:buFont typeface="Arial" pitchFamily="34" charset="0"/>
              <a:buChar char="•"/>
            </a:pPr>
            <a:r>
              <a:rPr lang="ru-RU" sz="2500" dirty="0" smtClean="0"/>
              <a:t> учёт отраслевой специфики загрязнение - вода, воздух, отходы, шум и вибрация</a:t>
            </a:r>
          </a:p>
          <a:p>
            <a:pPr lvl="1">
              <a:buFont typeface="Arial" pitchFamily="34" charset="0"/>
              <a:buChar char="•"/>
            </a:pPr>
            <a:r>
              <a:rPr lang="ru-RU" sz="2500" dirty="0" smtClean="0"/>
              <a:t> почва!</a:t>
            </a:r>
          </a:p>
          <a:p>
            <a:pPr lvl="1">
              <a:buFont typeface="Arial" pitchFamily="34" charset="0"/>
              <a:buChar char="•"/>
            </a:pPr>
            <a:r>
              <a:rPr lang="ru-RU" sz="2500" dirty="0" smtClean="0"/>
              <a:t> потребление ресурсов (вода, сырьё, энергия)</a:t>
            </a:r>
          </a:p>
          <a:p>
            <a:pPr lvl="1">
              <a:buFont typeface="Arial" pitchFamily="34" charset="0"/>
              <a:buChar char="•"/>
            </a:pPr>
            <a:r>
              <a:rPr lang="ru-RU" sz="2500" dirty="0" smtClean="0"/>
              <a:t> в принципе открытый список (значительные аспекты ИСО 14001)</a:t>
            </a:r>
          </a:p>
          <a:p>
            <a:pPr>
              <a:spcBef>
                <a:spcPts val="1200"/>
              </a:spcBef>
              <a:buFontTx/>
              <a:buChar char="-"/>
            </a:pPr>
            <a:r>
              <a:rPr lang="ru-RU" sz="2500" dirty="0" smtClean="0"/>
              <a:t> 1 (одна заявка) на комплексное разрешение </a:t>
            </a:r>
          </a:p>
          <a:p>
            <a:pPr lvl="1">
              <a:buFont typeface="Arial" pitchFamily="34" charset="0"/>
              <a:buChar char="•"/>
            </a:pPr>
            <a:r>
              <a:rPr lang="ru-RU" sz="2500" dirty="0" smtClean="0"/>
              <a:t> производства КПКЗ (возможно, каждое по своему формату заявки( </a:t>
            </a:r>
          </a:p>
          <a:p>
            <a:pPr lvl="1">
              <a:buFont typeface="Arial" pitchFamily="34" charset="0"/>
              <a:buChar char="•"/>
            </a:pPr>
            <a:r>
              <a:rPr lang="ru-RU" sz="2500" dirty="0" smtClean="0"/>
              <a:t> вспомогательные производства </a:t>
            </a:r>
            <a:endParaRPr lang="en-US" sz="2500" dirty="0"/>
          </a:p>
        </p:txBody>
      </p:sp>
    </p:spTree>
    <p:extLst>
      <p:ext uri="{BB962C8B-B14F-4D97-AF65-F5344CB8AC3E}">
        <p14:creationId xmlns="" xmlns:p14="http://schemas.microsoft.com/office/powerpoint/2010/main" val="1886379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3688" y="2852936"/>
            <a:ext cx="5400600" cy="576064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sz="3000" b="1" dirty="0" smtClean="0">
                <a:solidFill>
                  <a:srgbClr val="0070C0"/>
                </a:solidFill>
              </a:rPr>
              <a:t>Спасибо! Хорошего второго дня!</a:t>
            </a:r>
          </a:p>
          <a:p>
            <a:pPr marL="0" indent="0" algn="ctr">
              <a:buNone/>
            </a:pPr>
            <a:endParaRPr lang="ru-RU" sz="3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86379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Вопросы дискуссии</a:t>
            </a:r>
            <a:endParaRPr lang="ru-R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219256" cy="492941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rgbClr val="C00000"/>
                </a:solidFill>
              </a:rPr>
              <a:t>Что является наиболее проблемным и непонятным в системе комплексных природоохранных разрешений: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Что делает разрешение комплексным, каковы обязательные составляющие системы КПКЗ?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706090"/>
          </a:xfrm>
        </p:spPr>
        <p:txBody>
          <a:bodyPr/>
          <a:lstStyle/>
          <a:p>
            <a:r>
              <a:rPr lang="ru-RU" b="1" dirty="0" smtClean="0"/>
              <a:t>Азербайджан</a:t>
            </a:r>
            <a:endParaRPr lang="ru-R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80728"/>
            <a:ext cx="8435280" cy="5544616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300"/>
              </a:spcBef>
            </a:pPr>
            <a:r>
              <a:rPr lang="ru-RU" dirty="0" smtClean="0"/>
              <a:t>Есть:</a:t>
            </a:r>
          </a:p>
          <a:p>
            <a:pPr lvl="1">
              <a:spcBef>
                <a:spcPts val="300"/>
              </a:spcBef>
            </a:pPr>
            <a:r>
              <a:rPr lang="ru-RU" dirty="0" smtClean="0"/>
              <a:t>Политическая воля</a:t>
            </a:r>
          </a:p>
          <a:p>
            <a:pPr lvl="1">
              <a:spcBef>
                <a:spcPts val="300"/>
              </a:spcBef>
            </a:pPr>
            <a:r>
              <a:rPr lang="ru-RU" dirty="0" smtClean="0"/>
              <a:t>Национальный план внедрения КПКЗ и другие документы</a:t>
            </a:r>
          </a:p>
          <a:p>
            <a:pPr lvl="1">
              <a:spcBef>
                <a:spcPts val="300"/>
              </a:spcBef>
            </a:pPr>
            <a:r>
              <a:rPr lang="ru-RU" dirty="0" smtClean="0"/>
              <a:t>Критерии отнесения деятельности к категории КПКЗ</a:t>
            </a:r>
          </a:p>
          <a:p>
            <a:pPr>
              <a:spcBef>
                <a:spcPts val="300"/>
              </a:spcBef>
            </a:pPr>
            <a:r>
              <a:rPr lang="ru-RU" dirty="0" smtClean="0"/>
              <a:t>Трудности</a:t>
            </a:r>
          </a:p>
          <a:p>
            <a:pPr lvl="1">
              <a:spcBef>
                <a:spcPts val="300"/>
              </a:spcBef>
            </a:pPr>
            <a:r>
              <a:rPr lang="ru-RU" dirty="0" smtClean="0"/>
              <a:t>Не создана законодательная база (законопроект по ОВОС  в Парламенте, статья о комплексных разрешениях будет включена)</a:t>
            </a:r>
          </a:p>
          <a:p>
            <a:pPr lvl="1">
              <a:spcBef>
                <a:spcPts val="300"/>
              </a:spcBef>
            </a:pPr>
            <a:r>
              <a:rPr lang="ru-RU" dirty="0" smtClean="0"/>
              <a:t>Сложно определить место </a:t>
            </a:r>
            <a:r>
              <a:rPr lang="ru-RU" dirty="0" err="1" smtClean="0"/>
              <a:t>энергоэффективности</a:t>
            </a:r>
            <a:r>
              <a:rPr lang="ru-RU" dirty="0" smtClean="0"/>
              <a:t> в комплексных разделениях</a:t>
            </a:r>
          </a:p>
          <a:p>
            <a:pPr>
              <a:spcBef>
                <a:spcPts val="300"/>
              </a:spcBef>
            </a:pPr>
            <a:r>
              <a:rPr lang="ru-RU" dirty="0" smtClean="0"/>
              <a:t>Приоритеты</a:t>
            </a:r>
          </a:p>
          <a:p>
            <a:pPr lvl="1">
              <a:spcBef>
                <a:spcPts val="300"/>
              </a:spcBef>
            </a:pPr>
            <a:r>
              <a:rPr lang="ru-RU" dirty="0" smtClean="0"/>
              <a:t>Нефтедобыча, высокая концентрация предприятий</a:t>
            </a:r>
          </a:p>
          <a:p>
            <a:pPr>
              <a:spcBef>
                <a:spcPts val="300"/>
              </a:spcBef>
            </a:pPr>
            <a:r>
              <a:rPr lang="ru-RU" dirty="0" smtClean="0"/>
              <a:t>Тяжело</a:t>
            </a:r>
          </a:p>
          <a:p>
            <a:pPr lvl="1">
              <a:spcBef>
                <a:spcPts val="300"/>
              </a:spcBef>
            </a:pPr>
            <a:r>
              <a:rPr lang="ru-RU" dirty="0" smtClean="0">
                <a:solidFill>
                  <a:srgbClr val="C00000"/>
                </a:solidFill>
              </a:rPr>
              <a:t>Выработать и принять критерии оценки предприятий по степени воздействия на ОС</a:t>
            </a:r>
          </a:p>
          <a:p>
            <a:pPr>
              <a:spcBef>
                <a:spcPts val="300"/>
              </a:spcBef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Комплексность</a:t>
            </a:r>
          </a:p>
          <a:p>
            <a:pPr lvl="1">
              <a:spcBef>
                <a:spcPts val="300"/>
              </a:spcBef>
            </a:pPr>
            <a:r>
              <a:rPr lang="ru-RU" dirty="0" smtClean="0"/>
              <a:t>Основной критерий – одно окно, согласованность экологических, социальных и др. аспектов</a:t>
            </a:r>
          </a:p>
          <a:p>
            <a:pPr lvl="1">
              <a:spcBef>
                <a:spcPts val="300"/>
              </a:spcBef>
            </a:pPr>
            <a:r>
              <a:rPr lang="ru-RU" dirty="0" smtClean="0"/>
              <a:t>Деятельность всех ведомств должна быть скоординирована</a:t>
            </a:r>
          </a:p>
          <a:p>
            <a:pPr lvl="1">
              <a:spcBef>
                <a:spcPts val="300"/>
              </a:spcBef>
            </a:pPr>
            <a:endParaRPr lang="ru-RU" dirty="0" smtClean="0"/>
          </a:p>
          <a:p>
            <a:pPr lvl="1">
              <a:spcBef>
                <a:spcPts val="300"/>
              </a:spcBef>
            </a:pPr>
            <a:endParaRPr lang="ru-RU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lvl="1"/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706090"/>
          </a:xfrm>
        </p:spPr>
        <p:txBody>
          <a:bodyPr/>
          <a:lstStyle/>
          <a:p>
            <a:r>
              <a:rPr lang="ru-RU" b="1" dirty="0" smtClean="0"/>
              <a:t>Грузия</a:t>
            </a:r>
            <a:endParaRPr lang="ru-R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80728"/>
            <a:ext cx="8435280" cy="5544616"/>
          </a:xfrm>
        </p:spPr>
        <p:txBody>
          <a:bodyPr>
            <a:normAutofit fontScale="92500"/>
          </a:bodyPr>
          <a:lstStyle/>
          <a:p>
            <a:pPr>
              <a:spcBef>
                <a:spcPts val="300"/>
              </a:spcBef>
            </a:pPr>
            <a:r>
              <a:rPr lang="ru-RU" dirty="0" smtClean="0"/>
              <a:t>Трудности</a:t>
            </a:r>
          </a:p>
          <a:p>
            <a:pPr lvl="1">
              <a:spcBef>
                <a:spcPts val="300"/>
              </a:spcBef>
            </a:pPr>
            <a:r>
              <a:rPr lang="ru-RU" dirty="0" smtClean="0"/>
              <a:t>Нет общей методики отнесения производств к КПКЗ</a:t>
            </a:r>
          </a:p>
          <a:p>
            <a:pPr lvl="1">
              <a:spcBef>
                <a:spcPts val="300"/>
              </a:spcBef>
            </a:pPr>
            <a:r>
              <a:rPr lang="ru-RU" dirty="0" smtClean="0"/>
              <a:t>Нет координации деятельности экономических министерств и экологических. Решения принимает Министерство экономики. Об НДТМ это министерство не задумывается.</a:t>
            </a:r>
          </a:p>
          <a:p>
            <a:pPr lvl="1">
              <a:spcBef>
                <a:spcPts val="300"/>
              </a:spcBef>
            </a:pPr>
            <a:r>
              <a:rPr lang="ru-RU" dirty="0" smtClean="0"/>
              <a:t>Может статься, что предприятий, подпадающих по НДТМ, очень мало.</a:t>
            </a:r>
          </a:p>
          <a:p>
            <a:pPr lvl="1">
              <a:spcBef>
                <a:spcPts val="300"/>
              </a:spcBef>
            </a:pPr>
            <a:r>
              <a:rPr lang="ru-RU" dirty="0" smtClean="0"/>
              <a:t>Нет ясности в распределении обязанностей между уровнем национальным и местным в части выдачи разрешений.</a:t>
            </a:r>
          </a:p>
          <a:p>
            <a:pPr>
              <a:spcBef>
                <a:spcPts val="300"/>
              </a:spcBef>
            </a:pPr>
            <a:r>
              <a:rPr lang="ru-RU" dirty="0" smtClean="0"/>
              <a:t>Комплексность</a:t>
            </a:r>
          </a:p>
          <a:p>
            <a:pPr lvl="1">
              <a:spcBef>
                <a:spcPts val="300"/>
              </a:spcBef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Разрешение, охватывающее разные компоненты ОС и их взаимодействие (взаимовлияние), важно учесть кумулятивное (сочетанное) действие</a:t>
            </a:r>
          </a:p>
          <a:p>
            <a:pPr lvl="1">
              <a:spcBef>
                <a:spcPts val="300"/>
              </a:spcBef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Основа – НДТМ, от технологии через контроль  к ОС</a:t>
            </a:r>
          </a:p>
          <a:p>
            <a:pPr lvl="1">
              <a:spcBef>
                <a:spcPts val="300"/>
              </a:spcBef>
            </a:pPr>
            <a:endParaRPr lang="ru-RU" dirty="0" smtClean="0"/>
          </a:p>
          <a:p>
            <a:pPr lvl="1">
              <a:spcBef>
                <a:spcPts val="300"/>
              </a:spcBef>
            </a:pPr>
            <a:endParaRPr lang="ru-RU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lvl="1"/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706090"/>
          </a:xfrm>
        </p:spPr>
        <p:txBody>
          <a:bodyPr/>
          <a:lstStyle/>
          <a:p>
            <a:r>
              <a:rPr lang="ru-RU" b="1" dirty="0" smtClean="0"/>
              <a:t>Молдова</a:t>
            </a:r>
            <a:endParaRPr lang="ru-R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80728"/>
            <a:ext cx="8435280" cy="5544616"/>
          </a:xfrm>
        </p:spPr>
        <p:txBody>
          <a:bodyPr>
            <a:normAutofit lnSpcReduction="10000"/>
          </a:bodyPr>
          <a:lstStyle/>
          <a:p>
            <a:pPr>
              <a:spcBef>
                <a:spcPts val="300"/>
              </a:spcBef>
            </a:pPr>
            <a:r>
              <a:rPr lang="ru-RU" dirty="0" smtClean="0"/>
              <a:t>Трудности</a:t>
            </a:r>
          </a:p>
          <a:p>
            <a:pPr lvl="1">
              <a:spcBef>
                <a:spcPts val="300"/>
              </a:spcBef>
            </a:pPr>
            <a:r>
              <a:rPr lang="ru-RU" dirty="0" smtClean="0"/>
              <a:t>Категорирование предприятий</a:t>
            </a:r>
          </a:p>
          <a:p>
            <a:pPr lvl="1">
              <a:spcBef>
                <a:spcPts val="300"/>
              </a:spcBef>
            </a:pPr>
            <a:r>
              <a:rPr lang="ru-RU" dirty="0" smtClean="0"/>
              <a:t>Обеспечение ясности и прозрачности процедуры для госорганов и предприятий</a:t>
            </a:r>
          </a:p>
          <a:p>
            <a:pPr lvl="1">
              <a:spcBef>
                <a:spcPts val="300"/>
              </a:spcBef>
            </a:pPr>
            <a:r>
              <a:rPr lang="ru-RU" dirty="0" smtClean="0"/>
              <a:t>Подготовка кадров</a:t>
            </a:r>
          </a:p>
          <a:p>
            <a:pPr lvl="1">
              <a:spcBef>
                <a:spcPts val="300"/>
              </a:spcBef>
            </a:pPr>
            <a:r>
              <a:rPr lang="ru-RU" dirty="0" smtClean="0"/>
              <a:t>Снижение трудоемкости (сейчас процесс очень трудоемкий)</a:t>
            </a:r>
          </a:p>
          <a:p>
            <a:pPr lvl="1">
              <a:spcBef>
                <a:spcPts val="300"/>
              </a:spcBef>
            </a:pPr>
            <a:r>
              <a:rPr lang="ru-RU" dirty="0" smtClean="0"/>
              <a:t>Противоречие законодательного плана: можно получить разрешение на строительство без учета экологических аспектов</a:t>
            </a:r>
          </a:p>
          <a:p>
            <a:pPr>
              <a:spcBef>
                <a:spcPts val="300"/>
              </a:spcBef>
            </a:pPr>
            <a:r>
              <a:rPr lang="ru-RU" dirty="0" smtClean="0"/>
              <a:t>Комплексность</a:t>
            </a:r>
          </a:p>
          <a:p>
            <a:pPr lvl="1">
              <a:spcBef>
                <a:spcPts val="300"/>
              </a:spcBef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При заботе о приоритетных экологических аспектах должен быть минимизирован риск увеличения воздействия на другую среду</a:t>
            </a:r>
          </a:p>
          <a:p>
            <a:pPr lvl="1">
              <a:spcBef>
                <a:spcPts val="300"/>
              </a:spcBef>
            </a:pPr>
            <a:endParaRPr lang="ru-RU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lvl="1">
              <a:spcBef>
                <a:spcPts val="300"/>
              </a:spcBef>
            </a:pPr>
            <a:endParaRPr lang="ru-RU" dirty="0" smtClean="0"/>
          </a:p>
          <a:p>
            <a:pPr lvl="1">
              <a:spcBef>
                <a:spcPts val="300"/>
              </a:spcBef>
            </a:pPr>
            <a:endParaRPr lang="ru-RU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lvl="1"/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706090"/>
          </a:xfrm>
        </p:spPr>
        <p:txBody>
          <a:bodyPr/>
          <a:lstStyle/>
          <a:p>
            <a:r>
              <a:rPr lang="ru-RU" b="1" dirty="0" smtClean="0"/>
              <a:t>Российская Федерация</a:t>
            </a:r>
            <a:endParaRPr lang="ru-R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80728"/>
            <a:ext cx="8435280" cy="5544616"/>
          </a:xfrm>
        </p:spPr>
        <p:txBody>
          <a:bodyPr>
            <a:normAutofit/>
          </a:bodyPr>
          <a:lstStyle/>
          <a:p>
            <a:pPr>
              <a:spcBef>
                <a:spcPts val="300"/>
              </a:spcBef>
            </a:pPr>
            <a:r>
              <a:rPr lang="ru-RU" dirty="0" smtClean="0"/>
              <a:t>Трудности</a:t>
            </a:r>
          </a:p>
          <a:p>
            <a:pPr lvl="1">
              <a:spcBef>
                <a:spcPts val="300"/>
              </a:spcBef>
            </a:pPr>
            <a:r>
              <a:rPr lang="ru-RU" dirty="0" smtClean="0"/>
              <a:t>Обоснование критериев градации, классификации предприятий</a:t>
            </a:r>
          </a:p>
          <a:p>
            <a:pPr>
              <a:spcBef>
                <a:spcPts val="300"/>
              </a:spcBef>
            </a:pPr>
            <a:r>
              <a:rPr lang="ru-RU" dirty="0" smtClean="0"/>
              <a:t>Комплексность</a:t>
            </a:r>
          </a:p>
          <a:p>
            <a:pPr lvl="1">
              <a:spcBef>
                <a:spcPts val="300"/>
              </a:spcBef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Учет совокупного воздействия на ОС (и все ее компоненты)</a:t>
            </a:r>
          </a:p>
          <a:p>
            <a:pPr lvl="1">
              <a:spcBef>
                <a:spcPts val="300"/>
              </a:spcBef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Принцип «одного окна»</a:t>
            </a:r>
          </a:p>
          <a:p>
            <a:pPr lvl="1">
              <a:spcBef>
                <a:spcPts val="300"/>
              </a:spcBef>
            </a:pPr>
            <a:endParaRPr lang="ru-RU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lvl="1">
              <a:spcBef>
                <a:spcPts val="300"/>
              </a:spcBef>
            </a:pPr>
            <a:endParaRPr lang="ru-RU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lvl="1">
              <a:spcBef>
                <a:spcPts val="300"/>
              </a:spcBef>
            </a:pPr>
            <a:endParaRPr lang="ru-RU" dirty="0" smtClean="0"/>
          </a:p>
          <a:p>
            <a:pPr lvl="1">
              <a:spcBef>
                <a:spcPts val="300"/>
              </a:spcBef>
            </a:pPr>
            <a:endParaRPr lang="ru-RU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lvl="1"/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706090"/>
          </a:xfrm>
        </p:spPr>
        <p:txBody>
          <a:bodyPr/>
          <a:lstStyle/>
          <a:p>
            <a:r>
              <a:rPr lang="ru-RU" b="1" dirty="0" smtClean="0"/>
              <a:t>Армения</a:t>
            </a:r>
            <a:endParaRPr lang="ru-R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80728"/>
            <a:ext cx="8435280" cy="5544616"/>
          </a:xfrm>
        </p:spPr>
        <p:txBody>
          <a:bodyPr>
            <a:normAutofit/>
          </a:bodyPr>
          <a:lstStyle/>
          <a:p>
            <a:pPr>
              <a:spcBef>
                <a:spcPts val="300"/>
              </a:spcBef>
            </a:pPr>
            <a:r>
              <a:rPr lang="ru-RU" dirty="0" smtClean="0"/>
              <a:t>Трудности</a:t>
            </a:r>
          </a:p>
          <a:p>
            <a:pPr lvl="1">
              <a:spcBef>
                <a:spcPts val="300"/>
              </a:spcBef>
            </a:pPr>
            <a:r>
              <a:rPr lang="ru-RU" dirty="0" smtClean="0"/>
              <a:t>Категорирование предприятий</a:t>
            </a:r>
          </a:p>
          <a:p>
            <a:pPr lvl="1">
              <a:spcBef>
                <a:spcPts val="300"/>
              </a:spcBef>
            </a:pPr>
            <a:r>
              <a:rPr lang="ru-RU" dirty="0" smtClean="0"/>
              <a:t>Учет позиций заинтересованных сторон – предпринимателей, общественности</a:t>
            </a:r>
          </a:p>
          <a:p>
            <a:pPr>
              <a:spcBef>
                <a:spcPts val="300"/>
              </a:spcBef>
            </a:pPr>
            <a:r>
              <a:rPr lang="ru-RU" dirty="0" smtClean="0"/>
              <a:t>Комплексность</a:t>
            </a:r>
          </a:p>
          <a:p>
            <a:pPr lvl="1">
              <a:spcBef>
                <a:spcPts val="300"/>
              </a:spcBef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Охват окружающей среды в целом</a:t>
            </a:r>
          </a:p>
          <a:p>
            <a:pPr lvl="1">
              <a:spcBef>
                <a:spcPts val="300"/>
              </a:spcBef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Оценка и нормирование всех значимых воздействий (всего, что человек может сделать с ОС)</a:t>
            </a:r>
          </a:p>
          <a:p>
            <a:pPr lvl="1">
              <a:spcBef>
                <a:spcPts val="300"/>
              </a:spcBef>
            </a:pPr>
            <a:endParaRPr lang="ru-RU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lvl="1">
              <a:spcBef>
                <a:spcPts val="300"/>
              </a:spcBef>
            </a:pPr>
            <a:endParaRPr lang="ru-RU" dirty="0" smtClean="0"/>
          </a:p>
          <a:p>
            <a:pPr lvl="1">
              <a:spcBef>
                <a:spcPts val="300"/>
              </a:spcBef>
            </a:pPr>
            <a:endParaRPr lang="ru-RU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lvl="1"/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706090"/>
          </a:xfrm>
        </p:spPr>
        <p:txBody>
          <a:bodyPr/>
          <a:lstStyle/>
          <a:p>
            <a:r>
              <a:rPr lang="ru-RU" b="1" dirty="0" smtClean="0"/>
              <a:t>Беларусь</a:t>
            </a:r>
            <a:endParaRPr lang="ru-R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80728"/>
            <a:ext cx="8712968" cy="5688632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300"/>
              </a:spcBef>
            </a:pPr>
            <a:r>
              <a:rPr lang="ru-RU" dirty="0" smtClean="0"/>
              <a:t>Есть:</a:t>
            </a:r>
          </a:p>
          <a:p>
            <a:pPr lvl="1">
              <a:spcBef>
                <a:spcPts val="300"/>
              </a:spcBef>
            </a:pPr>
            <a:r>
              <a:rPr lang="ru-RU" dirty="0" smtClean="0"/>
              <a:t>Законодательная база</a:t>
            </a:r>
          </a:p>
          <a:p>
            <a:pPr lvl="1">
              <a:spcBef>
                <a:spcPts val="300"/>
              </a:spcBef>
            </a:pPr>
            <a:r>
              <a:rPr lang="ru-RU" dirty="0" smtClean="0"/>
              <a:t>Указом Президента определены критерии отнесения предприятий к КПКЗ</a:t>
            </a:r>
          </a:p>
          <a:p>
            <a:pPr lvl="1">
              <a:spcBef>
                <a:spcPts val="300"/>
              </a:spcBef>
            </a:pPr>
            <a:r>
              <a:rPr lang="ru-RU" dirty="0" smtClean="0"/>
              <a:t>Установлена форма заявки, форма разрешения</a:t>
            </a:r>
          </a:p>
          <a:p>
            <a:pPr lvl="1">
              <a:spcBef>
                <a:spcPts val="300"/>
              </a:spcBef>
            </a:pPr>
            <a:r>
              <a:rPr lang="ru-RU" dirty="0" smtClean="0"/>
              <a:t>Создана компьютерная программа подготовки заявления</a:t>
            </a:r>
          </a:p>
          <a:p>
            <a:pPr>
              <a:spcBef>
                <a:spcPts val="300"/>
              </a:spcBef>
            </a:pPr>
            <a:r>
              <a:rPr lang="ru-RU" dirty="0" smtClean="0"/>
              <a:t>Трудности</a:t>
            </a:r>
          </a:p>
          <a:p>
            <a:pPr lvl="1">
              <a:spcBef>
                <a:spcPts val="300"/>
              </a:spcBef>
            </a:pPr>
            <a:r>
              <a:rPr lang="ru-RU" dirty="0" smtClean="0"/>
              <a:t>Отсутствие заинтересованности предприятий (право получения разрешений в инициативном порядке пока предприятия не реализуют)</a:t>
            </a:r>
          </a:p>
          <a:p>
            <a:pPr lvl="1">
              <a:spcBef>
                <a:spcPts val="300"/>
              </a:spcBef>
            </a:pPr>
            <a:r>
              <a:rPr lang="ru-RU" dirty="0" smtClean="0"/>
              <a:t>Отсутствие у предприятий практического опыта </a:t>
            </a:r>
          </a:p>
          <a:p>
            <a:pPr lvl="1">
              <a:spcBef>
                <a:spcPts val="300"/>
              </a:spcBef>
            </a:pPr>
            <a:r>
              <a:rPr lang="ru-RU" dirty="0" smtClean="0"/>
              <a:t>Центр по НДТМ требует дальнейшего развития</a:t>
            </a:r>
          </a:p>
          <a:p>
            <a:pPr lvl="1">
              <a:spcBef>
                <a:spcPts val="300"/>
              </a:spcBef>
            </a:pPr>
            <a:r>
              <a:rPr lang="ru-RU" dirty="0" smtClean="0"/>
              <a:t>Отсутствие кадров (энциклопедистов), их надо готовить.</a:t>
            </a:r>
          </a:p>
          <a:p>
            <a:pPr lvl="1">
              <a:spcBef>
                <a:spcPts val="300"/>
              </a:spcBef>
            </a:pPr>
            <a:r>
              <a:rPr lang="ru-RU" dirty="0" smtClean="0"/>
              <a:t>Нужны </a:t>
            </a:r>
            <a:r>
              <a:rPr lang="ru-RU" dirty="0" err="1" smtClean="0"/>
              <a:t>пилотные</a:t>
            </a:r>
            <a:r>
              <a:rPr lang="ru-RU" dirty="0" smtClean="0"/>
              <a:t> проекты</a:t>
            </a:r>
          </a:p>
          <a:p>
            <a:pPr>
              <a:spcBef>
                <a:spcPts val="300"/>
              </a:spcBef>
            </a:pPr>
            <a:r>
              <a:rPr lang="ru-RU" dirty="0" smtClean="0"/>
              <a:t>Комплексность</a:t>
            </a:r>
          </a:p>
          <a:p>
            <a:pPr lvl="1">
              <a:spcBef>
                <a:spcPts val="300"/>
              </a:spcBef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Учет многофакторности воздействия</a:t>
            </a:r>
          </a:p>
          <a:p>
            <a:pPr lvl="1">
              <a:spcBef>
                <a:spcPts val="300"/>
              </a:spcBef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Тщательный учет НДТМ</a:t>
            </a:r>
          </a:p>
          <a:p>
            <a:pPr lvl="1">
              <a:spcBef>
                <a:spcPts val="300"/>
              </a:spcBef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Учет принципа последовательного улучшения</a:t>
            </a:r>
          </a:p>
          <a:p>
            <a:pPr lvl="1">
              <a:spcBef>
                <a:spcPts val="300"/>
              </a:spcBef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Учет интересов предприятий</a:t>
            </a:r>
          </a:p>
          <a:p>
            <a:pPr lvl="1">
              <a:spcBef>
                <a:spcPts val="300"/>
              </a:spcBef>
            </a:pPr>
            <a:endParaRPr lang="ru-RU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lvl="1">
              <a:spcBef>
                <a:spcPts val="300"/>
              </a:spcBef>
            </a:pPr>
            <a:endParaRPr lang="ru-RU" dirty="0" smtClean="0"/>
          </a:p>
          <a:p>
            <a:pPr lvl="1">
              <a:spcBef>
                <a:spcPts val="300"/>
              </a:spcBef>
            </a:pPr>
            <a:endParaRPr lang="ru-RU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lvl="1"/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706090"/>
          </a:xfrm>
        </p:spPr>
        <p:txBody>
          <a:bodyPr/>
          <a:lstStyle/>
          <a:p>
            <a:r>
              <a:rPr lang="ru-RU" b="1" dirty="0" smtClean="0"/>
              <a:t>Украина</a:t>
            </a:r>
            <a:endParaRPr lang="ru-R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80728"/>
            <a:ext cx="8712968" cy="5688632"/>
          </a:xfrm>
        </p:spPr>
        <p:txBody>
          <a:bodyPr>
            <a:normAutofit lnSpcReduction="10000"/>
          </a:bodyPr>
          <a:lstStyle/>
          <a:p>
            <a:pPr>
              <a:spcBef>
                <a:spcPts val="300"/>
              </a:spcBef>
            </a:pPr>
            <a:r>
              <a:rPr lang="ru-RU" dirty="0" smtClean="0"/>
              <a:t>Есть:</a:t>
            </a:r>
          </a:p>
          <a:p>
            <a:pPr lvl="1">
              <a:spcBef>
                <a:spcPts val="300"/>
              </a:spcBef>
            </a:pPr>
            <a:r>
              <a:rPr lang="ru-RU" dirty="0" smtClean="0"/>
              <a:t>Опыт работы с предприятиями, оказывающими значимое воздействие на ОС</a:t>
            </a:r>
          </a:p>
          <a:p>
            <a:pPr lvl="1">
              <a:spcBef>
                <a:spcPts val="300"/>
              </a:spcBef>
            </a:pPr>
            <a:r>
              <a:rPr lang="ru-RU" dirty="0" smtClean="0"/>
              <a:t>Опыт работы с приоритетными предприятиями в части воздействия на атмосферный воздух – основа движения</a:t>
            </a:r>
          </a:p>
          <a:p>
            <a:pPr lvl="1">
              <a:spcBef>
                <a:spcPts val="300"/>
              </a:spcBef>
            </a:pPr>
            <a:r>
              <a:rPr lang="ru-RU" dirty="0" smtClean="0"/>
              <a:t>Приоритетные предприятия соответствуют Приложению 1 Директивы КПКЗ</a:t>
            </a:r>
          </a:p>
          <a:p>
            <a:pPr>
              <a:spcBef>
                <a:spcPts val="300"/>
              </a:spcBef>
            </a:pPr>
            <a:r>
              <a:rPr lang="ru-RU" dirty="0" smtClean="0"/>
              <a:t>Трудности</a:t>
            </a:r>
          </a:p>
          <a:p>
            <a:pPr lvl="1">
              <a:spcBef>
                <a:spcPts val="300"/>
              </a:spcBef>
            </a:pPr>
            <a:r>
              <a:rPr lang="ru-RU" dirty="0" smtClean="0"/>
              <a:t>Нет центра НДТМ; предприятиям некуда обратиться</a:t>
            </a:r>
          </a:p>
          <a:p>
            <a:pPr lvl="1">
              <a:spcBef>
                <a:spcPts val="300"/>
              </a:spcBef>
            </a:pPr>
            <a:r>
              <a:rPr lang="ru-RU" dirty="0" smtClean="0"/>
              <a:t>Нет ресурсов для формирования новой структуры, координирующей новые (комплексные) разрешения</a:t>
            </a:r>
          </a:p>
          <a:p>
            <a:pPr lvl="1">
              <a:spcBef>
                <a:spcPts val="300"/>
              </a:spcBef>
            </a:pPr>
            <a:r>
              <a:rPr lang="ru-RU" dirty="0" smtClean="0"/>
              <a:t>Различные нормативные сроки действия разрешений</a:t>
            </a:r>
          </a:p>
          <a:p>
            <a:pPr>
              <a:spcBef>
                <a:spcPts val="300"/>
              </a:spcBef>
            </a:pPr>
            <a:r>
              <a:rPr lang="ru-RU" dirty="0" smtClean="0"/>
              <a:t>Комплексность</a:t>
            </a:r>
          </a:p>
          <a:p>
            <a:pPr lvl="1">
              <a:spcBef>
                <a:spcPts val="300"/>
              </a:spcBef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Минимизация антропогенного воздействия на ОС (природную среду) в целом</a:t>
            </a:r>
          </a:p>
          <a:p>
            <a:pPr lvl="1">
              <a:spcBef>
                <a:spcPts val="300"/>
              </a:spcBef>
            </a:pPr>
            <a:endParaRPr lang="ru-RU" dirty="0" smtClean="0"/>
          </a:p>
          <a:p>
            <a:pPr lvl="1">
              <a:spcBef>
                <a:spcPts val="300"/>
              </a:spcBef>
            </a:pPr>
            <a:endParaRPr lang="ru-RU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lvl="1"/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3960</TotalTime>
  <Words>637</Words>
  <Application>Microsoft Office PowerPoint</Application>
  <PresentationFormat>On-screen Show (4:3)</PresentationFormat>
  <Paragraphs>131</Paragraphs>
  <Slides>14</Slides>
  <Notes>14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Office Theme</vt:lpstr>
      <vt:lpstr>Worksheet</vt:lpstr>
      <vt:lpstr> Работа в группах: основные направления реформирования системы природоохранных разрешений</vt:lpstr>
      <vt:lpstr>Вопросы дискуссии</vt:lpstr>
      <vt:lpstr>Азербайджан</vt:lpstr>
      <vt:lpstr>Грузия</vt:lpstr>
      <vt:lpstr>Молдова</vt:lpstr>
      <vt:lpstr>Российская Федерация</vt:lpstr>
      <vt:lpstr>Армения</vt:lpstr>
      <vt:lpstr>Беларусь</vt:lpstr>
      <vt:lpstr>Украина</vt:lpstr>
      <vt:lpstr>Пурга</vt:lpstr>
      <vt:lpstr>Slide 11</vt:lpstr>
      <vt:lpstr>Slide 12</vt:lpstr>
      <vt:lpstr>Slide 13</vt:lpstr>
      <vt:lpstr>Slide 14</vt:lpstr>
    </vt:vector>
  </TitlesOfParts>
  <Company>MWH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Tatiana Guseva;Michaek Begak</dc:creator>
  <cp:lastModifiedBy>Vladimir Morozov</cp:lastModifiedBy>
  <cp:revision>318</cp:revision>
  <cp:lastPrinted>2012-05-10T14:01:43Z</cp:lastPrinted>
  <dcterms:created xsi:type="dcterms:W3CDTF">2011-10-12T15:30:18Z</dcterms:created>
  <dcterms:modified xsi:type="dcterms:W3CDTF">2013-10-02T06:53:55Z</dcterms:modified>
</cp:coreProperties>
</file>