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2" r:id="rId2"/>
    <p:sldId id="415" r:id="rId3"/>
    <p:sldId id="414" r:id="rId4"/>
    <p:sldId id="416" r:id="rId5"/>
    <p:sldId id="417" r:id="rId6"/>
    <p:sldId id="419" r:id="rId7"/>
    <p:sldId id="420" r:id="rId8"/>
    <p:sldId id="421" r:id="rId9"/>
    <p:sldId id="422" r:id="rId10"/>
    <p:sldId id="426" r:id="rId11"/>
    <p:sldId id="418" r:id="rId12"/>
    <p:sldId id="425" r:id="rId13"/>
    <p:sldId id="424" r:id="rId14"/>
    <p:sldId id="423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FFCC66"/>
    <a:srgbClr val="0066FF"/>
    <a:srgbClr val="FF5050"/>
    <a:srgbClr val="E9E53B"/>
    <a:srgbClr val="FFFF99"/>
    <a:srgbClr val="FFFF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1" autoAdjust="0"/>
    <p:restoredTop sz="94803" autoAdjust="0"/>
  </p:normalViewPr>
  <p:slideViewPr>
    <p:cSldViewPr>
      <p:cViewPr>
        <p:scale>
          <a:sx n="73" d="100"/>
          <a:sy n="73" d="100"/>
        </p:scale>
        <p:origin x="-133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D5F3A010-5C24-4441-AA09-F84D667FBE29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12E0633-D742-427C-95D8-0F1C541939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0124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4FAF0-2510-46E7-B222-F4FCC2DABBFF}" type="slidenum">
              <a:rPr lang="cs-CZ"/>
              <a:pPr/>
              <a:t>12</a:t>
            </a:fld>
            <a:endParaRPr lang="cs-CZ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772400" cy="1470025"/>
          </a:xfrm>
        </p:spPr>
        <p:txBody>
          <a:bodyPr/>
          <a:lstStyle>
            <a:lvl1pPr algn="ctr">
              <a:defRPr b="0" i="0">
                <a:solidFill>
                  <a:srgbClr val="FFFFE1"/>
                </a:solidFill>
                <a:latin typeface="Eras Light IT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401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2" descr="800px-Flag_of_Europe_sv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842184" cy="563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99806"/>
            <a:ext cx="7308304" cy="457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>
            <a:outerShdw blurRad="279400" dist="38100" dir="5400000" algn="t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80000"/>
              </a:lnSpc>
              <a:defRPr sz="40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>
            <a:lvl1pPr>
              <a:spcBef>
                <a:spcPts val="1200"/>
              </a:spcBef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CED63F-EBE3-42E5-807B-7C5B8724F34A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i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062664" cy="3816423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+mn-lt"/>
              </a:rPr>
              <a:t>	</a:t>
            </a:r>
            <a:r>
              <a:rPr lang="ru-RU" sz="4200" dirty="0" smtClean="0">
                <a:latin typeface="+mn-lt"/>
              </a:rPr>
              <a:t>Работа в группах: основные направления реформирования системы природоохранных разрешений</a:t>
            </a:r>
            <a:endParaRPr lang="en-GB" sz="4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7992888" cy="1777752"/>
          </a:xfrm>
        </p:spPr>
        <p:txBody>
          <a:bodyPr>
            <a:noAutofit/>
          </a:bodyPr>
          <a:lstStyle/>
          <a:p>
            <a:pPr lvl="1" algn="r"/>
            <a:endParaRPr lang="ru-RU" sz="3200" i="1" dirty="0" smtClean="0">
              <a:solidFill>
                <a:srgbClr val="FFFF00"/>
              </a:solidFill>
            </a:endParaRPr>
          </a:p>
          <a:p>
            <a:pPr lvl="1" algn="r"/>
            <a:endParaRPr lang="ru-RU" sz="3200" i="1" dirty="0">
              <a:solidFill>
                <a:srgbClr val="FFFF00"/>
              </a:solidFill>
            </a:endParaRPr>
          </a:p>
          <a:p>
            <a:pPr lvl="1" algn="r"/>
            <a:r>
              <a:rPr lang="ru-RU" sz="3200" i="1" dirty="0" smtClean="0">
                <a:solidFill>
                  <a:srgbClr val="FFFF00"/>
                </a:solidFill>
              </a:rPr>
              <a:t>М.В. </a:t>
            </a:r>
            <a:r>
              <a:rPr lang="ru-RU" sz="3200" i="1" dirty="0" err="1" smtClean="0">
                <a:solidFill>
                  <a:srgbClr val="FFFF00"/>
                </a:solidFill>
              </a:rPr>
              <a:t>Бегак</a:t>
            </a:r>
            <a:r>
              <a:rPr lang="ru-RU" sz="3200" i="1" dirty="0" smtClean="0">
                <a:solidFill>
                  <a:srgbClr val="FFFF00"/>
                </a:solidFill>
              </a:rPr>
              <a:t>, Т.В. Гусева</a:t>
            </a: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107504" y="0"/>
            <a:ext cx="8928992" cy="1109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200">
                <a:solidFill>
                  <a:srgbClr val="FFFFE1"/>
                </a:solidFill>
                <a:latin typeface="Eras Light ITC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Quality Governance in the ENPI East Countries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4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476672"/>
            <a:ext cx="1872208" cy="720080"/>
          </a:xfrm>
        </p:spPr>
        <p:txBody>
          <a:bodyPr/>
          <a:lstStyle/>
          <a:p>
            <a:pPr algn="ctr"/>
            <a:r>
              <a:rPr lang="ru-RU" dirty="0" smtClean="0"/>
              <a:t>Пурга</a:t>
            </a:r>
            <a:endParaRPr lang="en-US" dirty="0"/>
          </a:p>
        </p:txBody>
      </p:sp>
      <p:pic>
        <p:nvPicPr>
          <p:cNvPr id="4" name="Content Placeholder 3" descr="696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" y="1628800"/>
            <a:ext cx="9164655" cy="47525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8640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b="1" dirty="0" smtClean="0">
                <a:solidFill>
                  <a:srgbClr val="0070C0"/>
                </a:solidFill>
              </a:rPr>
              <a:t>Итак, что же делает природоохранное разрешение комплексным? </a:t>
            </a:r>
          </a:p>
          <a:p>
            <a:pPr marL="0" indent="0" algn="ctr">
              <a:buNone/>
            </a:pPr>
            <a:endParaRPr lang="ru-RU" sz="3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628801"/>
            <a:ext cx="8208912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500" b="1" dirty="0" smtClean="0"/>
              <a:t> Охрана окружающей среды в целом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загрязнение - вода, воздух, отходы, шум и вибрация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почва!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потребление ресурсов (вода, сырьё, энергия)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в принципе открытый список (значительные аспекты ИСО 14001</a:t>
            </a:r>
            <a:r>
              <a:rPr lang="ru-RU" sz="2500" b="1" dirty="0" smtClean="0"/>
              <a:t>)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500" b="1" dirty="0" smtClean="0"/>
              <a:t>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</a:rPr>
              <a:t>НДТМ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5">
                    <a:lumMod val="75000"/>
                  </a:schemeClr>
                </a:solidFill>
              </a:rPr>
              <a:t> состязательная процедура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5">
                    <a:lumMod val="75000"/>
                  </a:schemeClr>
                </a:solidFill>
              </a:rPr>
              <a:t> участие общественности, гласность</a:t>
            </a: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3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26FD-F9D8-40CF-BEAF-9B4CBD4A6D06}" type="slidenum">
              <a:rPr lang="cs-CZ">
                <a:solidFill>
                  <a:srgbClr val="000000"/>
                </a:solidFill>
              </a:rPr>
              <a:pPr/>
              <a:t>12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83568" y="144016"/>
            <a:ext cx="792088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Степень интеграции </a:t>
            </a:r>
            <a:r>
              <a:rPr lang="cs-CZ" sz="2800" dirty="0" smtClean="0"/>
              <a:t>– </a:t>
            </a: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и институциональная основа</a:t>
            </a:r>
            <a:endParaRPr lang="en-GB" sz="2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61" name="Object 27"/>
          <p:cNvGraphicFramePr>
            <a:graphicFrameLocks noChangeAspect="1"/>
          </p:cNvGraphicFramePr>
          <p:nvPr/>
        </p:nvGraphicFramePr>
        <p:xfrm>
          <a:off x="0" y="1270000"/>
          <a:ext cx="9155113" cy="5183188"/>
        </p:xfrm>
        <a:graphic>
          <a:graphicData uri="http://schemas.openxmlformats.org/presentationml/2006/ole">
            <p:oleObj spid="_x0000_s1026" name="Worksheet" r:id="rId4" imgW="5467382" imgH="292419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6661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20688"/>
            <a:ext cx="6768752" cy="57606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300" b="1" dirty="0" smtClean="0">
                <a:solidFill>
                  <a:srgbClr val="0070C0"/>
                </a:solidFill>
              </a:rPr>
              <a:t>Основные моменты обсуждений </a:t>
            </a:r>
          </a:p>
          <a:p>
            <a:pPr marL="0" indent="0" algn="ctr">
              <a:buNone/>
            </a:pPr>
            <a:endParaRPr lang="ru-RU" sz="3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628801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500" dirty="0" smtClean="0"/>
              <a:t> Важность определения основных производств (установок, </a:t>
            </a:r>
            <a:r>
              <a:rPr lang="en-US" sz="2500" dirty="0" smtClean="0"/>
              <a:t>installations)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учёт отраслевой специфики загрязнение - вода, воздух, отходы, шум и вибрация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почва!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потребление ресурсов (вода, сырьё, энергия)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в принципе открытый список (значительные аспекты ИСО 14001)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500" dirty="0" smtClean="0"/>
              <a:t> 1 (одна заявка) на комплексное разрешение 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производства КПКЗ (возможно, каждое по своему формату заявки( </a:t>
            </a:r>
          </a:p>
          <a:p>
            <a:pPr lvl="1">
              <a:buFont typeface="Arial" pitchFamily="34" charset="0"/>
              <a:buChar char="•"/>
            </a:pPr>
            <a:r>
              <a:rPr lang="ru-RU" sz="2500" dirty="0" smtClean="0"/>
              <a:t> вспомогательные производства </a:t>
            </a:r>
            <a:endParaRPr lang="en-US" sz="2500" dirty="0"/>
          </a:p>
        </p:txBody>
      </p:sp>
    </p:spTree>
    <p:extLst>
      <p:ext uri="{BB962C8B-B14F-4D97-AF65-F5344CB8AC3E}">
        <p14:creationId xmlns="" xmlns:p14="http://schemas.microsoft.com/office/powerpoint/2010/main" val="18863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852936"/>
            <a:ext cx="5400600" cy="576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70C0"/>
                </a:solidFill>
              </a:rPr>
              <a:t>Спасибо! Хорошего второго дня!</a:t>
            </a:r>
          </a:p>
          <a:p>
            <a:pPr marL="0" indent="0" algn="ctr">
              <a:buNone/>
            </a:pPr>
            <a:endParaRPr lang="ru-RU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3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дискуссии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Что является наиболее проблемным и непонятным в системе комплексных природоохранных разрешений: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Что делает разрешение комплексным, каковы обязательные составляющие системы КПКЗ?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Азербайджан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Есть: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Политическая воля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Национальный план внедрения КПКЗ и другие документы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Критерии отнесения деятельности к категории КПКЗ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 создана законодательная база (законопроект по ОВОС  в Парламенте, статья о комплексных разрешениях будет включена)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Сложно определить место </a:t>
            </a:r>
            <a:r>
              <a:rPr lang="ru-RU" dirty="0" err="1" smtClean="0"/>
              <a:t>энергоэффективности</a:t>
            </a:r>
            <a:r>
              <a:rPr lang="ru-RU" dirty="0" smtClean="0"/>
              <a:t> в комплексных разделениях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Приоритеты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Нефтедобыча, высокая концентрация предприятий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Тяжело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rgbClr val="C00000"/>
                </a:solidFill>
              </a:rPr>
              <a:t>Выработать и принять критерии оценки предприятий по степени воздействия на ОС</a:t>
            </a:r>
          </a:p>
          <a:p>
            <a:pPr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Основной критерий – одно окно, согласованность экологических, социальных и др. аспектов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Деятельность всех ведомств должна быть скоординирована</a:t>
            </a: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Грузия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 fontScale="925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Нет общей методики отнесения производств к КПКЗ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Нет координации деятельности экономических министерств и экологических. Решения принимает Министерство экономики. Об НДТМ это министерство не задумывается.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Может статься, что предприятий, подпадающих по НДТМ, очень мало.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Нет ясности в распределении обязанностей между уровнем национальным и местным в части выдачи разрешений.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Разрешение, охватывающее разные компоненты ОС и их взаимодействие (взаимовлияние), важно учесть кумулятивное (сочетанное) действие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Основа – НДТМ, от технологии через контроль  к ОС</a:t>
            </a: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Молдова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Категорирование предприятий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Обеспечение ясности и прозрачности процедуры для госорганов и предприятий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Подготовка кадров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Снижение трудоемкости (сейчас процесс очень трудоемкий)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Противоречие законодательного плана: можно получить разрешение на строительство без учета экологических аспектов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 заботе о приоритетных экологических аспектах должен быть минимизирован риск увеличения воздействия на другую среду</a:t>
            </a:r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Российская Федерация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Обоснование критериев градации, классификации предприятий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Учет совокупного воздействия на ОС (и все ее компоненты)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Принцип «одного окна»</a:t>
            </a:r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Армения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Категорирование предприятий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Учет позиций заинтересованных сторон – предпринимателей, общественности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Охват окружающей среды в целом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Оценка и нормирование всех значимых воздействий (всего, что человек может сделать с ОС)</a:t>
            </a:r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Беларусь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Есть: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Законодательная база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Указом Президента определены критерии отнесения предприятий к КПКЗ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Установлена форма заявки, форма разрешения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Создана компьютерная программа подготовки заявления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Отсутствие заинтересованности предприятий (право получения разрешений в инициативном порядке пока предприятия не реализуют)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Отсутствие у предприятий практического опыта 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Центр по НДТМ требует дальнейшего развития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Отсутствие кадров (энциклопедистов), их надо готовить.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Нужны </a:t>
            </a:r>
            <a:r>
              <a:rPr lang="ru-RU" dirty="0" err="1" smtClean="0"/>
              <a:t>пилотные</a:t>
            </a:r>
            <a:r>
              <a:rPr lang="ru-RU" dirty="0" smtClean="0"/>
              <a:t> проекты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Учет многофакторности воздействия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Тщательный учет НДТМ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Учет принципа последовательного улучшения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Учет интересов предприятий</a:t>
            </a:r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ru-RU" b="1" dirty="0" smtClean="0"/>
              <a:t>Украина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Есть: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Опыт работы с предприятиями, оказывающими значимое воздействие на ОС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Опыт работы с приоритетными предприятиями в части воздействия на атмосферный воздух – основа движения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Приоритетные предприятия соответствуют Приложению 1 Директивы КПКЗ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Трудности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Нет центра НДТМ; предприятиям некуда обратиться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Нет ресурсов для формирования новой структуры, координирующей новые (комплексные) разрешения</a:t>
            </a:r>
          </a:p>
          <a:p>
            <a:pPr lvl="1">
              <a:spcBef>
                <a:spcPts val="300"/>
              </a:spcBef>
            </a:pPr>
            <a:r>
              <a:rPr lang="ru-RU" dirty="0" smtClean="0"/>
              <a:t>Различные нормативные сроки действия разрешений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Комплексность</a:t>
            </a: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Минимизация антропогенного воздействия на ОС (природную среду) в целом</a:t>
            </a:r>
          </a:p>
          <a:p>
            <a:pPr lvl="1">
              <a:spcBef>
                <a:spcPts val="300"/>
              </a:spcBef>
            </a:pPr>
            <a:endParaRPr lang="ru-RU" dirty="0" smtClean="0"/>
          </a:p>
          <a:p>
            <a:pPr lvl="1">
              <a:spcBef>
                <a:spcPts val="300"/>
              </a:spcBef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637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 Работа в группах: основные направления реформирования системы природоохранных разрешений</vt:lpstr>
      <vt:lpstr>Вопросы дискуссии</vt:lpstr>
      <vt:lpstr>Азербайджан</vt:lpstr>
      <vt:lpstr>Грузия</vt:lpstr>
      <vt:lpstr>Молдова</vt:lpstr>
      <vt:lpstr>Российская Федерация</vt:lpstr>
      <vt:lpstr>Армения</vt:lpstr>
      <vt:lpstr>Беларусь</vt:lpstr>
      <vt:lpstr>Украина</vt:lpstr>
      <vt:lpstr>Пурга</vt:lpstr>
      <vt:lpstr>Slide 11</vt:lpstr>
      <vt:lpstr>Slide 12</vt:lpstr>
      <vt:lpstr>Slide 13</vt:lpstr>
      <vt:lpstr>Slide 14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Tatiana Guseva;Michaek Begak</dc:creator>
  <cp:lastModifiedBy>Vladimir Morozov</cp:lastModifiedBy>
  <cp:revision>318</cp:revision>
  <cp:lastPrinted>2012-05-10T14:01:43Z</cp:lastPrinted>
  <dcterms:created xsi:type="dcterms:W3CDTF">2011-10-12T15:30:18Z</dcterms:created>
  <dcterms:modified xsi:type="dcterms:W3CDTF">2013-10-02T06:53:55Z</dcterms:modified>
</cp:coreProperties>
</file>