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82" r:id="rId2"/>
    <p:sldId id="412" r:id="rId3"/>
    <p:sldId id="379" r:id="rId4"/>
    <p:sldId id="413" r:id="rId5"/>
    <p:sldId id="414" r:id="rId6"/>
    <p:sldId id="415" r:id="rId7"/>
    <p:sldId id="416" r:id="rId8"/>
    <p:sldId id="417" r:id="rId9"/>
    <p:sldId id="406" r:id="rId10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3333FF"/>
    <a:srgbClr val="FFCC66"/>
    <a:srgbClr val="0066FF"/>
    <a:srgbClr val="FF5050"/>
    <a:srgbClr val="E9E53B"/>
    <a:srgbClr val="FFFF99"/>
    <a:srgbClr val="FFFFE1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384" autoAdjust="0"/>
    <p:restoredTop sz="94872" autoAdjust="0"/>
  </p:normalViewPr>
  <p:slideViewPr>
    <p:cSldViewPr>
      <p:cViewPr varScale="1">
        <p:scale>
          <a:sx n="69" d="100"/>
          <a:sy n="69" d="100"/>
        </p:scale>
        <p:origin x="-118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D1DFF6-B239-4611-939E-1B7E23B01D11}" type="datetimeFigureOut">
              <a:rPr lang="en-US" smtClean="0"/>
              <a:t>9/30/2013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695BB9-8D11-44BF-ABEE-D1AB61652D5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2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r">
              <a:defRPr sz="1200"/>
            </a:lvl1pPr>
          </a:lstStyle>
          <a:p>
            <a:fld id="{D5F3A010-5C24-4441-AA09-F84D667FBE29}" type="datetimeFigureOut">
              <a:rPr lang="en-GB" smtClean="0"/>
              <a:pPr/>
              <a:t>30/09/2013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08" tIns="46054" rIns="92108" bIns="4605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2108" tIns="46054" rIns="92108" bIns="4605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2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r">
              <a:defRPr sz="1200"/>
            </a:lvl1pPr>
          </a:lstStyle>
          <a:p>
            <a:fld id="{F12E0633-D742-427C-95D8-0F1C541939B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101245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2653977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2653977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2653977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2653977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2653977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2E0633-D742-427C-95D8-0F1C541939B4}" type="slidenum">
              <a:rPr lang="en-GB" smtClean="0"/>
              <a:pPr/>
              <a:t>9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6992"/>
            <a:ext cx="7772400" cy="1470025"/>
          </a:xfrm>
        </p:spPr>
        <p:txBody>
          <a:bodyPr/>
          <a:lstStyle>
            <a:lvl1pPr algn="ctr">
              <a:defRPr b="0" i="0">
                <a:solidFill>
                  <a:srgbClr val="FFFFE1"/>
                </a:solidFill>
                <a:latin typeface="Eras Light ITC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41168"/>
            <a:ext cx="6400800" cy="144016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pic>
        <p:nvPicPr>
          <p:cNvPr id="8" name="Picture 2" descr="800px-Flag_of_Europe_sv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6093296"/>
            <a:ext cx="842184" cy="56383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6199806"/>
            <a:ext cx="7308304" cy="4573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30/09/2013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30/09/2013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Document 9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bg1"/>
          </a:solidFill>
          <a:ln>
            <a:noFill/>
          </a:ln>
          <a:effectLst>
            <a:outerShdw blurRad="279400" dist="38100" dir="5400000" algn="t" rotWithShape="0">
              <a:schemeClr val="accent2">
                <a:lumMod val="75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lnSpc>
                <a:spcPct val="80000"/>
              </a:lnSpc>
              <a:defRPr sz="4000" i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464496"/>
          </a:xfrm>
        </p:spPr>
        <p:txBody>
          <a:bodyPr/>
          <a:lstStyle>
            <a:lvl1pPr>
              <a:spcBef>
                <a:spcPts val="1200"/>
              </a:spcBef>
              <a:defRPr sz="2800">
                <a:solidFill>
                  <a:schemeClr val="accent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400">
                <a:solidFill>
                  <a:schemeClr val="tx2"/>
                </a:solidFill>
              </a:defRPr>
            </a:lvl3pPr>
            <a:lvl4pPr>
              <a:defRPr sz="2400">
                <a:solidFill>
                  <a:schemeClr val="tx2"/>
                </a:solidFill>
              </a:defRPr>
            </a:lvl4pPr>
            <a:lvl5pPr>
              <a:defRPr sz="24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30/09/2013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30/09/2013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lowchart: Document 7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30/09/2013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Document 9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30/09/2013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owchart: Document 5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30/09/2013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30/09/2013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30/09/2013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D63F-EBE3-42E5-807B-7C5B8724F34A}" type="datetimeFigureOut">
              <a:rPr lang="en-GB" smtClean="0"/>
              <a:pPr/>
              <a:t>30/09/2013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4ECED63F-EBE3-42E5-807B-7C5B8724F34A}" type="datetimeFigureOut">
              <a:rPr lang="en-GB" smtClean="0"/>
              <a:pPr/>
              <a:t>30/09/2013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i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528" y="764705"/>
            <a:ext cx="8062664" cy="4320479"/>
          </a:xfrm>
        </p:spPr>
        <p:txBody>
          <a:bodyPr>
            <a:normAutofit/>
          </a:bodyPr>
          <a:lstStyle/>
          <a:p>
            <a:r>
              <a:rPr lang="ru-RU" sz="4200" dirty="0">
                <a:latin typeface="+mn-lt"/>
              </a:rPr>
              <a:t>	</a:t>
            </a:r>
            <a:r>
              <a:rPr lang="en-US" sz="4200" dirty="0">
                <a:latin typeface="+mn-lt"/>
              </a:rPr>
              <a:t/>
            </a:r>
            <a:br>
              <a:rPr lang="en-US" sz="4200" dirty="0">
                <a:latin typeface="+mn-lt"/>
              </a:rPr>
            </a:br>
            <a:r>
              <a:rPr lang="ru-RU" sz="4200" dirty="0" smtClean="0">
                <a:latin typeface="+mn-lt"/>
              </a:rPr>
              <a:t>Основные </a:t>
            </a:r>
            <a:r>
              <a:rPr lang="ru-RU" sz="4200" dirty="0">
                <a:latin typeface="+mn-lt"/>
              </a:rPr>
              <a:t>рекомендации </a:t>
            </a:r>
            <a:r>
              <a:rPr lang="en-US" sz="4200" dirty="0" smtClean="0">
                <a:latin typeface="+mn-lt"/>
              </a:rPr>
              <a:t/>
            </a:r>
            <a:br>
              <a:rPr lang="en-US" sz="4200" dirty="0" smtClean="0">
                <a:latin typeface="+mn-lt"/>
              </a:rPr>
            </a:br>
            <a:r>
              <a:rPr lang="ru-RU" sz="4200" dirty="0" smtClean="0">
                <a:latin typeface="+mn-lt"/>
              </a:rPr>
              <a:t>по </a:t>
            </a:r>
            <a:r>
              <a:rPr lang="ru-RU" sz="4200" dirty="0">
                <a:latin typeface="+mn-lt"/>
              </a:rPr>
              <a:t>новым или изменённым функциям и компетенции органов государственного управления, обеспечивающим выдачу природоохранных разрешений</a:t>
            </a:r>
            <a:endParaRPr lang="en-GB" sz="4200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528" y="3861048"/>
            <a:ext cx="7992888" cy="1777752"/>
          </a:xfrm>
        </p:spPr>
        <p:txBody>
          <a:bodyPr>
            <a:noAutofit/>
          </a:bodyPr>
          <a:lstStyle/>
          <a:p>
            <a:pPr lvl="1" algn="r"/>
            <a:endParaRPr lang="ru-RU" sz="3200" i="1" dirty="0" smtClean="0">
              <a:solidFill>
                <a:srgbClr val="FFFF00"/>
              </a:solidFill>
            </a:endParaRPr>
          </a:p>
          <a:p>
            <a:pPr lvl="1" algn="r"/>
            <a:endParaRPr lang="ru-RU" sz="3200" i="1" dirty="0">
              <a:solidFill>
                <a:srgbClr val="FFFF00"/>
              </a:solidFill>
            </a:endParaRPr>
          </a:p>
          <a:p>
            <a:pPr lvl="1" algn="r"/>
            <a:r>
              <a:rPr lang="ru-RU" sz="3200" i="1" dirty="0" smtClean="0">
                <a:solidFill>
                  <a:srgbClr val="FFFF00"/>
                </a:solidFill>
              </a:rPr>
              <a:t>М.В. </a:t>
            </a:r>
            <a:r>
              <a:rPr lang="ru-RU" sz="3200" i="1" dirty="0" err="1" smtClean="0">
                <a:solidFill>
                  <a:srgbClr val="FFFF00"/>
                </a:solidFill>
              </a:rPr>
              <a:t>Бегак</a:t>
            </a:r>
            <a:r>
              <a:rPr lang="ru-RU" sz="3200" i="1" dirty="0" smtClean="0">
                <a:solidFill>
                  <a:srgbClr val="FFFF00"/>
                </a:solidFill>
              </a:rPr>
              <a:t>, Т.В. Гусева</a:t>
            </a:r>
            <a:endParaRPr lang="en-GB" sz="3200" i="1" dirty="0">
              <a:solidFill>
                <a:srgbClr val="FFFF00"/>
              </a:solidFill>
            </a:endParaRPr>
          </a:p>
        </p:txBody>
      </p:sp>
      <p:sp>
        <p:nvSpPr>
          <p:cNvPr id="4" name="Title 7"/>
          <p:cNvSpPr txBox="1">
            <a:spLocks/>
          </p:cNvSpPr>
          <p:nvPr/>
        </p:nvSpPr>
        <p:spPr>
          <a:xfrm>
            <a:off x="107504" y="158775"/>
            <a:ext cx="8928992" cy="11099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4400" b="0" i="0" kern="1200">
                <a:solidFill>
                  <a:srgbClr val="FFFFE1"/>
                </a:solidFill>
                <a:latin typeface="Eras Light ITC" pitchFamily="34" charset="0"/>
                <a:ea typeface="+mj-ea"/>
                <a:cs typeface="+mj-cs"/>
              </a:defRPr>
            </a:lvl1pPr>
          </a:lstStyle>
          <a:p>
            <a:r>
              <a:rPr lang="ru-RU" sz="3200" dirty="0" smtClean="0"/>
              <a:t>Управление качеством воздуха в странах Восточного региона ЕИСП</a:t>
            </a:r>
            <a:endParaRPr lang="en-GB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98425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92088"/>
          </a:xfrm>
        </p:spPr>
        <p:txBody>
          <a:bodyPr>
            <a:normAutofit/>
          </a:bodyPr>
          <a:lstStyle/>
          <a:p>
            <a:r>
              <a:rPr lang="ru-RU" sz="3600" b="1" dirty="0" smtClean="0"/>
              <a:t>Основные действующие лица и их роли</a:t>
            </a:r>
            <a:endParaRPr lang="en-GB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268760"/>
            <a:ext cx="8712968" cy="5400600"/>
          </a:xfrm>
        </p:spPr>
        <p:txBody>
          <a:bodyPr>
            <a:normAutofit fontScale="85000" lnSpcReduction="20000"/>
          </a:bodyPr>
          <a:lstStyle/>
          <a:p>
            <a:pPr marL="0" indent="0">
              <a:buClr>
                <a:schemeClr val="accent1"/>
              </a:buClr>
              <a:buNone/>
            </a:pPr>
            <a:r>
              <a:rPr lang="ru-RU" sz="2500" b="1" dirty="0" smtClean="0">
                <a:solidFill>
                  <a:srgbClr val="002060"/>
                </a:solidFill>
              </a:rPr>
              <a:t>Правительство (Министерство экологии)</a:t>
            </a:r>
          </a:p>
          <a:p>
            <a:pPr>
              <a:buClr>
                <a:schemeClr val="accent1">
                  <a:lumMod val="50000"/>
                </a:schemeClr>
              </a:buClr>
              <a:buFont typeface="Calibri" panose="020F0502020204030204" pitchFamily="34" charset="0"/>
              <a:buChar char="•"/>
            </a:pPr>
            <a:r>
              <a:rPr lang="ru-RU" sz="2500" dirty="0" smtClean="0">
                <a:solidFill>
                  <a:srgbClr val="002060"/>
                </a:solidFill>
              </a:rPr>
              <a:t>Подготовка и обеспечение принятия законодательного акта </a:t>
            </a:r>
            <a:endParaRPr lang="en-US" sz="2500" dirty="0">
              <a:solidFill>
                <a:srgbClr val="002060"/>
              </a:solidFill>
            </a:endParaRPr>
          </a:p>
          <a:p>
            <a:pPr>
              <a:buClr>
                <a:schemeClr val="accent1">
                  <a:lumMod val="50000"/>
                </a:schemeClr>
              </a:buClr>
              <a:buFont typeface="Calibri" panose="020F0502020204030204" pitchFamily="34" charset="0"/>
              <a:buChar char="•"/>
            </a:pPr>
            <a:r>
              <a:rPr lang="ru-RU" sz="2500" dirty="0" smtClean="0">
                <a:solidFill>
                  <a:srgbClr val="002060"/>
                </a:solidFill>
              </a:rPr>
              <a:t>Назначение уполномоченного органа по выдаче разрешений и инспекции</a:t>
            </a:r>
          </a:p>
          <a:p>
            <a:pPr>
              <a:buClr>
                <a:schemeClr val="accent1">
                  <a:lumMod val="50000"/>
                </a:schemeClr>
              </a:buClr>
              <a:buFont typeface="Calibri" panose="020F0502020204030204" pitchFamily="34" charset="0"/>
              <a:buChar char="•"/>
            </a:pPr>
            <a:r>
              <a:rPr lang="ru-RU" sz="2500" dirty="0" smtClean="0">
                <a:solidFill>
                  <a:srgbClr val="002060"/>
                </a:solidFill>
              </a:rPr>
              <a:t>Определение функций и структуры Центра НДТМ </a:t>
            </a:r>
            <a:endParaRPr lang="en-US" sz="2500" dirty="0">
              <a:solidFill>
                <a:srgbClr val="002060"/>
              </a:solidFill>
            </a:endParaRPr>
          </a:p>
          <a:p>
            <a:pPr>
              <a:buClr>
                <a:schemeClr val="accent1">
                  <a:lumMod val="50000"/>
                </a:schemeClr>
              </a:buClr>
              <a:buFont typeface="Calibri" panose="020F0502020204030204" pitchFamily="34" charset="0"/>
              <a:buChar char="•"/>
            </a:pPr>
            <a:r>
              <a:rPr lang="ru-RU" sz="2500" dirty="0" smtClean="0">
                <a:solidFill>
                  <a:srgbClr val="002060"/>
                </a:solidFill>
              </a:rPr>
              <a:t>Подготовка подзаконных актов, Справочников, Руководств</a:t>
            </a:r>
            <a:endParaRPr lang="en-US" sz="2500" dirty="0">
              <a:solidFill>
                <a:srgbClr val="002060"/>
              </a:solidFill>
            </a:endParaRPr>
          </a:p>
          <a:p>
            <a:pPr>
              <a:buClr>
                <a:schemeClr val="accent1">
                  <a:lumMod val="50000"/>
                </a:schemeClr>
              </a:buClr>
              <a:buFont typeface="Calibri" panose="020F0502020204030204" pitchFamily="34" charset="0"/>
              <a:buChar char="•"/>
            </a:pPr>
            <a:r>
              <a:rPr lang="ru-RU" sz="2500" dirty="0" smtClean="0">
                <a:solidFill>
                  <a:srgbClr val="002060"/>
                </a:solidFill>
              </a:rPr>
              <a:t>Координация деятельности других министерств и ведомств</a:t>
            </a:r>
          </a:p>
          <a:p>
            <a:pPr marL="0" indent="0">
              <a:buClr>
                <a:schemeClr val="accent1">
                  <a:lumMod val="50000"/>
                </a:schemeClr>
              </a:buClr>
              <a:buNone/>
            </a:pPr>
            <a:r>
              <a:rPr lang="ru-RU" sz="2500" b="1" dirty="0" smtClean="0">
                <a:solidFill>
                  <a:srgbClr val="002060"/>
                </a:solidFill>
              </a:rPr>
              <a:t>Уполномоченный орган</a:t>
            </a:r>
          </a:p>
          <a:p>
            <a:pPr>
              <a:buClr>
                <a:schemeClr val="accent1">
                  <a:lumMod val="50000"/>
                </a:schemeClr>
              </a:buClr>
              <a:buFont typeface="Calibri" panose="020F0502020204030204" pitchFamily="34" charset="0"/>
              <a:buChar char="•"/>
            </a:pPr>
            <a:r>
              <a:rPr lang="ru-RU" sz="2500" dirty="0" smtClean="0">
                <a:solidFill>
                  <a:srgbClr val="002060"/>
                </a:solidFill>
              </a:rPr>
              <a:t>Регистрация предприятий-загрязнителей в Государственном реестре</a:t>
            </a:r>
          </a:p>
          <a:p>
            <a:pPr>
              <a:buClr>
                <a:schemeClr val="accent1">
                  <a:lumMod val="50000"/>
                </a:schemeClr>
              </a:buClr>
              <a:buFont typeface="Calibri" panose="020F0502020204030204" pitchFamily="34" charset="0"/>
              <a:buChar char="•"/>
            </a:pPr>
            <a:r>
              <a:rPr lang="ru-RU" sz="2500" dirty="0" smtClean="0">
                <a:solidFill>
                  <a:srgbClr val="002060"/>
                </a:solidFill>
              </a:rPr>
              <a:t>Разработка форм Заявок, Разрешений и Деклараций, а также процедур выполнения соответствующих государственных функций (Административные регламенты)</a:t>
            </a:r>
          </a:p>
          <a:p>
            <a:pPr>
              <a:buClr>
                <a:schemeClr val="accent1">
                  <a:lumMod val="50000"/>
                </a:schemeClr>
              </a:buClr>
              <a:buFont typeface="Calibri" panose="020F0502020204030204" pitchFamily="34" charset="0"/>
              <a:buChar char="•"/>
            </a:pPr>
            <a:r>
              <a:rPr lang="ru-RU" sz="2500" dirty="0" smtClean="0">
                <a:solidFill>
                  <a:srgbClr val="002060"/>
                </a:solidFill>
              </a:rPr>
              <a:t>Обеспечение согласований с другими ведомствами</a:t>
            </a:r>
          </a:p>
          <a:p>
            <a:pPr>
              <a:buClr>
                <a:schemeClr val="accent1">
                  <a:lumMod val="50000"/>
                </a:schemeClr>
              </a:buClr>
              <a:buFont typeface="Calibri" panose="020F0502020204030204" pitchFamily="34" charset="0"/>
              <a:buChar char="•"/>
            </a:pPr>
            <a:r>
              <a:rPr lang="ru-RU" sz="2500" dirty="0" smtClean="0">
                <a:solidFill>
                  <a:srgbClr val="002060"/>
                </a:solidFill>
              </a:rPr>
              <a:t>Выдача разрешений и прием (проверка) Деклараций</a:t>
            </a:r>
          </a:p>
          <a:p>
            <a:pPr>
              <a:buClr>
                <a:schemeClr val="accent1">
                  <a:lumMod val="50000"/>
                </a:schemeClr>
              </a:buClr>
              <a:buFont typeface="Calibri" panose="020F0502020204030204" pitchFamily="34" charset="0"/>
              <a:buChar char="•"/>
            </a:pPr>
            <a:endParaRPr lang="ru-RU" sz="2500" dirty="0" smtClean="0">
              <a:solidFill>
                <a:srgbClr val="002060"/>
              </a:solidFill>
            </a:endParaRPr>
          </a:p>
          <a:p>
            <a:pPr>
              <a:buClr>
                <a:schemeClr val="accent1">
                  <a:lumMod val="50000"/>
                </a:schemeClr>
              </a:buClr>
              <a:buFont typeface="Calibri" panose="020F0502020204030204" pitchFamily="34" charset="0"/>
              <a:buChar char="•"/>
            </a:pPr>
            <a:endParaRPr lang="ru-RU" sz="2500" dirty="0" smtClean="0">
              <a:solidFill>
                <a:srgbClr val="002060"/>
              </a:solidFill>
            </a:endParaRPr>
          </a:p>
          <a:p>
            <a:pPr>
              <a:buClr>
                <a:schemeClr val="accent1">
                  <a:lumMod val="50000"/>
                </a:schemeClr>
              </a:buClr>
              <a:buFont typeface="Calibri" panose="020F0502020204030204" pitchFamily="34" charset="0"/>
              <a:buChar char="•"/>
            </a:pPr>
            <a:endParaRPr lang="en-US" sz="2500" dirty="0">
              <a:solidFill>
                <a:srgbClr val="002060"/>
              </a:solidFill>
            </a:endParaRPr>
          </a:p>
          <a:p>
            <a:pPr marL="0" indent="0">
              <a:buClr>
                <a:schemeClr val="accent1"/>
              </a:buClr>
              <a:buNone/>
            </a:pPr>
            <a:endParaRPr lang="ru-RU" sz="2500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01110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96" y="116632"/>
            <a:ext cx="9108504" cy="792088"/>
          </a:xfrm>
        </p:spPr>
        <p:txBody>
          <a:bodyPr>
            <a:normAutofit/>
          </a:bodyPr>
          <a:lstStyle/>
          <a:p>
            <a:r>
              <a:rPr lang="ru-RU" sz="3600" b="1" dirty="0" smtClean="0"/>
              <a:t>Основные действующие лица и их роли</a:t>
            </a:r>
            <a:endParaRPr lang="en-GB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124744"/>
            <a:ext cx="8712968" cy="5400600"/>
          </a:xfrm>
        </p:spPr>
        <p:txBody>
          <a:bodyPr>
            <a:normAutofit fontScale="92500" lnSpcReduction="20000"/>
          </a:bodyPr>
          <a:lstStyle/>
          <a:p>
            <a:pPr marL="0" indent="0">
              <a:buClr>
                <a:schemeClr val="accent1"/>
              </a:buClr>
              <a:buNone/>
            </a:pPr>
            <a:r>
              <a:rPr lang="ru-RU" sz="2500" b="1" dirty="0" smtClean="0">
                <a:solidFill>
                  <a:srgbClr val="002060"/>
                </a:solidFill>
              </a:rPr>
              <a:t>Инспекция (может совпадать с Уполномоченным органом)</a:t>
            </a:r>
          </a:p>
          <a:p>
            <a:pPr>
              <a:buClr>
                <a:schemeClr val="accent1">
                  <a:lumMod val="50000"/>
                </a:schemeClr>
              </a:buClr>
              <a:buFont typeface="Calibri" panose="020F0502020204030204" pitchFamily="34" charset="0"/>
              <a:buChar char="•"/>
            </a:pPr>
            <a:r>
              <a:rPr lang="ru-RU" sz="2500" dirty="0" smtClean="0">
                <a:solidFill>
                  <a:srgbClr val="002060"/>
                </a:solidFill>
              </a:rPr>
              <a:t>Проверка выполнения условий Разрешений в процессе государственного (муниципального) экологического надзора. Может проводиться на разных уровнях в зависимости от структуры государственной (муниципальной) власти</a:t>
            </a:r>
            <a:endParaRPr lang="en-US" sz="2500" dirty="0">
              <a:solidFill>
                <a:srgbClr val="002060"/>
              </a:solidFill>
            </a:endParaRPr>
          </a:p>
          <a:p>
            <a:pPr>
              <a:buClr>
                <a:schemeClr val="accent1">
                  <a:lumMod val="50000"/>
                </a:schemeClr>
              </a:buClr>
              <a:buFont typeface="Calibri" panose="020F0502020204030204" pitchFamily="34" charset="0"/>
              <a:buChar char="•"/>
            </a:pPr>
            <a:r>
              <a:rPr lang="ru-RU" sz="2500" dirty="0" smtClean="0">
                <a:solidFill>
                  <a:srgbClr val="002060"/>
                </a:solidFill>
              </a:rPr>
              <a:t>Сбор данных и подготовка отчетности (Государственных докладов)</a:t>
            </a:r>
          </a:p>
          <a:p>
            <a:pPr marL="0" indent="0">
              <a:buClr>
                <a:schemeClr val="accent1">
                  <a:lumMod val="50000"/>
                </a:schemeClr>
              </a:buClr>
              <a:buNone/>
            </a:pPr>
            <a:r>
              <a:rPr lang="ru-RU" sz="2500" b="1" dirty="0" smtClean="0">
                <a:solidFill>
                  <a:srgbClr val="002060"/>
                </a:solidFill>
              </a:rPr>
              <a:t>Другие министерства (промышленности, сельского хозяйства, экономики, финансов)</a:t>
            </a:r>
          </a:p>
          <a:p>
            <a:pPr>
              <a:buClr>
                <a:schemeClr val="accent1">
                  <a:lumMod val="50000"/>
                </a:schemeClr>
              </a:buClr>
              <a:buFont typeface="Calibri" panose="020F0502020204030204" pitchFamily="34" charset="0"/>
              <a:buChar char="•"/>
            </a:pPr>
            <a:r>
              <a:rPr lang="ru-RU" sz="2500" dirty="0" smtClean="0">
                <a:solidFill>
                  <a:srgbClr val="002060"/>
                </a:solidFill>
              </a:rPr>
              <a:t>Оценка регулирующего влияния разрешений</a:t>
            </a:r>
          </a:p>
          <a:p>
            <a:pPr>
              <a:buClr>
                <a:schemeClr val="accent1">
                  <a:lumMod val="50000"/>
                </a:schemeClr>
              </a:buClr>
              <a:buFont typeface="Calibri" panose="020F0502020204030204" pitchFamily="34" charset="0"/>
              <a:buChar char="•"/>
            </a:pPr>
            <a:r>
              <a:rPr lang="ru-RU" sz="2500" dirty="0" smtClean="0">
                <a:solidFill>
                  <a:srgbClr val="002060"/>
                </a:solidFill>
              </a:rPr>
              <a:t>Оценка необходимых ресурсов  для модернизации  производств, разработка краткосрочных и долгосрочных стратегий</a:t>
            </a:r>
          </a:p>
          <a:p>
            <a:pPr>
              <a:buClr>
                <a:schemeClr val="accent1">
                  <a:lumMod val="50000"/>
                </a:schemeClr>
              </a:buClr>
              <a:buFont typeface="Calibri" panose="020F0502020204030204" pitchFamily="34" charset="0"/>
              <a:buChar char="•"/>
            </a:pPr>
            <a:r>
              <a:rPr lang="ru-RU" sz="2500" dirty="0" smtClean="0">
                <a:solidFill>
                  <a:srgbClr val="002060"/>
                </a:solidFill>
              </a:rPr>
              <a:t>Оценка возможностей государственной поддержки производств, переходящих на новую систему экологических разрешений</a:t>
            </a:r>
          </a:p>
        </p:txBody>
      </p:sp>
    </p:spTree>
    <p:extLst>
      <p:ext uri="{BB962C8B-B14F-4D97-AF65-F5344CB8AC3E}">
        <p14:creationId xmlns="" xmlns:p14="http://schemas.microsoft.com/office/powerpoint/2010/main" val="2771738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96" y="116632"/>
            <a:ext cx="9108504" cy="864096"/>
          </a:xfrm>
        </p:spPr>
        <p:txBody>
          <a:bodyPr>
            <a:normAutofit/>
          </a:bodyPr>
          <a:lstStyle/>
          <a:p>
            <a:r>
              <a:rPr lang="ru-RU" sz="3600" b="1" dirty="0" smtClean="0"/>
              <a:t>Основные действующие лица и их роли</a:t>
            </a:r>
            <a:endParaRPr lang="en-GB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980728"/>
            <a:ext cx="8712968" cy="5760640"/>
          </a:xfrm>
        </p:spPr>
        <p:txBody>
          <a:bodyPr>
            <a:noAutofit/>
          </a:bodyPr>
          <a:lstStyle/>
          <a:p>
            <a:pPr marL="0" indent="0">
              <a:spcBef>
                <a:spcPts val="1000"/>
              </a:spcBef>
              <a:buClr>
                <a:schemeClr val="accent1"/>
              </a:buClr>
              <a:buNone/>
            </a:pPr>
            <a:r>
              <a:rPr lang="ru-RU" sz="2000" b="1" dirty="0" smtClean="0">
                <a:solidFill>
                  <a:srgbClr val="002060"/>
                </a:solidFill>
              </a:rPr>
              <a:t>Регулируемое сообщество</a:t>
            </a:r>
          </a:p>
          <a:p>
            <a:pPr>
              <a:spcBef>
                <a:spcPts val="1000"/>
              </a:spcBef>
              <a:buClr>
                <a:schemeClr val="accent1">
                  <a:lumMod val="50000"/>
                </a:schemeClr>
              </a:buClr>
              <a:buFont typeface="Calibri" panose="020F0502020204030204" pitchFamily="34" charset="0"/>
              <a:buChar char="•"/>
            </a:pPr>
            <a:r>
              <a:rPr lang="ru-RU" sz="2000" dirty="0" smtClean="0">
                <a:solidFill>
                  <a:srgbClr val="002060"/>
                </a:solidFill>
              </a:rPr>
              <a:t>Участие в разработке Закона, подзаконных актов, Справочников НДТМ и методических руководств</a:t>
            </a:r>
            <a:endParaRPr lang="en-US" sz="2000" dirty="0">
              <a:solidFill>
                <a:srgbClr val="002060"/>
              </a:solidFill>
            </a:endParaRPr>
          </a:p>
          <a:p>
            <a:pPr>
              <a:spcBef>
                <a:spcPts val="1000"/>
              </a:spcBef>
              <a:buClr>
                <a:schemeClr val="accent1">
                  <a:lumMod val="50000"/>
                </a:schemeClr>
              </a:buClr>
              <a:buFont typeface="Calibri" panose="020F0502020204030204" pitchFamily="34" charset="0"/>
              <a:buChar char="•"/>
            </a:pPr>
            <a:r>
              <a:rPr lang="ru-RU" sz="2000" dirty="0" smtClean="0">
                <a:solidFill>
                  <a:srgbClr val="002060"/>
                </a:solidFill>
              </a:rPr>
              <a:t>Оценка необходимых инвестиций для модернизации производств</a:t>
            </a:r>
          </a:p>
          <a:p>
            <a:pPr>
              <a:spcBef>
                <a:spcPts val="1000"/>
              </a:spcBef>
              <a:buClr>
                <a:schemeClr val="accent1">
                  <a:lumMod val="50000"/>
                </a:schemeClr>
              </a:buClr>
              <a:buFont typeface="Calibri" panose="020F0502020204030204" pitchFamily="34" charset="0"/>
              <a:buChar char="•"/>
            </a:pPr>
            <a:r>
              <a:rPr lang="ru-RU" sz="2000" dirty="0" smtClean="0">
                <a:solidFill>
                  <a:srgbClr val="002060"/>
                </a:solidFill>
              </a:rPr>
              <a:t>Оценка изменений конкурентоспособности на внутреннем и мировом рынках</a:t>
            </a:r>
          </a:p>
          <a:p>
            <a:pPr>
              <a:spcBef>
                <a:spcPts val="1000"/>
              </a:spcBef>
              <a:buClr>
                <a:schemeClr val="accent1">
                  <a:lumMod val="50000"/>
                </a:schemeClr>
              </a:buClr>
              <a:buFont typeface="Calibri" panose="020F0502020204030204" pitchFamily="34" charset="0"/>
              <a:buChar char="•"/>
            </a:pPr>
            <a:r>
              <a:rPr lang="ru-RU" sz="2000" dirty="0" smtClean="0">
                <a:solidFill>
                  <a:srgbClr val="002060"/>
                </a:solidFill>
              </a:rPr>
              <a:t>Оценка возможных финансовых и </a:t>
            </a:r>
            <a:r>
              <a:rPr lang="ru-RU" sz="2000" dirty="0" err="1" smtClean="0">
                <a:solidFill>
                  <a:srgbClr val="002060"/>
                </a:solidFill>
              </a:rPr>
              <a:t>имиджевых</a:t>
            </a:r>
            <a:r>
              <a:rPr lang="ru-RU" sz="2000" dirty="0" smtClean="0">
                <a:solidFill>
                  <a:srgbClr val="002060"/>
                </a:solidFill>
              </a:rPr>
              <a:t> потерь при нарушении законодательства</a:t>
            </a:r>
          </a:p>
          <a:p>
            <a:pPr marL="0" indent="0">
              <a:spcBef>
                <a:spcPts val="1000"/>
              </a:spcBef>
              <a:buClr>
                <a:schemeClr val="accent1">
                  <a:lumMod val="50000"/>
                </a:schemeClr>
              </a:buClr>
              <a:buNone/>
            </a:pPr>
            <a:r>
              <a:rPr lang="ru-RU" sz="2000" b="1" dirty="0" smtClean="0">
                <a:solidFill>
                  <a:srgbClr val="002060"/>
                </a:solidFill>
              </a:rPr>
              <a:t>Надзорные ведомства (санитарно-эпидемиологическая служба, </a:t>
            </a:r>
            <a:r>
              <a:rPr lang="ru-RU" sz="2000" b="1" dirty="0" err="1" smtClean="0">
                <a:solidFill>
                  <a:srgbClr val="002060"/>
                </a:solidFill>
              </a:rPr>
              <a:t>гидрометеослужба</a:t>
            </a:r>
            <a:r>
              <a:rPr lang="ru-RU" sz="2000" b="1" dirty="0" smtClean="0">
                <a:solidFill>
                  <a:srgbClr val="002060"/>
                </a:solidFill>
              </a:rPr>
              <a:t>, экологический, сельскохозяйственный и лесной надзоры)</a:t>
            </a:r>
          </a:p>
          <a:p>
            <a:pPr>
              <a:spcBef>
                <a:spcPts val="1000"/>
              </a:spcBef>
              <a:buClr>
                <a:schemeClr val="accent1">
                  <a:lumMod val="50000"/>
                </a:schemeClr>
              </a:buClr>
              <a:buFont typeface="Calibri" panose="020F0502020204030204" pitchFamily="34" charset="0"/>
              <a:buChar char="•"/>
            </a:pPr>
            <a:r>
              <a:rPr lang="ru-RU" sz="2000" dirty="0" smtClean="0">
                <a:solidFill>
                  <a:srgbClr val="002060"/>
                </a:solidFill>
              </a:rPr>
              <a:t>Участие в согласовании разрешений путем межведомственного обмена</a:t>
            </a:r>
          </a:p>
          <a:p>
            <a:pPr>
              <a:spcBef>
                <a:spcPts val="1000"/>
              </a:spcBef>
              <a:buClr>
                <a:schemeClr val="accent1">
                  <a:lumMod val="50000"/>
                </a:schemeClr>
              </a:buClr>
              <a:buFont typeface="Calibri" panose="020F0502020204030204" pitchFamily="34" charset="0"/>
              <a:buChar char="•"/>
            </a:pPr>
            <a:r>
              <a:rPr lang="ru-RU" sz="2000" dirty="0" smtClean="0">
                <a:solidFill>
                  <a:srgbClr val="002060"/>
                </a:solidFill>
              </a:rPr>
              <a:t>Определение трансграничного влияния производств</a:t>
            </a:r>
          </a:p>
          <a:p>
            <a:pPr>
              <a:spcBef>
                <a:spcPts val="1000"/>
              </a:spcBef>
              <a:buClr>
                <a:schemeClr val="accent1">
                  <a:lumMod val="50000"/>
                </a:schemeClr>
              </a:buClr>
              <a:buFont typeface="Calibri" panose="020F0502020204030204" pitchFamily="34" charset="0"/>
              <a:buChar char="•"/>
            </a:pPr>
            <a:r>
              <a:rPr lang="ru-RU" sz="2000" dirty="0" smtClean="0">
                <a:solidFill>
                  <a:srgbClr val="002060"/>
                </a:solidFill>
              </a:rPr>
              <a:t>Определение ограничений на воздействие производств на окружающую среду и здоровье населения</a:t>
            </a:r>
          </a:p>
        </p:txBody>
      </p:sp>
    </p:spTree>
    <p:extLst>
      <p:ext uri="{BB962C8B-B14F-4D97-AF65-F5344CB8AC3E}">
        <p14:creationId xmlns="" xmlns:p14="http://schemas.microsoft.com/office/powerpoint/2010/main" val="1955750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96" y="116632"/>
            <a:ext cx="9108504" cy="864096"/>
          </a:xfrm>
        </p:spPr>
        <p:txBody>
          <a:bodyPr>
            <a:normAutofit/>
          </a:bodyPr>
          <a:lstStyle/>
          <a:p>
            <a:r>
              <a:rPr lang="ru-RU" sz="3600" b="1" dirty="0" smtClean="0"/>
              <a:t>Основные действующие лица и их роли</a:t>
            </a:r>
            <a:endParaRPr lang="en-GB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980728"/>
            <a:ext cx="8712968" cy="5760640"/>
          </a:xfrm>
        </p:spPr>
        <p:txBody>
          <a:bodyPr>
            <a:noAutofit/>
          </a:bodyPr>
          <a:lstStyle/>
          <a:p>
            <a:pPr marL="0" indent="0">
              <a:spcBef>
                <a:spcPts val="1000"/>
              </a:spcBef>
              <a:buClr>
                <a:schemeClr val="accent1"/>
              </a:buClr>
              <a:buNone/>
            </a:pPr>
            <a:r>
              <a:rPr lang="ru-RU" sz="2000" b="1" dirty="0" smtClean="0">
                <a:solidFill>
                  <a:srgbClr val="002060"/>
                </a:solidFill>
              </a:rPr>
              <a:t>Муниципалитеты</a:t>
            </a:r>
            <a:endParaRPr lang="ru-RU" sz="2000" b="1" dirty="0">
              <a:solidFill>
                <a:srgbClr val="002060"/>
              </a:solidFill>
            </a:endParaRPr>
          </a:p>
          <a:p>
            <a:pPr>
              <a:spcBef>
                <a:spcPts val="1000"/>
              </a:spcBef>
              <a:buClr>
                <a:schemeClr val="accent1">
                  <a:lumMod val="50000"/>
                </a:schemeClr>
              </a:buClr>
              <a:buFont typeface="Calibri" panose="020F0502020204030204" pitchFamily="34" charset="0"/>
              <a:buChar char="•"/>
            </a:pPr>
            <a:r>
              <a:rPr lang="ru-RU" sz="2000" dirty="0" smtClean="0">
                <a:solidFill>
                  <a:srgbClr val="002060"/>
                </a:solidFill>
              </a:rPr>
              <a:t>Организация общественных слушаний и компаний общественного участия</a:t>
            </a:r>
            <a:endParaRPr lang="ru-RU" sz="2000" dirty="0">
              <a:solidFill>
                <a:srgbClr val="002060"/>
              </a:solidFill>
            </a:endParaRPr>
          </a:p>
          <a:p>
            <a:pPr marL="0" indent="0">
              <a:spcBef>
                <a:spcPts val="1000"/>
              </a:spcBef>
              <a:buClr>
                <a:schemeClr val="accent1"/>
              </a:buClr>
              <a:buNone/>
            </a:pPr>
            <a:r>
              <a:rPr lang="ru-RU" sz="2000" b="1" dirty="0" smtClean="0">
                <a:solidFill>
                  <a:srgbClr val="002060"/>
                </a:solidFill>
              </a:rPr>
              <a:t>Общественность (негосударственные организации, партии)</a:t>
            </a:r>
          </a:p>
          <a:p>
            <a:pPr>
              <a:spcBef>
                <a:spcPts val="1000"/>
              </a:spcBef>
              <a:buClr>
                <a:schemeClr val="accent1">
                  <a:lumMod val="50000"/>
                </a:schemeClr>
              </a:buClr>
              <a:buFont typeface="Calibri" panose="020F0502020204030204" pitchFamily="34" charset="0"/>
              <a:buChar char="•"/>
            </a:pPr>
            <a:r>
              <a:rPr lang="ru-RU" sz="2000" dirty="0" smtClean="0">
                <a:solidFill>
                  <a:srgbClr val="002060"/>
                </a:solidFill>
              </a:rPr>
              <a:t>Оценка влияния загрязнений на общественное здоровье</a:t>
            </a:r>
          </a:p>
          <a:p>
            <a:pPr>
              <a:spcBef>
                <a:spcPts val="1000"/>
              </a:spcBef>
              <a:buClr>
                <a:schemeClr val="accent1">
                  <a:lumMod val="50000"/>
                </a:schemeClr>
              </a:buClr>
              <a:buFont typeface="Calibri" panose="020F0502020204030204" pitchFamily="34" charset="0"/>
              <a:buChar char="•"/>
            </a:pPr>
            <a:r>
              <a:rPr lang="ru-RU" sz="2000" dirty="0" smtClean="0">
                <a:solidFill>
                  <a:srgbClr val="002060"/>
                </a:solidFill>
              </a:rPr>
              <a:t>Давление на промышленность и властные структуры</a:t>
            </a:r>
          </a:p>
          <a:p>
            <a:pPr marL="0" indent="0">
              <a:spcBef>
                <a:spcPts val="1000"/>
              </a:spcBef>
              <a:buClr>
                <a:schemeClr val="accent1">
                  <a:lumMod val="50000"/>
                </a:schemeClr>
              </a:buClr>
              <a:buNone/>
            </a:pPr>
            <a:r>
              <a:rPr lang="ru-RU" sz="2000" b="1" dirty="0" smtClean="0">
                <a:solidFill>
                  <a:srgbClr val="002060"/>
                </a:solidFill>
              </a:rPr>
              <a:t>Пресса</a:t>
            </a:r>
          </a:p>
          <a:p>
            <a:pPr>
              <a:spcBef>
                <a:spcPts val="1000"/>
              </a:spcBef>
              <a:buClr>
                <a:schemeClr val="accent1">
                  <a:lumMod val="50000"/>
                </a:schemeClr>
              </a:buClr>
              <a:buFont typeface="Calibri" panose="020F0502020204030204" pitchFamily="34" charset="0"/>
              <a:buChar char="•"/>
            </a:pPr>
            <a:r>
              <a:rPr lang="ru-RU" sz="2000" dirty="0" smtClean="0">
                <a:solidFill>
                  <a:srgbClr val="002060"/>
                </a:solidFill>
              </a:rPr>
              <a:t>Информирование общественности о достоинствах и недостатках  новой разрешительной системы</a:t>
            </a:r>
          </a:p>
          <a:p>
            <a:pPr marL="0" indent="0">
              <a:spcBef>
                <a:spcPts val="1000"/>
              </a:spcBef>
              <a:buClr>
                <a:schemeClr val="accent1">
                  <a:lumMod val="50000"/>
                </a:schemeClr>
              </a:buClr>
              <a:buNone/>
            </a:pPr>
            <a:r>
              <a:rPr lang="ru-RU" sz="2000" b="1" dirty="0" smtClean="0">
                <a:solidFill>
                  <a:srgbClr val="002060"/>
                </a:solidFill>
              </a:rPr>
              <a:t>Научно-исследовательские организации</a:t>
            </a:r>
          </a:p>
          <a:p>
            <a:pPr>
              <a:spcBef>
                <a:spcPts val="1000"/>
              </a:spcBef>
              <a:buClr>
                <a:schemeClr val="accent1">
                  <a:lumMod val="50000"/>
                </a:schemeClr>
              </a:buClr>
              <a:buFont typeface="Calibri" panose="020F0502020204030204" pitchFamily="34" charset="0"/>
              <a:buChar char="•"/>
            </a:pPr>
            <a:r>
              <a:rPr lang="ru-RU" sz="2000" dirty="0" smtClean="0">
                <a:solidFill>
                  <a:srgbClr val="002060"/>
                </a:solidFill>
              </a:rPr>
              <a:t>Разработки перспективных НДТМ в интересах предприятий</a:t>
            </a:r>
          </a:p>
          <a:p>
            <a:pPr>
              <a:spcBef>
                <a:spcPts val="1000"/>
              </a:spcBef>
              <a:buClr>
                <a:schemeClr val="accent1">
                  <a:lumMod val="50000"/>
                </a:schemeClr>
              </a:buClr>
              <a:buFont typeface="Calibri" panose="020F0502020204030204" pitchFamily="34" charset="0"/>
              <a:buChar char="•"/>
            </a:pPr>
            <a:r>
              <a:rPr lang="ru-RU" sz="2000" dirty="0" smtClean="0">
                <a:solidFill>
                  <a:srgbClr val="002060"/>
                </a:solidFill>
              </a:rPr>
              <a:t>Определение негативных эффектов, связанных с загрязнением окружающей страны и методологии их учета</a:t>
            </a:r>
          </a:p>
          <a:p>
            <a:pPr>
              <a:spcBef>
                <a:spcPts val="1000"/>
              </a:spcBef>
              <a:buClr>
                <a:schemeClr val="accent1">
                  <a:lumMod val="50000"/>
                </a:schemeClr>
              </a:buClr>
              <a:buFont typeface="Calibri" panose="020F0502020204030204" pitchFamily="34" charset="0"/>
              <a:buChar char="•"/>
            </a:pPr>
            <a:r>
              <a:rPr lang="ru-RU" sz="2000" dirty="0" smtClean="0">
                <a:solidFill>
                  <a:srgbClr val="002060"/>
                </a:solidFill>
              </a:rPr>
              <a:t>Определение </a:t>
            </a:r>
            <a:r>
              <a:rPr lang="ru-RU" sz="2000" dirty="0" err="1" smtClean="0">
                <a:solidFill>
                  <a:srgbClr val="002060"/>
                </a:solidFill>
              </a:rPr>
              <a:t>экстернальных</a:t>
            </a:r>
            <a:r>
              <a:rPr lang="ru-RU" sz="2000" dirty="0" smtClean="0">
                <a:solidFill>
                  <a:srgbClr val="002060"/>
                </a:solidFill>
              </a:rPr>
              <a:t> эффектов</a:t>
            </a:r>
          </a:p>
          <a:p>
            <a:pPr>
              <a:spcBef>
                <a:spcPts val="1000"/>
              </a:spcBef>
              <a:buClr>
                <a:schemeClr val="accent1">
                  <a:lumMod val="50000"/>
                </a:schemeClr>
              </a:buClr>
              <a:buFont typeface="Calibri" panose="020F0502020204030204" pitchFamily="34" charset="0"/>
              <a:buChar char="•"/>
            </a:pPr>
            <a:endParaRPr lang="ru-RU" sz="2000" dirty="0" smtClean="0">
              <a:solidFill>
                <a:srgbClr val="002060"/>
              </a:solidFill>
            </a:endParaRPr>
          </a:p>
          <a:p>
            <a:pPr>
              <a:spcBef>
                <a:spcPts val="1000"/>
              </a:spcBef>
              <a:buClr>
                <a:schemeClr val="accent1">
                  <a:lumMod val="50000"/>
                </a:schemeClr>
              </a:buClr>
              <a:buFont typeface="Calibri" panose="020F0502020204030204" pitchFamily="34" charset="0"/>
              <a:buChar char="•"/>
            </a:pPr>
            <a:endParaRPr lang="ru-RU" sz="2000" dirty="0">
              <a:solidFill>
                <a:srgbClr val="002060"/>
              </a:solidFill>
            </a:endParaRPr>
          </a:p>
          <a:p>
            <a:pPr>
              <a:spcBef>
                <a:spcPts val="1000"/>
              </a:spcBef>
              <a:buClr>
                <a:schemeClr val="accent1">
                  <a:lumMod val="50000"/>
                </a:schemeClr>
              </a:buClr>
              <a:buFont typeface="Calibri" panose="020F0502020204030204" pitchFamily="34" charset="0"/>
              <a:buChar char="•"/>
            </a:pPr>
            <a:endParaRPr lang="ru-RU" sz="2000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17882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8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95288" y="4076700"/>
            <a:ext cx="5970587" cy="2260600"/>
          </a:xfrm>
        </p:spPr>
      </p:pic>
      <p:sp>
        <p:nvSpPr>
          <p:cNvPr id="7171" name="Rectangle 2"/>
          <p:cNvSpPr>
            <a:spLocks noChangeArrowheads="1"/>
          </p:cNvSpPr>
          <p:nvPr/>
        </p:nvSpPr>
        <p:spPr bwMode="auto">
          <a:xfrm>
            <a:off x="468313" y="2376488"/>
            <a:ext cx="1341437" cy="1597025"/>
          </a:xfrm>
          <a:prstGeom prst="rect">
            <a:avLst/>
          </a:prstGeom>
          <a:noFill/>
          <a:ln w="12700" algn="ctr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000" tIns="90000" rIns="90000" bIns="9000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>
              <a:latin typeface="Verdana" pitchFamily="34" charset="0"/>
            </a:endParaRPr>
          </a:p>
        </p:txBody>
      </p:sp>
      <p:sp>
        <p:nvSpPr>
          <p:cNvPr id="7172" name="Rectangle 3"/>
          <p:cNvSpPr>
            <a:spLocks noChangeArrowheads="1"/>
          </p:cNvSpPr>
          <p:nvPr/>
        </p:nvSpPr>
        <p:spPr bwMode="auto">
          <a:xfrm>
            <a:off x="2062163" y="2398713"/>
            <a:ext cx="1228725" cy="1606550"/>
          </a:xfrm>
          <a:prstGeom prst="rect">
            <a:avLst/>
          </a:prstGeom>
          <a:noFill/>
          <a:ln w="12700" algn="ctr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000" tIns="90000" rIns="90000" bIns="9000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>
              <a:latin typeface="Verdana" pitchFamily="34" charset="0"/>
            </a:endParaRPr>
          </a:p>
        </p:txBody>
      </p:sp>
      <p:sp>
        <p:nvSpPr>
          <p:cNvPr id="7173" name="Rectangle 4"/>
          <p:cNvSpPr>
            <a:spLocks noChangeArrowheads="1"/>
          </p:cNvSpPr>
          <p:nvPr/>
        </p:nvSpPr>
        <p:spPr bwMode="auto">
          <a:xfrm>
            <a:off x="3692525" y="2408238"/>
            <a:ext cx="1554163" cy="1597025"/>
          </a:xfrm>
          <a:prstGeom prst="rect">
            <a:avLst/>
          </a:prstGeom>
          <a:noFill/>
          <a:ln w="12700" algn="ctr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000" tIns="90000" rIns="90000" bIns="9000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>
              <a:latin typeface="Verdana" pitchFamily="34" charset="0"/>
            </a:endParaRPr>
          </a:p>
        </p:txBody>
      </p:sp>
      <p:sp>
        <p:nvSpPr>
          <p:cNvPr id="7174" name="Rectangle 5"/>
          <p:cNvSpPr>
            <a:spLocks noChangeArrowheads="1"/>
          </p:cNvSpPr>
          <p:nvPr/>
        </p:nvSpPr>
        <p:spPr bwMode="auto">
          <a:xfrm>
            <a:off x="5575300" y="2354263"/>
            <a:ext cx="1157288" cy="523875"/>
          </a:xfrm>
          <a:prstGeom prst="rect">
            <a:avLst/>
          </a:prstGeom>
          <a:noFill/>
          <a:ln w="12700" algn="ctr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000" tIns="90000" rIns="90000" bIns="9000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>
              <a:latin typeface="Verdana" pitchFamily="34" charset="0"/>
            </a:endParaRPr>
          </a:p>
        </p:txBody>
      </p:sp>
      <p:sp>
        <p:nvSpPr>
          <p:cNvPr id="7175" name="Text Box 6"/>
          <p:cNvSpPr txBox="1">
            <a:spLocks noChangeArrowheads="1"/>
          </p:cNvSpPr>
          <p:nvPr/>
        </p:nvSpPr>
        <p:spPr bwMode="auto">
          <a:xfrm>
            <a:off x="395288" y="2886075"/>
            <a:ext cx="1512887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90000" rIns="90000" bIns="90000">
            <a:spAutoFit/>
          </a:bodyPr>
          <a:lstStyle>
            <a:lvl1pPr marL="182563" indent="-182563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ru-RU" altLang="ru-RU" sz="1200" b="1">
                <a:latin typeface="Tahoma" pitchFamily="34" charset="0"/>
              </a:rPr>
              <a:t>Хозяйствующий</a:t>
            </a:r>
            <a:r>
              <a:rPr lang="ru-RU" altLang="ru-RU" sz="1200" b="1" i="1">
                <a:latin typeface="Tahoma" pitchFamily="34" charset="0"/>
              </a:rPr>
              <a:t> </a:t>
            </a:r>
            <a:r>
              <a:rPr lang="ru-RU" altLang="ru-RU" sz="1200" b="1">
                <a:latin typeface="Tahoma" pitchFamily="34" charset="0"/>
              </a:rPr>
              <a:t>субъект</a:t>
            </a:r>
          </a:p>
        </p:txBody>
      </p:sp>
      <p:sp>
        <p:nvSpPr>
          <p:cNvPr id="7176" name="Text Box 7"/>
          <p:cNvSpPr txBox="1">
            <a:spLocks noChangeArrowheads="1"/>
          </p:cNvSpPr>
          <p:nvPr/>
        </p:nvSpPr>
        <p:spPr bwMode="auto">
          <a:xfrm>
            <a:off x="1924050" y="2652713"/>
            <a:ext cx="1412875" cy="919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90000" rIns="90000" bIns="90000">
            <a:spAutoFit/>
          </a:bodyPr>
          <a:lstStyle>
            <a:lvl1pPr marL="182563" indent="-182563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ctr" hangingPunct="1"/>
            <a:r>
              <a:rPr lang="ru-RU" altLang="ru-RU" sz="1200" b="1" dirty="0">
                <a:latin typeface="Tahoma" pitchFamily="34" charset="0"/>
              </a:rPr>
              <a:t>Разработка</a:t>
            </a:r>
          </a:p>
          <a:p>
            <a:pPr algn="ctr" eaLnBrk="1" fontAlgn="ctr" hangingPunct="1"/>
            <a:r>
              <a:rPr lang="ru-RU" altLang="ru-RU" sz="1200" b="1" dirty="0">
                <a:latin typeface="Tahoma" pitchFamily="34" charset="0"/>
              </a:rPr>
              <a:t>норматива выбросов/ сбросов</a:t>
            </a:r>
          </a:p>
        </p:txBody>
      </p:sp>
      <p:sp>
        <p:nvSpPr>
          <p:cNvPr id="7177" name="Text Box 8"/>
          <p:cNvSpPr txBox="1">
            <a:spLocks noChangeArrowheads="1"/>
          </p:cNvSpPr>
          <p:nvPr/>
        </p:nvSpPr>
        <p:spPr bwMode="auto">
          <a:xfrm>
            <a:off x="3524250" y="2495550"/>
            <a:ext cx="1843088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90000" rIns="90000" bIns="90000">
            <a:spAutoFit/>
          </a:bodyPr>
          <a:lstStyle>
            <a:lvl1pPr marL="182563" indent="-182563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ru-RU" altLang="ru-RU" sz="1200" b="1">
                <a:latin typeface="Tahoma" pitchFamily="34" charset="0"/>
              </a:rPr>
              <a:t>   Территориальный орган Росприроднзора/ Росводресурсов  </a:t>
            </a:r>
            <a:endParaRPr lang="en-US" altLang="ru-RU" sz="1200" b="1">
              <a:latin typeface="Tahoma" pitchFamily="34" charset="0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ru-RU" sz="1200" b="1">
                <a:latin typeface="Tahoma" pitchFamily="34" charset="0"/>
              </a:rPr>
              <a:t>   </a:t>
            </a:r>
            <a:r>
              <a:rPr lang="ru-RU" altLang="ru-RU" sz="1200" b="1">
                <a:latin typeface="Tahoma" pitchFamily="34" charset="0"/>
              </a:rPr>
              <a:t> Роспотребнадзор</a:t>
            </a:r>
          </a:p>
        </p:txBody>
      </p:sp>
      <p:sp>
        <p:nvSpPr>
          <p:cNvPr id="7178" name="Text Box 9"/>
          <p:cNvSpPr txBox="1">
            <a:spLocks noChangeArrowheads="1"/>
          </p:cNvSpPr>
          <p:nvPr/>
        </p:nvSpPr>
        <p:spPr bwMode="auto">
          <a:xfrm>
            <a:off x="5364163" y="2370138"/>
            <a:ext cx="1439862" cy="569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90000" rIns="90000" bIns="90000">
            <a:spAutoFit/>
          </a:bodyPr>
          <a:lstStyle>
            <a:lvl1pPr marL="182563" indent="-182563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ru-RU" altLang="ru-RU" sz="1200" b="1">
                <a:latin typeface="Tahoma" pitchFamily="34" charset="0"/>
              </a:rPr>
              <a:t>ПДК </a:t>
            </a:r>
            <a:endParaRPr lang="en-US" altLang="ru-RU" sz="1200" b="1">
              <a:latin typeface="Tahoma" pitchFamily="34" charset="0"/>
            </a:endParaRPr>
          </a:p>
          <a:p>
            <a:pPr algn="ctr">
              <a:lnSpc>
                <a:spcPct val="8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ru-RU" altLang="ru-RU" sz="1200" b="1">
                <a:latin typeface="Tahoma" pitchFamily="34" charset="0"/>
              </a:rPr>
              <a:t>достигается</a:t>
            </a:r>
          </a:p>
        </p:txBody>
      </p:sp>
      <p:sp>
        <p:nvSpPr>
          <p:cNvPr id="7179" name="AutoShape 10"/>
          <p:cNvSpPr>
            <a:spLocks noChangeArrowheads="1"/>
          </p:cNvSpPr>
          <p:nvPr/>
        </p:nvSpPr>
        <p:spPr bwMode="auto">
          <a:xfrm>
            <a:off x="1804988" y="2660650"/>
            <a:ext cx="261937" cy="457200"/>
          </a:xfrm>
          <a:prstGeom prst="rightArrow">
            <a:avLst>
              <a:gd name="adj1" fmla="val 44444"/>
              <a:gd name="adj2" fmla="val 46847"/>
            </a:avLst>
          </a:prstGeom>
          <a:solidFill>
            <a:srgbClr val="5F5F5F"/>
          </a:solidFill>
          <a:ln w="25400" algn="ctr">
            <a:solidFill>
              <a:srgbClr val="5F5F5F"/>
            </a:solidFill>
            <a:miter lim="800000"/>
            <a:headEnd/>
            <a:tailEnd/>
          </a:ln>
        </p:spPr>
        <p:txBody>
          <a:bodyPr wrap="none" lIns="90000" tIns="90000" rIns="90000" bIns="9000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>
              <a:latin typeface="Verdana" pitchFamily="34" charset="0"/>
            </a:endParaRPr>
          </a:p>
        </p:txBody>
      </p:sp>
      <p:sp>
        <p:nvSpPr>
          <p:cNvPr id="7180" name="AutoShape 11"/>
          <p:cNvSpPr>
            <a:spLocks noChangeArrowheads="1"/>
          </p:cNvSpPr>
          <p:nvPr/>
        </p:nvSpPr>
        <p:spPr bwMode="auto">
          <a:xfrm>
            <a:off x="3363913" y="2660650"/>
            <a:ext cx="261937" cy="457200"/>
          </a:xfrm>
          <a:prstGeom prst="rightArrow">
            <a:avLst>
              <a:gd name="adj1" fmla="val 44444"/>
              <a:gd name="adj2" fmla="val 46847"/>
            </a:avLst>
          </a:prstGeom>
          <a:solidFill>
            <a:srgbClr val="5F5F5F"/>
          </a:solidFill>
          <a:ln w="25400" algn="ctr">
            <a:solidFill>
              <a:srgbClr val="5F5F5F"/>
            </a:solidFill>
            <a:miter lim="800000"/>
            <a:headEnd/>
            <a:tailEnd/>
          </a:ln>
        </p:spPr>
        <p:txBody>
          <a:bodyPr wrap="none" lIns="90000" tIns="90000" rIns="90000" bIns="9000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>
              <a:latin typeface="Verdana" pitchFamily="34" charset="0"/>
            </a:endParaRPr>
          </a:p>
        </p:txBody>
      </p:sp>
      <p:sp>
        <p:nvSpPr>
          <p:cNvPr id="7181" name="AutoShape 12"/>
          <p:cNvSpPr>
            <a:spLocks noChangeArrowheads="1"/>
          </p:cNvSpPr>
          <p:nvPr/>
        </p:nvSpPr>
        <p:spPr bwMode="auto">
          <a:xfrm>
            <a:off x="5292725" y="2432050"/>
            <a:ext cx="261938" cy="457200"/>
          </a:xfrm>
          <a:prstGeom prst="rightArrow">
            <a:avLst>
              <a:gd name="adj1" fmla="val 44444"/>
              <a:gd name="adj2" fmla="val 46847"/>
            </a:avLst>
          </a:prstGeom>
          <a:solidFill>
            <a:srgbClr val="5F5F5F"/>
          </a:solidFill>
          <a:ln w="25400" algn="ctr">
            <a:solidFill>
              <a:srgbClr val="5F5F5F"/>
            </a:solidFill>
            <a:miter lim="800000"/>
            <a:headEnd/>
            <a:tailEnd/>
          </a:ln>
        </p:spPr>
        <p:txBody>
          <a:bodyPr wrap="none" lIns="90000" tIns="90000" rIns="90000" bIns="9000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>
              <a:latin typeface="Verdana" pitchFamily="34" charset="0"/>
            </a:endParaRPr>
          </a:p>
        </p:txBody>
      </p:sp>
      <p:sp>
        <p:nvSpPr>
          <p:cNvPr id="7182" name="Rectangle 13"/>
          <p:cNvSpPr>
            <a:spLocks noChangeArrowheads="1"/>
          </p:cNvSpPr>
          <p:nvPr/>
        </p:nvSpPr>
        <p:spPr bwMode="auto">
          <a:xfrm>
            <a:off x="5549900" y="3398838"/>
            <a:ext cx="1182688" cy="549275"/>
          </a:xfrm>
          <a:prstGeom prst="rect">
            <a:avLst/>
          </a:prstGeom>
          <a:noFill/>
          <a:ln w="12700" algn="ctr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000" tIns="90000" rIns="90000" bIns="9000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>
              <a:latin typeface="Verdana" pitchFamily="34" charset="0"/>
            </a:endParaRPr>
          </a:p>
        </p:txBody>
      </p:sp>
      <p:sp>
        <p:nvSpPr>
          <p:cNvPr id="7183" name="Text Box 14"/>
          <p:cNvSpPr txBox="1">
            <a:spLocks noChangeArrowheads="1"/>
          </p:cNvSpPr>
          <p:nvPr/>
        </p:nvSpPr>
        <p:spPr bwMode="auto">
          <a:xfrm>
            <a:off x="5364163" y="3443288"/>
            <a:ext cx="1439862" cy="477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90000" rIns="90000" bIns="90000">
            <a:spAutoFit/>
          </a:bodyPr>
          <a:lstStyle>
            <a:lvl1pPr marL="182563" indent="-182563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ru-RU" altLang="ru-RU" sz="1200" b="1">
                <a:latin typeface="Tahoma" pitchFamily="34" charset="0"/>
              </a:rPr>
              <a:t>ПДК не достигается</a:t>
            </a:r>
          </a:p>
        </p:txBody>
      </p:sp>
      <p:sp>
        <p:nvSpPr>
          <p:cNvPr id="7184" name="Rectangle 15"/>
          <p:cNvSpPr>
            <a:spLocks noChangeArrowheads="1"/>
          </p:cNvSpPr>
          <p:nvPr/>
        </p:nvSpPr>
        <p:spPr bwMode="auto">
          <a:xfrm>
            <a:off x="7164388" y="2816225"/>
            <a:ext cx="1368425" cy="1177925"/>
          </a:xfrm>
          <a:prstGeom prst="rect">
            <a:avLst/>
          </a:prstGeom>
          <a:noFill/>
          <a:ln w="12700" algn="ctr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000" tIns="90000" rIns="90000" bIns="9000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>
              <a:latin typeface="Verdana" pitchFamily="34" charset="0"/>
            </a:endParaRPr>
          </a:p>
        </p:txBody>
      </p:sp>
      <p:sp>
        <p:nvSpPr>
          <p:cNvPr id="7185" name="Text Box 17"/>
          <p:cNvSpPr txBox="1">
            <a:spLocks noChangeArrowheads="1"/>
          </p:cNvSpPr>
          <p:nvPr/>
        </p:nvSpPr>
        <p:spPr bwMode="auto">
          <a:xfrm>
            <a:off x="7050088" y="2781300"/>
            <a:ext cx="1554162" cy="127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90000" rIns="90000" bIns="90000">
            <a:spAutoFit/>
          </a:bodyPr>
          <a:lstStyle>
            <a:lvl1pPr marL="182563" indent="-182563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ctr" hangingPunct="1"/>
            <a:r>
              <a:rPr lang="ru-RU" altLang="ru-RU" sz="1200" b="1">
                <a:latin typeface="Tahoma" pitchFamily="34" charset="0"/>
              </a:rPr>
              <a:t>План мероприятий по сокращению выбросов/ сбросов</a:t>
            </a:r>
          </a:p>
        </p:txBody>
      </p:sp>
      <p:sp>
        <p:nvSpPr>
          <p:cNvPr id="7186" name="Rectangle 19"/>
          <p:cNvSpPr>
            <a:spLocks noChangeArrowheads="1"/>
          </p:cNvSpPr>
          <p:nvPr/>
        </p:nvSpPr>
        <p:spPr bwMode="auto">
          <a:xfrm>
            <a:off x="7164388" y="1273175"/>
            <a:ext cx="1368425" cy="1219200"/>
          </a:xfrm>
          <a:prstGeom prst="rect">
            <a:avLst/>
          </a:prstGeom>
          <a:noFill/>
          <a:ln w="12700" algn="ctr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000" tIns="90000" rIns="90000" bIns="9000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>
              <a:latin typeface="Verdana" pitchFamily="34" charset="0"/>
            </a:endParaRPr>
          </a:p>
        </p:txBody>
      </p:sp>
      <p:sp>
        <p:nvSpPr>
          <p:cNvPr id="7187" name="Text Box 20"/>
          <p:cNvSpPr txBox="1">
            <a:spLocks noChangeArrowheads="1"/>
          </p:cNvSpPr>
          <p:nvPr/>
        </p:nvSpPr>
        <p:spPr bwMode="auto">
          <a:xfrm>
            <a:off x="6948488" y="1196975"/>
            <a:ext cx="1655762" cy="1474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90000" rIns="90000" bIns="90000">
            <a:spAutoFit/>
          </a:bodyPr>
          <a:lstStyle>
            <a:lvl1pPr marL="182563" indent="-182563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" hangingPunct="1"/>
            <a:r>
              <a:rPr lang="ru-RU" altLang="ru-RU" sz="1200" b="1">
                <a:latin typeface="Tahoma" pitchFamily="34" charset="0"/>
              </a:rPr>
              <a:t>Выдается разрешение с установленным нормативом выбросов/</a:t>
            </a:r>
          </a:p>
          <a:p>
            <a:pPr algn="ctr" eaLnBrk="1" fontAlgn="b" hangingPunct="1"/>
            <a:r>
              <a:rPr lang="ru-RU" altLang="ru-RU" sz="1200" b="1">
                <a:latin typeface="Tahoma" pitchFamily="34" charset="0"/>
              </a:rPr>
              <a:t>сбросов</a:t>
            </a:r>
          </a:p>
          <a:p>
            <a:pPr algn="ctr" eaLnBrk="1" fontAlgn="b" hangingPunct="1"/>
            <a:endParaRPr lang="ru-RU" altLang="ru-RU" sz="1200" b="1">
              <a:latin typeface="Tahoma" pitchFamily="34" charset="0"/>
            </a:endParaRPr>
          </a:p>
        </p:txBody>
      </p:sp>
      <p:sp>
        <p:nvSpPr>
          <p:cNvPr id="7188" name="AutoShape 21"/>
          <p:cNvSpPr>
            <a:spLocks noChangeArrowheads="1"/>
          </p:cNvSpPr>
          <p:nvPr/>
        </p:nvSpPr>
        <p:spPr bwMode="auto">
          <a:xfrm>
            <a:off x="6831013" y="3429000"/>
            <a:ext cx="261937" cy="457200"/>
          </a:xfrm>
          <a:prstGeom prst="rightArrow">
            <a:avLst>
              <a:gd name="adj1" fmla="val 44444"/>
              <a:gd name="adj2" fmla="val 46847"/>
            </a:avLst>
          </a:prstGeom>
          <a:solidFill>
            <a:srgbClr val="5F5F5F"/>
          </a:solidFill>
          <a:ln w="25400" algn="ctr">
            <a:solidFill>
              <a:srgbClr val="5F5F5F"/>
            </a:solidFill>
            <a:miter lim="800000"/>
            <a:headEnd/>
            <a:tailEnd/>
          </a:ln>
        </p:spPr>
        <p:txBody>
          <a:bodyPr wrap="none" lIns="90000" tIns="90000" rIns="90000" bIns="9000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>
              <a:latin typeface="Verdana" pitchFamily="34" charset="0"/>
            </a:endParaRPr>
          </a:p>
        </p:txBody>
      </p:sp>
      <p:sp>
        <p:nvSpPr>
          <p:cNvPr id="7189" name="AutoShape 22"/>
          <p:cNvSpPr>
            <a:spLocks noChangeArrowheads="1"/>
          </p:cNvSpPr>
          <p:nvPr/>
        </p:nvSpPr>
        <p:spPr bwMode="auto">
          <a:xfrm>
            <a:off x="6831013" y="2376488"/>
            <a:ext cx="261937" cy="457200"/>
          </a:xfrm>
          <a:prstGeom prst="rightArrow">
            <a:avLst>
              <a:gd name="adj1" fmla="val 44444"/>
              <a:gd name="adj2" fmla="val 46847"/>
            </a:avLst>
          </a:prstGeom>
          <a:solidFill>
            <a:srgbClr val="5F5F5F"/>
          </a:solidFill>
          <a:ln w="25400" algn="ctr">
            <a:solidFill>
              <a:srgbClr val="5F5F5F"/>
            </a:solidFill>
            <a:miter lim="800000"/>
            <a:headEnd/>
            <a:tailEnd/>
          </a:ln>
        </p:spPr>
        <p:txBody>
          <a:bodyPr wrap="none" lIns="90000" tIns="90000" rIns="90000" bIns="9000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>
              <a:latin typeface="Verdana" pitchFamily="34" charset="0"/>
            </a:endParaRPr>
          </a:p>
        </p:txBody>
      </p:sp>
      <p:pic>
        <p:nvPicPr>
          <p:cNvPr id="7190" name="Picture 4"/>
          <p:cNvPicPr>
            <a:picLocks noGrp="1" noChangeAspect="1" noChangeArrowheads="1"/>
          </p:cNvPicPr>
          <p:nvPr>
            <p:ph sz="half" idx="1"/>
          </p:nvPr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303588" y="4076700"/>
            <a:ext cx="3429000" cy="2303463"/>
          </a:xfrm>
        </p:spPr>
      </p:pic>
      <p:sp>
        <p:nvSpPr>
          <p:cNvPr id="7191" name="AutoShape 25"/>
          <p:cNvSpPr>
            <a:spLocks noChangeArrowheads="1"/>
          </p:cNvSpPr>
          <p:nvPr/>
        </p:nvSpPr>
        <p:spPr bwMode="auto">
          <a:xfrm>
            <a:off x="7667625" y="4076700"/>
            <a:ext cx="485775" cy="27305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5F5F5F"/>
          </a:solidFill>
          <a:ln w="25400" algn="ctr">
            <a:solidFill>
              <a:srgbClr val="5F5F5F"/>
            </a:solidFill>
            <a:miter lim="800000"/>
            <a:headEnd/>
            <a:tailEnd/>
          </a:ln>
        </p:spPr>
        <p:txBody>
          <a:bodyPr wrap="none" lIns="90000" tIns="90000" rIns="90000" bIns="9000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>
              <a:latin typeface="Verdana" pitchFamily="34" charset="0"/>
            </a:endParaRPr>
          </a:p>
        </p:txBody>
      </p:sp>
      <p:sp>
        <p:nvSpPr>
          <p:cNvPr id="7192" name="AutoShape 26"/>
          <p:cNvSpPr>
            <a:spLocks noChangeArrowheads="1"/>
          </p:cNvSpPr>
          <p:nvPr/>
        </p:nvSpPr>
        <p:spPr bwMode="auto">
          <a:xfrm>
            <a:off x="5292725" y="3476625"/>
            <a:ext cx="261938" cy="457200"/>
          </a:xfrm>
          <a:prstGeom prst="rightArrow">
            <a:avLst>
              <a:gd name="adj1" fmla="val 44444"/>
              <a:gd name="adj2" fmla="val 46847"/>
            </a:avLst>
          </a:prstGeom>
          <a:solidFill>
            <a:srgbClr val="5F5F5F"/>
          </a:solidFill>
          <a:ln w="25400" algn="ctr">
            <a:solidFill>
              <a:srgbClr val="5F5F5F"/>
            </a:solidFill>
            <a:miter lim="800000"/>
            <a:headEnd/>
            <a:tailEnd/>
          </a:ln>
        </p:spPr>
        <p:txBody>
          <a:bodyPr wrap="none" lIns="90000" tIns="90000" rIns="90000" bIns="9000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>
              <a:latin typeface="Verdana" pitchFamily="34" charset="0"/>
            </a:endParaRPr>
          </a:p>
        </p:txBody>
      </p:sp>
      <p:sp>
        <p:nvSpPr>
          <p:cNvPr id="7193" name="Rectangle 47"/>
          <p:cNvSpPr>
            <a:spLocks noChangeArrowheads="1"/>
          </p:cNvSpPr>
          <p:nvPr/>
        </p:nvSpPr>
        <p:spPr bwMode="auto">
          <a:xfrm>
            <a:off x="179388" y="188913"/>
            <a:ext cx="8696325" cy="83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sz="2800" dirty="0">
                <a:latin typeface="Impact" pitchFamily="34" charset="0"/>
              </a:rPr>
              <a:t>Действующая система получения </a:t>
            </a:r>
            <a:r>
              <a:rPr lang="ru-RU" altLang="ru-RU" sz="2800" dirty="0" smtClean="0">
                <a:latin typeface="Impact" pitchFamily="34" charset="0"/>
              </a:rPr>
              <a:t>разрешения в РФ</a:t>
            </a:r>
            <a:endParaRPr lang="ru-RU" altLang="ru-RU" sz="2800" dirty="0">
              <a:latin typeface="Impact" pitchFamily="34" charset="0"/>
            </a:endParaRPr>
          </a:p>
        </p:txBody>
      </p:sp>
      <p:sp>
        <p:nvSpPr>
          <p:cNvPr id="7194" name="Text Box 18"/>
          <p:cNvSpPr txBox="1">
            <a:spLocks noChangeArrowheads="1"/>
          </p:cNvSpPr>
          <p:nvPr/>
        </p:nvSpPr>
        <p:spPr bwMode="auto">
          <a:xfrm>
            <a:off x="6948488" y="4292600"/>
            <a:ext cx="1698625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90000" rIns="90000" bIns="90000">
            <a:spAutoFit/>
          </a:bodyPr>
          <a:lstStyle>
            <a:lvl1pPr marL="182563" indent="-182563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" hangingPunct="1"/>
            <a:r>
              <a:rPr lang="ru-RU" altLang="ru-RU" sz="1200" b="1">
                <a:latin typeface="Tahoma" pitchFamily="34" charset="0"/>
              </a:rPr>
              <a:t>Выдается разрешение с установленным лимитом</a:t>
            </a:r>
          </a:p>
          <a:p>
            <a:pPr algn="ctr" eaLnBrk="1" fontAlgn="b" hangingPunct="1"/>
            <a:endParaRPr lang="ru-RU" altLang="ru-RU" sz="1200" b="1">
              <a:latin typeface="Tahoma" pitchFamily="34" charset="0"/>
            </a:endParaRPr>
          </a:p>
        </p:txBody>
      </p:sp>
      <p:sp>
        <p:nvSpPr>
          <p:cNvPr id="7195" name="Rectangle 16"/>
          <p:cNvSpPr>
            <a:spLocks noChangeArrowheads="1"/>
          </p:cNvSpPr>
          <p:nvPr/>
        </p:nvSpPr>
        <p:spPr bwMode="auto">
          <a:xfrm>
            <a:off x="7175500" y="4365625"/>
            <a:ext cx="1371600" cy="792163"/>
          </a:xfrm>
          <a:prstGeom prst="rect">
            <a:avLst/>
          </a:prstGeom>
          <a:noFill/>
          <a:ln w="12700" algn="ctr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000" tIns="90000" rIns="90000" bIns="9000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>
              <a:latin typeface="Verdana" pitchFamily="34" charset="0"/>
            </a:endParaRPr>
          </a:p>
        </p:txBody>
      </p:sp>
      <p:sp>
        <p:nvSpPr>
          <p:cNvPr id="7196" name="Rectangle 34"/>
          <p:cNvSpPr>
            <a:spLocks noChangeArrowheads="1"/>
          </p:cNvSpPr>
          <p:nvPr/>
        </p:nvSpPr>
        <p:spPr bwMode="auto">
          <a:xfrm>
            <a:off x="1335088" y="981075"/>
            <a:ext cx="1149350" cy="1295400"/>
          </a:xfrm>
          <a:prstGeom prst="rect">
            <a:avLst/>
          </a:prstGeom>
          <a:solidFill>
            <a:srgbClr val="000066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90000" rIns="90000" bIns="9000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>
              <a:latin typeface="Verdana" pitchFamily="34" charset="0"/>
            </a:endParaRPr>
          </a:p>
        </p:txBody>
      </p:sp>
      <p:sp>
        <p:nvSpPr>
          <p:cNvPr id="7197" name="Text Box 24"/>
          <p:cNvSpPr txBox="1">
            <a:spLocks noChangeArrowheads="1"/>
          </p:cNvSpPr>
          <p:nvPr/>
        </p:nvSpPr>
        <p:spPr bwMode="auto">
          <a:xfrm>
            <a:off x="1335088" y="1052513"/>
            <a:ext cx="1220787" cy="569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90000" rIns="90000" bIns="90000">
            <a:spAutoFit/>
          </a:bodyPr>
          <a:lstStyle>
            <a:lvl1pPr marL="12700" indent="-12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r>
              <a:rPr lang="ru-RU" altLang="ru-RU" sz="1200" b="1">
                <a:solidFill>
                  <a:schemeClr val="bg1"/>
                </a:solidFill>
                <a:latin typeface="Tahoma" pitchFamily="34" charset="0"/>
              </a:rPr>
              <a:t>Допустимый </a:t>
            </a:r>
            <a:endParaRPr lang="en-US" altLang="ru-RU" sz="1200" b="1">
              <a:solidFill>
                <a:schemeClr val="bg1"/>
              </a:solidFill>
              <a:latin typeface="Tahoma" pitchFamily="34" charset="0"/>
            </a:endParaRPr>
          </a:p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r>
              <a:rPr lang="ru-RU" altLang="ru-RU" sz="1200" b="1">
                <a:solidFill>
                  <a:schemeClr val="bg1"/>
                </a:solidFill>
                <a:latin typeface="Tahoma" pitchFamily="34" charset="0"/>
              </a:rPr>
              <a:t>норматив</a:t>
            </a:r>
          </a:p>
        </p:txBody>
      </p:sp>
      <p:sp>
        <p:nvSpPr>
          <p:cNvPr id="7198" name="Text Box 38"/>
          <p:cNvSpPr txBox="1">
            <a:spLocks noChangeArrowheads="1"/>
          </p:cNvSpPr>
          <p:nvPr/>
        </p:nvSpPr>
        <p:spPr bwMode="auto">
          <a:xfrm>
            <a:off x="1335088" y="1563688"/>
            <a:ext cx="1368425" cy="569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90000" rIns="90000" bIns="90000">
            <a:spAutoFit/>
          </a:bodyPr>
          <a:lstStyle>
            <a:lvl1pPr marL="182563" indent="-182563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ru-RU" altLang="ru-RU" sz="1200" b="1">
                <a:solidFill>
                  <a:schemeClr val="bg1"/>
                </a:solidFill>
                <a:latin typeface="Tahoma" pitchFamily="34" charset="0"/>
              </a:rPr>
              <a:t>выбросов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ru-RU" altLang="ru-RU" sz="1200" b="1">
                <a:solidFill>
                  <a:schemeClr val="bg1"/>
                </a:solidFill>
                <a:latin typeface="Tahoma" pitchFamily="34" charset="0"/>
              </a:rPr>
              <a:t>сбросов</a:t>
            </a:r>
            <a:endParaRPr lang="en-US" altLang="ru-RU" sz="1200" b="1">
              <a:solidFill>
                <a:schemeClr val="bg1"/>
              </a:solidFill>
              <a:latin typeface="Tahoma" pitchFamily="34" charset="0"/>
            </a:endParaRPr>
          </a:p>
        </p:txBody>
      </p:sp>
      <p:sp>
        <p:nvSpPr>
          <p:cNvPr id="7199" name="Text Box 39"/>
          <p:cNvSpPr txBox="1">
            <a:spLocks noChangeArrowheads="1"/>
          </p:cNvSpPr>
          <p:nvPr/>
        </p:nvSpPr>
        <p:spPr bwMode="auto">
          <a:xfrm>
            <a:off x="2632075" y="836613"/>
            <a:ext cx="2300288" cy="154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90000" rIns="90000" bIns="90000">
            <a:spAutoFit/>
          </a:bodyPr>
          <a:lstStyle>
            <a:lvl1pPr marL="182563" indent="-182563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50000"/>
              </a:spcBef>
              <a:buFont typeface="Wingdings" pitchFamily="2" charset="2"/>
              <a:buChar char="ü"/>
            </a:pPr>
            <a:r>
              <a:rPr lang="ru-RU" altLang="ru-RU" sz="1200" b="1" i="1">
                <a:latin typeface="Tahoma" pitchFamily="34" charset="0"/>
              </a:rPr>
              <a:t>Методики  расчета концентраций  вредных веществ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Font typeface="Wingdings" pitchFamily="2" charset="2"/>
              <a:buChar char="ü"/>
            </a:pPr>
            <a:r>
              <a:rPr lang="ru-RU" altLang="ru-RU" sz="1200" b="1" i="1">
                <a:latin typeface="Tahoma" pitchFamily="34" charset="0"/>
              </a:rPr>
              <a:t>Учет фонового загрязнения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Font typeface="Wingdings" pitchFamily="2" charset="2"/>
              <a:buChar char="ü"/>
            </a:pPr>
            <a:r>
              <a:rPr lang="ru-RU" altLang="ru-RU" sz="1200" b="1" i="1">
                <a:latin typeface="Tahoma" pitchFamily="34" charset="0"/>
              </a:rPr>
              <a:t>Условие: достижение ПДК на границе СЗЗ/створа</a:t>
            </a:r>
          </a:p>
        </p:txBody>
      </p:sp>
      <p:sp>
        <p:nvSpPr>
          <p:cNvPr id="7200" name="Rectangle 34"/>
          <p:cNvSpPr>
            <a:spLocks noChangeArrowheads="1"/>
          </p:cNvSpPr>
          <p:nvPr/>
        </p:nvSpPr>
        <p:spPr bwMode="auto">
          <a:xfrm>
            <a:off x="6877050" y="5373688"/>
            <a:ext cx="1871663" cy="1008062"/>
          </a:xfrm>
          <a:prstGeom prst="rect">
            <a:avLst/>
          </a:prstGeom>
          <a:solidFill>
            <a:srgbClr val="000066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90000" rIns="90000" bIns="9000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>
              <a:latin typeface="Verdana" pitchFamily="34" charset="0"/>
            </a:endParaRPr>
          </a:p>
        </p:txBody>
      </p:sp>
      <p:sp>
        <p:nvSpPr>
          <p:cNvPr id="7201" name="Text Box 24"/>
          <p:cNvSpPr txBox="1">
            <a:spLocks noChangeArrowheads="1"/>
          </p:cNvSpPr>
          <p:nvPr/>
        </p:nvSpPr>
        <p:spPr bwMode="auto">
          <a:xfrm>
            <a:off x="6804025" y="5373688"/>
            <a:ext cx="2520950" cy="1068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90000" rIns="90000" bIns="90000">
            <a:spAutoFit/>
          </a:bodyPr>
          <a:lstStyle>
            <a:lvl1pPr marL="12700" indent="-12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r>
              <a:rPr lang="ru-RU" altLang="ru-RU" sz="1200" b="1">
                <a:solidFill>
                  <a:schemeClr val="bg1"/>
                </a:solidFill>
                <a:latin typeface="Tahoma" pitchFamily="34" charset="0"/>
              </a:rPr>
              <a:t>Требования  по количественному ограничению объемов воздействия при установлении лимитов отсутствуют</a:t>
            </a:r>
          </a:p>
        </p:txBody>
      </p:sp>
    </p:spTree>
    <p:extLst>
      <p:ext uri="{BB962C8B-B14F-4D97-AF65-F5344CB8AC3E}">
        <p14:creationId xmlns="" xmlns:p14="http://schemas.microsoft.com/office/powerpoint/2010/main" val="793098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179388" y="2347913"/>
            <a:ext cx="1341437" cy="1597025"/>
          </a:xfrm>
          <a:prstGeom prst="rect">
            <a:avLst/>
          </a:prstGeom>
          <a:noFill/>
          <a:ln w="19050" algn="ctr">
            <a:solidFill>
              <a:srgbClr val="3333FF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000" tIns="90000" rIns="90000" bIns="9000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>
              <a:latin typeface="Verdana" pitchFamily="34" charset="0"/>
            </a:endParaRPr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1917700" y="2325688"/>
            <a:ext cx="1228725" cy="1606550"/>
          </a:xfrm>
          <a:prstGeom prst="rect">
            <a:avLst/>
          </a:prstGeom>
          <a:noFill/>
          <a:ln w="12700" algn="ctr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000" tIns="90000" rIns="90000" bIns="9000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>
              <a:latin typeface="Verdana" pitchFamily="34" charset="0"/>
            </a:endParaRP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3563938" y="2335213"/>
            <a:ext cx="1554162" cy="2749550"/>
          </a:xfrm>
          <a:prstGeom prst="rect">
            <a:avLst/>
          </a:prstGeom>
          <a:noFill/>
          <a:ln w="12700" algn="ctr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000" tIns="90000" rIns="90000" bIns="9000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>
              <a:latin typeface="Verdana" pitchFamily="34" charset="0"/>
            </a:endParaRP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5430838" y="2205039"/>
            <a:ext cx="1589087" cy="1074737"/>
          </a:xfrm>
          <a:prstGeom prst="rect">
            <a:avLst/>
          </a:prstGeom>
          <a:noFill/>
          <a:ln w="12700" algn="ctr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000" tIns="90000" rIns="90000" bIns="9000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>
              <a:latin typeface="Verdana" pitchFamily="34" charset="0"/>
            </a:endParaRPr>
          </a:p>
        </p:txBody>
      </p:sp>
      <p:sp>
        <p:nvSpPr>
          <p:cNvPr id="19462" name="Text Box 6"/>
          <p:cNvSpPr txBox="1">
            <a:spLocks noChangeArrowheads="1"/>
          </p:cNvSpPr>
          <p:nvPr/>
        </p:nvSpPr>
        <p:spPr bwMode="auto">
          <a:xfrm>
            <a:off x="179388" y="2852738"/>
            <a:ext cx="1512887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90000" rIns="90000" bIns="90000">
            <a:spAutoFit/>
          </a:bodyPr>
          <a:lstStyle>
            <a:lvl1pPr marL="182563" indent="-182563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ru-RU" altLang="ru-RU" sz="1200" b="1">
                <a:latin typeface="Tahoma" pitchFamily="34" charset="0"/>
              </a:rPr>
              <a:t>Хозяйствующий</a:t>
            </a:r>
            <a:r>
              <a:rPr lang="ru-RU" altLang="ru-RU" sz="1200" b="1" i="1">
                <a:latin typeface="Tahoma" pitchFamily="34" charset="0"/>
              </a:rPr>
              <a:t> </a:t>
            </a:r>
            <a:r>
              <a:rPr lang="ru-RU" altLang="ru-RU" sz="1200" b="1">
                <a:latin typeface="Tahoma" pitchFamily="34" charset="0"/>
              </a:rPr>
              <a:t>субъект</a:t>
            </a:r>
          </a:p>
        </p:txBody>
      </p:sp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1835150" y="2347913"/>
            <a:ext cx="1412875" cy="184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90000" rIns="90000" bIns="90000">
            <a:spAutoFit/>
          </a:bodyPr>
          <a:lstStyle>
            <a:lvl1pPr marL="182563" indent="-182563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ctr" hangingPunct="1"/>
            <a:r>
              <a:rPr lang="ru-RU" altLang="ru-RU" sz="1200" b="1" dirty="0">
                <a:latin typeface="Tahoma" pitchFamily="34" charset="0"/>
              </a:rPr>
              <a:t>-Разработка</a:t>
            </a:r>
          </a:p>
          <a:p>
            <a:pPr eaLnBrk="1" fontAlgn="ctr" hangingPunct="1"/>
            <a:r>
              <a:rPr lang="ru-RU" altLang="ru-RU" sz="1200" b="1" dirty="0">
                <a:latin typeface="Tahoma" pitchFamily="34" charset="0"/>
              </a:rPr>
              <a:t>  ППЭЭ;</a:t>
            </a:r>
          </a:p>
          <a:p>
            <a:pPr eaLnBrk="1" fontAlgn="ctr" hangingPunct="1"/>
            <a:r>
              <a:rPr lang="ru-RU" altLang="ru-RU" sz="1200" b="1" dirty="0">
                <a:latin typeface="Tahoma" pitchFamily="34" charset="0"/>
              </a:rPr>
              <a:t>-График</a:t>
            </a:r>
          </a:p>
          <a:p>
            <a:pPr eaLnBrk="1" fontAlgn="ctr" hangingPunct="1"/>
            <a:r>
              <a:rPr lang="ru-RU" altLang="ru-RU" sz="1200" b="1" dirty="0">
                <a:latin typeface="Tahoma" pitchFamily="34" charset="0"/>
              </a:rPr>
              <a:t>   снижения выбросов, сбросов;</a:t>
            </a:r>
          </a:p>
          <a:p>
            <a:pPr eaLnBrk="1" fontAlgn="ctr" hangingPunct="1"/>
            <a:r>
              <a:rPr lang="ru-RU" altLang="ru-RU" sz="1200" b="1" dirty="0">
                <a:latin typeface="Tahoma" pitchFamily="34" charset="0"/>
              </a:rPr>
              <a:t>- Программа ПЭК</a:t>
            </a:r>
          </a:p>
          <a:p>
            <a:pPr algn="ctr" eaLnBrk="1" fontAlgn="ctr" hangingPunct="1"/>
            <a:endParaRPr lang="ru-RU" altLang="ru-RU" sz="1200" b="1" dirty="0">
              <a:latin typeface="Tahoma" pitchFamily="34" charset="0"/>
            </a:endParaRPr>
          </a:p>
        </p:txBody>
      </p:sp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3348038" y="2420938"/>
            <a:ext cx="1843087" cy="278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90000" rIns="90000" bIns="90000">
            <a:spAutoFit/>
          </a:bodyPr>
          <a:lstStyle>
            <a:lvl1pPr marL="182563" indent="-182563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ru-RU" altLang="ru-RU" sz="1200" b="1">
                <a:latin typeface="Tahoma" pitchFamily="34" charset="0"/>
              </a:rPr>
              <a:t>   Территориальный орган Росприроднзора</a:t>
            </a:r>
          </a:p>
          <a:p>
            <a:pPr>
              <a:lnSpc>
                <a:spcPct val="80000"/>
              </a:lnSpc>
              <a:spcBef>
                <a:spcPct val="50000"/>
              </a:spcBef>
              <a:buFont typeface="Wingdings" pitchFamily="2" charset="2"/>
              <a:buNone/>
            </a:pPr>
            <a:endParaRPr lang="ru-RU" altLang="ru-RU" sz="1200" b="1">
              <a:latin typeface="Tahoma" pitchFamily="34" charset="0"/>
            </a:endParaRPr>
          </a:p>
          <a:p>
            <a:pPr algn="ctr">
              <a:lnSpc>
                <a:spcPct val="80000"/>
              </a:lnSpc>
              <a:spcBef>
                <a:spcPct val="50000"/>
              </a:spcBef>
              <a:buFont typeface="Wingdings" pitchFamily="2" charset="2"/>
              <a:buNone/>
            </a:pPr>
            <a:endParaRPr lang="ru-RU" altLang="ru-RU" sz="1200" b="1">
              <a:latin typeface="Tahoma" pitchFamily="34" charset="0"/>
            </a:endParaRPr>
          </a:p>
          <a:p>
            <a:pPr algn="ctr">
              <a:lnSpc>
                <a:spcPct val="8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ru-RU" altLang="ru-RU" sz="1200" b="1">
                <a:latin typeface="Tahoma" pitchFamily="34" charset="0"/>
              </a:rPr>
              <a:t>МВК:</a:t>
            </a:r>
          </a:p>
          <a:p>
            <a:pPr>
              <a:lnSpc>
                <a:spcPct val="8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ru-RU" altLang="ru-RU" sz="1200" b="1">
                <a:latin typeface="Tahoma" pitchFamily="34" charset="0"/>
              </a:rPr>
              <a:t>    Росводресурсы  </a:t>
            </a:r>
            <a:endParaRPr lang="en-US" altLang="ru-RU" sz="1200" b="1">
              <a:latin typeface="Tahoma" pitchFamily="34" charset="0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ru-RU" sz="1200" b="1">
                <a:latin typeface="Tahoma" pitchFamily="34" charset="0"/>
              </a:rPr>
              <a:t>   </a:t>
            </a:r>
            <a:r>
              <a:rPr lang="ru-RU" altLang="ru-RU" sz="1200" b="1">
                <a:latin typeface="Tahoma" pitchFamily="34" charset="0"/>
              </a:rPr>
              <a:t> Роспотребнадзор</a:t>
            </a:r>
          </a:p>
          <a:p>
            <a:pPr>
              <a:lnSpc>
                <a:spcPct val="8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ru-RU" altLang="ru-RU" sz="1200" b="1">
                <a:latin typeface="Tahoma" pitchFamily="34" charset="0"/>
              </a:rPr>
              <a:t>    Росрыболовство</a:t>
            </a:r>
          </a:p>
          <a:p>
            <a:pPr>
              <a:lnSpc>
                <a:spcPct val="8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ru-RU" altLang="ru-RU" sz="1200" b="1">
                <a:latin typeface="Tahoma" pitchFamily="34" charset="0"/>
              </a:rPr>
              <a:t>    Росгидромет</a:t>
            </a:r>
          </a:p>
          <a:p>
            <a:pPr>
              <a:lnSpc>
                <a:spcPct val="8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ru-RU" altLang="ru-RU" sz="1200" b="1">
                <a:latin typeface="Tahoma" pitchFamily="34" charset="0"/>
              </a:rPr>
              <a:t>    ОИВ субъекта РФ</a:t>
            </a:r>
          </a:p>
          <a:p>
            <a:pPr>
              <a:lnSpc>
                <a:spcPct val="8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ru-RU" altLang="ru-RU" sz="1200" b="1">
                <a:latin typeface="Tahoma" pitchFamily="34" charset="0"/>
              </a:rPr>
              <a:t>    </a:t>
            </a:r>
          </a:p>
        </p:txBody>
      </p:sp>
      <p:sp>
        <p:nvSpPr>
          <p:cNvPr id="19465" name="Text Box 9"/>
          <p:cNvSpPr txBox="1">
            <a:spLocks noChangeArrowheads="1"/>
          </p:cNvSpPr>
          <p:nvPr/>
        </p:nvSpPr>
        <p:spPr bwMode="auto">
          <a:xfrm>
            <a:off x="5364163" y="2347913"/>
            <a:ext cx="1655762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90000" rIns="90000" bIns="90000">
            <a:spAutoFit/>
          </a:bodyPr>
          <a:lstStyle>
            <a:lvl1pPr marL="182563" indent="-182563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ru-RU" altLang="ru-RU" sz="1200" b="1">
                <a:latin typeface="Tahoma" pitchFamily="34" charset="0"/>
              </a:rPr>
              <a:t>Технологическим нормативам соответствует</a:t>
            </a:r>
          </a:p>
          <a:p>
            <a:pPr algn="ctr">
              <a:lnSpc>
                <a:spcPct val="8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ru-RU" altLang="ru-RU" sz="1200" b="1">
                <a:latin typeface="Tahoma" pitchFamily="34" charset="0"/>
              </a:rPr>
              <a:t>Риски допустимы</a:t>
            </a:r>
          </a:p>
        </p:txBody>
      </p:sp>
      <p:sp>
        <p:nvSpPr>
          <p:cNvPr id="19466" name="AutoShape 10"/>
          <p:cNvSpPr>
            <a:spLocks noChangeArrowheads="1"/>
          </p:cNvSpPr>
          <p:nvPr/>
        </p:nvSpPr>
        <p:spPr bwMode="auto">
          <a:xfrm>
            <a:off x="1547813" y="2997200"/>
            <a:ext cx="261937" cy="457200"/>
          </a:xfrm>
          <a:prstGeom prst="rightArrow">
            <a:avLst>
              <a:gd name="adj1" fmla="val 44444"/>
              <a:gd name="adj2" fmla="val 46847"/>
            </a:avLst>
          </a:prstGeom>
          <a:solidFill>
            <a:srgbClr val="5F5F5F"/>
          </a:solidFill>
          <a:ln w="25400" algn="ctr">
            <a:solidFill>
              <a:srgbClr val="5F5F5F"/>
            </a:solidFill>
            <a:miter lim="800000"/>
            <a:headEnd/>
            <a:tailEnd/>
          </a:ln>
        </p:spPr>
        <p:txBody>
          <a:bodyPr wrap="none" lIns="90000" tIns="90000" rIns="90000" bIns="9000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>
              <a:latin typeface="Verdana" pitchFamily="34" charset="0"/>
            </a:endParaRPr>
          </a:p>
        </p:txBody>
      </p:sp>
      <p:sp>
        <p:nvSpPr>
          <p:cNvPr id="19467" name="AutoShape 11"/>
          <p:cNvSpPr>
            <a:spLocks noChangeArrowheads="1"/>
          </p:cNvSpPr>
          <p:nvPr/>
        </p:nvSpPr>
        <p:spPr bwMode="auto">
          <a:xfrm>
            <a:off x="3219450" y="2971800"/>
            <a:ext cx="261938" cy="457200"/>
          </a:xfrm>
          <a:prstGeom prst="rightArrow">
            <a:avLst>
              <a:gd name="adj1" fmla="val 44444"/>
              <a:gd name="adj2" fmla="val 46847"/>
            </a:avLst>
          </a:prstGeom>
          <a:solidFill>
            <a:srgbClr val="5F5F5F"/>
          </a:solidFill>
          <a:ln w="25400" algn="ctr">
            <a:solidFill>
              <a:srgbClr val="5F5F5F"/>
            </a:solidFill>
            <a:miter lim="800000"/>
            <a:headEnd/>
            <a:tailEnd/>
          </a:ln>
        </p:spPr>
        <p:txBody>
          <a:bodyPr wrap="none" lIns="90000" tIns="90000" rIns="90000" bIns="9000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>
              <a:latin typeface="Verdana" pitchFamily="34" charset="0"/>
            </a:endParaRPr>
          </a:p>
        </p:txBody>
      </p:sp>
      <p:sp>
        <p:nvSpPr>
          <p:cNvPr id="19468" name="AutoShape 12"/>
          <p:cNvSpPr>
            <a:spLocks noChangeArrowheads="1"/>
          </p:cNvSpPr>
          <p:nvPr/>
        </p:nvSpPr>
        <p:spPr bwMode="auto">
          <a:xfrm>
            <a:off x="5148263" y="2359025"/>
            <a:ext cx="261937" cy="457200"/>
          </a:xfrm>
          <a:prstGeom prst="rightArrow">
            <a:avLst>
              <a:gd name="adj1" fmla="val 44444"/>
              <a:gd name="adj2" fmla="val 46847"/>
            </a:avLst>
          </a:prstGeom>
          <a:solidFill>
            <a:srgbClr val="5F5F5F"/>
          </a:solidFill>
          <a:ln w="25400" algn="ctr">
            <a:solidFill>
              <a:srgbClr val="5F5F5F"/>
            </a:solidFill>
            <a:miter lim="800000"/>
            <a:headEnd/>
            <a:tailEnd/>
          </a:ln>
        </p:spPr>
        <p:txBody>
          <a:bodyPr wrap="none" lIns="90000" tIns="90000" rIns="90000" bIns="9000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>
              <a:latin typeface="Verdana" pitchFamily="34" charset="0"/>
            </a:endParaRPr>
          </a:p>
        </p:txBody>
      </p:sp>
      <p:sp>
        <p:nvSpPr>
          <p:cNvPr id="19469" name="Rectangle 13"/>
          <p:cNvSpPr>
            <a:spLocks noChangeArrowheads="1"/>
          </p:cNvSpPr>
          <p:nvPr/>
        </p:nvSpPr>
        <p:spPr bwMode="auto">
          <a:xfrm>
            <a:off x="5405438" y="3622675"/>
            <a:ext cx="1687512" cy="1341438"/>
          </a:xfrm>
          <a:prstGeom prst="rect">
            <a:avLst/>
          </a:prstGeom>
          <a:noFill/>
          <a:ln w="12700" algn="ctr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000" tIns="90000" rIns="90000" bIns="9000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>
              <a:latin typeface="Verdana" pitchFamily="34" charset="0"/>
            </a:endParaRPr>
          </a:p>
        </p:txBody>
      </p:sp>
      <p:sp>
        <p:nvSpPr>
          <p:cNvPr id="19470" name="Text Box 14"/>
          <p:cNvSpPr txBox="1">
            <a:spLocks noChangeArrowheads="1"/>
          </p:cNvSpPr>
          <p:nvPr/>
        </p:nvSpPr>
        <p:spPr bwMode="auto">
          <a:xfrm>
            <a:off x="5364163" y="3644900"/>
            <a:ext cx="1655762" cy="1344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90000" rIns="90000" bIns="90000">
            <a:spAutoFit/>
          </a:bodyPr>
          <a:lstStyle>
            <a:lvl1pPr marL="182563" indent="-182563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ru-RU" altLang="ru-RU" sz="1200" b="1">
                <a:latin typeface="Tahoma" pitchFamily="34" charset="0"/>
              </a:rPr>
              <a:t>Технологическим нормативам не соответствует</a:t>
            </a:r>
          </a:p>
          <a:p>
            <a:pPr algn="ctr">
              <a:lnSpc>
                <a:spcPct val="8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ru-RU" altLang="ru-RU" sz="1200">
                <a:latin typeface="Tahoma" pitchFamily="34" charset="0"/>
              </a:rPr>
              <a:t>и/или</a:t>
            </a:r>
          </a:p>
          <a:p>
            <a:pPr algn="ctr">
              <a:lnSpc>
                <a:spcPct val="8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ru-RU" altLang="ru-RU" sz="1200" b="1">
                <a:latin typeface="Tahoma" pitchFamily="34" charset="0"/>
              </a:rPr>
              <a:t>риски </a:t>
            </a:r>
          </a:p>
          <a:p>
            <a:pPr algn="ctr">
              <a:lnSpc>
                <a:spcPct val="8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ru-RU" altLang="ru-RU" sz="1200" b="1">
                <a:latin typeface="Tahoma" pitchFamily="34" charset="0"/>
              </a:rPr>
              <a:t>не допустимы</a:t>
            </a:r>
          </a:p>
        </p:txBody>
      </p:sp>
      <p:sp>
        <p:nvSpPr>
          <p:cNvPr id="19471" name="Rectangle 15"/>
          <p:cNvSpPr>
            <a:spLocks noChangeArrowheads="1"/>
          </p:cNvSpPr>
          <p:nvPr/>
        </p:nvSpPr>
        <p:spPr bwMode="auto">
          <a:xfrm>
            <a:off x="7451725" y="3429000"/>
            <a:ext cx="1368425" cy="1511300"/>
          </a:xfrm>
          <a:prstGeom prst="rect">
            <a:avLst/>
          </a:prstGeom>
          <a:noFill/>
          <a:ln w="12700" algn="ctr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000" tIns="90000" rIns="90000" bIns="9000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>
              <a:latin typeface="Verdana" pitchFamily="34" charset="0"/>
            </a:endParaRPr>
          </a:p>
        </p:txBody>
      </p:sp>
      <p:sp>
        <p:nvSpPr>
          <p:cNvPr id="19472" name="Text Box 17"/>
          <p:cNvSpPr txBox="1">
            <a:spLocks noChangeArrowheads="1"/>
          </p:cNvSpPr>
          <p:nvPr/>
        </p:nvSpPr>
        <p:spPr bwMode="auto">
          <a:xfrm>
            <a:off x="7308850" y="3429000"/>
            <a:ext cx="1655763" cy="1474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90000" rIns="90000" bIns="90000">
            <a:spAutoFit/>
          </a:bodyPr>
          <a:lstStyle>
            <a:lvl1pPr marL="182563" indent="-182563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ctr" hangingPunct="1"/>
            <a:r>
              <a:rPr lang="ru-RU" altLang="ru-RU" sz="1200" b="1">
                <a:latin typeface="Tahoma" pitchFamily="34" charset="0"/>
              </a:rPr>
              <a:t>ППЭЭ</a:t>
            </a:r>
          </a:p>
          <a:p>
            <a:pPr algn="ctr" eaLnBrk="1" fontAlgn="ctr" hangingPunct="1"/>
            <a:r>
              <a:rPr lang="ru-RU" altLang="ru-RU" sz="1200">
                <a:latin typeface="Tahoma" pitchFamily="34" charset="0"/>
              </a:rPr>
              <a:t>или</a:t>
            </a:r>
          </a:p>
          <a:p>
            <a:pPr algn="ctr" eaLnBrk="1" fontAlgn="ctr" hangingPunct="1"/>
            <a:r>
              <a:rPr lang="ru-RU" altLang="ru-RU" sz="1200" b="1">
                <a:latin typeface="Tahoma" pitchFamily="34" charset="0"/>
              </a:rPr>
              <a:t>План</a:t>
            </a:r>
          </a:p>
          <a:p>
            <a:pPr algn="ctr" eaLnBrk="1" fontAlgn="ctr" hangingPunct="1"/>
            <a:r>
              <a:rPr lang="ru-RU" altLang="ru-RU" sz="1200" b="1">
                <a:latin typeface="Tahoma" pitchFamily="34" charset="0"/>
              </a:rPr>
              <a:t>мероприятий по сокращению выбросов/ сбросов</a:t>
            </a:r>
          </a:p>
        </p:txBody>
      </p:sp>
      <p:sp>
        <p:nvSpPr>
          <p:cNvPr id="19473" name="Rectangle 19"/>
          <p:cNvSpPr>
            <a:spLocks noChangeArrowheads="1"/>
          </p:cNvSpPr>
          <p:nvPr/>
        </p:nvSpPr>
        <p:spPr bwMode="auto">
          <a:xfrm>
            <a:off x="7451725" y="1819275"/>
            <a:ext cx="1368425" cy="1219200"/>
          </a:xfrm>
          <a:prstGeom prst="rect">
            <a:avLst/>
          </a:prstGeom>
          <a:noFill/>
          <a:ln w="12700" algn="ctr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000" tIns="90000" rIns="90000" bIns="9000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>
              <a:latin typeface="Verdana" pitchFamily="34" charset="0"/>
            </a:endParaRPr>
          </a:p>
        </p:txBody>
      </p:sp>
      <p:sp>
        <p:nvSpPr>
          <p:cNvPr id="19474" name="Text Box 20"/>
          <p:cNvSpPr txBox="1">
            <a:spLocks noChangeArrowheads="1"/>
          </p:cNvSpPr>
          <p:nvPr/>
        </p:nvSpPr>
        <p:spPr bwMode="auto">
          <a:xfrm>
            <a:off x="7308850" y="1825625"/>
            <a:ext cx="1655763" cy="1290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90000" rIns="90000" bIns="90000">
            <a:spAutoFit/>
          </a:bodyPr>
          <a:lstStyle>
            <a:lvl1pPr marL="182563" indent="-182563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" hangingPunct="1"/>
            <a:r>
              <a:rPr lang="ru-RU" altLang="ru-RU" sz="1200" b="1">
                <a:latin typeface="Tahoma" pitchFamily="34" charset="0"/>
              </a:rPr>
              <a:t>Выдается КЭР</a:t>
            </a:r>
          </a:p>
          <a:p>
            <a:pPr algn="ctr" eaLnBrk="1" fontAlgn="b" hangingPunct="1"/>
            <a:r>
              <a:rPr lang="ru-RU" altLang="ru-RU" sz="1200" b="1">
                <a:latin typeface="Tahoma" pitchFamily="34" charset="0"/>
              </a:rPr>
              <a:t>с установленным нормативом выбросов/</a:t>
            </a:r>
          </a:p>
          <a:p>
            <a:pPr algn="ctr" eaLnBrk="1" fontAlgn="b" hangingPunct="1"/>
            <a:r>
              <a:rPr lang="ru-RU" altLang="ru-RU" sz="1200" b="1">
                <a:latin typeface="Tahoma" pitchFamily="34" charset="0"/>
              </a:rPr>
              <a:t>сбросов</a:t>
            </a:r>
          </a:p>
          <a:p>
            <a:pPr algn="ctr" eaLnBrk="1" fontAlgn="b" hangingPunct="1"/>
            <a:endParaRPr lang="ru-RU" altLang="ru-RU" sz="1200" b="1">
              <a:latin typeface="Tahoma" pitchFamily="34" charset="0"/>
            </a:endParaRPr>
          </a:p>
        </p:txBody>
      </p:sp>
      <p:sp>
        <p:nvSpPr>
          <p:cNvPr id="19475" name="AutoShape 21"/>
          <p:cNvSpPr>
            <a:spLocks noChangeArrowheads="1"/>
          </p:cNvSpPr>
          <p:nvPr/>
        </p:nvSpPr>
        <p:spPr bwMode="auto">
          <a:xfrm>
            <a:off x="7164388" y="3573463"/>
            <a:ext cx="261937" cy="457200"/>
          </a:xfrm>
          <a:prstGeom prst="rightArrow">
            <a:avLst>
              <a:gd name="adj1" fmla="val 44444"/>
              <a:gd name="adj2" fmla="val 46847"/>
            </a:avLst>
          </a:prstGeom>
          <a:solidFill>
            <a:srgbClr val="5F5F5F"/>
          </a:solidFill>
          <a:ln w="25400" algn="ctr">
            <a:solidFill>
              <a:srgbClr val="5F5F5F"/>
            </a:solidFill>
            <a:miter lim="800000"/>
            <a:headEnd/>
            <a:tailEnd/>
          </a:ln>
        </p:spPr>
        <p:txBody>
          <a:bodyPr wrap="none" lIns="90000" tIns="90000" rIns="90000" bIns="9000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>
              <a:latin typeface="Verdana" pitchFamily="34" charset="0"/>
            </a:endParaRPr>
          </a:p>
        </p:txBody>
      </p:sp>
      <p:sp>
        <p:nvSpPr>
          <p:cNvPr id="19476" name="AutoShape 22"/>
          <p:cNvSpPr>
            <a:spLocks noChangeArrowheads="1"/>
          </p:cNvSpPr>
          <p:nvPr/>
        </p:nvSpPr>
        <p:spPr bwMode="auto">
          <a:xfrm>
            <a:off x="7092950" y="2492375"/>
            <a:ext cx="261938" cy="457200"/>
          </a:xfrm>
          <a:prstGeom prst="rightArrow">
            <a:avLst>
              <a:gd name="adj1" fmla="val 44444"/>
              <a:gd name="adj2" fmla="val 46847"/>
            </a:avLst>
          </a:prstGeom>
          <a:solidFill>
            <a:srgbClr val="5F5F5F"/>
          </a:solidFill>
          <a:ln w="25400" algn="ctr">
            <a:solidFill>
              <a:srgbClr val="5F5F5F"/>
            </a:solidFill>
            <a:miter lim="800000"/>
            <a:headEnd/>
            <a:tailEnd/>
          </a:ln>
        </p:spPr>
        <p:txBody>
          <a:bodyPr wrap="none" lIns="90000" tIns="90000" rIns="90000" bIns="9000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>
              <a:latin typeface="Verdana" pitchFamily="34" charset="0"/>
            </a:endParaRPr>
          </a:p>
        </p:txBody>
      </p:sp>
      <p:sp>
        <p:nvSpPr>
          <p:cNvPr id="19477" name="AutoShape 25"/>
          <p:cNvSpPr>
            <a:spLocks noChangeArrowheads="1"/>
          </p:cNvSpPr>
          <p:nvPr/>
        </p:nvSpPr>
        <p:spPr bwMode="auto">
          <a:xfrm>
            <a:off x="7956550" y="4940300"/>
            <a:ext cx="485775" cy="27305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5F5F5F"/>
          </a:solidFill>
          <a:ln w="25400" algn="ctr">
            <a:solidFill>
              <a:srgbClr val="5F5F5F"/>
            </a:solidFill>
            <a:miter lim="800000"/>
            <a:headEnd/>
            <a:tailEnd/>
          </a:ln>
        </p:spPr>
        <p:txBody>
          <a:bodyPr wrap="none" lIns="90000" tIns="90000" rIns="90000" bIns="9000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>
              <a:latin typeface="Verdana" pitchFamily="34" charset="0"/>
            </a:endParaRPr>
          </a:p>
        </p:txBody>
      </p:sp>
      <p:sp>
        <p:nvSpPr>
          <p:cNvPr id="19478" name="AutoShape 26"/>
          <p:cNvSpPr>
            <a:spLocks noChangeArrowheads="1"/>
          </p:cNvSpPr>
          <p:nvPr/>
        </p:nvSpPr>
        <p:spPr bwMode="auto">
          <a:xfrm rot="5400000">
            <a:off x="4253706" y="2924969"/>
            <a:ext cx="287338" cy="457200"/>
          </a:xfrm>
          <a:prstGeom prst="rightArrow">
            <a:avLst>
              <a:gd name="adj1" fmla="val 44444"/>
              <a:gd name="adj2" fmla="val 46847"/>
            </a:avLst>
          </a:prstGeom>
          <a:solidFill>
            <a:srgbClr val="5F5F5F"/>
          </a:solidFill>
          <a:ln w="25400" algn="ctr">
            <a:solidFill>
              <a:srgbClr val="5F5F5F"/>
            </a:solidFill>
            <a:miter lim="800000"/>
            <a:headEnd/>
            <a:tailEnd/>
          </a:ln>
        </p:spPr>
        <p:txBody>
          <a:bodyPr wrap="none" lIns="90000" tIns="90000" rIns="90000" bIns="9000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>
              <a:latin typeface="Verdana" pitchFamily="34" charset="0"/>
            </a:endParaRPr>
          </a:p>
        </p:txBody>
      </p:sp>
      <p:sp>
        <p:nvSpPr>
          <p:cNvPr id="19479" name="Rectangle 47"/>
          <p:cNvSpPr>
            <a:spLocks noChangeArrowheads="1"/>
          </p:cNvSpPr>
          <p:nvPr/>
        </p:nvSpPr>
        <p:spPr bwMode="auto">
          <a:xfrm>
            <a:off x="0" y="0"/>
            <a:ext cx="8696325" cy="83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sz="2800" dirty="0" smtClean="0">
                <a:latin typeface="Impact" pitchFamily="34" charset="0"/>
              </a:rPr>
              <a:t>Система </a:t>
            </a:r>
            <a:r>
              <a:rPr lang="ru-RU" altLang="ru-RU" sz="2800" dirty="0">
                <a:latin typeface="Impact" pitchFamily="34" charset="0"/>
              </a:rPr>
              <a:t>получения комплексного экологического разрешения (КЭР) – позиция Минприроды России</a:t>
            </a:r>
          </a:p>
        </p:txBody>
      </p:sp>
      <p:sp>
        <p:nvSpPr>
          <p:cNvPr id="19480" name="Text Box 18"/>
          <p:cNvSpPr txBox="1">
            <a:spLocks noChangeArrowheads="1"/>
          </p:cNvSpPr>
          <p:nvPr/>
        </p:nvSpPr>
        <p:spPr bwMode="auto">
          <a:xfrm>
            <a:off x="6948488" y="5229225"/>
            <a:ext cx="1944687" cy="1474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90000" rIns="90000" bIns="90000">
            <a:spAutoFit/>
          </a:bodyPr>
          <a:lstStyle>
            <a:lvl1pPr marL="182563" indent="-182563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" hangingPunct="1"/>
            <a:r>
              <a:rPr lang="ru-RU" altLang="ru-RU" sz="1200" b="1">
                <a:latin typeface="Tahoma" pitchFamily="34" charset="0"/>
              </a:rPr>
              <a:t>Выдается разрешение с установленным лимитом на период реализации ППЭЭ/плана</a:t>
            </a:r>
          </a:p>
          <a:p>
            <a:pPr algn="ctr" eaLnBrk="1" fontAlgn="b" hangingPunct="1"/>
            <a:endParaRPr lang="ru-RU" altLang="ru-RU" sz="1200" b="1">
              <a:latin typeface="Tahoma" pitchFamily="34" charset="0"/>
            </a:endParaRPr>
          </a:p>
        </p:txBody>
      </p:sp>
      <p:sp>
        <p:nvSpPr>
          <p:cNvPr id="19481" name="Rectangle 16"/>
          <p:cNvSpPr>
            <a:spLocks noChangeArrowheads="1"/>
          </p:cNvSpPr>
          <p:nvPr/>
        </p:nvSpPr>
        <p:spPr bwMode="auto">
          <a:xfrm>
            <a:off x="7161088" y="5229225"/>
            <a:ext cx="1803400" cy="1439863"/>
          </a:xfrm>
          <a:prstGeom prst="rect">
            <a:avLst/>
          </a:prstGeom>
          <a:noFill/>
          <a:ln w="12700" algn="ctr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000" tIns="90000" rIns="90000" bIns="9000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>
              <a:latin typeface="Verdana" pitchFamily="34" charset="0"/>
            </a:endParaRPr>
          </a:p>
        </p:txBody>
      </p:sp>
      <p:sp>
        <p:nvSpPr>
          <p:cNvPr id="19482" name="Rectangle 34"/>
          <p:cNvSpPr>
            <a:spLocks noChangeArrowheads="1"/>
          </p:cNvSpPr>
          <p:nvPr/>
        </p:nvSpPr>
        <p:spPr bwMode="auto">
          <a:xfrm>
            <a:off x="1835150" y="908050"/>
            <a:ext cx="1441450" cy="936625"/>
          </a:xfrm>
          <a:prstGeom prst="rect">
            <a:avLst/>
          </a:prstGeom>
          <a:solidFill>
            <a:srgbClr val="000066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90000" rIns="90000" bIns="9000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>
              <a:latin typeface="Verdana" pitchFamily="34" charset="0"/>
            </a:endParaRPr>
          </a:p>
        </p:txBody>
      </p:sp>
      <p:sp>
        <p:nvSpPr>
          <p:cNvPr id="19483" name="Text Box 24"/>
          <p:cNvSpPr txBox="1">
            <a:spLocks noChangeArrowheads="1"/>
          </p:cNvSpPr>
          <p:nvPr/>
        </p:nvSpPr>
        <p:spPr bwMode="auto">
          <a:xfrm>
            <a:off x="1835150" y="908050"/>
            <a:ext cx="1584325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90000" rIns="90000" bIns="90000">
            <a:spAutoFit/>
          </a:bodyPr>
          <a:lstStyle>
            <a:lvl1pPr marL="12700" indent="-12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r>
              <a:rPr lang="ru-RU" altLang="ru-RU" sz="1200" b="1">
                <a:solidFill>
                  <a:schemeClr val="bg1"/>
                </a:solidFill>
                <a:latin typeface="Tahoma" pitchFamily="34" charset="0"/>
              </a:rPr>
              <a:t>Уведомление об общественных  обсуждениях проекта заявки на КЭР</a:t>
            </a:r>
          </a:p>
        </p:txBody>
      </p:sp>
      <p:sp>
        <p:nvSpPr>
          <p:cNvPr id="19484" name="Text Box 39"/>
          <p:cNvSpPr txBox="1">
            <a:spLocks noChangeArrowheads="1"/>
          </p:cNvSpPr>
          <p:nvPr/>
        </p:nvSpPr>
        <p:spPr bwMode="auto">
          <a:xfrm>
            <a:off x="3348038" y="981075"/>
            <a:ext cx="2587625" cy="62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90000" rIns="90000" bIns="90000">
            <a:spAutoFit/>
          </a:bodyPr>
          <a:lstStyle>
            <a:lvl1pPr marL="182563" indent="-182563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50000"/>
              </a:spcBef>
              <a:buFont typeface="Wingdings" pitchFamily="2" charset="2"/>
              <a:buChar char="ü"/>
            </a:pPr>
            <a:r>
              <a:rPr lang="ru-RU" altLang="ru-RU" sz="1200" b="1" i="1">
                <a:latin typeface="Tahoma" pitchFamily="34" charset="0"/>
              </a:rPr>
              <a:t>Ответы в рамках консультаций с общественностью</a:t>
            </a:r>
          </a:p>
        </p:txBody>
      </p:sp>
      <p:sp>
        <p:nvSpPr>
          <p:cNvPr id="19485" name="AutoShape 26"/>
          <p:cNvSpPr>
            <a:spLocks noChangeArrowheads="1"/>
          </p:cNvSpPr>
          <p:nvPr/>
        </p:nvSpPr>
        <p:spPr bwMode="auto">
          <a:xfrm>
            <a:off x="5148263" y="3859213"/>
            <a:ext cx="261937" cy="457200"/>
          </a:xfrm>
          <a:prstGeom prst="rightArrow">
            <a:avLst>
              <a:gd name="adj1" fmla="val 44444"/>
              <a:gd name="adj2" fmla="val 46847"/>
            </a:avLst>
          </a:prstGeom>
          <a:solidFill>
            <a:srgbClr val="5F5F5F"/>
          </a:solidFill>
          <a:ln w="25400" algn="ctr">
            <a:solidFill>
              <a:srgbClr val="5F5F5F"/>
            </a:solidFill>
            <a:miter lim="800000"/>
            <a:headEnd/>
            <a:tailEnd/>
          </a:ln>
        </p:spPr>
        <p:txBody>
          <a:bodyPr wrap="none" lIns="90000" tIns="90000" rIns="90000" bIns="9000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>
              <a:latin typeface="Verdana" pitchFamily="34" charset="0"/>
            </a:endParaRPr>
          </a:p>
        </p:txBody>
      </p:sp>
      <p:sp>
        <p:nvSpPr>
          <p:cNvPr id="19486" name="Rectangle 34"/>
          <p:cNvSpPr>
            <a:spLocks noChangeArrowheads="1"/>
          </p:cNvSpPr>
          <p:nvPr/>
        </p:nvSpPr>
        <p:spPr bwMode="auto">
          <a:xfrm>
            <a:off x="179388" y="5316538"/>
            <a:ext cx="1441450" cy="1295400"/>
          </a:xfrm>
          <a:prstGeom prst="rect">
            <a:avLst/>
          </a:prstGeom>
          <a:solidFill>
            <a:srgbClr val="000066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0000" tIns="90000" rIns="90000" bIns="9000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>
              <a:latin typeface="Verdana" pitchFamily="34" charset="0"/>
            </a:endParaRPr>
          </a:p>
        </p:txBody>
      </p:sp>
      <p:sp>
        <p:nvSpPr>
          <p:cNvPr id="19487" name="Text Box 24"/>
          <p:cNvSpPr txBox="1">
            <a:spLocks noChangeArrowheads="1"/>
          </p:cNvSpPr>
          <p:nvPr/>
        </p:nvSpPr>
        <p:spPr bwMode="auto">
          <a:xfrm>
            <a:off x="107950" y="5387975"/>
            <a:ext cx="1584325" cy="569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90000" rIns="90000" bIns="90000">
            <a:spAutoFit/>
          </a:bodyPr>
          <a:lstStyle>
            <a:lvl1pPr marL="12700" indent="-127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r>
              <a:rPr lang="ru-RU" altLang="ru-RU" sz="1200" b="1">
                <a:solidFill>
                  <a:schemeClr val="bg1"/>
                </a:solidFill>
                <a:latin typeface="Tahoma" pitchFamily="34" charset="0"/>
              </a:rPr>
              <a:t>Технологический  </a:t>
            </a:r>
            <a:endParaRPr lang="en-US" altLang="ru-RU" sz="1200" b="1">
              <a:solidFill>
                <a:schemeClr val="bg1"/>
              </a:solidFill>
              <a:latin typeface="Tahoma" pitchFamily="34" charset="0"/>
            </a:endParaRPr>
          </a:p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r>
              <a:rPr lang="ru-RU" altLang="ru-RU" sz="1200" b="1">
                <a:solidFill>
                  <a:schemeClr val="bg1"/>
                </a:solidFill>
                <a:latin typeface="Tahoma" pitchFamily="34" charset="0"/>
              </a:rPr>
              <a:t>норматив</a:t>
            </a:r>
          </a:p>
        </p:txBody>
      </p:sp>
      <p:sp>
        <p:nvSpPr>
          <p:cNvPr id="19488" name="Text Box 38"/>
          <p:cNvSpPr txBox="1">
            <a:spLocks noChangeArrowheads="1"/>
          </p:cNvSpPr>
          <p:nvPr/>
        </p:nvSpPr>
        <p:spPr bwMode="auto">
          <a:xfrm>
            <a:off x="250825" y="5964238"/>
            <a:ext cx="1368425" cy="569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90000" rIns="90000" bIns="90000">
            <a:spAutoFit/>
          </a:bodyPr>
          <a:lstStyle>
            <a:lvl1pPr marL="182563" indent="-182563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ru-RU" altLang="ru-RU" sz="1200" b="1">
                <a:solidFill>
                  <a:schemeClr val="bg1"/>
                </a:solidFill>
                <a:latin typeface="Tahoma" pitchFamily="34" charset="0"/>
              </a:rPr>
              <a:t>выбросов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ru-RU" altLang="ru-RU" sz="1200" b="1">
                <a:solidFill>
                  <a:schemeClr val="bg1"/>
                </a:solidFill>
                <a:latin typeface="Tahoma" pitchFamily="34" charset="0"/>
              </a:rPr>
              <a:t>сбросов</a:t>
            </a:r>
            <a:endParaRPr lang="en-US" altLang="ru-RU" sz="1200" b="1">
              <a:solidFill>
                <a:schemeClr val="bg1"/>
              </a:solidFill>
              <a:latin typeface="Tahoma" pitchFamily="34" charset="0"/>
            </a:endParaRPr>
          </a:p>
        </p:txBody>
      </p:sp>
      <p:sp>
        <p:nvSpPr>
          <p:cNvPr id="19489" name="Text Box 39"/>
          <p:cNvSpPr txBox="1">
            <a:spLocks noChangeArrowheads="1"/>
          </p:cNvSpPr>
          <p:nvPr/>
        </p:nvSpPr>
        <p:spPr bwMode="auto">
          <a:xfrm>
            <a:off x="1768475" y="5172075"/>
            <a:ext cx="2587625" cy="164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90000" rIns="90000" bIns="90000">
            <a:spAutoFit/>
          </a:bodyPr>
          <a:lstStyle>
            <a:lvl1pPr marL="182563" indent="-182563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50000"/>
              </a:spcBef>
              <a:buFont typeface="Wingdings" pitchFamily="2" charset="2"/>
              <a:buChar char="ü"/>
            </a:pPr>
            <a:r>
              <a:rPr lang="ru-RU" altLang="ru-RU" sz="1200" b="1" i="1">
                <a:latin typeface="Tahoma" pitchFamily="34" charset="0"/>
              </a:rPr>
              <a:t>Справочники  НДТ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Font typeface="Wingdings" pitchFamily="2" charset="2"/>
              <a:buChar char="ü"/>
            </a:pPr>
            <a:r>
              <a:rPr lang="ru-RU" altLang="ru-RU" sz="1200" b="1" i="1">
                <a:latin typeface="Tahoma" pitchFamily="34" charset="0"/>
              </a:rPr>
              <a:t>Нормативные документы в области ООС с  технологическими показателями НДТ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Font typeface="Wingdings" pitchFamily="2" charset="2"/>
              <a:buChar char="ü"/>
            </a:pPr>
            <a:r>
              <a:rPr lang="ru-RU" altLang="ru-RU" sz="1200" b="1" i="1">
                <a:latin typeface="Tahoma" pitchFamily="34" charset="0"/>
              </a:rPr>
              <a:t>Условие: непревышение показателей НДТ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Font typeface="Wingdings" pitchFamily="2" charset="2"/>
              <a:buChar char="ü"/>
            </a:pPr>
            <a:r>
              <a:rPr lang="ru-RU" altLang="ru-RU" sz="1200" b="1" i="1">
                <a:latin typeface="Tahoma" pitchFamily="34" charset="0"/>
              </a:rPr>
              <a:t>Оценка риска</a:t>
            </a:r>
          </a:p>
        </p:txBody>
      </p:sp>
      <p:sp>
        <p:nvSpPr>
          <p:cNvPr id="19490" name="AutoShape 26"/>
          <p:cNvSpPr>
            <a:spLocks noChangeArrowheads="1"/>
          </p:cNvSpPr>
          <p:nvPr/>
        </p:nvSpPr>
        <p:spPr bwMode="auto">
          <a:xfrm rot="5400000">
            <a:off x="4270375" y="1831976"/>
            <a:ext cx="288925" cy="457200"/>
          </a:xfrm>
          <a:prstGeom prst="rightArrow">
            <a:avLst>
              <a:gd name="adj1" fmla="val 44444"/>
              <a:gd name="adj2" fmla="val 46847"/>
            </a:avLst>
          </a:prstGeom>
          <a:solidFill>
            <a:srgbClr val="5F5F5F"/>
          </a:solidFill>
          <a:ln w="25400" algn="ctr">
            <a:solidFill>
              <a:srgbClr val="5F5F5F"/>
            </a:solidFill>
            <a:miter lim="800000"/>
            <a:headEnd/>
            <a:tailEnd/>
          </a:ln>
        </p:spPr>
        <p:txBody>
          <a:bodyPr wrap="none" lIns="90000" tIns="90000" rIns="90000" bIns="9000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>
              <a:latin typeface="Verdana" pitchFamily="34" charset="0"/>
            </a:endParaRPr>
          </a:p>
        </p:txBody>
      </p:sp>
      <p:sp>
        <p:nvSpPr>
          <p:cNvPr id="19491" name="AutoShape 26"/>
          <p:cNvSpPr>
            <a:spLocks noChangeArrowheads="1"/>
          </p:cNvSpPr>
          <p:nvPr/>
        </p:nvSpPr>
        <p:spPr bwMode="auto">
          <a:xfrm rot="-5400000">
            <a:off x="2424906" y="1904207"/>
            <a:ext cx="287337" cy="457200"/>
          </a:xfrm>
          <a:prstGeom prst="rightArrow">
            <a:avLst>
              <a:gd name="adj1" fmla="val 44444"/>
              <a:gd name="adj2" fmla="val 46847"/>
            </a:avLst>
          </a:prstGeom>
          <a:solidFill>
            <a:srgbClr val="5F5F5F"/>
          </a:solidFill>
          <a:ln w="25400" algn="ctr">
            <a:solidFill>
              <a:srgbClr val="5F5F5F"/>
            </a:solidFill>
            <a:miter lim="800000"/>
            <a:headEnd/>
            <a:tailEnd/>
          </a:ln>
        </p:spPr>
        <p:txBody>
          <a:bodyPr wrap="none" lIns="90000" tIns="90000" rIns="90000" bIns="9000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ru-RU" altLang="ru-RU">
              <a:latin typeface="Verdana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98388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96" y="116632"/>
            <a:ext cx="9108504" cy="864096"/>
          </a:xfrm>
        </p:spPr>
        <p:txBody>
          <a:bodyPr>
            <a:normAutofit/>
          </a:bodyPr>
          <a:lstStyle/>
          <a:p>
            <a:r>
              <a:rPr lang="ru-RU" sz="3600" b="1" dirty="0" smtClean="0"/>
              <a:t>ВЫВОДЫ:</a:t>
            </a:r>
            <a:endParaRPr lang="en-GB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980728"/>
            <a:ext cx="8712968" cy="5760640"/>
          </a:xfrm>
        </p:spPr>
        <p:txBody>
          <a:bodyPr>
            <a:noAutofit/>
          </a:bodyPr>
          <a:lstStyle/>
          <a:p>
            <a:pPr marL="457200" indent="-457200">
              <a:spcBef>
                <a:spcPts val="1000"/>
              </a:spcBef>
              <a:buClr>
                <a:schemeClr val="accent1">
                  <a:lumMod val="75000"/>
                </a:schemeClr>
              </a:buClr>
              <a:buAutoNum type="arabicPeriod"/>
            </a:pPr>
            <a:r>
              <a:rPr lang="ru-RU" sz="2000" b="1" dirty="0" smtClean="0">
                <a:solidFill>
                  <a:srgbClr val="002060"/>
                </a:solidFill>
              </a:rPr>
              <a:t>Работа уполномоченного органа по принципу «одного окна» заставит наладить систему электронного обмена между ведомствами</a:t>
            </a:r>
          </a:p>
          <a:p>
            <a:pPr marL="457200" indent="-457200">
              <a:spcBef>
                <a:spcPts val="1000"/>
              </a:spcBef>
              <a:buClr>
                <a:schemeClr val="accent1">
                  <a:lumMod val="75000"/>
                </a:schemeClr>
              </a:buClr>
              <a:buAutoNum type="arabicPeriod"/>
            </a:pPr>
            <a:r>
              <a:rPr lang="ru-RU" sz="2000" b="1" dirty="0" smtClean="0">
                <a:solidFill>
                  <a:srgbClr val="002060"/>
                </a:solidFill>
              </a:rPr>
              <a:t>Совмещение разрешительных и инспекционных функций является вопросом дискуссионным</a:t>
            </a:r>
          </a:p>
          <a:p>
            <a:pPr marL="457200" indent="-457200">
              <a:spcBef>
                <a:spcPts val="1000"/>
              </a:spcBef>
              <a:buClr>
                <a:schemeClr val="accent1">
                  <a:lumMod val="75000"/>
                </a:schemeClr>
              </a:buClr>
              <a:buAutoNum type="arabicPeriod"/>
            </a:pPr>
            <a:r>
              <a:rPr lang="ru-RU" sz="2000" b="1" dirty="0" smtClean="0">
                <a:solidFill>
                  <a:srgbClr val="002060"/>
                </a:solidFill>
              </a:rPr>
              <a:t>Уполномоченным органам  необходимо будет интенсивнее взаимодействовать с регулируемым сообществом, общественностью, научными организациями</a:t>
            </a:r>
            <a:endParaRPr lang="ru-RU" sz="2000" b="1" dirty="0">
              <a:solidFill>
                <a:srgbClr val="002060"/>
              </a:solidFill>
            </a:endParaRPr>
          </a:p>
          <a:p>
            <a:pPr>
              <a:spcBef>
                <a:spcPts val="1000"/>
              </a:spcBef>
              <a:buClr>
                <a:schemeClr val="accent1">
                  <a:lumMod val="75000"/>
                </a:schemeClr>
              </a:buClr>
              <a:buFont typeface="Calibri" panose="020F0502020204030204" pitchFamily="34" charset="0"/>
              <a:buChar char="•"/>
            </a:pPr>
            <a:endParaRPr lang="ru-RU" sz="2000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24892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61662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000" b="1" dirty="0" smtClean="0">
                <a:solidFill>
                  <a:srgbClr val="0070C0"/>
                </a:solidFill>
              </a:rPr>
              <a:t>Спасибо за внимание!</a:t>
            </a:r>
          </a:p>
          <a:p>
            <a:pPr marL="0" indent="0" algn="ctr">
              <a:buNone/>
            </a:pPr>
            <a:endParaRPr lang="ru-RU" sz="3000" b="1" dirty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ru-RU" sz="2600" dirty="0" smtClean="0">
                <a:solidFill>
                  <a:srgbClr val="002060"/>
                </a:solidFill>
              </a:rPr>
              <a:t>М.В. </a:t>
            </a:r>
            <a:r>
              <a:rPr lang="ru-RU" sz="2600" dirty="0" err="1" smtClean="0">
                <a:solidFill>
                  <a:srgbClr val="002060"/>
                </a:solidFill>
              </a:rPr>
              <a:t>Бегак</a:t>
            </a:r>
            <a:endParaRPr lang="ru-RU" sz="2600" dirty="0" smtClean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en-US" sz="2600" dirty="0" smtClean="0">
                <a:solidFill>
                  <a:srgbClr val="002060"/>
                </a:solidFill>
              </a:rPr>
              <a:t>mbegak@gmail.com</a:t>
            </a:r>
          </a:p>
          <a:p>
            <a:pPr marL="0" indent="0" algn="ctr">
              <a:buNone/>
            </a:pPr>
            <a:endParaRPr lang="ru-RU" sz="2600" dirty="0" smtClean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ru-RU" sz="2600" dirty="0" smtClean="0">
                <a:solidFill>
                  <a:srgbClr val="002060"/>
                </a:solidFill>
              </a:rPr>
              <a:t>Т.В. Гусева</a:t>
            </a:r>
            <a:endParaRPr lang="en-US" sz="2600" dirty="0" smtClean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en-US" sz="2600" dirty="0" smtClean="0">
                <a:solidFill>
                  <a:srgbClr val="002060"/>
                </a:solidFill>
              </a:rPr>
              <a:t>tguseva@muctr.ru</a:t>
            </a:r>
            <a:endParaRPr lang="en-GB" sz="2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86379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3268</TotalTime>
  <Words>596</Words>
  <Application>Microsoft Office PowerPoint</Application>
  <PresentationFormat>On-screen Show (4:3)</PresentationFormat>
  <Paragraphs>132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  Основные рекомендации  по новым или изменённым функциям и компетенции органов государственного управления, обеспечивающим выдачу природоохранных разрешений</vt:lpstr>
      <vt:lpstr>Основные действующие лица и их роли</vt:lpstr>
      <vt:lpstr>Основные действующие лица и их роли</vt:lpstr>
      <vt:lpstr>Основные действующие лица и их роли</vt:lpstr>
      <vt:lpstr>Основные действующие лица и их роли</vt:lpstr>
      <vt:lpstr>Slide 6</vt:lpstr>
      <vt:lpstr>Slide 7</vt:lpstr>
      <vt:lpstr>ВЫВОДЫ:</vt:lpstr>
      <vt:lpstr>Slide 9</vt:lpstr>
    </vt:vector>
  </TitlesOfParts>
  <Company>MWH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Tatiana Guseva;Michaek Begak</dc:creator>
  <cp:lastModifiedBy>Vladimir Morozov</cp:lastModifiedBy>
  <cp:revision>297</cp:revision>
  <cp:lastPrinted>2012-05-10T14:01:43Z</cp:lastPrinted>
  <dcterms:created xsi:type="dcterms:W3CDTF">2011-10-12T15:30:18Z</dcterms:created>
  <dcterms:modified xsi:type="dcterms:W3CDTF">2013-09-30T07:00:51Z</dcterms:modified>
</cp:coreProperties>
</file>