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7" r:id="rId2"/>
    <p:sldId id="285" r:id="rId3"/>
    <p:sldId id="286" r:id="rId4"/>
    <p:sldId id="287" r:id="rId5"/>
    <p:sldId id="291" r:id="rId6"/>
    <p:sldId id="288" r:id="rId7"/>
    <p:sldId id="289" r:id="rId8"/>
    <p:sldId id="290" r:id="rId9"/>
    <p:sldId id="292" r:id="rId10"/>
    <p:sldId id="293" r:id="rId11"/>
    <p:sldId id="294" r:id="rId12"/>
    <p:sldId id="295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5200" autoAdjust="0"/>
  </p:normalViewPr>
  <p:slideViewPr>
    <p:cSldViewPr>
      <p:cViewPr>
        <p:scale>
          <a:sx n="70" d="100"/>
          <a:sy n="70" d="100"/>
        </p:scale>
        <p:origin x="-142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7333855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Excel_Worksheet1.xlsx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187624" y="0"/>
            <a:ext cx="6480720" cy="1109985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 Quality Governance in the ENPI East Countries</a:t>
            </a: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37851" y="3429000"/>
            <a:ext cx="9180512" cy="3024336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US" sz="35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  <a:ea typeface="+mj-ea"/>
                <a:cs typeface="+mj-cs"/>
              </a:rPr>
              <a:t>Recommendations for environmental permitting department</a:t>
            </a: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US" sz="35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Monika Pribylova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1295400"/>
            <a:ext cx="2143125" cy="2133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239000" cy="1143000"/>
          </a:xfrm>
        </p:spPr>
        <p:txBody>
          <a:bodyPr/>
          <a:lstStyle/>
          <a:p>
            <a:pPr lvl="0"/>
            <a:r>
              <a:rPr lang="en-US" sz="3600" dirty="0">
                <a:solidFill>
                  <a:schemeClr val="accent6">
                    <a:lumMod val="75000"/>
                  </a:schemeClr>
                </a:solidFill>
                <a:effectLst/>
              </a:rPr>
              <a:t>Phases of developing and operating EP 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effectLst/>
              </a:rPr>
              <a:t>department</a:t>
            </a:r>
            <a:endParaRPr lang="en-US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700808"/>
            <a:ext cx="7931224" cy="44196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Preparatory phase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: 2 – 4 years</a:t>
            </a:r>
          </a:p>
          <a:p>
            <a:pPr marL="0" indent="0">
              <a:buNone/>
            </a:pP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Transitional implementation phase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: 4 -8 years</a:t>
            </a:r>
          </a:p>
          <a:p>
            <a:pPr marL="0" indent="0" algn="r">
              <a:buNone/>
            </a:pPr>
            <a:r>
              <a:rPr lang="en-US" i="1" dirty="0" smtClean="0">
                <a:solidFill>
                  <a:schemeClr val="bg2">
                    <a:lumMod val="10000"/>
                  </a:schemeClr>
                </a:solidFill>
              </a:rPr>
              <a:t>The most work intensive – need to re</a:t>
            </a:r>
            <a:r>
              <a:rPr lang="cs-CZ" i="1" dirty="0" smtClean="0">
                <a:solidFill>
                  <a:schemeClr val="bg2">
                    <a:lumMod val="10000"/>
                  </a:schemeClr>
                </a:solidFill>
              </a:rPr>
              <a:t>-</a:t>
            </a:r>
            <a:r>
              <a:rPr lang="en-US" i="1" dirty="0" smtClean="0">
                <a:solidFill>
                  <a:schemeClr val="bg2">
                    <a:lumMod val="10000"/>
                  </a:schemeClr>
                </a:solidFill>
              </a:rPr>
              <a:t>permit all existing installations</a:t>
            </a:r>
          </a:p>
          <a:p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Regular implementation phase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: unlimited time</a:t>
            </a:r>
          </a:p>
          <a:p>
            <a:pPr marL="5040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focus on permit reviews, </a:t>
            </a:r>
          </a:p>
          <a:p>
            <a:pPr marL="5040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consideration of changes of </a:t>
            </a:r>
            <a:r>
              <a:rPr lang="cs-CZ" dirty="0" smtClean="0">
                <a:solidFill>
                  <a:schemeClr val="bg2">
                    <a:lumMod val="10000"/>
                  </a:schemeClr>
                </a:solidFill>
              </a:rPr>
              <a:t>                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installations, BATs and legal basis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663" y="4797152"/>
            <a:ext cx="2751338" cy="206084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93202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239000" cy="720080"/>
          </a:xfrm>
        </p:spPr>
        <p:txBody>
          <a:bodyPr/>
          <a:lstStyle/>
          <a:p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Recommendations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124744"/>
            <a:ext cx="7467600" cy="5472608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Establish the EP department at least 1 year before the permitting starts</a:t>
            </a:r>
          </a:p>
          <a:p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The main preparatory tasks are:</a:t>
            </a:r>
          </a:p>
          <a:p>
            <a:pPr marL="6480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cooperation on establishing the inventory of installations and </a:t>
            </a:r>
          </a:p>
          <a:p>
            <a:pPr marL="6480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establishing administrative mechanism for consultations with RAA</a:t>
            </a:r>
          </a:p>
          <a:p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The workload of the department during issuing the first integrated permits can be handled only with:</a:t>
            </a:r>
          </a:p>
          <a:p>
            <a:pPr marL="6480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realistic phase in schedule, </a:t>
            </a:r>
          </a:p>
          <a:p>
            <a:pPr marL="6480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flexible administrative procedure and </a:t>
            </a:r>
          </a:p>
          <a:p>
            <a:pPr marL="6480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good cooperation with RAA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48" y="5085184"/>
            <a:ext cx="1452352" cy="17428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2360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19200" y="548680"/>
            <a:ext cx="7467600" cy="590465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GB" sz="4800" dirty="0" smtClean="0">
                <a:solidFill>
                  <a:srgbClr val="0070C0"/>
                </a:solidFill>
              </a:rPr>
              <a:t>Thank you for your attention!</a:t>
            </a:r>
          </a:p>
          <a:p>
            <a:pPr algn="ctr"/>
            <a:endParaRPr lang="cs-CZ" sz="4800" dirty="0"/>
          </a:p>
          <a:p>
            <a:pPr algn="ctr"/>
            <a:endParaRPr lang="cs-CZ" sz="4800" dirty="0" smtClean="0"/>
          </a:p>
          <a:p>
            <a:pPr algn="ctr"/>
            <a:endParaRPr lang="cs-CZ" sz="4800" dirty="0"/>
          </a:p>
          <a:p>
            <a:pPr algn="ctr"/>
            <a:endParaRPr lang="cs-CZ" sz="4800" dirty="0" smtClean="0"/>
          </a:p>
          <a:p>
            <a:pPr algn="ctr"/>
            <a:endParaRPr lang="cs-CZ" sz="4800" dirty="0" smtClean="0"/>
          </a:p>
          <a:p>
            <a:pPr algn="ctr"/>
            <a:endParaRPr lang="cs-CZ" sz="4800" dirty="0"/>
          </a:p>
          <a:p>
            <a:pPr algn="ctr"/>
            <a:r>
              <a:rPr lang="en-GB" sz="4800" dirty="0" smtClean="0"/>
              <a:t>Any questions</a:t>
            </a:r>
            <a:r>
              <a:rPr lang="cs-CZ" sz="4800" dirty="0" smtClean="0"/>
              <a:t>?</a:t>
            </a:r>
            <a:endParaRPr lang="en-US" sz="48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4161" y="1700808"/>
            <a:ext cx="3067021" cy="386444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71386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5328592"/>
          </a:xfrm>
        </p:spPr>
        <p:txBody>
          <a:bodyPr>
            <a:normAutofit/>
          </a:bodyPr>
          <a:lstStyle/>
          <a:p>
            <a:pPr lvl="0"/>
            <a:r>
              <a:rPr lang="cs-CZ" sz="3200" b="1" u="sng" dirty="0" smtClean="0">
                <a:solidFill>
                  <a:schemeClr val="accent6">
                    <a:lumMod val="75000"/>
                  </a:schemeClr>
                </a:solidFill>
              </a:rPr>
              <a:t>Role and </a:t>
            </a:r>
            <a:r>
              <a:rPr lang="cs-CZ" sz="3200" b="1" u="sng" dirty="0" err="1" smtClean="0">
                <a:solidFill>
                  <a:schemeClr val="accent6">
                    <a:lumMod val="75000"/>
                  </a:schemeClr>
                </a:solidFill>
              </a:rPr>
              <a:t>functions</a:t>
            </a:r>
            <a:r>
              <a:rPr lang="cs-CZ" sz="3200" b="1" u="sng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3200" b="1" u="sng" dirty="0" err="1" smtClean="0">
                <a:solidFill>
                  <a:schemeClr val="accent6">
                    <a:lumMod val="75000"/>
                  </a:schemeClr>
                </a:solidFill>
              </a:rPr>
              <a:t>of</a:t>
            </a:r>
            <a:r>
              <a:rPr lang="cs-CZ" sz="3200" b="1" u="sng" dirty="0" smtClean="0">
                <a:solidFill>
                  <a:schemeClr val="accent6">
                    <a:lumMod val="75000"/>
                  </a:schemeClr>
                </a:solidFill>
              </a:rPr>
              <a:t> EP department</a:t>
            </a:r>
            <a:endParaRPr lang="en-US" sz="3200" b="1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cs-CZ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bg2">
                    <a:lumMod val="10000"/>
                  </a:schemeClr>
                </a:solidFill>
              </a:rPr>
              <a:t>The </a:t>
            </a:r>
            <a:r>
              <a:rPr lang="en-GB" dirty="0">
                <a:solidFill>
                  <a:schemeClr val="bg2">
                    <a:lumMod val="10000"/>
                  </a:schemeClr>
                </a:solidFill>
              </a:rPr>
              <a:t>integrated permitting regime requires to have one authority responsible for issuing the permit and coordination of consultations with other relevant authorities. 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bg2">
                    <a:lumMod val="10000"/>
                  </a:schemeClr>
                </a:solidFill>
              </a:rPr>
              <a:t>Main </a:t>
            </a:r>
            <a:r>
              <a:rPr lang="en-GB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function</a:t>
            </a:r>
            <a:r>
              <a:rPr lang="en-GB" dirty="0">
                <a:solidFill>
                  <a:schemeClr val="bg2">
                    <a:lumMod val="10000"/>
                  </a:schemeClr>
                </a:solidFill>
              </a:rPr>
              <a:t> of EP department is to ensure smooth and effective permitting procedure</a:t>
            </a:r>
            <a:r>
              <a:rPr lang="en-GB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  <a:endParaRPr lang="cs-CZ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9552" y="476672"/>
            <a:ext cx="8229600" cy="5688632"/>
          </a:xfrm>
        </p:spPr>
        <p:txBody>
          <a:bodyPr>
            <a:normAutofit/>
          </a:bodyPr>
          <a:lstStyle/>
          <a:p>
            <a:pPr lvl="0"/>
            <a:r>
              <a:rPr lang="en-US" sz="3200" b="1" u="sng" dirty="0" smtClean="0">
                <a:solidFill>
                  <a:schemeClr val="accent6">
                    <a:lumMod val="75000"/>
                  </a:schemeClr>
                </a:solidFill>
              </a:rPr>
              <a:t>Relations between EP department and stakeholders</a:t>
            </a:r>
          </a:p>
          <a:p>
            <a:pPr marL="0" indent="0">
              <a:buNone/>
            </a:pPr>
            <a:endParaRPr lang="cs-CZ" dirty="0" smtClean="0"/>
          </a:p>
        </p:txBody>
      </p:sp>
      <p:graphicFrame>
        <p:nvGraphicFramePr>
          <p:cNvPr id="38" name="Objekt 3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999954710"/>
              </p:ext>
            </p:extLst>
          </p:nvPr>
        </p:nvGraphicFramePr>
        <p:xfrm>
          <a:off x="-1819" y="1628800"/>
          <a:ext cx="9326347" cy="5229200"/>
        </p:xfrm>
        <a:graphic>
          <a:graphicData uri="http://schemas.openxmlformats.org/presentationml/2006/ole">
            <p:oleObj spid="_x0000_s2092" name="List" r:id="rId4" imgW="4886200" imgH="2486088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1125500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9552" y="260648"/>
            <a:ext cx="8229600" cy="6264696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3200" b="1" u="sng" dirty="0" smtClean="0">
                <a:solidFill>
                  <a:schemeClr val="accent6">
                    <a:lumMod val="75000"/>
                  </a:schemeClr>
                </a:solidFill>
              </a:rPr>
              <a:t>Work scope in preparatory phase</a:t>
            </a:r>
            <a:endParaRPr lang="en-US" sz="3200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tasks for practical preparation of the EP department for implementation of the IP procedure: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Set up appropriate staff structure of the department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Train personnel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Establish IP regime and procedure within the organizational structure and participate in consultation about the relevant legislation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Identify existing installations which will need IP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Establish administrative mechanism for consultations with relevant administrative authorities and for public involvement in permitting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Establish system for permit review and variation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Establish system for public access to permits and information about permitting procedure (e.g. electronic public register) in cooperation with the MoE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024247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9552" y="404664"/>
            <a:ext cx="8229600" cy="576064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3200" b="1" u="sng" dirty="0" smtClean="0">
                <a:solidFill>
                  <a:schemeClr val="accent6">
                    <a:lumMod val="75000"/>
                  </a:schemeClr>
                </a:solidFill>
              </a:rPr>
              <a:t>Work scope in implementation phase</a:t>
            </a:r>
          </a:p>
          <a:p>
            <a:pPr marL="0" lvl="0" indent="0">
              <a:buNone/>
            </a:pPr>
            <a:endParaRPr lang="en-US" sz="3200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Administration of the IP procedure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Conducting regular, planned permit review</a:t>
            </a:r>
            <a:r>
              <a:rPr lang="cs-CZ" dirty="0" smtClean="0">
                <a:solidFill>
                  <a:schemeClr val="bg2">
                    <a:lumMod val="10000"/>
                  </a:schemeClr>
                </a:solidFill>
              </a:rPr>
              <a:t>s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 and variation of permit conditions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Considering potential transboundary effects of sites under IP and initiating consultation if necessary within the framework of international co-operation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Maintain and operate a system for public access to documents from permitting procedure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Cooperation with enforcing authority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(if separate)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and BAT support body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Collect a fee for issuing an integrated permit (if any)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729809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3528" y="404664"/>
            <a:ext cx="8640960" cy="6192688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3200" b="1" u="sng" dirty="0" smtClean="0">
                <a:solidFill>
                  <a:schemeClr val="accent6">
                    <a:lumMod val="75000"/>
                  </a:schemeClr>
                </a:solidFill>
              </a:rPr>
              <a:t>Coordination of and consultation with related administrative authorities (RAA)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RAA can include water, air, waste, noise/health, nature protection, agriculture, and energy authorities + local/municipal authorities. </a:t>
            </a:r>
          </a:p>
          <a:p>
            <a:pPr marL="0" indent="0">
              <a:buNone/>
            </a:pP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What is needed for effective consultations?</a:t>
            </a:r>
          </a:p>
          <a:p>
            <a:pPr marL="0" indent="0">
              <a:buNone/>
            </a:pPr>
            <a:endParaRPr lang="en-US" b="1" dirty="0" smtClean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Instructions</a:t>
            </a:r>
            <a:r>
              <a:rPr lang="en-US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about: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what parts of application should RAA review and consider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what should be the content of RAA statement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(e.g. proposal of permit conditions with justification).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2204864"/>
            <a:ext cx="2251968" cy="225196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395538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9552" y="332656"/>
            <a:ext cx="8229600" cy="6120680"/>
          </a:xfrm>
        </p:spPr>
        <p:txBody>
          <a:bodyPr>
            <a:normAutofit fontScale="92500"/>
          </a:bodyPr>
          <a:lstStyle/>
          <a:p>
            <a:pPr lvl="0"/>
            <a:r>
              <a:rPr lang="en-US" sz="3200" b="1" u="sng" dirty="0" err="1" smtClean="0">
                <a:solidFill>
                  <a:schemeClr val="accent6">
                    <a:lumMod val="75000"/>
                  </a:schemeClr>
                </a:solidFill>
              </a:rPr>
              <a:t>Organi</a:t>
            </a:r>
            <a:r>
              <a:rPr lang="cs-CZ" sz="3200" b="1" u="sng" dirty="0" smtClean="0">
                <a:solidFill>
                  <a:schemeClr val="accent6">
                    <a:lumMod val="75000"/>
                  </a:schemeClr>
                </a:solidFill>
              </a:rPr>
              <a:t>z</a:t>
            </a:r>
            <a:r>
              <a:rPr lang="en-US" sz="3200" b="1" u="sng" dirty="0" err="1" smtClean="0">
                <a:solidFill>
                  <a:schemeClr val="accent6">
                    <a:lumMod val="75000"/>
                  </a:schemeClr>
                </a:solidFill>
              </a:rPr>
              <a:t>ational</a:t>
            </a:r>
            <a:r>
              <a:rPr lang="en-US" sz="3200" b="1" u="sng" dirty="0" smtClean="0">
                <a:solidFill>
                  <a:schemeClr val="accent6">
                    <a:lumMod val="75000"/>
                  </a:schemeClr>
                </a:solidFill>
              </a:rPr>
              <a:t> setup</a:t>
            </a:r>
            <a:r>
              <a:rPr lang="en-US" sz="3200" u="sng" dirty="0" smtClean="0">
                <a:solidFill>
                  <a:schemeClr val="accent6">
                    <a:lumMod val="75000"/>
                  </a:schemeClr>
                </a:solidFill>
              </a:rPr>
              <a:t> - </a:t>
            </a:r>
            <a:r>
              <a:rPr lang="en-US" u="sng" dirty="0" smtClean="0">
                <a:solidFill>
                  <a:schemeClr val="accent6">
                    <a:lumMod val="75000"/>
                  </a:schemeClr>
                </a:solidFill>
              </a:rPr>
              <a:t>where to place the EP department?</a:t>
            </a:r>
          </a:p>
          <a:p>
            <a:pPr marL="0" lv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Preferably in some existing permitting department, which has experience with large industry</a:t>
            </a:r>
          </a:p>
          <a:p>
            <a:pPr marL="0" lvl="0" indent="0">
              <a:buNone/>
            </a:pP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lvl="0" indent="0">
              <a:buNone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Possibilities of institutions: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</a:rPr>
              <a:t>MoE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 at central level -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for small countries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</a:rPr>
              <a:t>MoE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 at regional level –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for bigger countries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Environmental inspectorate –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where existing inspectors are involved in permitting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Regional authorities -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for bigger countries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Regional and county authorities –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for large countries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Newly established national permitting agency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1825" y="1772816"/>
            <a:ext cx="2162175" cy="21145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1204201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332656"/>
            <a:ext cx="8640960" cy="6192688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3200" b="1" u="sng" dirty="0" smtClean="0">
                <a:solidFill>
                  <a:schemeClr val="accent6">
                    <a:lumMod val="75000"/>
                  </a:schemeClr>
                </a:solidFill>
              </a:rPr>
              <a:t>Human resources needs</a:t>
            </a:r>
            <a:endParaRPr lang="en-US" sz="3200" b="1" u="sng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Positions: manager, permitting officers and administrator</a:t>
            </a:r>
          </a:p>
          <a:p>
            <a:pPr marL="0" indent="0" algn="ctr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b="1" u="sng" dirty="0" smtClean="0">
                <a:solidFill>
                  <a:schemeClr val="accent6">
                    <a:lumMod val="75000"/>
                  </a:schemeClr>
                </a:solidFill>
              </a:rPr>
              <a:t>1 permitting officer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50 installations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Permitting officers can be specialized depending on the main sectors which are present in their territory.</a:t>
            </a: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The manager’s role will be extremely important in the preparatory stage since he/she will be responsible for: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establishing the cooperation with RAA or relevant departments within the institution and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handling difficult cases of applications for integrated permits.</a:t>
            </a:r>
          </a:p>
        </p:txBody>
      </p:sp>
    </p:spTree>
    <p:extLst>
      <p:ext uri="{BB962C8B-B14F-4D97-AF65-F5344CB8AC3E}">
        <p14:creationId xmlns="" xmlns:p14="http://schemas.microsoft.com/office/powerpoint/2010/main" val="6260976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836712"/>
            <a:ext cx="8640960" cy="5328592"/>
          </a:xfrm>
        </p:spPr>
        <p:txBody>
          <a:bodyPr>
            <a:normAutofit/>
          </a:bodyPr>
          <a:lstStyle/>
          <a:p>
            <a:pPr lvl="0"/>
            <a:r>
              <a:rPr lang="en-US" sz="3200" b="1" u="sng" dirty="0" smtClean="0">
                <a:solidFill>
                  <a:schemeClr val="accent6">
                    <a:lumMod val="75000"/>
                  </a:schemeClr>
                </a:solidFill>
              </a:rPr>
              <a:t>Relations of EP department within the institution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direct contact with IT department of the authority in order to ensure electronic administrative database and publishing relevant information on internet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cooperation with media based departments which are responsible for air protection, water and waste permits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9621" y="4902564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66187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Thermal">
      <a:dk1>
        <a:srgbClr val="4D5B6B"/>
      </a:dk1>
      <a:lt1>
        <a:srgbClr val="FFFFFF"/>
      </a:lt1>
      <a:dk2>
        <a:srgbClr val="675D59"/>
      </a:dk2>
      <a:lt2>
        <a:srgbClr val="E8DED8"/>
      </a:lt2>
      <a:accent1>
        <a:srgbClr val="FF7605"/>
      </a:accent1>
      <a:accent2>
        <a:srgbClr val="7F7F7F"/>
      </a:accent2>
      <a:accent3>
        <a:srgbClr val="7F5185"/>
      </a:accent3>
      <a:accent4>
        <a:srgbClr val="89AAD3"/>
      </a:accent4>
      <a:accent5>
        <a:srgbClr val="8F5B4B"/>
      </a:accent5>
      <a:accent6>
        <a:srgbClr val="C84340"/>
      </a:accent6>
      <a:hlink>
        <a:srgbClr val="89AAD3"/>
      </a:hlink>
      <a:folHlink>
        <a:srgbClr val="795185"/>
      </a:folHlink>
    </a:clrScheme>
    <a:fontScheme name="Th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TC101859868[[fn=Teplo]]</Template>
  <TotalTime>3642</TotalTime>
  <Words>645</Words>
  <Application>Microsoft Office PowerPoint</Application>
  <PresentationFormat>On-screen Show (4:3)</PresentationFormat>
  <Paragraphs>96</Paragraphs>
  <Slides>12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Thermal</vt:lpstr>
      <vt:lpstr>List</vt:lpstr>
      <vt:lpstr>Air Quality Governance in the ENPI East Countries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Phases of developing and operating EP department</vt:lpstr>
      <vt:lpstr>Recommendations</vt:lpstr>
      <vt:lpstr>Slide 12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Vladimir Morozov</cp:lastModifiedBy>
  <cp:revision>256</cp:revision>
  <cp:lastPrinted>2012-05-10T14:01:43Z</cp:lastPrinted>
  <dcterms:created xsi:type="dcterms:W3CDTF">2011-10-12T15:30:18Z</dcterms:created>
  <dcterms:modified xsi:type="dcterms:W3CDTF">2013-09-30T08:24:50Z</dcterms:modified>
</cp:coreProperties>
</file>