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79" r:id="rId2"/>
    <p:sldId id="402" r:id="rId3"/>
    <p:sldId id="403" r:id="rId4"/>
    <p:sldId id="404" r:id="rId5"/>
    <p:sldId id="405" r:id="rId6"/>
    <p:sldId id="406" r:id="rId7"/>
    <p:sldId id="407" r:id="rId8"/>
    <p:sldId id="408" r:id="rId9"/>
    <p:sldId id="409" r:id="rId10"/>
    <p:sldId id="410" r:id="rId11"/>
    <p:sldId id="411" r:id="rId12"/>
    <p:sldId id="412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00CC00"/>
    <a:srgbClr val="FF3300"/>
    <a:srgbClr val="FFCC66"/>
    <a:srgbClr val="0066FF"/>
    <a:srgbClr val="FF5050"/>
    <a:srgbClr val="E9E53B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3250" autoAdjust="0"/>
  </p:normalViewPr>
  <p:slideViewPr>
    <p:cSldViewPr>
      <p:cViewPr>
        <p:scale>
          <a:sx n="100" d="100"/>
          <a:sy n="100" d="100"/>
        </p:scale>
        <p:origin x="-546" y="1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B6CF7-5356-4499-AB57-2E8A38DBF1C7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3721-B6CF-4583-84B8-7B3FA6138B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8082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02/10/2013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33385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155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302791"/>
            <a:ext cx="9036496" cy="110998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56269" y="2348880"/>
            <a:ext cx="9180512" cy="338437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800" b="1" spc="5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Рекомендации для специализированного подразделения природоохран</a:t>
            </a:r>
            <a:r>
              <a:rPr lang="ru-RU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ных разрешений</a:t>
            </a:r>
            <a:endParaRPr lang="ru-RU" sz="3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4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Моника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Прибылова</a:t>
            </a:r>
            <a:endParaRPr lang="ru-RU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 </a:t>
            </a:r>
            <a:endParaRPr lang="en-GB" sz="3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2 октября 2013 года</a:t>
            </a:r>
            <a:endParaRPr lang="en-US" sz="2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84893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476672"/>
            <a:ext cx="4968552" cy="792088"/>
          </a:xfrm>
        </p:spPr>
        <p:txBody>
          <a:bodyPr>
            <a:normAutofit/>
          </a:bodyPr>
          <a:lstStyle/>
          <a:p>
            <a:pPr lvl="0"/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Развитие</a:t>
            </a:r>
            <a:r>
              <a:rPr lang="en-US" sz="3200" b="1" u="sng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подразделения</a:t>
            </a:r>
            <a:endParaRPr lang="en-US" sz="3200" b="1" u="sng" dirty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44196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</a:rPr>
              <a:t>Подготовительный этап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: 2 – 4 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года</a:t>
            </a:r>
            <a:endParaRPr lang="en-US" sz="25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500" b="1" dirty="0" smtClean="0">
                <a:solidFill>
                  <a:schemeClr val="accent6">
                    <a:lumMod val="75000"/>
                  </a:schemeClr>
                </a:solidFill>
              </a:rPr>
              <a:t>Переход на новую систему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 4 –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8 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лет</a:t>
            </a:r>
            <a:endParaRPr lang="en-US" sz="25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8000" indent="0">
              <a:spcBef>
                <a:spcPts val="600"/>
              </a:spcBef>
              <a:buNone/>
            </a:pPr>
            <a:r>
              <a:rPr lang="ru-RU" sz="2500" i="1" dirty="0" smtClean="0">
                <a:solidFill>
                  <a:schemeClr val="bg2">
                    <a:lumMod val="10000"/>
                  </a:schemeClr>
                </a:solidFill>
              </a:rPr>
              <a:t>Наибольший объём работы связан с заменой разрешений всех действующих производств на комплексные</a:t>
            </a:r>
            <a:endParaRPr lang="en-US" sz="2500" i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</a:rPr>
              <a:t>Обычная разрешительная деятельность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 длительная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перспектива</a:t>
            </a:r>
            <a:endParaRPr lang="en-US" sz="25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04000">
              <a:buNone/>
            </a:pP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	-  пересмотр разрешений;</a:t>
            </a:r>
          </a:p>
          <a:p>
            <a:pPr marL="504000">
              <a:buNone/>
            </a:pP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	-  учёт изменений на производстве</a:t>
            </a:r>
            <a:r>
              <a:rPr lang="en-US" sz="2500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  <a:endParaRPr lang="ru-RU" sz="25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04000">
              <a:spcBef>
                <a:spcPts val="0"/>
              </a:spcBef>
              <a:buNone/>
            </a:pP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        в НДТМ и законодательстве</a:t>
            </a:r>
            <a:endParaRPr lang="en-US" sz="25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663" y="4797152"/>
            <a:ext cx="2751338" cy="2060848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9320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31840" y="548680"/>
            <a:ext cx="3024336" cy="720080"/>
          </a:xfrm>
        </p:spPr>
        <p:txBody>
          <a:bodyPr>
            <a:normAutofit/>
          </a:bodyPr>
          <a:lstStyle/>
          <a:p>
            <a:r>
              <a:rPr lang="ru-RU" sz="3300" b="1" dirty="0" smtClean="0">
                <a:solidFill>
                  <a:schemeClr val="accent6">
                    <a:lumMod val="75000"/>
                  </a:schemeClr>
                </a:solidFill>
              </a:rPr>
              <a:t>Рекомендации</a:t>
            </a:r>
            <a:endParaRPr lang="en-US" sz="33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6768" y="1556792"/>
            <a:ext cx="8187680" cy="54726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Создание подразделения не менее чем за год до начала выдачи комплексных разрешений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Основные задачи подготовительного периода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648000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-   сотрудничество при инвентаризации имеющихся производств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648000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-   создание механизма административного взаимодействия для консультаций с заинтересованными ведомствами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Большой объём работы на первом этапе выдачи комплексных разрешений может быть выполнен при условии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648000">
              <a:spcBef>
                <a:spcPts val="600"/>
              </a:spcBef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 реалистичного графика перехода на новую систему;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648000">
              <a:spcBef>
                <a:spcPts val="600"/>
              </a:spcBef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 гибкого администрирования;</a:t>
            </a:r>
            <a:endParaRPr lang="en-US" b="1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48000">
              <a:spcBef>
                <a:spcPts val="600"/>
              </a:spcBef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 сотрудничества с заинтересованными ведомствами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48" y="2550274"/>
            <a:ext cx="1452352" cy="174282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23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548680"/>
            <a:ext cx="7467600" cy="590465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0070C0"/>
                </a:solidFill>
              </a:rPr>
              <a:t>Спасибо за внимание</a:t>
            </a:r>
            <a:r>
              <a:rPr lang="cs-CZ" sz="4800" dirty="0" smtClean="0">
                <a:solidFill>
                  <a:srgbClr val="0070C0"/>
                </a:solidFill>
              </a:rPr>
              <a:t>!</a:t>
            </a:r>
          </a:p>
          <a:p>
            <a:pPr algn="ctr"/>
            <a:endParaRPr lang="cs-CZ" sz="4800" dirty="0"/>
          </a:p>
          <a:p>
            <a:pPr algn="ctr"/>
            <a:endParaRPr lang="cs-CZ" sz="4800" dirty="0" smtClean="0"/>
          </a:p>
          <a:p>
            <a:pPr algn="ctr"/>
            <a:endParaRPr lang="cs-CZ" sz="4800" dirty="0"/>
          </a:p>
          <a:p>
            <a:pPr algn="ctr"/>
            <a:endParaRPr lang="cs-CZ" sz="4800" dirty="0" smtClean="0"/>
          </a:p>
          <a:p>
            <a:pPr algn="ctr"/>
            <a:endParaRPr lang="cs-CZ" sz="4800" dirty="0" smtClean="0"/>
          </a:p>
          <a:p>
            <a:pPr algn="ctr"/>
            <a:endParaRPr lang="cs-CZ" sz="4800" dirty="0"/>
          </a:p>
          <a:p>
            <a:pPr algn="ctr">
              <a:spcBef>
                <a:spcPts val="3000"/>
              </a:spcBef>
              <a:buNone/>
            </a:pPr>
            <a:r>
              <a:rPr lang="ru-RU" sz="4800" dirty="0" smtClean="0"/>
              <a:t>Вопросы</a:t>
            </a:r>
            <a:r>
              <a:rPr lang="cs-CZ" sz="4800" dirty="0" smtClean="0"/>
              <a:t>?</a:t>
            </a:r>
            <a:endParaRPr lang="en-US" sz="4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163" y="1628800"/>
            <a:ext cx="3067021" cy="386444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7138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0872" y="404664"/>
            <a:ext cx="8229600" cy="5328592"/>
          </a:xfrm>
        </p:spPr>
        <p:txBody>
          <a:bodyPr>
            <a:normAutofit/>
          </a:bodyPr>
          <a:lstStyle/>
          <a:p>
            <a:pPr lvl="0" indent="0">
              <a:buNone/>
            </a:pP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</a:rPr>
              <a:t>Функциональные обязанности специализированного подразделения природоохранных разрешений</a:t>
            </a:r>
            <a:endParaRPr lang="en-US" sz="32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Система комплексных разрешений предусматривает один орган, ответственный за выдачу разрешений и координацию при получении необходимых экспертных заключений других ведомств</a:t>
            </a:r>
            <a:r>
              <a:rPr lang="en-GB" sz="25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25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</a:t>
            </a:r>
            <a:r>
              <a:rPr lang="en-GB" sz="25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подразделения </a:t>
            </a:r>
            <a:r>
              <a:rPr lang="en-GB" sz="25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500" dirty="0" smtClean="0">
                <a:solidFill>
                  <a:schemeClr val="bg2">
                    <a:lumMod val="10000"/>
                  </a:schemeClr>
                </a:solidFill>
              </a:rPr>
              <a:t>- обеспечить своевременную выдачу обоснованных разрешений</a:t>
            </a:r>
            <a:endParaRPr lang="cs-CZ" sz="25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9867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1224136"/>
          </a:xfrm>
        </p:spPr>
        <p:txBody>
          <a:bodyPr>
            <a:normAutofit/>
          </a:bodyPr>
          <a:lstStyle/>
          <a:p>
            <a:pPr lvl="0" indent="0">
              <a:buNone/>
            </a:pP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</a:rPr>
              <a:t>Взаимодействие с другими ведомствами и заинтересованными структурами</a:t>
            </a:r>
            <a:endParaRPr lang="cs-CZ" dirty="0" smtClean="0"/>
          </a:p>
        </p:txBody>
      </p:sp>
      <p:graphicFrame>
        <p:nvGraphicFramePr>
          <p:cNvPr id="38" name="Objekt 3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99954710"/>
              </p:ext>
            </p:extLst>
          </p:nvPr>
        </p:nvGraphicFramePr>
        <p:xfrm>
          <a:off x="-1819" y="1628800"/>
          <a:ext cx="9326347" cy="5229200"/>
        </p:xfrm>
        <a:graphic>
          <a:graphicData uri="http://schemas.openxmlformats.org/presentationml/2006/ole">
            <p:oleObj spid="_x0000_s1027" name="Worksheet" r:id="rId4" imgW="4886200" imgH="2486088" progId="Excel.Sheet.12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12550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2840" y="260648"/>
            <a:ext cx="8445624" cy="6408712"/>
          </a:xfrm>
        </p:spPr>
        <p:txBody>
          <a:bodyPr>
            <a:normAutofit fontScale="85000" lnSpcReduction="20000"/>
          </a:bodyPr>
          <a:lstStyle/>
          <a:p>
            <a:pPr lvl="0" algn="ctr">
              <a:buNone/>
            </a:pPr>
            <a:r>
              <a:rPr lang="ru-RU" sz="4100" b="1" u="sng" dirty="0" smtClean="0">
                <a:solidFill>
                  <a:schemeClr val="accent6">
                    <a:lumMod val="75000"/>
                  </a:schemeClr>
                </a:solidFill>
              </a:rPr>
              <a:t>Задачи подготовительного периода</a:t>
            </a:r>
            <a:endParaRPr lang="en-US" sz="41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Практическая подготовка выдачи комплексных разрешений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Утверждение штатного расписания подразделения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Подготовка персонала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Разработка должностных инструкций при выдаче комплексных разрешений, участие в разработке нового законодательства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Подготовка перечня производств, получающих комплексные разрешений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Обеспечение организационного взаимодействия при выдаче комплексных разрешений, получении экспертных заключений и учёте мнения общественности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Утверждение процедуры пересмотра разрешений и внесения в них текущих изменений</a:t>
            </a:r>
            <a:endParaRPr lang="en-US" sz="29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Обеспечение доступа общественности к содержанию разрешений и информации об их статусе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 (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например, посредством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электронного реестра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) 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при взаимодействии с Министерством экологии</a:t>
            </a:r>
            <a:endParaRPr lang="en-US" sz="29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024247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904656"/>
          </a:xfrm>
        </p:spPr>
        <p:txBody>
          <a:bodyPr>
            <a:normAutofit fontScale="77500" lnSpcReduction="20000"/>
          </a:bodyPr>
          <a:lstStyle/>
          <a:p>
            <a:pPr lvl="0" algn="ctr">
              <a:buNone/>
            </a:pPr>
            <a:r>
              <a:rPr lang="ru-RU" sz="3500" b="1" u="sng" dirty="0" smtClean="0">
                <a:solidFill>
                  <a:schemeClr val="accent6">
                    <a:lumMod val="75000"/>
                  </a:schemeClr>
                </a:solidFill>
              </a:rPr>
              <a:t>Переход на новую систему</a:t>
            </a:r>
            <a:endParaRPr lang="en-US" sz="35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32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Администрирование процедуры выдачи комплексных разрешений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Регулярный плановый анализ выданных разрешений и имеющихся различий в определении  их условий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Учёт возможного  трансграничного воздействия производств, получающих комплексные разрешения, и при необходимости подготовка проведения международных консультаций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Организация системы доступа общественности к документам процедуры выдачи разрешений</a:t>
            </a:r>
          </a:p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Сотрудничество с экологической инспекцией и Центром по НДТМ</a:t>
            </a:r>
          </a:p>
          <a:p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Сбор за выдачу комплексных разрешений (если имеется)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29809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192688"/>
          </a:xfrm>
        </p:spPr>
        <p:txBody>
          <a:bodyPr>
            <a:normAutofit fontScale="85000" lnSpcReduction="20000"/>
          </a:bodyPr>
          <a:lstStyle/>
          <a:p>
            <a:pPr lvl="0" indent="0">
              <a:buNone/>
            </a:pPr>
            <a:r>
              <a:rPr lang="ru-RU" sz="3500" b="1" u="sng" dirty="0" smtClean="0">
                <a:solidFill>
                  <a:schemeClr val="accent6">
                    <a:lumMod val="75000"/>
                  </a:schemeClr>
                </a:solidFill>
              </a:rPr>
              <a:t>Координация и консультации с заинтересованными ведомствами</a:t>
            </a:r>
            <a:endParaRPr lang="en-US" sz="32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900" dirty="0" smtClean="0">
                <a:solidFill>
                  <a:schemeClr val="tx1"/>
                </a:solidFill>
              </a:rPr>
              <a:t>К заинтересованным ведомства могут быть причислены органы государственного управления</a:t>
            </a: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smtClean="0">
                <a:solidFill>
                  <a:schemeClr val="tx1"/>
                </a:solidFill>
              </a:rPr>
              <a:t>по охране атмосферного воздуха</a:t>
            </a:r>
            <a:r>
              <a:rPr lang="en-US" sz="2900" dirty="0" smtClean="0">
                <a:solidFill>
                  <a:schemeClr val="tx1"/>
                </a:solidFill>
              </a:rPr>
              <a:t>, </a:t>
            </a:r>
            <a:r>
              <a:rPr lang="ru-RU" sz="2900" dirty="0" smtClean="0">
                <a:solidFill>
                  <a:schemeClr val="tx1"/>
                </a:solidFill>
              </a:rPr>
              <a:t>водных объектов</a:t>
            </a:r>
            <a:r>
              <a:rPr lang="en-US" sz="2900" dirty="0" smtClean="0">
                <a:solidFill>
                  <a:schemeClr val="tx1"/>
                </a:solidFill>
              </a:rPr>
              <a:t>, </a:t>
            </a:r>
            <a:r>
              <a:rPr lang="ru-RU" sz="2900" dirty="0" smtClean="0">
                <a:solidFill>
                  <a:schemeClr val="tx1"/>
                </a:solidFill>
              </a:rPr>
              <a:t>обращению с отходами</a:t>
            </a:r>
            <a:r>
              <a:rPr lang="en-US" sz="2900" dirty="0" smtClean="0">
                <a:solidFill>
                  <a:schemeClr val="tx1"/>
                </a:solidFill>
              </a:rPr>
              <a:t>, </a:t>
            </a:r>
            <a:r>
              <a:rPr lang="ru-RU" sz="2900" dirty="0" smtClean="0">
                <a:solidFill>
                  <a:schemeClr val="tx1"/>
                </a:solidFill>
              </a:rPr>
              <a:t>санитарно-гигиенические службы, контролирующие также шумовое воздействие</a:t>
            </a:r>
            <a:r>
              <a:rPr lang="en-US" sz="2900" dirty="0" smtClean="0">
                <a:solidFill>
                  <a:schemeClr val="tx1"/>
                </a:solidFill>
              </a:rPr>
              <a:t>, </a:t>
            </a:r>
            <a:r>
              <a:rPr lang="ru-RU" sz="2900" dirty="0" smtClean="0">
                <a:solidFill>
                  <a:schemeClr val="tx1"/>
                </a:solidFill>
              </a:rPr>
              <a:t>службы контроля </a:t>
            </a: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ru-RU" sz="2900" dirty="0" smtClean="0">
                <a:solidFill>
                  <a:schemeClr val="tx1"/>
                </a:solidFill>
              </a:rPr>
              <a:t>энергетической эффективности, а также местные</a:t>
            </a:r>
            <a:r>
              <a:rPr lang="en-US" sz="2900" dirty="0" smtClean="0">
                <a:solidFill>
                  <a:schemeClr val="tx1"/>
                </a:solidFill>
              </a:rPr>
              <a:t>/</a:t>
            </a:r>
            <a:r>
              <a:rPr lang="ru-RU" sz="2900" dirty="0" smtClean="0">
                <a:solidFill>
                  <a:schemeClr val="tx1"/>
                </a:solidFill>
              </a:rPr>
              <a:t>региональные власти</a:t>
            </a:r>
            <a:r>
              <a:rPr lang="en-US" sz="2900" dirty="0" smtClean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Что требуется для эффективного                     консультационного взаимодействия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ru-RU" sz="29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Инструкции,</a:t>
            </a:r>
            <a:r>
              <a:rPr lang="en-US" sz="29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предписывающие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900" b="1" dirty="0" smtClean="0">
                <a:solidFill>
                  <a:schemeClr val="bg2">
                    <a:lumMod val="10000"/>
                  </a:schemeClr>
                </a:solidFill>
              </a:rPr>
              <a:t>Какой раздел заявки данное ведомство должно проанализировать и дать соответствующее заключение</a:t>
            </a:r>
            <a:endParaRPr lang="en-US" sz="29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900" b="1" dirty="0" smtClean="0">
                <a:solidFill>
                  <a:schemeClr val="bg2">
                    <a:lumMod val="10000"/>
                  </a:schemeClr>
                </a:solidFill>
              </a:rPr>
              <a:t>Формат экспертного заключения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900" dirty="0" smtClean="0">
                <a:solidFill>
                  <a:schemeClr val="bg2">
                    <a:lumMod val="10000"/>
                  </a:schemeClr>
                </a:solidFill>
              </a:rPr>
              <a:t>(например, формулировка условия с соответствующим обоснованием</a:t>
            </a:r>
            <a:r>
              <a:rPr lang="en-US" sz="2900" dirty="0" smtClean="0">
                <a:solidFill>
                  <a:schemeClr val="bg2">
                    <a:lumMod val="10000"/>
                  </a:schemeClr>
                </a:solidFill>
              </a:rPr>
              <a:t>).</a:t>
            </a:r>
            <a:endParaRPr lang="en-US" sz="29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49240"/>
            <a:ext cx="1819920" cy="181992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39553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3528" y="360040"/>
            <a:ext cx="8748464" cy="6453336"/>
          </a:xfrm>
        </p:spPr>
        <p:txBody>
          <a:bodyPr>
            <a:normAutofit fontScale="77500" lnSpcReduction="20000"/>
          </a:bodyPr>
          <a:lstStyle/>
          <a:p>
            <a:pPr lvl="0" indent="0">
              <a:buNone/>
            </a:pPr>
            <a:r>
              <a:rPr lang="ru-RU" sz="3500" b="1" u="sng" dirty="0" smtClean="0">
                <a:solidFill>
                  <a:schemeClr val="accent6">
                    <a:lumMod val="75000"/>
                  </a:schemeClr>
                </a:solidFill>
              </a:rPr>
              <a:t>Организационные решения </a:t>
            </a:r>
            <a:r>
              <a:rPr lang="en-US" sz="3500" u="sng" dirty="0" smtClean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ru-RU" sz="3500" u="sng" dirty="0" smtClean="0">
                <a:solidFill>
                  <a:schemeClr val="accent6">
                    <a:lumMod val="75000"/>
                  </a:schemeClr>
                </a:solidFill>
              </a:rPr>
              <a:t>где создавать подразделение</a:t>
            </a:r>
            <a:r>
              <a:rPr lang="en-US" sz="3500" u="sng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ru-RU" sz="35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 indent="0">
              <a:buNone/>
            </a:pPr>
            <a:endParaRPr lang="en-US" sz="400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Целесообразно использовать возможности уже имеющегося подразделения, имеющего опыт нормирования экологических показателей крупных промышленных производств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Возможные институциональные варианты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Министерство экологии 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для небольших стран</a:t>
            </a:r>
            <a:endParaRPr 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Региональные управления Министерства экологии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      </a:t>
            </a:r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для средних стран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Экологическая инспекция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 – </a:t>
            </a:r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в случаях участия в выдаче разрешений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Региональная администрация 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для средних стран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Региональная или местная администрация 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sz="3200" dirty="0" smtClean="0">
                <a:solidFill>
                  <a:schemeClr val="bg1">
                    <a:lumMod val="50000"/>
                  </a:schemeClr>
                </a:solidFill>
              </a:rPr>
              <a:t>для больших стран</a:t>
            </a:r>
            <a:endParaRPr lang="en-US" sz="32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</a:rPr>
              <a:t>Независимо созданная новая организация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538" y="1988840"/>
            <a:ext cx="1398966" cy="136815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120420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6192688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</a:rPr>
              <a:t>Требования к персоналу</a:t>
            </a:r>
            <a:endParaRPr lang="en-US" sz="3200" b="1" u="sng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500" dirty="0" smtClean="0">
                <a:solidFill>
                  <a:schemeClr val="bg1">
                    <a:lumMod val="50000"/>
                  </a:schemeClr>
                </a:solidFill>
              </a:rPr>
              <a:t>Должности</a:t>
            </a:r>
            <a:r>
              <a:rPr lang="en-US" sz="2500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ru-RU" sz="2500" dirty="0" smtClean="0">
                <a:solidFill>
                  <a:schemeClr val="bg1">
                    <a:lumMod val="50000"/>
                  </a:schemeClr>
                </a:solidFill>
              </a:rPr>
              <a:t>руководитель</a:t>
            </a:r>
            <a:r>
              <a:rPr lang="en-US" sz="25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ru-RU" sz="2500" dirty="0" smtClean="0">
                <a:solidFill>
                  <a:schemeClr val="bg1">
                    <a:lumMod val="50000"/>
                  </a:schemeClr>
                </a:solidFill>
              </a:rPr>
              <a:t>специалисты по нормированию</a:t>
            </a:r>
            <a:r>
              <a:rPr lang="en-US" sz="2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500" dirty="0" smtClean="0">
                <a:solidFill>
                  <a:schemeClr val="bg1">
                    <a:lumMod val="50000"/>
                  </a:schemeClr>
                </a:solidFill>
              </a:rPr>
              <a:t>и</a:t>
            </a:r>
            <a:r>
              <a:rPr lang="en-US" sz="25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ru-RU" sz="2500" dirty="0" smtClean="0">
                <a:solidFill>
                  <a:schemeClr val="bg1">
                    <a:lumMod val="50000"/>
                  </a:schemeClr>
                </a:solidFill>
              </a:rPr>
              <a:t>администратор.</a:t>
            </a:r>
            <a:endParaRPr lang="en-US" sz="25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ctr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</a:rPr>
              <a:t>1 </a:t>
            </a:r>
            <a:r>
              <a:rPr lang="ru-RU" sz="2500" b="1" dirty="0" smtClean="0">
                <a:solidFill>
                  <a:schemeClr val="accent6">
                    <a:lumMod val="75000"/>
                  </a:schemeClr>
                </a:solidFill>
              </a:rPr>
              <a:t>специалист по нормированию на </a:t>
            </a:r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</a:rPr>
              <a:t>50 </a:t>
            </a:r>
            <a:r>
              <a:rPr lang="ru-RU" sz="2500" b="1" dirty="0" smtClean="0">
                <a:solidFill>
                  <a:schemeClr val="accent6">
                    <a:lumMod val="75000"/>
                  </a:schemeClr>
                </a:solidFill>
              </a:rPr>
              <a:t>производств</a:t>
            </a:r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sz="2500" dirty="0" smtClean="0">
                <a:solidFill>
                  <a:schemeClr val="tx1">
                    <a:lumMod val="50000"/>
                  </a:schemeClr>
                </a:solidFill>
              </a:rPr>
              <a:t>Специалисты по нормированию могут иметь отраслевую специализацию в зависимости от структуры промышленности данного региона</a:t>
            </a:r>
            <a:endParaRPr lang="en-US" sz="2500" dirty="0" smtClean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500" dirty="0" smtClean="0">
                <a:solidFill>
                  <a:schemeClr val="tx1">
                    <a:lumMod val="50000"/>
                  </a:schemeClr>
                </a:solidFill>
              </a:rPr>
              <a:t>Роль руководителя особенно важна на подготовительном этапе при</a:t>
            </a:r>
            <a:r>
              <a:rPr lang="en-US" sz="2500" dirty="0" smtClean="0">
                <a:solidFill>
                  <a:schemeClr val="tx1">
                    <a:lumMod val="50000"/>
                  </a:schemeClr>
                </a:solidFill>
              </a:rPr>
              <a:t>:</a:t>
            </a:r>
          </a:p>
          <a:p>
            <a:r>
              <a:rPr lang="ru-RU" sz="2500" dirty="0" smtClean="0">
                <a:solidFill>
                  <a:schemeClr val="tx1">
                    <a:lumMod val="50000"/>
                  </a:schemeClr>
                </a:solidFill>
              </a:rPr>
              <a:t>Налаживании взаимодействия с заинтересованными ведомствами  или другими подразделениями своей организации;</a:t>
            </a:r>
            <a:r>
              <a:rPr lang="en-US" sz="25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ru-RU" sz="2500" dirty="0" smtClean="0">
                <a:solidFill>
                  <a:schemeClr val="tx1">
                    <a:lumMod val="50000"/>
                  </a:schemeClr>
                </a:solidFill>
              </a:rPr>
              <a:t>Принятии решений в сложных случаев практического применения комплексных разрешений.</a:t>
            </a:r>
            <a:endParaRPr lang="en-US" sz="250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26097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4032448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</a:rPr>
              <a:t>Взаимодействие с другими подразделениями</a:t>
            </a:r>
            <a:endParaRPr lang="en-US" sz="3200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Непосредственное взаимодействие с информационно-техническими службами для создания и сопровождения электронных баз данных и публикации материалов в сети Интернет;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Сотрудничество с подразделениями, отвечающими за охрану атмосферного воздуха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водных объектов и обращению с отходами.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621" y="4902564"/>
            <a:ext cx="2466975" cy="18478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6618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5241</TotalTime>
  <Words>594</Words>
  <Application>Microsoft Office PowerPoint</Application>
  <PresentationFormat>On-screen Show (4:3)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Microsoft Office Excel Worksheet</vt:lpstr>
      <vt:lpstr>Управление качеством воздуха в странах Восточного региона ЕИСП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Развитие подразделения</vt:lpstr>
      <vt:lpstr>Рекомендации</vt:lpstr>
      <vt:lpstr>Slide 12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375</cp:revision>
  <cp:lastPrinted>2013-09-22T06:00:11Z</cp:lastPrinted>
  <dcterms:created xsi:type="dcterms:W3CDTF">2011-10-12T15:30:18Z</dcterms:created>
  <dcterms:modified xsi:type="dcterms:W3CDTF">2013-10-02T06:40:03Z</dcterms:modified>
</cp:coreProperties>
</file>