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</p:sldMasterIdLst>
  <p:notesMasterIdLst>
    <p:notesMasterId r:id="rId13"/>
  </p:notesMasterIdLst>
  <p:handoutMasterIdLst>
    <p:handoutMasterId r:id="rId14"/>
  </p:handoutMasterIdLst>
  <p:sldIdLst>
    <p:sldId id="296" r:id="rId3"/>
    <p:sldId id="297" r:id="rId4"/>
    <p:sldId id="285" r:id="rId5"/>
    <p:sldId id="286" r:id="rId6"/>
    <p:sldId id="287" r:id="rId7"/>
    <p:sldId id="291" r:id="rId8"/>
    <p:sldId id="288" r:id="rId9"/>
    <p:sldId id="289" r:id="rId10"/>
    <p:sldId id="290" r:id="rId11"/>
    <p:sldId id="292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5200" autoAdjust="0"/>
  </p:normalViewPr>
  <p:slideViewPr>
    <p:cSldViewPr>
      <p:cViewPr>
        <p:scale>
          <a:sx n="70" d="100"/>
          <a:sy n="70" d="100"/>
        </p:scale>
        <p:origin x="-142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00E6B-8C09-483B-9DE0-22C07898E2EB}" type="datetimeFigureOut">
              <a:rPr lang="en-US" smtClean="0"/>
              <a:t>9/30/2013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D71A30-574B-48E8-B7D6-C8A4179BF7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30/09/2013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There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should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</a:t>
            </a:r>
            <a:r>
              <a:rPr lang="cs-CZ" baseline="0" dirty="0" smtClean="0"/>
              <a:t> link to media </a:t>
            </a:r>
            <a:r>
              <a:rPr lang="cs-CZ" baseline="0" dirty="0" err="1" smtClean="0"/>
              <a:t>legislation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what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replaced</a:t>
            </a:r>
            <a:r>
              <a:rPr lang="cs-CZ" baseline="0" dirty="0" smtClean="0"/>
              <a:t> – </a:t>
            </a:r>
            <a:r>
              <a:rPr lang="cs-CZ" baseline="0" dirty="0" err="1" smtClean="0"/>
              <a:t>the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authority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should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</a:t>
            </a:r>
            <a:r>
              <a:rPr lang="cs-CZ" baseline="0" dirty="0" smtClean="0"/>
              <a:t> RAA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62440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942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569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1979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915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0350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11412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528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7967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7301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457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695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6790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7846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1089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7247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8050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7418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4161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246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807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027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0210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>
              <a:solidFill>
                <a:srgbClr val="04617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‹#›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982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package" Target="../embeddings/Microsoft_Office_Excel_Worksheet1.xlsx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36512" y="2492896"/>
            <a:ext cx="9180512" cy="324036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3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Recommendations for </a:t>
            </a:r>
            <a:r>
              <a:rPr lang="en-US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integrated permitting </a:t>
            </a:r>
            <a:r>
              <a:rPr lang="cs-CZ" sz="3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authorities</a:t>
            </a:r>
            <a:endParaRPr lang="ru-RU" sz="38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US" sz="4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Monika Pribylova</a:t>
            </a:r>
            <a:endParaRPr lang="ru-RU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33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6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 </a:t>
            </a:r>
            <a:r>
              <a:rPr lang="en-US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October</a:t>
            </a:r>
            <a:r>
              <a:rPr lang="ru-RU" sz="2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2013</a:t>
            </a:r>
            <a:endParaRPr lang="en-US" sz="2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  <p:sp>
        <p:nvSpPr>
          <p:cNvPr id="5" name="Title 7"/>
          <p:cNvSpPr>
            <a:spLocks noGrp="1"/>
          </p:cNvSpPr>
          <p:nvPr>
            <p:ph type="ctrTitle"/>
          </p:nvPr>
        </p:nvSpPr>
        <p:spPr>
          <a:xfrm>
            <a:off x="1403648" y="332656"/>
            <a:ext cx="6408712" cy="864096"/>
          </a:xfrm>
        </p:spPr>
        <p:txBody>
          <a:bodyPr>
            <a:noAutofit/>
          </a:bodyPr>
          <a:lstStyle/>
          <a:p>
            <a:r>
              <a:rPr lang="en-GB" sz="3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90283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3285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600" b="1" dirty="0" smtClean="0">
                <a:solidFill>
                  <a:schemeClr val="tx2"/>
                </a:solidFill>
              </a:rPr>
              <a:t>      Discussion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Which authorities (RAA) are/will be consulted during IP procedure in your country?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How much binding are/</a:t>
            </a:r>
            <a:r>
              <a:rPr lang="cs-CZ" sz="2400" dirty="0" smtClean="0">
                <a:solidFill>
                  <a:schemeClr val="tx1"/>
                </a:solidFill>
              </a:rPr>
              <a:t>                                                  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will be statements </a:t>
            </a:r>
            <a:r>
              <a:rPr lang="cs-CZ" sz="2400" dirty="0" smtClean="0">
                <a:solidFill>
                  <a:schemeClr val="tx1"/>
                </a:solidFill>
              </a:rPr>
              <a:t>                                                                                     </a:t>
            </a:r>
            <a:r>
              <a:rPr lang="en-US" sz="2400" dirty="0" smtClean="0">
                <a:solidFill>
                  <a:schemeClr val="tx1"/>
                </a:solidFill>
              </a:rPr>
              <a:t>of RAA?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0030" y="2276872"/>
            <a:ext cx="5345005" cy="432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6187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3224" y="332656"/>
            <a:ext cx="7931224" cy="1143000"/>
          </a:xfrm>
        </p:spPr>
        <p:txBody>
          <a:bodyPr>
            <a:normAutofit/>
          </a:bodyPr>
          <a:lstStyle/>
          <a:p>
            <a:pPr algn="ctr"/>
            <a:r>
              <a:rPr lang="en-US" sz="3300" b="1" i="0" dirty="0" smtClean="0">
                <a:latin typeface="Eras Medium ITC" pitchFamily="34" charset="0"/>
              </a:rPr>
              <a:t>Relevant administrative authorities (RAA)</a:t>
            </a:r>
            <a:br>
              <a:rPr lang="en-US" sz="3300" b="1" i="0" dirty="0" smtClean="0">
                <a:latin typeface="Eras Medium ITC" pitchFamily="34" charset="0"/>
              </a:rPr>
            </a:br>
            <a:r>
              <a:rPr lang="en-US" sz="3300" b="1" i="0" dirty="0" smtClean="0">
                <a:latin typeface="Eras Medium ITC" pitchFamily="34" charset="0"/>
              </a:rPr>
              <a:t>– who are they?</a:t>
            </a:r>
            <a:endParaRPr lang="en-US" sz="3300" b="1" i="0" dirty="0">
              <a:solidFill>
                <a:srgbClr val="FF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772816"/>
            <a:ext cx="8424936" cy="489654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It </a:t>
            </a:r>
            <a:r>
              <a:rPr lang="en-US" sz="2000" b="1" dirty="0" smtClean="0">
                <a:solidFill>
                  <a:srgbClr val="FF0000"/>
                </a:solidFill>
              </a:rPr>
              <a:t>depends on the scope of integration of the integrated permit </a:t>
            </a:r>
            <a:r>
              <a:rPr lang="en-US" sz="2000" dirty="0" smtClean="0">
                <a:solidFill>
                  <a:schemeClr val="tx1"/>
                </a:solidFill>
              </a:rPr>
              <a:t>and by national </a:t>
            </a:r>
            <a:r>
              <a:rPr lang="en-US" sz="2000" b="1" dirty="0" smtClean="0">
                <a:solidFill>
                  <a:srgbClr val="FF0000"/>
                </a:solidFill>
              </a:rPr>
              <a:t>division of functions and competencies </a:t>
            </a:r>
            <a:r>
              <a:rPr lang="en-US" sz="2000" dirty="0" smtClean="0">
                <a:solidFill>
                  <a:schemeClr val="tx1"/>
                </a:solidFill>
              </a:rPr>
              <a:t>between various ministries and subordinated administrative bodies.</a:t>
            </a:r>
          </a:p>
          <a:p>
            <a:pPr lvl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In the system with full integration, RAA can be the following: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Air protection authority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Water protection authority including river basis authorities and sewerage authorities if separate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Waste management authority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Nature protection authority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Health  authorities,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Energy saving authority,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Agriculture authorities (e.g. veterinary authority)</a:t>
            </a:r>
          </a:p>
          <a:p>
            <a:pPr lvl="0">
              <a:spcBef>
                <a:spcPts val="600"/>
              </a:spcBef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•	Municipal and local administration bodies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>
                <a:solidFill>
                  <a:srgbClr val="04617B"/>
                </a:solidFill>
              </a:rPr>
              <a:pPr/>
              <a:t>2</a:t>
            </a:fld>
            <a:endParaRPr lang="en-GB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9624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532859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RAA‘s Role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Ensure that the final IP conditions will take into account the protection requirements within the competence of each specialized RAA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Main functions:</a:t>
            </a: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Consideration of the application for integrated permit and applications for its subsequent changes</a:t>
            </a:r>
          </a:p>
          <a:p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Issuing statements and proposing permit conditions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568863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 smtClean="0">
                <a:solidFill>
                  <a:schemeClr val="accent1"/>
                </a:solidFill>
              </a:rPr>
              <a:t>Relations between </a:t>
            </a:r>
            <a:r>
              <a:rPr lang="cs-CZ" sz="3200" b="1" dirty="0" smtClean="0">
                <a:solidFill>
                  <a:schemeClr val="accent1"/>
                </a:solidFill>
              </a:rPr>
              <a:t>RAA </a:t>
            </a:r>
            <a:r>
              <a:rPr lang="en-US" sz="3200" b="1" dirty="0" smtClean="0">
                <a:solidFill>
                  <a:schemeClr val="accent1"/>
                </a:solidFill>
              </a:rPr>
              <a:t>and stakeholders</a:t>
            </a:r>
          </a:p>
          <a:p>
            <a:pPr marL="0" indent="0">
              <a:buNone/>
            </a:pPr>
            <a:endParaRPr lang="cs-CZ" dirty="0" smtClean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96697279"/>
              </p:ext>
            </p:extLst>
          </p:nvPr>
        </p:nvGraphicFramePr>
        <p:xfrm>
          <a:off x="107504" y="1412776"/>
          <a:ext cx="9036496" cy="4968552"/>
        </p:xfrm>
        <a:graphic>
          <a:graphicData uri="http://schemas.openxmlformats.org/presentationml/2006/ole">
            <p:oleObj spid="_x0000_s2099" name="List" r:id="rId4" imgW="4695891" imgH="2295515" progId="Excel.Shee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1125500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626469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US" sz="4100" b="1" dirty="0" smtClean="0">
                <a:solidFill>
                  <a:srgbClr val="FF0000"/>
                </a:solidFill>
              </a:rPr>
              <a:t>Work scope in preparatory phase</a:t>
            </a:r>
            <a:endParaRPr lang="en-US" sz="41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Preparatory tasks of the RAA for implementation of the IP: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Get in touch with the IP authority on the relevant level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Propose appropriate organization and appoint staff for consultations during IP procedure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Participate in the pilot project for simulation of the permitting procedure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Establish </a:t>
            </a:r>
            <a:r>
              <a:rPr lang="en-US" b="1" dirty="0" smtClean="0">
                <a:solidFill>
                  <a:schemeClr val="bg2">
                    <a:lumMod val="10000"/>
                  </a:schemeClr>
                </a:solidFill>
              </a:rPr>
              <a:t>administrative mechanism for consultations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with the IP authority (</a:t>
            </a:r>
            <a:r>
              <a:rPr lang="en-US" i="1" dirty="0" smtClean="0">
                <a:solidFill>
                  <a:schemeClr val="bg2">
                    <a:lumMod val="10000"/>
                  </a:schemeClr>
                </a:solidFill>
              </a:rPr>
              <a:t>prepare guidance with procedure for application review, list of decisions/approvals replaced by IPs within the competence of RAA,…)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Train personnel</a:t>
            </a: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24247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404664"/>
            <a:ext cx="8229600" cy="576064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3900" b="1" dirty="0" smtClean="0">
                <a:solidFill>
                  <a:srgbClr val="FF0000"/>
                </a:solidFill>
              </a:rPr>
              <a:t>Work scope in implementation phase</a:t>
            </a:r>
          </a:p>
          <a:p>
            <a:pPr marL="0" lvl="0" indent="0">
              <a:buNone/>
            </a:pPr>
            <a:endParaRPr lang="en-US" sz="3200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consultations during and possibly also before the IP procedure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elaboration of statements with proposal of permit conditions related to the competence of the specific RAA in the environmental protection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cooperation on variation of permit conditions in case the permitting authority requests 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cooperation with enforcing authority and              BAT support body </a:t>
            </a:r>
          </a:p>
          <a:p>
            <a:pPr marL="0" indent="0">
              <a:buNone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6" y="4840750"/>
            <a:ext cx="1874299" cy="201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29809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404664"/>
            <a:ext cx="8640960" cy="619268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Binding or guiding character </a:t>
            </a:r>
            <a:endParaRPr lang="cs-CZ" sz="3200" b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of RAA statements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Permitting procedure should allow </a:t>
            </a:r>
            <a:r>
              <a:rPr lang="en-US" dirty="0" smtClean="0">
                <a:solidFill>
                  <a:srgbClr val="FF0000"/>
                </a:solidFill>
              </a:rPr>
              <a:t>negotiation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about permit conditions, </a:t>
            </a:r>
            <a:r>
              <a:rPr lang="en-US" dirty="0" smtClean="0">
                <a:solidFill>
                  <a:srgbClr val="FF0000"/>
                </a:solidFill>
              </a:rPr>
              <a:t>but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legally binding requirements cannot be softened.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RULE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if RAA requires </a:t>
            </a:r>
            <a:r>
              <a:rPr lang="en-US" dirty="0" err="1" smtClean="0">
                <a:solidFill>
                  <a:schemeClr val="bg2">
                    <a:lumMod val="10000"/>
                  </a:schemeClr>
                </a:solidFill>
              </a:rPr>
              <a:t>sth</a:t>
            </a:r>
            <a:r>
              <a:rPr lang="cs-CZ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 more then set by legislation, then RAA needs good justification for it and should be ready to negotiate the date and scope of compliance </a:t>
            </a:r>
            <a:r>
              <a:rPr lang="en-US" smtClean="0">
                <a:solidFill>
                  <a:schemeClr val="bg2">
                    <a:lumMod val="10000"/>
                  </a:schemeClr>
                </a:solidFill>
              </a:rPr>
              <a:t>with these </a:t>
            </a:r>
            <a:r>
              <a:rPr lang="en-US" dirty="0" smtClean="0">
                <a:solidFill>
                  <a:schemeClr val="bg2">
                    <a:lumMod val="10000"/>
                  </a:schemeClr>
                </a:solidFill>
              </a:rPr>
              <a:t>requirements.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EP law can specify which statements are binding.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80312" y="-7501"/>
            <a:ext cx="1743812" cy="205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9553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612068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Organizational setup</a:t>
            </a:r>
            <a:endParaRPr lang="en-US" sz="3600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chemeClr val="tx1"/>
                </a:solidFill>
              </a:rPr>
              <a:t>possibilities of the RAA relation with the IP authority: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dirty="0" smtClean="0">
                <a:solidFill>
                  <a:schemeClr val="tx1"/>
                </a:solidFill>
              </a:rPr>
              <a:t>RAA is in the same authority as the IP authority (e.g. various departments within the Ministry of environment at central or regional levels)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dirty="0" smtClean="0">
                <a:solidFill>
                  <a:schemeClr val="tx1"/>
                </a:solidFill>
              </a:rPr>
              <a:t>RAA is subordinated organization to the IP authority (e.g. authority with delegated powers from Ministry of environment; e.g. River basin authority)</a:t>
            </a:r>
          </a:p>
          <a:p>
            <a:pPr marL="514350" lvl="0" indent="-514350">
              <a:buFont typeface="+mj-lt"/>
              <a:buAutoNum type="alphaLcParenR"/>
            </a:pPr>
            <a:r>
              <a:rPr lang="en-US" dirty="0" smtClean="0">
                <a:solidFill>
                  <a:schemeClr val="tx1"/>
                </a:solidFill>
              </a:rPr>
              <a:t>RAA is different authority which is under the jurisdiction of other ministry (e.g. Health authorities, municipalities)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20420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620688"/>
            <a:ext cx="8640960" cy="590465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200" b="1" dirty="0" smtClean="0">
                <a:solidFill>
                  <a:srgbClr val="FF0000"/>
                </a:solidFill>
              </a:rPr>
              <a:t>What staff to involve in consultations?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No need for new staff!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Officers dealing with permits and approvals, which are replaced by the integrated permit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RAA staff does not need to be organizationally separated from the existing departments or units.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RAA needs to appoint </a:t>
            </a:r>
            <a:r>
              <a:rPr lang="en-US" b="1" dirty="0" smtClean="0">
                <a:solidFill>
                  <a:srgbClr val="FF0000"/>
                </a:solidFill>
              </a:rPr>
              <a:t>a coordinator, who will be the contact point for the IP authority </a:t>
            </a:r>
            <a:r>
              <a:rPr lang="en-US" dirty="0" smtClean="0">
                <a:solidFill>
                  <a:schemeClr val="tx1"/>
                </a:solidFill>
              </a:rPr>
              <a:t>and who shall be responsible for coordination of the other appointed CAA staff in the agenda of IP consultations.</a:t>
            </a:r>
          </a:p>
          <a:p>
            <a:pPr marL="0" indent="0">
              <a:buNone/>
            </a:pPr>
            <a:endParaRPr lang="en-US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7082598" y="332656"/>
            <a:ext cx="2052736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60976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TC101859868[[fn=Teplo]]</Template>
  <TotalTime>2951</TotalTime>
  <Words>542</Words>
  <Application>Microsoft Office PowerPoint</Application>
  <PresentationFormat>On-screen Show (4:3)</PresentationFormat>
  <Paragraphs>71</Paragraphs>
  <Slides>10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List</vt:lpstr>
      <vt:lpstr>Air Quality Governance in the ENPI East Countries</vt:lpstr>
      <vt:lpstr>Relevant administrative authorities (RAA) – who are they?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281</cp:revision>
  <cp:lastPrinted>2012-05-10T14:01:43Z</cp:lastPrinted>
  <dcterms:created xsi:type="dcterms:W3CDTF">2011-10-12T15:30:18Z</dcterms:created>
  <dcterms:modified xsi:type="dcterms:W3CDTF">2013-09-30T11:08:37Z</dcterms:modified>
</cp:coreProperties>
</file>