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13"/>
  </p:notesMasterIdLst>
  <p:sldIdLst>
    <p:sldId id="296" r:id="rId3"/>
    <p:sldId id="297" r:id="rId4"/>
    <p:sldId id="285" r:id="rId5"/>
    <p:sldId id="286" r:id="rId6"/>
    <p:sldId id="287" r:id="rId7"/>
    <p:sldId id="291" r:id="rId8"/>
    <p:sldId id="288" r:id="rId9"/>
    <p:sldId id="289" r:id="rId10"/>
    <p:sldId id="290" r:id="rId11"/>
    <p:sldId id="292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  <a:srgbClr val="0066FF"/>
    <a:srgbClr val="FF5050"/>
    <a:srgbClr val="E9E53B"/>
    <a:srgbClr val="FFFF99"/>
    <a:srgbClr val="FFFF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8" autoAdjust="0"/>
    <p:restoredTop sz="95200" autoAdjust="0"/>
  </p:normalViewPr>
  <p:slideViewPr>
    <p:cSldViewPr>
      <p:cViewPr>
        <p:scale>
          <a:sx n="70" d="100"/>
          <a:sy n="70" d="100"/>
        </p:scale>
        <p:origin x="-14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D5F3A010-5C24-4441-AA09-F84D667FBE29}" type="datetimeFigureOut">
              <a:rPr lang="en-GB" smtClean="0"/>
              <a:pPr/>
              <a:t>02/10/2013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F12E0633-D742-427C-95D8-0F1C541939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0124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18958-F946-4E52-80DC-D02C8EECAE7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847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1551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There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should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be</a:t>
            </a:r>
            <a:r>
              <a:rPr lang="cs-CZ" baseline="0" dirty="0" smtClean="0"/>
              <a:t> link to media </a:t>
            </a:r>
            <a:r>
              <a:rPr lang="cs-CZ" baseline="0" dirty="0" err="1" smtClean="0"/>
              <a:t>legislation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what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replaced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authority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should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be</a:t>
            </a:r>
            <a:r>
              <a:rPr lang="cs-CZ" baseline="0" dirty="0" smtClean="0"/>
              <a:t> RAA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551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1551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1551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1551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1551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1551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1551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155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/>
          <a:lstStyle>
            <a:lvl1pPr algn="ctr">
              <a:defRPr b="0" i="0">
                <a:solidFill>
                  <a:srgbClr val="FFFFE1"/>
                </a:solidFill>
                <a:latin typeface="Eras Light IT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4401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2" descr="800px-Flag_of_Europe_sv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842184" cy="56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199806"/>
            <a:ext cx="7308304" cy="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244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42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569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/>
          <a:lstStyle>
            <a:lvl1pPr algn="ctr">
              <a:defRPr b="0" i="0">
                <a:solidFill>
                  <a:srgbClr val="FFFFE1"/>
                </a:solidFill>
                <a:latin typeface="Eras Light IT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4401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2" descr="800px-Flag_of_Europe_sv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842184" cy="56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199806"/>
            <a:ext cx="7308304" cy="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1979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80000"/>
              </a:lnSpc>
              <a:defRPr sz="4000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/>
          <a:lstStyle>
            <a:lvl1pPr>
              <a:spcBef>
                <a:spcPts val="1200"/>
              </a:spcBef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91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350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141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2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796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301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57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80000"/>
              </a:lnSpc>
              <a:defRPr sz="4000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/>
          <a:lstStyle>
            <a:lvl1pPr>
              <a:spcBef>
                <a:spcPts val="1200"/>
              </a:spcBef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95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790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784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08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24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050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741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16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46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07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02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21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i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98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i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Excel_Worksheet1.xls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44016" y="260648"/>
            <a:ext cx="9036496" cy="110998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Управление качеством воздуха в странах Восточного региона ЕИСП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323528" y="2276872"/>
            <a:ext cx="8640960" cy="345638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tabLst>
                <a:tab pos="540385" algn="l"/>
                <a:tab pos="756285" algn="l"/>
                <a:tab pos="972185" algn="l"/>
                <a:tab pos="-900430" algn="l"/>
              </a:tabLst>
            </a:pPr>
            <a:r>
              <a:rPr lang="ru-RU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Рекомендации для органов, </a:t>
            </a:r>
            <a:r>
              <a:rPr lang="ru-RU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участвующих в выдаче</a:t>
            </a:r>
            <a:r>
              <a:rPr lang="cs-CZ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комплексные разрешения</a:t>
            </a:r>
            <a:endParaRPr lang="ru-RU" sz="3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endParaRPr lang="en-US" sz="4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>Моника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>Прибылова</a:t>
            </a:r>
            <a:endParaRPr lang="ru-RU" sz="3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> </a:t>
            </a:r>
            <a:endParaRPr lang="en-GB" sz="3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</a:tabLst>
            </a:pPr>
            <a:r>
              <a:rPr lang="ru-RU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>2 октября 2013 года</a:t>
            </a:r>
            <a:endParaRPr lang="en-US" sz="2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028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3240360"/>
          </a:xfrm>
        </p:spPr>
        <p:txBody>
          <a:bodyPr>
            <a:normAutofit/>
          </a:bodyPr>
          <a:lstStyle/>
          <a:p>
            <a:pPr marL="0" lvl="0" indent="0" algn="ctr">
              <a:spcAft>
                <a:spcPts val="1800"/>
              </a:spcAft>
              <a:buNone/>
            </a:pPr>
            <a:r>
              <a:rPr lang="ru-RU" sz="3300" b="1" dirty="0" smtClean="0">
                <a:solidFill>
                  <a:schemeClr val="tx2"/>
                </a:solidFill>
              </a:rPr>
              <a:t>Обсуждение</a:t>
            </a:r>
            <a:endParaRPr lang="en-US" sz="3300" b="1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chemeClr val="tx1"/>
                </a:solidFill>
              </a:rPr>
              <a:t>Какие подразделения/ведомства должны участвовать            в согласовании условий комплексных разрешений</a:t>
            </a:r>
            <a:r>
              <a:rPr lang="en-US" sz="2500" dirty="0" smtClean="0">
                <a:solidFill>
                  <a:schemeClr val="tx1"/>
                </a:solidFill>
              </a:rPr>
              <a:t>?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chemeClr val="tx1"/>
                </a:solidFill>
              </a:rPr>
              <a:t>Насколько обязательными для исполнения должны быть 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500" dirty="0" smtClean="0">
                <a:solidFill>
                  <a:schemeClr val="tx1"/>
                </a:solidFill>
              </a:rPr>
              <a:t>     ведомственные заключения</a:t>
            </a:r>
            <a:r>
              <a:rPr lang="en-US" sz="25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0995" y="2924944"/>
            <a:ext cx="4544040" cy="367664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10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18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648072"/>
          </a:xfrm>
        </p:spPr>
        <p:txBody>
          <a:bodyPr>
            <a:normAutofit/>
          </a:bodyPr>
          <a:lstStyle/>
          <a:p>
            <a:pPr algn="ctr"/>
            <a:r>
              <a:rPr lang="ru-RU" sz="3300" b="1" i="0" dirty="0" smtClean="0">
                <a:latin typeface="Eras Medium ITC" pitchFamily="34" charset="0"/>
              </a:rPr>
              <a:t>Заинтересованные ведомства </a:t>
            </a:r>
            <a:r>
              <a:rPr lang="en-US" sz="3300" b="1" i="0" dirty="0" smtClean="0">
                <a:latin typeface="Eras Medium ITC" pitchFamily="34" charset="0"/>
              </a:rPr>
              <a:t>– </a:t>
            </a:r>
            <a:r>
              <a:rPr lang="ru-RU" sz="3300" b="1" i="0" dirty="0" smtClean="0">
                <a:latin typeface="Eras Medium ITC" pitchFamily="34" charset="0"/>
              </a:rPr>
              <a:t>это кто</a:t>
            </a:r>
            <a:r>
              <a:rPr lang="en-US" sz="3300" b="1" i="0" dirty="0" smtClean="0">
                <a:latin typeface="Eras Medium ITC" pitchFamily="34" charset="0"/>
              </a:rPr>
              <a:t>?</a:t>
            </a:r>
            <a:endParaRPr lang="en-US" sz="3300" b="1" i="0" dirty="0">
              <a:solidFill>
                <a:srgbClr val="FF0000"/>
              </a:solidFill>
              <a:latin typeface="Eras Medium IT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558924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100" b="1" dirty="0" smtClean="0">
                <a:solidFill>
                  <a:srgbClr val="FF0000"/>
                </a:solidFill>
              </a:rPr>
              <a:t>В зависимости от принятой в стране области регулирования комплексных разрешений и распределения полномочий </a:t>
            </a:r>
            <a:r>
              <a:rPr lang="ru-RU" sz="2100" dirty="0" smtClean="0">
                <a:solidFill>
                  <a:schemeClr val="tx1"/>
                </a:solidFill>
              </a:rPr>
              <a:t>органов государственного управления</a:t>
            </a:r>
            <a:r>
              <a:rPr lang="en-US" sz="2100" dirty="0" smtClean="0">
                <a:solidFill>
                  <a:schemeClr val="tx1"/>
                </a:solidFill>
              </a:rPr>
              <a:t>.</a:t>
            </a:r>
          </a:p>
          <a:p>
            <a:pPr lvl="0">
              <a:buNone/>
            </a:pPr>
            <a:r>
              <a:rPr lang="ru-RU" sz="2100" dirty="0" smtClean="0">
                <a:solidFill>
                  <a:schemeClr val="tx1"/>
                </a:solidFill>
              </a:rPr>
              <a:t>В случае полной интеграции заинтересованными ведомствами могут быть</a:t>
            </a:r>
            <a:r>
              <a:rPr lang="en-US" sz="2100" dirty="0" smtClean="0">
                <a:solidFill>
                  <a:schemeClr val="tx1"/>
                </a:solidFill>
              </a:rPr>
              <a:t>:</a:t>
            </a:r>
          </a:p>
          <a:p>
            <a:pPr lvl="0">
              <a:spcBef>
                <a:spcPts val="600"/>
              </a:spcBef>
              <a:buNone/>
            </a:pPr>
            <a:r>
              <a:rPr lang="en-US" sz="2100" dirty="0" smtClean="0">
                <a:solidFill>
                  <a:schemeClr val="tx1"/>
                </a:solidFill>
              </a:rPr>
              <a:t>•	</a:t>
            </a:r>
            <a:r>
              <a:rPr lang="ru-RU" sz="2100" dirty="0" smtClean="0">
                <a:solidFill>
                  <a:schemeClr val="tx1"/>
                </a:solidFill>
              </a:rPr>
              <a:t>Органы государственного управления, отвечающие за охрану атмосферного воздуха от загрязнения</a:t>
            </a:r>
            <a:endParaRPr lang="en-US" sz="2100" dirty="0" smtClean="0">
              <a:solidFill>
                <a:schemeClr val="tx1"/>
              </a:solidFill>
            </a:endParaRPr>
          </a:p>
          <a:p>
            <a:pPr lvl="0">
              <a:spcBef>
                <a:spcPts val="600"/>
              </a:spcBef>
              <a:buNone/>
            </a:pPr>
            <a:r>
              <a:rPr lang="en-US" sz="2100" dirty="0" smtClean="0">
                <a:solidFill>
                  <a:schemeClr val="tx1"/>
                </a:solidFill>
              </a:rPr>
              <a:t>•	</a:t>
            </a:r>
            <a:r>
              <a:rPr lang="ru-RU" sz="2100" dirty="0" smtClean="0">
                <a:solidFill>
                  <a:schemeClr val="tx1"/>
                </a:solidFill>
              </a:rPr>
              <a:t>Водные службы, включая бассейновые управления, органы, отвечающие за и водоснабжение и канализацию</a:t>
            </a:r>
            <a:endParaRPr lang="en-US" sz="2100" dirty="0" smtClean="0">
              <a:solidFill>
                <a:schemeClr val="tx1"/>
              </a:solidFill>
            </a:endParaRPr>
          </a:p>
          <a:p>
            <a:pPr lvl="0">
              <a:spcBef>
                <a:spcPts val="600"/>
              </a:spcBef>
              <a:buNone/>
            </a:pPr>
            <a:r>
              <a:rPr lang="en-US" sz="2100" dirty="0" smtClean="0">
                <a:solidFill>
                  <a:schemeClr val="tx1"/>
                </a:solidFill>
              </a:rPr>
              <a:t>•	</a:t>
            </a:r>
            <a:r>
              <a:rPr lang="ru-RU" sz="2100" dirty="0" smtClean="0">
                <a:solidFill>
                  <a:schemeClr val="tx1"/>
                </a:solidFill>
              </a:rPr>
              <a:t>Органы, регулирующие обращение с отходами</a:t>
            </a:r>
            <a:endParaRPr lang="en-US" sz="2100" dirty="0" smtClean="0">
              <a:solidFill>
                <a:schemeClr val="tx1"/>
              </a:solidFill>
            </a:endParaRPr>
          </a:p>
          <a:p>
            <a:pPr lvl="0">
              <a:spcBef>
                <a:spcPts val="600"/>
              </a:spcBef>
              <a:buNone/>
            </a:pPr>
            <a:r>
              <a:rPr lang="en-US" sz="2100" dirty="0" smtClean="0">
                <a:solidFill>
                  <a:schemeClr val="tx1"/>
                </a:solidFill>
              </a:rPr>
              <a:t>•	</a:t>
            </a:r>
            <a:r>
              <a:rPr lang="ru-RU" sz="2100" dirty="0" smtClean="0">
                <a:solidFill>
                  <a:schemeClr val="tx1"/>
                </a:solidFill>
              </a:rPr>
              <a:t>Управления заповедных и особо охраняемых природных территорий </a:t>
            </a:r>
            <a:endParaRPr lang="en-US" sz="2100" dirty="0" smtClean="0">
              <a:solidFill>
                <a:schemeClr val="tx1"/>
              </a:solidFill>
            </a:endParaRPr>
          </a:p>
          <a:p>
            <a:pPr lvl="0">
              <a:spcBef>
                <a:spcPts val="600"/>
              </a:spcBef>
              <a:buNone/>
            </a:pPr>
            <a:r>
              <a:rPr lang="en-US" sz="2100" dirty="0" smtClean="0">
                <a:solidFill>
                  <a:schemeClr val="tx1"/>
                </a:solidFill>
              </a:rPr>
              <a:t>•	</a:t>
            </a:r>
            <a:r>
              <a:rPr lang="ru-RU" sz="2100" dirty="0" smtClean="0">
                <a:solidFill>
                  <a:schemeClr val="tx1"/>
                </a:solidFill>
              </a:rPr>
              <a:t>Санитарно-гигиенические службы</a:t>
            </a:r>
            <a:endParaRPr lang="en-US" sz="2100" dirty="0" smtClean="0">
              <a:solidFill>
                <a:schemeClr val="tx1"/>
              </a:solidFill>
            </a:endParaRPr>
          </a:p>
          <a:p>
            <a:pPr lvl="0">
              <a:spcBef>
                <a:spcPts val="600"/>
              </a:spcBef>
              <a:buNone/>
            </a:pPr>
            <a:r>
              <a:rPr lang="en-US" sz="2100" dirty="0" smtClean="0">
                <a:solidFill>
                  <a:schemeClr val="tx1"/>
                </a:solidFill>
              </a:rPr>
              <a:t>•	</a:t>
            </a:r>
            <a:r>
              <a:rPr lang="ru-RU" sz="2100" dirty="0" smtClean="0">
                <a:solidFill>
                  <a:schemeClr val="tx1"/>
                </a:solidFill>
              </a:rPr>
              <a:t>Агентства по энергосбережению и энергоэффективности</a:t>
            </a:r>
            <a:endParaRPr lang="en-US" sz="2100" dirty="0" smtClean="0">
              <a:solidFill>
                <a:schemeClr val="tx1"/>
              </a:solidFill>
            </a:endParaRPr>
          </a:p>
          <a:p>
            <a:pPr lvl="0">
              <a:spcBef>
                <a:spcPts val="600"/>
              </a:spcBef>
              <a:buNone/>
            </a:pPr>
            <a:r>
              <a:rPr lang="en-US" sz="2100" dirty="0" smtClean="0">
                <a:solidFill>
                  <a:schemeClr val="tx1"/>
                </a:solidFill>
              </a:rPr>
              <a:t>•	</a:t>
            </a:r>
            <a:r>
              <a:rPr lang="ru-RU" sz="2100" dirty="0" smtClean="0">
                <a:solidFill>
                  <a:schemeClr val="tx1"/>
                </a:solidFill>
              </a:rPr>
              <a:t>Органы регулирования сельскохозяйственного производства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ru-RU" sz="2100" dirty="0" smtClean="0">
                <a:solidFill>
                  <a:schemeClr val="tx1"/>
                </a:solidFill>
              </a:rPr>
              <a:t>   </a:t>
            </a:r>
            <a:r>
              <a:rPr lang="en-US" sz="2100" dirty="0" smtClean="0">
                <a:solidFill>
                  <a:schemeClr val="tx1"/>
                </a:solidFill>
              </a:rPr>
              <a:t>(</a:t>
            </a:r>
            <a:r>
              <a:rPr lang="ru-RU" sz="2100" dirty="0" smtClean="0">
                <a:solidFill>
                  <a:schemeClr val="tx1"/>
                </a:solidFill>
              </a:rPr>
              <a:t>например, ветеринарная служба</a:t>
            </a:r>
            <a:r>
              <a:rPr lang="en-US" sz="2100" dirty="0" smtClean="0">
                <a:solidFill>
                  <a:schemeClr val="tx1"/>
                </a:solidFill>
              </a:rPr>
              <a:t>)</a:t>
            </a:r>
          </a:p>
          <a:p>
            <a:pPr lvl="0">
              <a:spcBef>
                <a:spcPts val="600"/>
              </a:spcBef>
              <a:buNone/>
            </a:pPr>
            <a:r>
              <a:rPr lang="en-US" sz="2100" dirty="0" smtClean="0">
                <a:solidFill>
                  <a:schemeClr val="tx1"/>
                </a:solidFill>
              </a:rPr>
              <a:t>•	</a:t>
            </a:r>
            <a:r>
              <a:rPr lang="ru-RU" sz="2100" dirty="0" smtClean="0">
                <a:solidFill>
                  <a:schemeClr val="tx1"/>
                </a:solidFill>
              </a:rPr>
              <a:t>Местные и региональные администрации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2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62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048" y="476672"/>
            <a:ext cx="8316416" cy="5328592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3300" b="1" dirty="0" smtClean="0">
                <a:solidFill>
                  <a:srgbClr val="FF0000"/>
                </a:solidFill>
              </a:rPr>
              <a:t>Задача заинтересованных подразделений/ведомств</a:t>
            </a:r>
            <a:endParaRPr lang="en-US" sz="3300" b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chemeClr val="tx1"/>
                </a:solidFill>
              </a:rPr>
              <a:t>Обеспечить, чтобы условия комплексных разрешений учитывали природоохранные требования согласно своей компетенции</a:t>
            </a:r>
            <a:endParaRPr lang="en-US" sz="25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ru-RU" sz="2500" b="1" dirty="0" smtClean="0">
                <a:solidFill>
                  <a:srgbClr val="FF0000"/>
                </a:solidFill>
              </a:rPr>
              <a:t>Основные функции</a:t>
            </a:r>
            <a:r>
              <a:rPr lang="en-US" sz="2500" b="1" dirty="0" smtClean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ru-RU" sz="2500" dirty="0" smtClean="0">
                <a:solidFill>
                  <a:schemeClr val="bg2">
                    <a:lumMod val="10000"/>
                  </a:schemeClr>
                </a:solidFill>
              </a:rPr>
              <a:t>Рассмотрение материалов заявок на получение комплексных разрешений или внесение в разрешения изменений</a:t>
            </a:r>
            <a:endParaRPr lang="en-US" sz="25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2500" dirty="0" smtClean="0">
                <a:solidFill>
                  <a:schemeClr val="bg2">
                    <a:lumMod val="10000"/>
                  </a:schemeClr>
                </a:solidFill>
              </a:rPr>
              <a:t>Подготовка экспертных заключений с предложениями по условиям комплексных разрешений</a:t>
            </a:r>
            <a:endParaRPr lang="en-US" sz="25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3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86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496" y="548680"/>
            <a:ext cx="9144000" cy="504056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ru-RU" sz="3900" b="1" dirty="0" smtClean="0">
                <a:solidFill>
                  <a:schemeClr val="accent1"/>
                </a:solidFill>
              </a:rPr>
              <a:t>Взаимодействие с заинтересованными ведомствами</a:t>
            </a:r>
            <a:endParaRPr lang="en-US" sz="39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dirty="0" smtClean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96697279"/>
              </p:ext>
            </p:extLst>
          </p:nvPr>
        </p:nvGraphicFramePr>
        <p:xfrm>
          <a:off x="-252536" y="1409700"/>
          <a:ext cx="9394825" cy="4965700"/>
        </p:xfrm>
        <a:graphic>
          <a:graphicData uri="http://schemas.openxmlformats.org/presentationml/2006/ole">
            <p:oleObj spid="_x0000_s2099" name="Worksheet" r:id="rId4" imgW="4886200" imgH="2295515" progId="Excel.Sheet.12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4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5500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6024" y="404664"/>
            <a:ext cx="8820472" cy="6264696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ru-RU" sz="3900" b="1" dirty="0" smtClean="0">
                <a:solidFill>
                  <a:srgbClr val="FF0000"/>
                </a:solidFill>
              </a:rPr>
              <a:t>Деятельность на подготовительной стадии</a:t>
            </a:r>
            <a:endParaRPr lang="en-US" sz="39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300" dirty="0" smtClean="0"/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</a:rPr>
              <a:t>Определение принципов сотрудничества с органом соответствующего уровня, выдающем комплексные разрешения</a:t>
            </a:r>
            <a:endParaRPr lang="en-US" sz="27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</a:rPr>
              <a:t>Подготовка организационной структуры и подбор персонала для выдачи экспертных заключений по заявкам на комплексные разрешения</a:t>
            </a:r>
            <a:endParaRPr lang="en-US" sz="27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</a:rPr>
              <a:t>Выполнение пилотных проектов по отработке процедур выдачи комплексных разрешений</a:t>
            </a:r>
            <a:endParaRPr lang="en-US" sz="27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</a:rPr>
              <a:t>Создание</a:t>
            </a:r>
            <a:r>
              <a:rPr lang="en-US" sz="27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bg2">
                    <a:lumMod val="10000"/>
                  </a:schemeClr>
                </a:solidFill>
              </a:rPr>
              <a:t>административного механизма </a:t>
            </a: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</a:rPr>
              <a:t>взаимодействия с органом, выдающем комплексные разрешения</a:t>
            </a:r>
            <a:r>
              <a:rPr lang="en-US" sz="2700" dirty="0" smtClean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ru-RU" sz="2700" i="1" dirty="0" smtClean="0">
                <a:solidFill>
                  <a:schemeClr val="bg2">
                    <a:lumMod val="10000"/>
                  </a:schemeClr>
                </a:solidFill>
              </a:rPr>
              <a:t>подготовка руководства с инструкциями по рассмотрению заявок</a:t>
            </a:r>
            <a:r>
              <a:rPr lang="en-US" sz="2700" i="1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700" i="1" dirty="0" smtClean="0">
                <a:solidFill>
                  <a:schemeClr val="bg2">
                    <a:lumMod val="10000"/>
                  </a:schemeClr>
                </a:solidFill>
              </a:rPr>
              <a:t>перечнем разрешений</a:t>
            </a:r>
            <a:r>
              <a:rPr lang="en-US" sz="2700" i="1" dirty="0" smtClean="0">
                <a:solidFill>
                  <a:schemeClr val="bg2">
                    <a:lumMod val="10000"/>
                  </a:schemeClr>
                </a:solidFill>
              </a:rPr>
              <a:t>/</a:t>
            </a:r>
            <a:r>
              <a:rPr lang="ru-RU" sz="2700" i="1" dirty="0" smtClean="0">
                <a:solidFill>
                  <a:schemeClr val="bg2">
                    <a:lumMod val="10000"/>
                  </a:schemeClr>
                </a:solidFill>
              </a:rPr>
              <a:t>согласований, подлежащих замене комплексным разрешениям, затрагивающих компетенцию ведомства и т.п.</a:t>
            </a:r>
            <a:r>
              <a:rPr lang="en-US" sz="2700" i="1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</a:rPr>
              <a:t>Обучение сотрудников</a:t>
            </a:r>
            <a:endParaRPr lang="en-US" sz="27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5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424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5760640"/>
          </a:xfrm>
        </p:spPr>
        <p:txBody>
          <a:bodyPr>
            <a:normAutofit/>
          </a:bodyPr>
          <a:lstStyle/>
          <a:p>
            <a:pPr marL="0" lvl="0" indent="0" algn="ctr">
              <a:spcAft>
                <a:spcPts val="1200"/>
              </a:spcAft>
              <a:buNone/>
            </a:pPr>
            <a:r>
              <a:rPr lang="ru-RU" sz="3300" b="1" dirty="0" smtClean="0">
                <a:solidFill>
                  <a:srgbClr val="FF0000"/>
                </a:solidFill>
              </a:rPr>
              <a:t>Деятельность в переходный период</a:t>
            </a:r>
            <a:endParaRPr lang="en-US" sz="3300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500" dirty="0" smtClean="0">
                <a:solidFill>
                  <a:schemeClr val="tx1"/>
                </a:solidFill>
              </a:rPr>
              <a:t>Консультации при рассмотрении заявок на комплексные разрешения и, возможно, перед их официальной подачей</a:t>
            </a:r>
            <a:endParaRPr lang="en-US" sz="2500" dirty="0" smtClean="0">
              <a:solidFill>
                <a:schemeClr val="tx1"/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500" dirty="0" smtClean="0">
                <a:solidFill>
                  <a:schemeClr val="tx1"/>
                </a:solidFill>
              </a:rPr>
              <a:t>Составление экспертных заключений с указанием предлагаемых условий комплексных разрешений согласно компетенции ведомства по экологическим вопросам</a:t>
            </a:r>
            <a:endParaRPr lang="en-US" sz="2500" dirty="0" smtClean="0">
              <a:solidFill>
                <a:schemeClr val="tx1"/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500" dirty="0" smtClean="0">
                <a:solidFill>
                  <a:schemeClr val="tx1"/>
                </a:solidFill>
              </a:rPr>
              <a:t>Сотрудничество при изменении условий комплексных разрешений по инициативе органа регулирования</a:t>
            </a:r>
            <a:endParaRPr lang="en-US" sz="2500" dirty="0" smtClean="0">
              <a:solidFill>
                <a:schemeClr val="tx1"/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500" dirty="0" smtClean="0">
                <a:solidFill>
                  <a:schemeClr val="tx1"/>
                </a:solidFill>
              </a:rPr>
              <a:t>Сотрудничество с инспекционными службами                и Центром по НДТМ</a:t>
            </a:r>
            <a:endParaRPr lang="en-US" sz="2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4840750"/>
            <a:ext cx="1874299" cy="20145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6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980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192688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ru-RU" sz="3500" b="1" dirty="0" smtClean="0">
                <a:solidFill>
                  <a:srgbClr val="FF0000"/>
                </a:solidFill>
              </a:rPr>
              <a:t>Обязательный или рекомендательный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500" b="1" dirty="0" smtClean="0">
                <a:solidFill>
                  <a:srgbClr val="FF0000"/>
                </a:solidFill>
              </a:rPr>
              <a:t>статус экспертных заключений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500" b="1" dirty="0" smtClean="0">
                <a:solidFill>
                  <a:srgbClr val="FF0000"/>
                </a:solidFill>
              </a:rPr>
              <a:t>заинтересованных ведомств</a:t>
            </a:r>
            <a:endParaRPr lang="en-US" sz="35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</a:rPr>
              <a:t>Процедура рассмотрения заявок должна предусматривать</a:t>
            </a:r>
            <a:r>
              <a:rPr lang="en-US" sz="27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700" dirty="0" smtClean="0">
                <a:solidFill>
                  <a:srgbClr val="FF0000"/>
                </a:solidFill>
              </a:rPr>
              <a:t>обсуждение и согласование</a:t>
            </a:r>
            <a:r>
              <a:rPr lang="en-US" sz="27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</a:rPr>
              <a:t>условий разрешений</a:t>
            </a:r>
            <a:r>
              <a:rPr lang="en-US" sz="27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700" dirty="0" smtClean="0">
                <a:solidFill>
                  <a:srgbClr val="FF0000"/>
                </a:solidFill>
              </a:rPr>
              <a:t>но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</a:rPr>
              <a:t>требования законодательства должны быть соблюдены полностью</a:t>
            </a:r>
            <a:r>
              <a:rPr lang="en-US" sz="27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</a:t>
            </a:r>
            <a:r>
              <a:rPr lang="en-US" sz="27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</a:rPr>
              <a:t>Если ведомство устанавливает дополнительные относительно оговоренных законодательством требования, необходимо соответствующее обоснование и готовность обсуждать сроки и условия выполнения этих требований</a:t>
            </a:r>
            <a:r>
              <a:rPr lang="en-US" sz="27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о природоохранных разрешений должен определить, какие экспертные заключения обязательны для выполнения</a:t>
            </a:r>
            <a:r>
              <a:rPr lang="en-US" sz="27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-7501"/>
            <a:ext cx="1743812" cy="205154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7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553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612068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300" b="1" dirty="0" smtClean="0">
                <a:solidFill>
                  <a:srgbClr val="FF0000"/>
                </a:solidFill>
              </a:rPr>
              <a:t>Организационные связи</a:t>
            </a:r>
            <a:endParaRPr lang="en-US" sz="3300" dirty="0" smtClean="0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500" dirty="0" smtClean="0">
                <a:solidFill>
                  <a:schemeClr val="tx1"/>
                </a:solidFill>
              </a:rPr>
              <a:t>Заинтересованное подразделение относительно органа, выдающего разрешения, может быть</a:t>
            </a:r>
            <a:r>
              <a:rPr lang="en-US" sz="2500" dirty="0" smtClean="0">
                <a:solidFill>
                  <a:schemeClr val="tx1"/>
                </a:solidFill>
              </a:rPr>
              <a:t>:</a:t>
            </a: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ru-RU" sz="2500" dirty="0" smtClean="0">
                <a:solidFill>
                  <a:schemeClr val="tx1"/>
                </a:solidFill>
              </a:rPr>
              <a:t>Параллельной  структурой той же организации, что и орган, выдающий разрешения</a:t>
            </a:r>
            <a:r>
              <a:rPr lang="en-US" sz="2500" dirty="0" smtClean="0">
                <a:solidFill>
                  <a:schemeClr val="tx1"/>
                </a:solidFill>
              </a:rPr>
              <a:t> (</a:t>
            </a:r>
            <a:r>
              <a:rPr lang="ru-RU" sz="2500" dirty="0" smtClean="0">
                <a:solidFill>
                  <a:schemeClr val="tx1"/>
                </a:solidFill>
              </a:rPr>
              <a:t>например, министерства экологии или его региональных управлений</a:t>
            </a:r>
            <a:r>
              <a:rPr lang="en-US" sz="2500" dirty="0" smtClean="0">
                <a:solidFill>
                  <a:schemeClr val="tx1"/>
                </a:solidFill>
              </a:rPr>
              <a:t>)</a:t>
            </a:r>
            <a:r>
              <a:rPr lang="ru-RU" sz="2500" dirty="0" smtClean="0">
                <a:solidFill>
                  <a:schemeClr val="tx1"/>
                </a:solidFill>
              </a:rPr>
              <a:t>;</a:t>
            </a:r>
            <a:endParaRPr lang="en-US" sz="2500" dirty="0" smtClean="0">
              <a:solidFill>
                <a:schemeClr val="tx1"/>
              </a:solidFill>
            </a:endParaRP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ru-RU" sz="2500" dirty="0" smtClean="0">
                <a:solidFill>
                  <a:schemeClr val="tx1"/>
                </a:solidFill>
              </a:rPr>
              <a:t>Орган, выдающий разрешения, является вышестоящей организацией </a:t>
            </a:r>
            <a:r>
              <a:rPr lang="en-US" sz="2500" dirty="0" smtClean="0">
                <a:solidFill>
                  <a:schemeClr val="tx1"/>
                </a:solidFill>
              </a:rPr>
              <a:t>(</a:t>
            </a:r>
            <a:r>
              <a:rPr lang="ru-RU" sz="2500" dirty="0" smtClean="0">
                <a:solidFill>
                  <a:schemeClr val="tx1"/>
                </a:solidFill>
              </a:rPr>
              <a:t>например, в случае бассейнового управления, входящего в состав Министерства экологии</a:t>
            </a:r>
            <a:r>
              <a:rPr lang="en-US" sz="2500" dirty="0" smtClean="0">
                <a:solidFill>
                  <a:schemeClr val="tx1"/>
                </a:solidFill>
              </a:rPr>
              <a:t>)</a:t>
            </a: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ru-RU" sz="2500" dirty="0" smtClean="0">
                <a:solidFill>
                  <a:schemeClr val="tx1"/>
                </a:solidFill>
              </a:rPr>
              <a:t>В составе другого министерства или ведомства</a:t>
            </a:r>
            <a:r>
              <a:rPr lang="en-US" sz="2500" dirty="0" smtClean="0">
                <a:solidFill>
                  <a:schemeClr val="tx1"/>
                </a:solidFill>
              </a:rPr>
              <a:t> (</a:t>
            </a:r>
            <a:r>
              <a:rPr lang="ru-RU" sz="2500" dirty="0" smtClean="0">
                <a:solidFill>
                  <a:schemeClr val="tx1"/>
                </a:solidFill>
              </a:rPr>
              <a:t>например, Министерства здравоохранения</a:t>
            </a:r>
            <a:r>
              <a:rPr lang="en-US" sz="2500" dirty="0" smtClean="0">
                <a:solidFill>
                  <a:schemeClr val="tx1"/>
                </a:solidFill>
              </a:rPr>
              <a:t>, </a:t>
            </a:r>
            <a:r>
              <a:rPr lang="ru-RU" sz="2500" dirty="0" smtClean="0">
                <a:solidFill>
                  <a:schemeClr val="tx1"/>
                </a:solidFill>
              </a:rPr>
              <a:t>муниципальной администрации</a:t>
            </a:r>
            <a:r>
              <a:rPr lang="en-US" sz="2500" dirty="0" smtClean="0">
                <a:solidFill>
                  <a:schemeClr val="tx1"/>
                </a:solidFill>
              </a:rPr>
              <a:t>)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8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042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496" y="404664"/>
            <a:ext cx="8640960" cy="590465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Как организовать работу сотрудников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ru-RU" sz="2500" dirty="0" smtClean="0">
                <a:solidFill>
                  <a:schemeClr val="tx1"/>
                </a:solidFill>
              </a:rPr>
              <a:t>Новый персонал не нужен</a:t>
            </a:r>
            <a:r>
              <a:rPr lang="en-US" sz="2500" dirty="0" smtClean="0">
                <a:solidFill>
                  <a:schemeClr val="tx1"/>
                </a:solidFill>
              </a:rPr>
              <a:t>!</a:t>
            </a:r>
          </a:p>
          <a:p>
            <a:r>
              <a:rPr lang="ru-RU" sz="2500" dirty="0" smtClean="0">
                <a:solidFill>
                  <a:schemeClr val="tx1"/>
                </a:solidFill>
              </a:rPr>
              <a:t>Уже имеются специалисты по нормированию, занимавшиеся разрешениями и согласованиями, которые заменяет комплексное разрешение</a:t>
            </a:r>
            <a:endParaRPr lang="en-US" sz="2500" dirty="0" smtClean="0">
              <a:solidFill>
                <a:schemeClr val="tx1"/>
              </a:solidFill>
            </a:endParaRPr>
          </a:p>
          <a:p>
            <a:r>
              <a:rPr lang="ru-RU" sz="2500" dirty="0" smtClean="0">
                <a:solidFill>
                  <a:schemeClr val="tx1"/>
                </a:solidFill>
              </a:rPr>
              <a:t>Нет необходимости выделять задействованных                      в рассмотрении заявок сотрудников различных отделов      в специальное подразделение</a:t>
            </a:r>
            <a:endParaRPr lang="en-US" sz="2500" dirty="0" smtClean="0">
              <a:solidFill>
                <a:schemeClr val="tx1"/>
              </a:solidFill>
            </a:endParaRPr>
          </a:p>
          <a:p>
            <a:r>
              <a:rPr lang="ru-RU" sz="2500" dirty="0" smtClean="0">
                <a:solidFill>
                  <a:schemeClr val="tx1"/>
                </a:solidFill>
              </a:rPr>
              <a:t>Необходимо назначить </a:t>
            </a:r>
            <a:r>
              <a:rPr lang="ru-RU" sz="2500" b="1" dirty="0" smtClean="0">
                <a:solidFill>
                  <a:srgbClr val="FF0000"/>
                </a:solidFill>
              </a:rPr>
              <a:t>координатора, отвечающего за взаимодействие с органом, выдающим комплексные разрешения</a:t>
            </a:r>
            <a:r>
              <a:rPr lang="ru-RU" sz="2500" dirty="0" smtClean="0">
                <a:solidFill>
                  <a:schemeClr val="tx1"/>
                </a:solidFill>
              </a:rPr>
              <a:t>,  и организующего работу остальных сотрудников</a:t>
            </a:r>
            <a:endParaRPr lang="en-US" sz="2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082598" y="260648"/>
            <a:ext cx="2052736" cy="18478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9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097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TC101859868[[fn=Teplo]]</Template>
  <TotalTime>2932</TotalTime>
  <Words>481</Words>
  <Application>Microsoft Office PowerPoint</Application>
  <PresentationFormat>On-screen Show (4:3)</PresentationFormat>
  <Paragraphs>77</Paragraphs>
  <Slides>10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1_Office Theme</vt:lpstr>
      <vt:lpstr>Worksheet</vt:lpstr>
      <vt:lpstr>Управление качеством воздуха в странах Восточного региона ЕИСП</vt:lpstr>
      <vt:lpstr>Заинтересованные ведомства – это кто?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MWH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Barbara de Campos</dc:creator>
  <cp:lastModifiedBy>Vladimir Morozov</cp:lastModifiedBy>
  <cp:revision>300</cp:revision>
  <cp:lastPrinted>2012-05-10T14:01:43Z</cp:lastPrinted>
  <dcterms:created xsi:type="dcterms:W3CDTF">2011-10-12T15:30:18Z</dcterms:created>
  <dcterms:modified xsi:type="dcterms:W3CDTF">2013-10-02T07:55:46Z</dcterms:modified>
</cp:coreProperties>
</file>