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6" r:id="rId2"/>
    <p:sldId id="287" r:id="rId3"/>
    <p:sldId id="290" r:id="rId4"/>
    <p:sldId id="300" r:id="rId5"/>
    <p:sldId id="299" r:id="rId6"/>
    <p:sldId id="301" r:id="rId7"/>
    <p:sldId id="302" r:id="rId8"/>
    <p:sldId id="303" r:id="rId9"/>
    <p:sldId id="304" r:id="rId10"/>
    <p:sldId id="292" r:id="rId11"/>
    <p:sldId id="293" r:id="rId12"/>
    <p:sldId id="294" r:id="rId13"/>
    <p:sldId id="295" r:id="rId14"/>
    <p:sldId id="296" r:id="rId15"/>
    <p:sldId id="297" r:id="rId16"/>
    <p:sldId id="298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  <a:srgbClr val="FFCC66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538" autoAdjust="0"/>
    <p:restoredTop sz="95116" autoAdjust="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09984"/>
            <a:ext cx="8062664" cy="375917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Рекомендации </a:t>
            </a:r>
            <a:r>
              <a:rPr lang="ru-RU" sz="4000" dirty="0"/>
              <a:t>для органов государственного управления, выдающих разрешения на основе норм общего действия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и </a:t>
            </a:r>
            <a:r>
              <a:rPr lang="ru-RU" sz="4000" dirty="0"/>
              <a:t>регистрирующих предприятия с минимальным воздействием на</a:t>
            </a:r>
            <a:r>
              <a:rPr lang="en-US" sz="4000" dirty="0"/>
              <a:t> </a:t>
            </a:r>
            <a:r>
              <a:rPr lang="ru-RU" sz="4000" dirty="0"/>
              <a:t>окружающую </a:t>
            </a:r>
            <a:r>
              <a:rPr lang="ru-RU" sz="4000" dirty="0" smtClean="0"/>
              <a:t>среду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5157192"/>
            <a:ext cx="8064896" cy="720080"/>
          </a:xfrm>
        </p:spPr>
        <p:txBody>
          <a:bodyPr>
            <a:noAutofit/>
          </a:bodyPr>
          <a:lstStyle/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5" name="Title 7"/>
          <p:cNvSpPr txBox="1">
            <a:spLocks/>
          </p:cNvSpPr>
          <p:nvPr/>
        </p:nvSpPr>
        <p:spPr>
          <a:xfrm>
            <a:off x="107504" y="0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07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Краткое содержание НОД </a:t>
            </a:r>
            <a:br>
              <a:rPr lang="ru-RU" b="1" dirty="0" smtClean="0"/>
            </a:br>
            <a:r>
              <a:rPr lang="ru-RU" b="1" dirty="0" smtClean="0"/>
              <a:t>для лабораторий			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rgbClr val="0070C0"/>
                </a:solidFill>
              </a:rPr>
              <a:t>Деятельность лаборатории должна быть организована в соответствии с системой менеджмента, позволяющей сократить риски негативного воздействия на ОС, нештатных ситуаций и аварий.</a:t>
            </a:r>
          </a:p>
          <a:p>
            <a:r>
              <a:rPr lang="ru-RU" sz="2600" dirty="0" smtClean="0">
                <a:solidFill>
                  <a:srgbClr val="0070C0"/>
                </a:solidFill>
              </a:rPr>
              <a:t>Сотрудники должны быть осведомлены о важности защиты ОС и подготовлены к соответствующим действиям(в зависимости от выполняемых обязанностей). Для сотрудников должны быть разработаны инструкции и рекомендации.</a:t>
            </a:r>
          </a:p>
          <a:p>
            <a:r>
              <a:rPr lang="ru-RU" sz="2600" dirty="0" smtClean="0">
                <a:solidFill>
                  <a:srgbClr val="0070C0"/>
                </a:solidFill>
              </a:rPr>
              <a:t>В помещениях должен поддерживаться строгий порядок. </a:t>
            </a:r>
          </a:p>
          <a:p>
            <a:r>
              <a:rPr lang="ru-RU" sz="2600" dirty="0" smtClean="0">
                <a:solidFill>
                  <a:srgbClr val="0070C0"/>
                </a:solidFill>
              </a:rPr>
              <a:t>Любая деятельность, представляющая опасность для охраняемых видов или их местообитаний, запрещена.</a:t>
            </a:r>
          </a:p>
          <a:p>
            <a:r>
              <a:rPr lang="ru-RU" sz="2600" dirty="0" smtClean="0">
                <a:solidFill>
                  <a:srgbClr val="0070C0"/>
                </a:solidFill>
              </a:rPr>
              <a:t>В каждой лаборатории должен быть разработан менеджмент-план</a:t>
            </a:r>
            <a:r>
              <a:rPr lang="ru-RU" sz="2600" dirty="0">
                <a:solidFill>
                  <a:srgbClr val="0070C0"/>
                </a:solidFill>
              </a:rPr>
              <a:t>,</a:t>
            </a:r>
            <a:r>
              <a:rPr lang="ru-RU" sz="2600" dirty="0" smtClean="0">
                <a:solidFill>
                  <a:srgbClr val="0070C0"/>
                </a:solidFill>
              </a:rPr>
              <a:t> который следует неукоснительно выполнять.</a:t>
            </a: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35679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Менеджмент-план и подготовка </a:t>
            </a:r>
            <a:br>
              <a:rPr lang="ru-RU" b="1" dirty="0" smtClean="0"/>
            </a:br>
            <a:r>
              <a:rPr lang="ru-RU" b="1" dirty="0" smtClean="0"/>
              <a:t>к нештатным ситуациям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32859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ru-RU" sz="2600" b="1" dirty="0" smtClean="0">
                <a:solidFill>
                  <a:srgbClr val="0070C0"/>
                </a:solidFill>
              </a:rPr>
              <a:t>Менеджмент-план</a:t>
            </a:r>
            <a:r>
              <a:rPr lang="ru-RU" sz="2600" dirty="0" smtClean="0">
                <a:solidFill>
                  <a:srgbClr val="002060"/>
                </a:solidFill>
              </a:rPr>
              <a:t> включает:</a:t>
            </a:r>
          </a:p>
          <a:p>
            <a:pPr lvl="1"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инструкции для персонала, порядок работы с оборудованием, порядок ношения защитной одежды;</a:t>
            </a:r>
          </a:p>
          <a:p>
            <a:pPr lvl="1"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т</a:t>
            </a:r>
            <a:r>
              <a:rPr lang="ru-RU" sz="2200" dirty="0" smtClean="0">
                <a:solidFill>
                  <a:srgbClr val="002060"/>
                </a:solidFill>
              </a:rPr>
              <a:t>ребования к поддержанию порядка, обращению с отходами, разливами и пр.;</a:t>
            </a:r>
          </a:p>
          <a:p>
            <a:pPr lvl="1"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т</a:t>
            </a:r>
            <a:r>
              <a:rPr lang="ru-RU" sz="2200" dirty="0" smtClean="0">
                <a:solidFill>
                  <a:srgbClr val="002060"/>
                </a:solidFill>
              </a:rPr>
              <a:t>ребования к закупкам оборудования и реактивов;</a:t>
            </a:r>
          </a:p>
          <a:p>
            <a:pPr lvl="1"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т</a:t>
            </a:r>
            <a:r>
              <a:rPr lang="ru-RU" sz="2200" dirty="0" smtClean="0">
                <a:solidFill>
                  <a:srgbClr val="002060"/>
                </a:solidFill>
              </a:rPr>
              <a:t>ребования к ведению записей (в том числе, об использовании вредных веществ).</a:t>
            </a:r>
          </a:p>
          <a:p>
            <a:pPr>
              <a:spcBef>
                <a:spcPts val="200"/>
              </a:spcBef>
            </a:pPr>
            <a:r>
              <a:rPr lang="ru-RU" sz="2600" b="1" dirty="0" smtClean="0">
                <a:solidFill>
                  <a:srgbClr val="0070C0"/>
                </a:solidFill>
              </a:rPr>
              <a:t>План действий в нештатных ситуациях </a:t>
            </a:r>
            <a:r>
              <a:rPr lang="ru-RU" sz="2600" dirty="0" smtClean="0">
                <a:solidFill>
                  <a:srgbClr val="002060"/>
                </a:solidFill>
              </a:rPr>
              <a:t>включает:</a:t>
            </a:r>
          </a:p>
          <a:p>
            <a:pPr lvl="1"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о</a:t>
            </a:r>
            <a:r>
              <a:rPr lang="ru-RU" sz="2200" dirty="0" smtClean="0">
                <a:solidFill>
                  <a:srgbClr val="002060"/>
                </a:solidFill>
              </a:rPr>
              <a:t>писание состава и количеств вредных веществ, используемых в лаборатории;</a:t>
            </a:r>
          </a:p>
          <a:p>
            <a:pPr lvl="1"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схемы размещения кранов (вода, газ), контейнеров, ресиверов и пр.;</a:t>
            </a:r>
          </a:p>
          <a:p>
            <a:pPr lvl="1"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порядок использования, расположение и состав средств в аптечках 9для промыва глаз)</a:t>
            </a:r>
          </a:p>
          <a:p>
            <a:pPr lvl="1"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Телефоны аварийных служб;</a:t>
            </a:r>
          </a:p>
          <a:p>
            <a:pPr lvl="1"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п</a:t>
            </a:r>
            <a:r>
              <a:rPr lang="ru-RU" sz="2200" dirty="0" smtClean="0">
                <a:solidFill>
                  <a:srgbClr val="002060"/>
                </a:solidFill>
              </a:rPr>
              <a:t>орядок действий при пожаре, отказе вентиляции, отказе системы водоснабжения и пр.;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Обо всех нештатных ситуациях, которые могли привести в воздействию на ОС, следует сообщать в течение 24 часов.</a:t>
            </a:r>
          </a:p>
          <a:p>
            <a:pPr lvl="1">
              <a:spcBef>
                <a:spcPts val="200"/>
              </a:spcBef>
            </a:pPr>
            <a:endParaRPr lang="ru-RU" sz="2200" dirty="0" smtClean="0">
              <a:solidFill>
                <a:srgbClr val="00206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pPr lvl="1"/>
            <a:endParaRPr lang="ru-RU" sz="2200" dirty="0" smtClean="0">
              <a:solidFill>
                <a:srgbClr val="0070C0"/>
              </a:solidFill>
            </a:endParaRPr>
          </a:p>
          <a:p>
            <a:pPr lvl="1"/>
            <a:endParaRPr lang="ru-RU" sz="2200" dirty="0" smtClean="0">
              <a:solidFill>
                <a:srgbClr val="0070C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23306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Краткое содержание НОД </a:t>
            </a:r>
            <a:br>
              <a:rPr lang="ru-RU" b="1" dirty="0" smtClean="0"/>
            </a:br>
            <a:r>
              <a:rPr lang="ru-RU" b="1" dirty="0" smtClean="0"/>
              <a:t>для лабораторий			</a:t>
            </a:r>
            <a:r>
              <a:rPr lang="en-US" b="1" dirty="0" smtClean="0">
                <a:solidFill>
                  <a:srgbClr val="0070C0"/>
                </a:solidFill>
              </a:rPr>
              <a:t>II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2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>
                <a:solidFill>
                  <a:srgbClr val="002060"/>
                </a:solidFill>
              </a:rPr>
              <a:t>Государственные инспекторы осуществляют проверку лабораторий. Частота проведения проверок зависит от характера выполняемых работ и от законопослушности лаборатории.</a:t>
            </a:r>
          </a:p>
          <a:p>
            <a:r>
              <a:rPr lang="ru-RU" sz="2600" b="1" dirty="0" smtClean="0">
                <a:solidFill>
                  <a:srgbClr val="0070C0"/>
                </a:solidFill>
              </a:rPr>
              <a:t>Особый раздел посвящен обращению с отходами</a:t>
            </a:r>
            <a:r>
              <a:rPr lang="ru-RU" sz="2600" dirty="0" smtClean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ru-RU" sz="2200" dirty="0">
                <a:solidFill>
                  <a:srgbClr val="002060"/>
                </a:solidFill>
              </a:rPr>
              <a:t>с</a:t>
            </a:r>
            <a:r>
              <a:rPr lang="ru-RU" sz="2200" dirty="0" smtClean="0">
                <a:solidFill>
                  <a:srgbClr val="002060"/>
                </a:solidFill>
              </a:rPr>
              <a:t>бор, маркировка, рецикл (в лаборатории или в специализированной организации);</a:t>
            </a:r>
            <a:endParaRPr lang="en-US" sz="2200" dirty="0" smtClean="0">
              <a:solidFill>
                <a:srgbClr val="002060"/>
              </a:solidFill>
            </a:endParaRPr>
          </a:p>
          <a:p>
            <a:pPr lvl="1"/>
            <a:r>
              <a:rPr lang="ru-RU" sz="2000" dirty="0">
                <a:solidFill>
                  <a:srgbClr val="002060"/>
                </a:solidFill>
              </a:rPr>
              <a:t>в</a:t>
            </a:r>
            <a:r>
              <a:rPr lang="ru-RU" sz="2000" dirty="0" smtClean="0">
                <a:solidFill>
                  <a:srgbClr val="002060"/>
                </a:solidFill>
              </a:rPr>
              <a:t>се </a:t>
            </a:r>
            <a:r>
              <a:rPr lang="ru-RU" sz="2000" dirty="0">
                <a:solidFill>
                  <a:srgbClr val="002060"/>
                </a:solidFill>
              </a:rPr>
              <a:t>опасные отходы (в том числе, образовавшиеся в результате нештатной ситуации), должны вывозиться с территории лаборатории так, чтобы избежать возникновения негативного воздействия на </a:t>
            </a:r>
            <a:r>
              <a:rPr lang="ru-RU" sz="2000" dirty="0" smtClean="0">
                <a:solidFill>
                  <a:srgbClr val="002060"/>
                </a:solidFill>
              </a:rPr>
              <a:t>ОС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  <a:endParaRPr lang="en-US" sz="2000" dirty="0" smtClean="0">
              <a:solidFill>
                <a:srgbClr val="002060"/>
              </a:solidFill>
            </a:endParaRP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Максимальный период накопления неопасных отходов составляет 12 месяцев;</a:t>
            </a:r>
            <a:endParaRPr lang="ru-RU" sz="2000" dirty="0">
              <a:solidFill>
                <a:srgbClr val="002060"/>
              </a:solidFill>
            </a:endParaRP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в тексте приведены ссылки на нормативные акты, регулирующие обращение с отходами.</a:t>
            </a: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ru-RU" sz="2600" dirty="0" smtClean="0">
              <a:solidFill>
                <a:srgbClr val="0070C0"/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40397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Краткое содержание НОД </a:t>
            </a:r>
            <a:br>
              <a:rPr lang="ru-RU" b="1" dirty="0" smtClean="0"/>
            </a:br>
            <a:r>
              <a:rPr lang="ru-RU" b="1" dirty="0" smtClean="0"/>
              <a:t>для лабораторий			</a:t>
            </a:r>
            <a:r>
              <a:rPr lang="en-US" b="1" dirty="0" smtClean="0">
                <a:solidFill>
                  <a:srgbClr val="0070C0"/>
                </a:solidFill>
              </a:rPr>
              <a:t>II</a:t>
            </a:r>
            <a:r>
              <a:rPr lang="en-US" b="1" dirty="0">
                <a:solidFill>
                  <a:srgbClr val="0070C0"/>
                </a:solidFill>
              </a:rPr>
              <a:t>I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 fontScale="92500" lnSpcReduction="10000"/>
          </a:bodyPr>
          <a:lstStyle/>
          <a:p>
            <a:r>
              <a:rPr lang="ru-RU" sz="2300" b="1" dirty="0" smtClean="0">
                <a:solidFill>
                  <a:srgbClr val="0070C0"/>
                </a:solidFill>
              </a:rPr>
              <a:t>Особый раздел посвящен выбросам в воздух</a:t>
            </a:r>
            <a:r>
              <a:rPr lang="ru-RU" sz="2300" dirty="0" smtClean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ru-RU" sz="2300" dirty="0" smtClean="0">
                <a:solidFill>
                  <a:srgbClr val="0070C0"/>
                </a:solidFill>
              </a:rPr>
              <a:t>выбросы осуществляются через источники с фиксированным устьем (минимальная высота трубы – 3 м над уровнем крыши);</a:t>
            </a:r>
          </a:p>
          <a:p>
            <a:pPr lvl="1"/>
            <a:r>
              <a:rPr lang="ru-RU" sz="2300" dirty="0" smtClean="0">
                <a:solidFill>
                  <a:srgbClr val="0070C0"/>
                </a:solidFill>
              </a:rPr>
              <a:t>Неорганизованные выбросы следует минимизировать;</a:t>
            </a:r>
          </a:p>
          <a:p>
            <a:pPr lvl="1"/>
            <a:r>
              <a:rPr lang="ru-RU" sz="2300" dirty="0">
                <a:solidFill>
                  <a:srgbClr val="0070C0"/>
                </a:solidFill>
              </a:rPr>
              <a:t>в</a:t>
            </a:r>
            <a:r>
              <a:rPr lang="ru-RU" sz="2300" dirty="0" smtClean="0">
                <a:solidFill>
                  <a:srgbClr val="0070C0"/>
                </a:solidFill>
              </a:rPr>
              <a:t>ыбросы вредных или дурно пахнущих веществ необходимо исключать или сокращать (при необходимости ЗВ следует улавливать;</a:t>
            </a:r>
          </a:p>
          <a:p>
            <a:pPr lvl="1"/>
            <a:r>
              <a:rPr lang="ru-RU" sz="2300" dirty="0">
                <a:solidFill>
                  <a:srgbClr val="0070C0"/>
                </a:solidFill>
              </a:rPr>
              <a:t>с</a:t>
            </a:r>
            <a:r>
              <a:rPr lang="ru-RU" sz="2300" dirty="0" smtClean="0">
                <a:solidFill>
                  <a:srgbClr val="0070C0"/>
                </a:solidFill>
              </a:rPr>
              <a:t>травливать пары растворителей (прежде всего, хлорорганических веществ) запрещено;</a:t>
            </a:r>
          </a:p>
          <a:p>
            <a:pPr lvl="1"/>
            <a:r>
              <a:rPr lang="ru-RU" sz="2300" dirty="0">
                <a:solidFill>
                  <a:srgbClr val="0070C0"/>
                </a:solidFill>
              </a:rPr>
              <a:t>в</a:t>
            </a:r>
            <a:r>
              <a:rPr lang="ru-RU" sz="2300" dirty="0" smtClean="0">
                <a:solidFill>
                  <a:srgbClr val="0070C0"/>
                </a:solidFill>
              </a:rPr>
              <a:t>ыбросы могут осуществляться только при условии отсутствия </a:t>
            </a:r>
            <a:r>
              <a:rPr lang="en-US" sz="2300" dirty="0" err="1" smtClean="0">
                <a:solidFill>
                  <a:srgbClr val="0070C0"/>
                </a:solidFill>
              </a:rPr>
              <a:t>nuicance</a:t>
            </a:r>
            <a:r>
              <a:rPr lang="en-US" sz="2300" dirty="0" smtClean="0">
                <a:solidFill>
                  <a:srgbClr val="0070C0"/>
                </a:solidFill>
              </a:rPr>
              <a:t> (</a:t>
            </a:r>
            <a:r>
              <a:rPr lang="ru-RU" sz="2300" dirty="0" smtClean="0">
                <a:solidFill>
                  <a:srgbClr val="0070C0"/>
                </a:solidFill>
              </a:rPr>
              <a:t>беспокойства) для местных жителей;</a:t>
            </a:r>
          </a:p>
          <a:p>
            <a:pPr lvl="1"/>
            <a:r>
              <a:rPr lang="ru-RU" sz="2300" dirty="0">
                <a:solidFill>
                  <a:srgbClr val="0070C0"/>
                </a:solidFill>
              </a:rPr>
              <a:t>э</a:t>
            </a:r>
            <a:r>
              <a:rPr lang="ru-RU" sz="2300" dirty="0" smtClean="0">
                <a:solidFill>
                  <a:srgbClr val="0070C0"/>
                </a:solidFill>
              </a:rPr>
              <a:t>нергоустановки должны использовать топливо с содержанием серы не выше 0,2 %</a:t>
            </a:r>
          </a:p>
          <a:p>
            <a:r>
              <a:rPr lang="ru-RU" sz="2300" dirty="0" smtClean="0">
                <a:solidFill>
                  <a:srgbClr val="0070C0"/>
                </a:solidFill>
              </a:rPr>
              <a:t>В случае </a:t>
            </a:r>
            <a:r>
              <a:rPr lang="ru-RU" sz="2300" b="1" dirty="0" smtClean="0">
                <a:solidFill>
                  <a:srgbClr val="0070C0"/>
                </a:solidFill>
              </a:rPr>
              <a:t>выявления воздействия </a:t>
            </a:r>
            <a:r>
              <a:rPr lang="ru-RU" sz="2300" dirty="0" smtClean="0">
                <a:solidFill>
                  <a:srgbClr val="0070C0"/>
                </a:solidFill>
              </a:rPr>
              <a:t>(беспокойства) для местных жителей руководство лаборатории проводит расследование и сообщает о причинах и их устранении в течение 30 дней. 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41705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Краткое содержание НОД </a:t>
            </a:r>
            <a:br>
              <a:rPr lang="ru-RU" b="1" dirty="0" smtClean="0"/>
            </a:br>
            <a:r>
              <a:rPr lang="ru-RU" b="1" dirty="0" smtClean="0"/>
              <a:t>для лабораторий			</a:t>
            </a:r>
            <a:r>
              <a:rPr lang="en-US" b="1" dirty="0" smtClean="0">
                <a:solidFill>
                  <a:srgbClr val="0070C0"/>
                </a:solidFill>
              </a:rPr>
              <a:t>IV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Раздел, посвященный </a:t>
            </a:r>
            <a:r>
              <a:rPr lang="ru-RU" b="1" dirty="0" smtClean="0">
                <a:solidFill>
                  <a:srgbClr val="0070C0"/>
                </a:solidFill>
              </a:rPr>
              <a:t>обращению со сточными водами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невелик.</a:t>
            </a:r>
          </a:p>
          <a:p>
            <a:pPr lvl="1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Если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лаборатории имеют выпуски сточных вод в море, в пресные водные объекты или на рельеф, им надлежит получать экологическое разрешение в индивидуальном порядке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Все сточные воды лаборатории должны быть нейтрализованы и доведены до состояния, позволяющего направлять их на муниципальные очистные сооружения.</a:t>
            </a:r>
          </a:p>
          <a:p>
            <a:pPr lvl="1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Ливневые воды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также направляются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систему канализации.</a:t>
            </a:r>
          </a:p>
          <a:p>
            <a:pPr lvl="1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противном случае они рассматриваются как опасные отходы и направляются в специализированные организации.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Раздел, посвященный складированию реактивов, связан с разделом по обращению с отходами. Особые позиции:</a:t>
            </a:r>
          </a:p>
          <a:p>
            <a:pPr lvl="1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перехватывающие емкости-ресиверы (110% от объема хранящихся реактивов)</a:t>
            </a:r>
          </a:p>
          <a:p>
            <a:pPr lvl="1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пециальные площадки и емкости-приемники в местах перелива реагентов;</a:t>
            </a:r>
          </a:p>
          <a:p>
            <a:pPr lvl="1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олный реестр всех веществ.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254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936104"/>
          </a:xfrm>
        </p:spPr>
        <p:txBody>
          <a:bodyPr>
            <a:normAutofit/>
          </a:bodyPr>
          <a:lstStyle/>
          <a:p>
            <a:r>
              <a:rPr lang="ru-RU" b="1" dirty="0" smtClean="0"/>
              <a:t>Выводы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760640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Нормы общего действия должны быть разработаны для всех групп организаций, которые национальным законодательством (будут) отнесены к таковым, получающим разрешения в соответствии с НОД.</a:t>
            </a:r>
          </a:p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НОД могут содержать как описательную часть (преимущественно – в части общих принципов менеджмента), так и численные параметры (преимущественно – удельные показатели экологической результативности - «входа» и «выхода»).</a:t>
            </a:r>
          </a:p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При проведении инспекций проверяется соблюдение требований НОД и могут быть выявлены:</a:t>
            </a:r>
          </a:p>
          <a:p>
            <a:pPr lvl="1"/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Сложности в соблюдении НОД;</a:t>
            </a:r>
          </a:p>
          <a:p>
            <a:pPr lvl="1"/>
            <a:r>
              <a:rPr lang="ru-RU" sz="3100" dirty="0" smtClean="0">
                <a:solidFill>
                  <a:srgbClr val="C00000"/>
                </a:solidFill>
              </a:rPr>
              <a:t>целесообразность перехода к выдаче разрешения в  индивидуальном порядке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lvl="1"/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в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озможность изменения НОД в целом (для группы организаций).</a:t>
            </a:r>
          </a:p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Для организаций, оказывающих минимальное воздействие на ОС, целесообразно разрабатывать упрощенные правила и рекомендации, придерживаясь общих принципов НОД.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2117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452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1143000"/>
          </a:xfrm>
        </p:spPr>
        <p:txBody>
          <a:bodyPr/>
          <a:lstStyle/>
          <a:p>
            <a:r>
              <a:rPr lang="ru-RU" b="1" dirty="0" smtClean="0"/>
              <a:t>Целевые группы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00600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 различных государствах нормы общего действия могут быть отнесены к предприятиям разного масштаба и уровня воздействия на окружающую среду.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Градация предприятий может быть различной:</a:t>
            </a:r>
          </a:p>
          <a:p>
            <a:pPr lvl="1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Умеренное воздействие (термин проекта ФЗ РФ)</a:t>
            </a:r>
          </a:p>
          <a:p>
            <a:pPr lvl="2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Объем производства и уровень воздействия ниже, чем таковой для установок КПКЗ</a:t>
            </a:r>
          </a:p>
          <a:p>
            <a:pPr lvl="2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Применяются НОД</a:t>
            </a:r>
          </a:p>
          <a:p>
            <a:pPr lvl="1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Незначительное воздействие</a:t>
            </a:r>
          </a:p>
          <a:p>
            <a:pPr lvl="2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Применяются НОД (пример подходов Мальты)</a:t>
            </a:r>
          </a:p>
          <a:p>
            <a:pPr lvl="1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Минимальное воздействие</a:t>
            </a:r>
          </a:p>
          <a:p>
            <a:pPr lvl="2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Производится регистрация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 целом, опыт сотрудников предприятий с незначительным и минимальным воздействием на ОС меньше, а степень готовности уделять внимание вопросам ООС ниже, чем у предприятий с высоким уровнем воздействия.</a:t>
            </a:r>
          </a:p>
          <a:p>
            <a:endParaRPr lang="ru-RU" sz="2600" dirty="0" smtClean="0"/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373414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/>
          <a:lstStyle/>
          <a:p>
            <a:r>
              <a:rPr lang="ru-RU" b="1" dirty="0" smtClean="0"/>
              <a:t>Общие принципы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616624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Все организации нуждаются в поддержке, разъяснениях, организации специальной подготовки.</a:t>
            </a:r>
          </a:p>
          <a:p>
            <a:pPr lvl="1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Опыт 90-х годов свидетельствует о том, что руководители малых предприятий готовы посещать 4-8 часовые занятия по ООС.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 организациях, оказывающие незначительное или минимальное воздействие на окружающую среду, должны использоваться подходы «наилучших практик», позволяющие:</a:t>
            </a:r>
          </a:p>
          <a:p>
            <a:pPr lvl="1"/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збежать чрезмерного использования ресурсов (электроэнергии, воды, бумаги и пр.);</a:t>
            </a:r>
          </a:p>
          <a:p>
            <a:pPr lvl="1"/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редотвратить нештатные ситуации, которые могут привести к негативному воздействию на ОС;</a:t>
            </a:r>
          </a:p>
          <a:p>
            <a:pPr lvl="1"/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сключить небрежное применение опасных веществ (растворителей, лаков в парикмахерских и пр.);</a:t>
            </a:r>
          </a:p>
          <a:p>
            <a:pPr lvl="1"/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пособствовать распространению раздельного сбора отходов;</a:t>
            </a:r>
          </a:p>
          <a:p>
            <a:pPr lvl="1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Органы государственного управления могут (должны?) распространять буклеты, брошюры, плакаты и пр.,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азъясняющие суть наилучших практик.</a:t>
            </a:r>
          </a:p>
          <a:p>
            <a:endParaRPr lang="ru-RU" sz="2600" dirty="0" smtClean="0"/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549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Применение НОД к отелям и ресторанам: пример подходов Мальты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НОД применяются к:</a:t>
            </a:r>
          </a:p>
          <a:p>
            <a:pPr marL="1257300" lvl="2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Гостиницам</a:t>
            </a:r>
          </a:p>
          <a:p>
            <a:pPr marL="1257300" lvl="2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Молодежным хостелам</a:t>
            </a:r>
          </a:p>
          <a:p>
            <a:pPr marL="1257300" lvl="2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Кемпингам, включая караванного типа</a:t>
            </a:r>
          </a:p>
          <a:p>
            <a:pPr marL="1257300" lvl="2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Любым другим местам кратковременного пребывания граждан</a:t>
            </a:r>
          </a:p>
          <a:p>
            <a:pPr marL="1257300" lvl="2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Кафе, ресторанам, столовым, другим местам общественного питания и выездному обслуживанию </a:t>
            </a:r>
          </a:p>
          <a:p>
            <a:pPr marL="0" indent="0">
              <a:buNone/>
            </a:pPr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36314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Применение НОД к отелям и ресторанам: пример подходов Мальты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Все </a:t>
            </a:r>
            <a:r>
              <a:rPr lang="ru-RU" sz="2600" b="1" dirty="0" smtClean="0">
                <a:solidFill>
                  <a:srgbClr val="0066FF"/>
                </a:solidFill>
              </a:rPr>
              <a:t>вышеперечисленные объекты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должны получать разрешения в соответствии с НОД в тех случаях если: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Имеется сброс в море, поверхностный водоем или на рельеф (включая плавательные бассейны и опреснительные установки)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Гостиницы с более чем 400 спальными местами </a:t>
            </a:r>
          </a:p>
          <a:p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361599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/>
              <a:t>Применение НОД к отелям и ресторанам: </a:t>
            </a:r>
            <a:r>
              <a:rPr lang="ru-RU" b="1" dirty="0" smtClean="0"/>
              <a:t>Общие требования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Оператор должен быть ознакомлен со своими обязанностями по охране окружающей среды и с лучшими природоохранными практиками.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Штат должен понимать важность охраны окружающей среды и проходить регулярное обучение.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Площадка  должна сохраняться в чистоте.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 прекращении деятельности площадка подлежит рекультивации</a:t>
            </a:r>
          </a:p>
          <a:p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41908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/>
              <a:t>Применение НОД к отелям и </a:t>
            </a:r>
            <a:r>
              <a:rPr lang="ru-RU" b="1" dirty="0" smtClean="0"/>
              <a:t>ресторанам: Отходы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Раздельный сбор в целях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рециклинга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(масло для жарки, пищевые отходы, садовые отходы, бумага и картон, стекло, пластик, алюминиевые банки).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Жидкие и опасные отходы должны храниться в маркированных закрытых контейнерах. Нельзя смешивать разные отходы в одном контейнере.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Пищевые отходы должны храниться в герметичном контейнере и удаляться с площадки ранее, чем появится неприятный запах.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Запрещено хранение отходов на газоне и в других необорудованных специальным образом местах.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Запрещено сжигание отходов на площадке.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Биоразлагаемые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отходы могут использоваться для приготовления компоста.</a:t>
            </a:r>
          </a:p>
          <a:p>
            <a:endParaRPr lang="ru-RU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82538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/>
              <a:t>Применение НОД к отелям и </a:t>
            </a:r>
            <a:r>
              <a:rPr lang="ru-RU" b="1" dirty="0" smtClean="0"/>
              <a:t>ресторанам: Выбросы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Выхлопные газы от генераторов, бойлеров, работающих на жидком или твердом топливе, выбросы от приготовления пищи должны отводиться через трубы высотой не менее 3 м от уровня крыши. Должен приниматься во внимание шум и внешний вид.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Выбросы и испарения при жарке должны очищаться фильтрами от жиров и масел.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Выбросы кухонной вентиляции должны быть устроены так, чтобы не ощущался запах. Низкорасположенные источники (гриль) должны осуществлять выбросы на высоту больше человеческого роста и должны быть направлены наружу.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Общая вентиляция здания (например, выходы вентиляторов в стенах или на крыше) должна быть спроектирована так, чтобы не вызывать местных неудобств.</a:t>
            </a:r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4461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/>
          </a:bodyPr>
          <a:lstStyle/>
          <a:p>
            <a:r>
              <a:rPr lang="ru-RU" b="1" dirty="0"/>
              <a:t>Применение НОД к отелям и </a:t>
            </a:r>
            <a:r>
              <a:rPr lang="ru-RU" b="1" dirty="0" smtClean="0"/>
              <a:t>ресторанам: Сбросы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 fontScale="85000" lnSpcReduction="10000"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Канализационные трубы для загрязненных сточных вод должны быть строго отделены от дренажной системы поверхностных вод.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Должны быть приняты все необходимые меры для минимизации расхода воды, включая регулярный мониторинг, определение мест, где расход максимален, использование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водосберегающих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насадок на краны и душ, </a:t>
            </a:r>
            <a:r>
              <a:rPr lang="ru-RU" sz="2600" dirty="0" err="1" smtClean="0">
                <a:solidFill>
                  <a:schemeClr val="accent1">
                    <a:lumMod val="75000"/>
                  </a:schemeClr>
                </a:solidFill>
              </a:rPr>
              <a:t>рециклинг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 промывочной воды.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Все виды сбросов, включая промывочные воды, «серые» воды и ливневые воды на рельеф или в дренаж или в море запрещены в том случае, если не получено специальное разрешение.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Все сбросы в канализацию, отличающиеся от хозяйственно-бытовых сточных вод, должны осуществляться согласно требованиям компании, осуществляющей очистку сточных вод. В частности, нельзя сбрасывать в канализацию отработанное кухонное масло .</a:t>
            </a:r>
            <a:endParaRPr lang="en-GB" sz="2600" dirty="0"/>
          </a:p>
        </p:txBody>
      </p:sp>
    </p:spTree>
    <p:extLst>
      <p:ext uri="{BB962C8B-B14F-4D97-AF65-F5344CB8AC3E}">
        <p14:creationId xmlns="" xmlns:p14="http://schemas.microsoft.com/office/powerpoint/2010/main" val="406001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1430</Words>
  <Application>Microsoft Office PowerPoint</Application>
  <PresentationFormat>On-screen Show (4:3)</PresentationFormat>
  <Paragraphs>146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Рекомендации для органов государственного управления, выдающих разрешения на основе норм общего действия  и регистрирующих предприятия с минимальным воздействием на окружающую среду</vt:lpstr>
      <vt:lpstr>Целевые группы</vt:lpstr>
      <vt:lpstr>Общие принципы</vt:lpstr>
      <vt:lpstr>Применение НОД к отелям и ресторанам: пример подходов Мальты</vt:lpstr>
      <vt:lpstr>Применение НОД к отелям и ресторанам: пример подходов Мальты</vt:lpstr>
      <vt:lpstr>Применение НОД к отелям и ресторанам: Общие требования</vt:lpstr>
      <vt:lpstr>Применение НОД к отелям и ресторанам: Отходы</vt:lpstr>
      <vt:lpstr>Применение НОД к отелям и ресторанам: Выбросы</vt:lpstr>
      <vt:lpstr>Применение НОД к отелям и ресторанам: Сбросы</vt:lpstr>
      <vt:lpstr>Краткое содержание НОД  для лабораторий   I</vt:lpstr>
      <vt:lpstr>Менеджмент-план и подготовка  к нештатным ситуациям</vt:lpstr>
      <vt:lpstr>Краткое содержание НОД  для лабораторий   II</vt:lpstr>
      <vt:lpstr>Краткое содержание НОД  для лабораторий   III</vt:lpstr>
      <vt:lpstr>Краткое содержание НОД  для лабораторий   IV</vt:lpstr>
      <vt:lpstr>Выводы</vt:lpstr>
      <vt:lpstr>Slide 16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tguseva</dc:creator>
  <cp:lastModifiedBy>Vladimir Morozov</cp:lastModifiedBy>
  <cp:revision>265</cp:revision>
  <cp:lastPrinted>2012-05-10T14:01:43Z</cp:lastPrinted>
  <dcterms:created xsi:type="dcterms:W3CDTF">2011-10-12T15:30:18Z</dcterms:created>
  <dcterms:modified xsi:type="dcterms:W3CDTF">2013-10-02T06:55:10Z</dcterms:modified>
</cp:coreProperties>
</file>