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90" r:id="rId3"/>
    <p:sldId id="394" r:id="rId4"/>
    <p:sldId id="397" r:id="rId5"/>
    <p:sldId id="395" r:id="rId6"/>
    <p:sldId id="407" r:id="rId7"/>
    <p:sldId id="400" r:id="rId8"/>
    <p:sldId id="408" r:id="rId9"/>
    <p:sldId id="411" r:id="rId10"/>
    <p:sldId id="412" r:id="rId11"/>
    <p:sldId id="409" r:id="rId12"/>
    <p:sldId id="410" r:id="rId13"/>
    <p:sldId id="413" r:id="rId14"/>
    <p:sldId id="414" r:id="rId15"/>
    <p:sldId id="415" r:id="rId16"/>
    <p:sldId id="402" r:id="rId17"/>
    <p:sldId id="405" r:id="rId18"/>
    <p:sldId id="398" r:id="rId19"/>
    <p:sldId id="406" r:id="rId20"/>
    <p:sldId id="37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CC66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4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02/10/2013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15F80-02ED-4C48-AC03-F69417FB6865}" type="slidenum">
              <a:rPr lang="ru-RU"/>
              <a:pPr/>
              <a:t>10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guseva@muctr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8" y="0"/>
            <a:ext cx="8280920" cy="11099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Управление качеством воздуха </a:t>
            </a:r>
            <a:r>
              <a:rPr lang="en-US" sz="3600" smtClean="0"/>
              <a:t>          </a:t>
            </a:r>
            <a:r>
              <a:rPr lang="ru-RU" sz="3600" smtClean="0"/>
              <a:t>в </a:t>
            </a:r>
            <a:r>
              <a:rPr lang="ru-RU" sz="3600" dirty="0" smtClean="0"/>
              <a:t>странах Восточного региона ЕИСП</a:t>
            </a:r>
            <a:endParaRPr lang="en-GB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57698" y="1484784"/>
            <a:ext cx="9180512" cy="4320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4800" dirty="0"/>
              <a:t>Рекомендации для экологической инспекции, проверяющей соблюдение условий комплексных </a:t>
            </a:r>
            <a:r>
              <a:rPr lang="ru-RU" sz="4800" dirty="0" smtClean="0"/>
              <a:t>разрешений</a:t>
            </a:r>
            <a:endParaRPr lang="en-US" sz="4800" dirty="0" smtClean="0"/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Т.В. Гусева, </a:t>
            </a:r>
            <a:r>
              <a:rPr lang="ru-RU" sz="35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М.В.Бегак</a:t>
            </a:r>
            <a:endParaRPr lang="en-GB" sz="35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emergencypreparadenes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74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243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wate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838" y="0"/>
            <a:ext cx="46323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01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сырь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765126"/>
            <a:ext cx="7488832" cy="56166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потер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13246"/>
            <a:ext cx="7200800" cy="54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отход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5472608" cy="4104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 descr="отходы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852936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1440160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>
                <a:latin typeface="Eras Medium ITC" pitchFamily="34" charset="0"/>
              </a:rPr>
              <a:t>Опыт Нидерландов: интерпретация </a:t>
            </a:r>
            <a:r>
              <a:rPr lang="ru-RU" sz="3600" b="1" i="0" dirty="0" smtClean="0">
                <a:latin typeface="Eras Medium ITC" pitchFamily="34" charset="0"/>
              </a:rPr>
              <a:t>соответствия</a:t>
            </a:r>
            <a:r>
              <a:rPr lang="en-US" sz="3600" b="1" i="0" dirty="0" smtClean="0">
                <a:latin typeface="Eras Medium ITC" pitchFamily="34" charset="0"/>
              </a:rPr>
              <a:t> </a:t>
            </a:r>
            <a:r>
              <a:rPr lang="ru-RU" sz="3600" b="1" i="0" dirty="0" smtClean="0">
                <a:latin typeface="Eras Medium ITC" pitchFamily="34" charset="0"/>
              </a:rPr>
              <a:t>природоохранным требованиям</a:t>
            </a:r>
            <a:endParaRPr lang="en-US" sz="3600" b="1" i="0" dirty="0">
              <a:latin typeface="Eras Medium ITC" pitchFamily="34" charset="0"/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808"/>
            <a:ext cx="858768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002060"/>
                </a:solidFill>
              </a:rPr>
              <a:t>Соответствие природоохранным требованиям – это </a:t>
            </a:r>
            <a:r>
              <a:rPr lang="ru-RU" sz="2700" b="1" dirty="0">
                <a:solidFill>
                  <a:srgbClr val="0066FF"/>
                </a:solidFill>
              </a:rPr>
              <a:t>реакция субъектов регулирования на установленные законодательные и нормативные требования</a:t>
            </a:r>
            <a:r>
              <a:rPr lang="ru-RU" sz="2700" dirty="0">
                <a:solidFill>
                  <a:srgbClr val="002060"/>
                </a:solidFill>
              </a:rPr>
              <a:t>, проявляющаяся на уровне поведения  этих субъектов.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002060"/>
                </a:solidFill>
              </a:rPr>
              <a:t>Усилия </a:t>
            </a:r>
            <a:r>
              <a:rPr lang="ru-RU" sz="2700" dirty="0" err="1">
                <a:solidFill>
                  <a:srgbClr val="002060"/>
                </a:solidFill>
              </a:rPr>
              <a:t>правоприменения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должны быть сосредоточены </a:t>
            </a:r>
            <a:r>
              <a:rPr lang="ru-RU" sz="2700" dirty="0">
                <a:solidFill>
                  <a:srgbClr val="002060"/>
                </a:solidFill>
              </a:rPr>
              <a:t>на достижении </a:t>
            </a:r>
            <a:r>
              <a:rPr lang="ru-RU" sz="2700" b="1" dirty="0">
                <a:solidFill>
                  <a:srgbClr val="0066FF"/>
                </a:solidFill>
              </a:rPr>
              <a:t>изменений в поведении субъектов регулирования</a:t>
            </a:r>
            <a:r>
              <a:rPr lang="ru-RU" sz="2700" dirty="0">
                <a:solidFill>
                  <a:srgbClr val="002060"/>
                </a:solidFill>
              </a:rPr>
              <a:t>, обеспечивающих лучшее соответствие природоохранным </a:t>
            </a:r>
            <a:r>
              <a:rPr lang="ru-RU" sz="2700" dirty="0" smtClean="0">
                <a:solidFill>
                  <a:srgbClr val="002060"/>
                </a:solidFill>
              </a:rPr>
              <a:t>требованиям</a:t>
            </a:r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rgbClr val="0066FF"/>
                </a:solidFill>
              </a:rPr>
              <a:t>т</a:t>
            </a:r>
            <a:r>
              <a:rPr lang="ru-RU" b="1" dirty="0" smtClean="0">
                <a:solidFill>
                  <a:srgbClr val="0066FF"/>
                </a:solidFill>
              </a:rPr>
              <a:t>ребованиям комплексных природоохранных разрешений</a:t>
            </a:r>
          </a:p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Контрольно-надзорная </a:t>
            </a:r>
            <a:r>
              <a:rPr lang="ru-RU" sz="2700" dirty="0">
                <a:solidFill>
                  <a:srgbClr val="002060"/>
                </a:solidFill>
              </a:rPr>
              <a:t>деятельность </a:t>
            </a:r>
            <a:r>
              <a:rPr lang="ru-RU" sz="2700" dirty="0" smtClean="0">
                <a:solidFill>
                  <a:srgbClr val="002060"/>
                </a:solidFill>
              </a:rPr>
              <a:t>призвана: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выявлять </a:t>
            </a:r>
            <a:r>
              <a:rPr lang="ru-RU" sz="2500" dirty="0">
                <a:solidFill>
                  <a:srgbClr val="002060"/>
                </a:solidFill>
              </a:rPr>
              <a:t>факты, характер и причины </a:t>
            </a:r>
            <a:r>
              <a:rPr lang="ru-RU" sz="2500" dirty="0" smtClean="0">
                <a:solidFill>
                  <a:srgbClr val="002060"/>
                </a:solidFill>
              </a:rPr>
              <a:t>несоответствия;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способствовать </a:t>
            </a:r>
            <a:r>
              <a:rPr lang="ru-RU" sz="2500" dirty="0">
                <a:solidFill>
                  <a:srgbClr val="002060"/>
                </a:solidFill>
              </a:rPr>
              <a:t>достижению соответствия наиболее результативным и эффективным </a:t>
            </a:r>
            <a:r>
              <a:rPr lang="ru-RU" sz="2500" dirty="0" smtClean="0">
                <a:solidFill>
                  <a:srgbClr val="002060"/>
                </a:solidFill>
              </a:rPr>
              <a:t>способом (в том числе, путем «консультирования» регулируемого сообщества</a:t>
            </a:r>
            <a:endParaRPr lang="ru-RU" sz="2500" dirty="0">
              <a:solidFill>
                <a:srgbClr val="002060"/>
              </a:solidFill>
            </a:endParaRPr>
          </a:p>
          <a:p>
            <a:pPr marL="1403350" lvl="1" indent="-450850">
              <a:lnSpc>
                <a:spcPct val="90000"/>
              </a:lnSpc>
            </a:pPr>
            <a:r>
              <a:rPr lang="ru-RU" sz="2500" i="1" dirty="0" smtClean="0"/>
              <a:t>Национальная </a:t>
            </a:r>
            <a:r>
              <a:rPr lang="ru-RU" sz="2500" i="1" dirty="0"/>
              <a:t>Стратегия соответствия природоохранным </a:t>
            </a:r>
            <a:r>
              <a:rPr lang="ru-RU" sz="2500" i="1" dirty="0" smtClean="0"/>
              <a:t>требованиям</a:t>
            </a:r>
          </a:p>
          <a:p>
            <a:pPr marL="1403350" lvl="1" indent="-45085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9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latin typeface="Eras Medium ITC" pitchFamily="34" charset="0"/>
              </a:rPr>
              <a:t>Риск </a:t>
            </a:r>
            <a:r>
              <a:rPr lang="ru-RU" sz="3600" b="1" i="0" dirty="0" smtClean="0">
                <a:latin typeface="Eras Medium ITC" pitchFamily="34" charset="0"/>
              </a:rPr>
              <a:t>несоответствия и приоритеты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5"/>
            <a:ext cx="8784976" cy="56691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Риск рассматривается как вероятный ущерб от несоответствия конкретному  требованию (с учетом воздействия на все компоненты окружающей среды, здоровье, с учетом социальных последствий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128792" cy="372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83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779686"/>
          </a:xfrm>
        </p:spPr>
        <p:txBody>
          <a:bodyPr>
            <a:normAutofit fontScale="90000"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Принятие решений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331841" cy="5661248"/>
          </a:xfrm>
        </p:spPr>
        <p:txBody>
          <a:bodyPr>
            <a:normAutofit fontScale="77500" lnSpcReduction="20000"/>
          </a:bodyPr>
          <a:lstStyle/>
          <a:p>
            <a:pPr marL="0" lvl="1"/>
            <a:r>
              <a:rPr lang="ru-RU" sz="2900" b="1" dirty="0" smtClean="0"/>
              <a:t>Основные принципы</a:t>
            </a:r>
            <a:r>
              <a:rPr lang="ru-RU" sz="2900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Дифференцированный подход к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Внимание к повторным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Выявление (возможностей) улучшений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Определение необходимости пересмотра условий разрешения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900" dirty="0" smtClean="0"/>
              <a:t>Планирование следующей инспекции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u-RU" sz="2200" b="1" dirty="0"/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2600" b="1" dirty="0" smtClean="0"/>
              <a:t>Manual </a:t>
            </a:r>
            <a:r>
              <a:rPr lang="en-US" sz="2600" b="1" dirty="0"/>
              <a:t>for UPPC Inspectors.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en-US" sz="2600" b="1" dirty="0"/>
              <a:t>Zagreb </a:t>
            </a:r>
            <a:r>
              <a:rPr lang="en-US" sz="2600" b="1" dirty="0" smtClean="0"/>
              <a:t>2009</a:t>
            </a:r>
            <a:endParaRPr lang="en-GB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321" y="404664"/>
            <a:ext cx="59336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60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Выводы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странах-участницах проекта накоплен определенный опыт комплексных экологических инспекций и инспекций, проводимых совместно несколькими службами.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Комплексные инспекции требуют тщательного планирования и участия специалистов, разбирающихся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соответствующих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технологических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процессах.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Консультационный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компонент позволяет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избежать повторных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нарушений и дает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возможность разъяснить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наиболее сложные вопросы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обеспечения соответствия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требованиям НДТМ и НОД.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7" descr="2121487586_f3af3a15a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98" y="2996952"/>
            <a:ext cx="4215547" cy="28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4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в странах-участницах проекта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государствах-участниках проекта действуют природоохранные инспекции.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 большинстве государств в разное время выполнены проекты, направленные на укрепление системы инспекций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Проекты Организации экономического сотрудничества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развития (система инспекций в целом, результативность инспекторов);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Проекты Европейской комиссии (инструменты инспекционного контроля, включая подходы, близкие к экологическому аудиту);</a:t>
            </a:r>
          </a:p>
          <a:p>
            <a:pPr lvl="1">
              <a:spcBef>
                <a:spcPts val="200"/>
              </a:spcBef>
            </a:pPr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 есть системы оценки результативности инспекторов / системы инспекционного контроля.</a:t>
            </a:r>
          </a:p>
          <a:p>
            <a:pPr>
              <a:spcBef>
                <a:spcPts val="2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 всех государствах есть инспекторы-лидеры, использующие целый спектр инструментов экологического контроля, опыт которых может быть полезен при разработке подходов к проведению инспекций комплексных разрешений.  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1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tguseva@muctr.ru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vladimir.morozov@airgovernance.org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Проверка соответствия требованиям комплексных природоохранных разрешений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040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Основная особенность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</a:rPr>
              <a:t>Оценка соответствия и выявление отклонений по всем средам и с учетом их </a:t>
            </a:r>
            <a:r>
              <a:rPr lang="ru-RU" sz="2000" dirty="0" smtClean="0">
                <a:solidFill>
                  <a:srgbClr val="002060"/>
                </a:solidFill>
              </a:rPr>
              <a:t>взаимовлияния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Критерии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араметры наилучших доступных технологий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</a:rPr>
              <a:t>ребования норм общего действия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словия комплексного природоохранного разрешения</a:t>
            </a:r>
            <a:r>
              <a:rPr lang="ru-RU" sz="2000" b="1" dirty="0">
                <a:solidFill>
                  <a:srgbClr val="002060"/>
                </a:solidFill>
              </a:rPr>
              <a:t>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Требования к инспекторам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законодательных и нормативных требований КПКЗ и НОД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особенностей местного природоохранного законодательства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условий комплексного разрешения / разрешения по НОД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Опыт работы с предприятиями сектора (коллективный)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Знания (коллективные) в области методов сокращения негативного воздействия на все среды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проведения инспекций (любого рода)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применения широкого спектра инструментов экологических инспекций /экологических аудитов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….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926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Цикл регулятивной деятельности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30963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742950" lvl="2" indent="-342900">
              <a:spcBef>
                <a:spcPts val="1200"/>
              </a:spcBef>
            </a:pPr>
            <a:r>
              <a:rPr lang="en-US" sz="2200" b="1" dirty="0"/>
              <a:t>Manual for UPPC Inspectors.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en-US" sz="2200" b="1" dirty="0"/>
              <a:t>Zagreb 2009</a:t>
            </a:r>
            <a:endParaRPr lang="en-GB" sz="2200" b="1" dirty="0"/>
          </a:p>
          <a:p>
            <a:pPr marL="0" indent="0">
              <a:buNone/>
            </a:pPr>
            <a:endParaRPr lang="en-GB" sz="25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726" y="1412776"/>
            <a:ext cx="54457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Content Placeholder 40964"/>
          <p:cNvGrpSpPr>
            <a:grpSpLocks/>
          </p:cNvGrpSpPr>
          <p:nvPr/>
        </p:nvGrpSpPr>
        <p:grpSpPr bwMode="auto">
          <a:xfrm>
            <a:off x="827584" y="1988841"/>
            <a:ext cx="1851025" cy="2189460"/>
            <a:chOff x="1590" y="501"/>
            <a:chExt cx="2537" cy="3266"/>
          </a:xfrm>
        </p:grpSpPr>
        <p:sp>
          <p:nvSpPr>
            <p:cNvPr id="8" name="_s7183"/>
            <p:cNvSpPr>
              <a:spLocks noChangeArrowheads="1" noTextEdit="1"/>
            </p:cNvSpPr>
            <p:nvPr/>
          </p:nvSpPr>
          <p:spPr bwMode="auto">
            <a:xfrm>
              <a:off x="2033" y="91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_s7184"/>
            <p:cNvSpPr>
              <a:spLocks noChangeArrowheads="1" noTextEdit="1"/>
            </p:cNvSpPr>
            <p:nvPr/>
          </p:nvSpPr>
          <p:spPr bwMode="auto">
            <a:xfrm rot="5400000">
              <a:off x="2422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_s7185"/>
            <p:cNvSpPr>
              <a:spLocks noChangeArrowheads="1" noTextEdit="1"/>
            </p:cNvSpPr>
            <p:nvPr/>
          </p:nvSpPr>
          <p:spPr bwMode="auto">
            <a:xfrm rot="10800000">
              <a:off x="2033" y="1697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_s7186"/>
            <p:cNvSpPr>
              <a:spLocks noChangeArrowheads="1" noTextEdit="1"/>
            </p:cNvSpPr>
            <p:nvPr/>
          </p:nvSpPr>
          <p:spPr bwMode="auto">
            <a:xfrm rot="16200000">
              <a:off x="1644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_s7187"/>
            <p:cNvSpPr>
              <a:spLocks noChangeArrowheads="1"/>
            </p:cNvSpPr>
            <p:nvPr/>
          </p:nvSpPr>
          <p:spPr bwMode="auto">
            <a:xfrm>
              <a:off x="3299" y="107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</a:t>
              </a:r>
            </a:p>
          </p:txBody>
        </p:sp>
        <p:sp>
          <p:nvSpPr>
            <p:cNvPr id="13" name="_s7188"/>
            <p:cNvSpPr>
              <a:spLocks noChangeArrowheads="1"/>
            </p:cNvSpPr>
            <p:nvPr/>
          </p:nvSpPr>
          <p:spPr bwMode="auto">
            <a:xfrm>
              <a:off x="1798" y="2575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Act</a:t>
              </a:r>
            </a:p>
          </p:txBody>
        </p:sp>
        <p:sp>
          <p:nvSpPr>
            <p:cNvPr id="14" name="_s7189"/>
            <p:cNvSpPr>
              <a:spLocks noChangeArrowheads="1"/>
            </p:cNvSpPr>
            <p:nvPr/>
          </p:nvSpPr>
          <p:spPr bwMode="auto">
            <a:xfrm>
              <a:off x="1796" y="10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</a:t>
              </a:r>
            </a:p>
          </p:txBody>
        </p:sp>
        <p:sp>
          <p:nvSpPr>
            <p:cNvPr id="15" name="_s7190"/>
            <p:cNvSpPr>
              <a:spLocks noChangeArrowheads="1"/>
            </p:cNvSpPr>
            <p:nvPr/>
          </p:nvSpPr>
          <p:spPr bwMode="auto">
            <a:xfrm>
              <a:off x="3300" y="25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8420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64846"/>
            <a:ext cx="3224337" cy="1363953"/>
          </a:xfrm>
        </p:spPr>
        <p:txBody>
          <a:bodyPr>
            <a:noAutofit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Стадии комплексной инспекции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168352" cy="4835079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Предварительная (планирование)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Работа на производственных площадках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Подготовка заключения и использование его для принятия решений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Manual for UPPC Inspectors.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Zagreb 2009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731" y="260648"/>
            <a:ext cx="494335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533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/>
              <a:t>Планирование инспекции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2859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Планирование комплексной инспекции становится этапом, сходным с этапом </a:t>
            </a:r>
            <a:r>
              <a:rPr lang="ru-RU" dirty="0" smtClean="0">
                <a:solidFill>
                  <a:srgbClr val="002060"/>
                </a:solidFill>
              </a:rPr>
              <a:t>планирования </a:t>
            </a:r>
            <a:r>
              <a:rPr lang="ru-RU" dirty="0">
                <a:solidFill>
                  <a:srgbClr val="002060"/>
                </a:solidFill>
              </a:rPr>
              <a:t>экологического </a:t>
            </a:r>
            <a:r>
              <a:rPr lang="ru-RU" dirty="0" smtClean="0">
                <a:solidFill>
                  <a:srgbClr val="002060"/>
                </a:solidFill>
              </a:rPr>
              <a:t>аудита: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Разрабатываются вопросники (</a:t>
            </a:r>
            <a:r>
              <a:rPr lang="en-US" dirty="0" smtClean="0">
                <a:solidFill>
                  <a:srgbClr val="002060"/>
                </a:solidFill>
              </a:rPr>
              <a:t>check-lists)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Определяются приоритетные объекты </a:t>
            </a:r>
          </a:p>
          <a:p>
            <a:pPr lvl="2"/>
            <a:r>
              <a:rPr lang="ru-RU" dirty="0" smtClean="0">
                <a:solidFill>
                  <a:srgbClr val="002060"/>
                </a:solidFill>
              </a:rPr>
              <a:t>В том числе, с учетом результатов прошлых инспекций, имевшими место авариями и пр.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Готовятся таблицы для сопоставления достигнутых параметров и установленных разрешениями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Определяются потребности и готовится оборудование (аналитическое, для </a:t>
            </a:r>
            <a:r>
              <a:rPr lang="ru-RU" dirty="0" err="1" smtClean="0">
                <a:solidFill>
                  <a:srgbClr val="002060"/>
                </a:solidFill>
              </a:rPr>
              <a:t>пробоотбора</a:t>
            </a:r>
            <a:r>
              <a:rPr lang="ru-RU" dirty="0" smtClean="0">
                <a:solidFill>
                  <a:srgbClr val="002060"/>
                </a:solidFill>
              </a:rPr>
              <a:t>, для фотосъемки и пр.)</a:t>
            </a:r>
          </a:p>
          <a:p>
            <a:pPr marL="457200" lvl="1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450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435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Особенности планирования </a:t>
            </a:r>
            <a:r>
              <a:rPr lang="ru-RU" sz="3600" b="1" i="0" dirty="0" smtClean="0">
                <a:latin typeface="Eras Medium ITC" pitchFamily="34" charset="0"/>
              </a:rPr>
              <a:t/>
            </a:r>
            <a:br>
              <a:rPr lang="ru-RU" sz="3600" b="1" i="0" dirty="0" smtClean="0">
                <a:latin typeface="Eras Medium ITC" pitchFamily="34" charset="0"/>
              </a:rPr>
            </a:br>
            <a:r>
              <a:rPr lang="ru-RU" sz="3600" b="1" i="0" dirty="0" smtClean="0">
                <a:latin typeface="Eras Medium ITC" pitchFamily="34" charset="0"/>
              </a:rPr>
              <a:t>и трудоемкость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845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Зависят от сектора, размера предприятия, количества площадок / цехов…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Отражают то, как предприятие демонстрирует соответствие (или совершает повторные нарушения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682"/>
            <a:ext cx="8603624" cy="45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96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на площадке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на площадке направлена на выявление приоритетных экологических аспектов и степени их контроля (управления ими)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 сопоставлении с требованиями комплексного экологического разрешения;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 сопоставлении с общими требованиями природоохранного законодательства</a:t>
            </a:r>
          </a:p>
          <a:p>
            <a:r>
              <a:rPr lang="ru-RU" dirty="0">
                <a:solidFill>
                  <a:srgbClr val="002060"/>
                </a:solidFill>
              </a:rPr>
              <a:t>Выявленные отклонения (несоответствия) </a:t>
            </a:r>
            <a:r>
              <a:rPr lang="ru-RU" dirty="0" smtClean="0">
                <a:solidFill>
                  <a:srgbClr val="002060"/>
                </a:solidFill>
              </a:rPr>
              <a:t>и установленные причины несоответствий находят </a:t>
            </a:r>
            <a:r>
              <a:rPr lang="ru-RU" dirty="0">
                <a:solidFill>
                  <a:srgbClr val="002060"/>
                </a:solidFill>
              </a:rPr>
              <a:t>отражение в </a:t>
            </a:r>
            <a:r>
              <a:rPr lang="ru-RU" dirty="0" smtClean="0">
                <a:solidFill>
                  <a:srgbClr val="002060"/>
                </a:solidFill>
              </a:rPr>
              <a:t>заключении.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 каждому значимому несоответствию следует готовить предписание (требования </a:t>
            </a: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устранению).</a:t>
            </a:r>
          </a:p>
          <a:p>
            <a:r>
              <a:rPr lang="ru-RU" dirty="0">
                <a:solidFill>
                  <a:srgbClr val="002060"/>
                </a:solidFill>
              </a:rPr>
              <a:t>Работа на площадке имеет и консультационный компонент: инспекторы могут и должны давать разъяснения и </a:t>
            </a:r>
            <a:r>
              <a:rPr lang="ru-RU" dirty="0" smtClean="0">
                <a:solidFill>
                  <a:srgbClr val="002060"/>
                </a:solidFill>
              </a:rPr>
              <a:t>рекомендации.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103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y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863" y="0"/>
            <a:ext cx="5245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846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emergencypreparadeness.jpg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575</Words>
  <Application>Microsoft Office PowerPoint</Application>
  <PresentationFormat>On-screen Show (4:3)</PresentationFormat>
  <Paragraphs>121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Управление качеством воздуха           в странах Восточного региона ЕИСП</vt:lpstr>
      <vt:lpstr>Природоохранные инспекции  в странах-участницах проекта </vt:lpstr>
      <vt:lpstr>Проверка соответствия требованиям комплексных природоохранных разрешений</vt:lpstr>
      <vt:lpstr>Цикл регулятивной деятельности</vt:lpstr>
      <vt:lpstr>Стадии комплексной инспекции</vt:lpstr>
      <vt:lpstr>Планирование инспекции</vt:lpstr>
      <vt:lpstr>Особенности планирования  и трудоемкость инспекций</vt:lpstr>
      <vt:lpstr>Работа на площадке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Опыт Нидерландов: интерпретация соответствия природоохранным требованиям</vt:lpstr>
      <vt:lpstr>Риск несоответствия и приоритеты инспекций</vt:lpstr>
      <vt:lpstr>Принятие решений</vt:lpstr>
      <vt:lpstr>Выводы</vt:lpstr>
      <vt:lpstr>Спасибо за внимание!  tguseva@muctr.ru  vladimir.morozov@airgovernance.org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375</cp:revision>
  <cp:lastPrinted>2012-05-10T14:01:43Z</cp:lastPrinted>
  <dcterms:created xsi:type="dcterms:W3CDTF">2011-10-12T15:30:18Z</dcterms:created>
  <dcterms:modified xsi:type="dcterms:W3CDTF">2013-10-02T09:52:35Z</dcterms:modified>
</cp:coreProperties>
</file>